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514" r:id="rId2"/>
    <p:sldId id="281" r:id="rId3"/>
    <p:sldId id="515" r:id="rId4"/>
    <p:sldId id="519" r:id="rId5"/>
    <p:sldId id="520" r:id="rId6"/>
    <p:sldId id="521" r:id="rId7"/>
    <p:sldId id="522" r:id="rId8"/>
    <p:sldId id="516" r:id="rId9"/>
    <p:sldId id="523" r:id="rId10"/>
    <p:sldId id="524" r:id="rId11"/>
    <p:sldId id="525" r:id="rId12"/>
    <p:sldId id="526" r:id="rId13"/>
    <p:sldId id="527" r:id="rId14"/>
    <p:sldId id="528" r:id="rId15"/>
    <p:sldId id="529" r:id="rId16"/>
    <p:sldId id="530" r:id="rId17"/>
    <p:sldId id="531" r:id="rId18"/>
    <p:sldId id="532" r:id="rId19"/>
    <p:sldId id="533" r:id="rId20"/>
    <p:sldId id="534" r:id="rId21"/>
    <p:sldId id="535" r:id="rId22"/>
    <p:sldId id="536" r:id="rId23"/>
    <p:sldId id="537" r:id="rId24"/>
    <p:sldId id="538" r:id="rId25"/>
    <p:sldId id="539" r:id="rId26"/>
    <p:sldId id="540" r:id="rId27"/>
    <p:sldId id="541" r:id="rId28"/>
    <p:sldId id="542" r:id="rId29"/>
    <p:sldId id="543" r:id="rId30"/>
    <p:sldId id="545" r:id="rId31"/>
    <p:sldId id="546" r:id="rId32"/>
    <p:sldId id="548" r:id="rId33"/>
    <p:sldId id="549" r:id="rId34"/>
    <p:sldId id="547" r:id="rId35"/>
    <p:sldId id="550" r:id="rId36"/>
    <p:sldId id="551" r:id="rId37"/>
    <p:sldId id="552" r:id="rId38"/>
    <p:sldId id="553" r:id="rId39"/>
    <p:sldId id="554" r:id="rId40"/>
    <p:sldId id="555" r:id="rId41"/>
    <p:sldId id="556" r:id="rId42"/>
    <p:sldId id="557" r:id="rId43"/>
    <p:sldId id="558" r:id="rId44"/>
    <p:sldId id="559" r:id="rId45"/>
    <p:sldId id="560" r:id="rId46"/>
    <p:sldId id="561" r:id="rId47"/>
    <p:sldId id="562" r:id="rId48"/>
    <p:sldId id="563" r:id="rId49"/>
    <p:sldId id="564" r:id="rId50"/>
    <p:sldId id="565" r:id="rId51"/>
    <p:sldId id="566" r:id="rId52"/>
    <p:sldId id="567" r:id="rId53"/>
    <p:sldId id="568" r:id="rId54"/>
    <p:sldId id="569" r:id="rId55"/>
    <p:sldId id="570" r:id="rId56"/>
    <p:sldId id="571" r:id="rId57"/>
    <p:sldId id="572" r:id="rId58"/>
    <p:sldId id="573" r:id="rId59"/>
    <p:sldId id="574" r:id="rId60"/>
    <p:sldId id="575" r:id="rId61"/>
    <p:sldId id="577" r:id="rId62"/>
    <p:sldId id="579" r:id="rId63"/>
    <p:sldId id="580" r:id="rId64"/>
    <p:sldId id="517" r:id="rId65"/>
    <p:sldId id="581" r:id="rId66"/>
    <p:sldId id="582" r:id="rId67"/>
    <p:sldId id="518" r:id="rId68"/>
    <p:sldId id="583" r:id="rId69"/>
    <p:sldId id="507" r:id="rId70"/>
    <p:sldId id="286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D7D8A6-01CC-430E-9ECF-A929BF9456B8}" type="datetimeFigureOut">
              <a:rPr lang="en-SG" smtClean="0"/>
              <a:t>24/12/2025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87188-96C7-4B0B-BBF2-DA27978000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30211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586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76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6862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394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68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4460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3329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730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231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69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07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602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70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466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807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3587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32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27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017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607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3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24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0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7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91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18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2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6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66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C26BE-4176-4DF6-88B8-ECBED8DFD8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C5156-619A-4C78-BDA0-DF14380D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91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C26BE-4176-4DF6-88B8-ECBED8DFD863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C5156-619A-4C78-BDA0-DF14380DB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1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3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1927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764" y="674255"/>
            <a:ext cx="115731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5 - NHÂN </a:t>
            </a:r>
            <a:r>
              <a:rPr lang="pt-BR" sz="6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VÀ XUNG ĐỘT TRONG BI KỊCH</a:t>
            </a:r>
            <a:endParaRPr lang="en-US" sz="6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23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661E5B-9801-4A5A-A037-22DEB8C20B93}"/>
              </a:ext>
            </a:extLst>
          </p:cNvPr>
          <p:cNvGrpSpPr/>
          <p:nvPr/>
        </p:nvGrpSpPr>
        <p:grpSpPr>
          <a:xfrm>
            <a:off x="-1209969" y="-748144"/>
            <a:ext cx="6605892" cy="6605892"/>
            <a:chOff x="5735776" y="0"/>
            <a:chExt cx="6605892" cy="66058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86C46C-F966-4DA6-8901-04693B46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776" y="0"/>
              <a:ext cx="6605892" cy="66058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02F0CC-2B0C-47DF-BBC1-8DD9A925F6AF}"/>
                </a:ext>
              </a:extLst>
            </p:cNvPr>
            <p:cNvSpPr txBox="1"/>
            <p:nvPr/>
          </p:nvSpPr>
          <p:spPr>
            <a:xfrm>
              <a:off x="7924801" y="3020292"/>
              <a:ext cx="20689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94328" y="2410692"/>
            <a:ext cx="2328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 1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8827" y="995006"/>
            <a:ext cx="817418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509818"/>
            <a:ext cx="3684715" cy="341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638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661E5B-9801-4A5A-A037-22DEB8C20B93}"/>
              </a:ext>
            </a:extLst>
          </p:cNvPr>
          <p:cNvGrpSpPr/>
          <p:nvPr/>
        </p:nvGrpSpPr>
        <p:grpSpPr>
          <a:xfrm>
            <a:off x="-1209969" y="-748144"/>
            <a:ext cx="6605892" cy="6605892"/>
            <a:chOff x="5735776" y="0"/>
            <a:chExt cx="6605892" cy="66058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86C46C-F966-4DA6-8901-04693B46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776" y="0"/>
              <a:ext cx="6605892" cy="66058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02F0CC-2B0C-47DF-BBC1-8DD9A925F6AF}"/>
                </a:ext>
              </a:extLst>
            </p:cNvPr>
            <p:cNvSpPr txBox="1"/>
            <p:nvPr/>
          </p:nvSpPr>
          <p:spPr>
            <a:xfrm>
              <a:off x="7924801" y="3020292"/>
              <a:ext cx="20689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SG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SG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94328" y="2410692"/>
            <a:ext cx="2328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 2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8827" y="995006"/>
            <a:ext cx="817418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de-DE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các từ khóa: Các từ in đậm là từ khóa chủ.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509818"/>
            <a:ext cx="3684715" cy="3410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58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04801" y="249383"/>
            <a:ext cx="11517744" cy="63361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图片 8">
            <a:extLst>
              <a:ext uri="{FF2B5EF4-FFF2-40B4-BE49-F238E27FC236}">
                <a16:creationId xmlns:a16="http://schemas.microsoft.com/office/drawing/2014/main" id="{A77169CF-2443-4D57-A8CF-CEF15E578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1910" y="249383"/>
            <a:ext cx="3271482" cy="1136332"/>
          </a:xfrm>
          <a:prstGeom prst="rect">
            <a:avLst/>
          </a:prstGeom>
        </p:spPr>
      </p:pic>
      <p:sp>
        <p:nvSpPr>
          <p:cNvPr id="37" name="文本框 25">
            <a:extLst>
              <a:ext uri="{FF2B5EF4-FFF2-40B4-BE49-F238E27FC236}">
                <a16:creationId xmlns:a16="http://schemas.microsoft.com/office/drawing/2014/main" id="{AC1E0000-C8B1-4943-ACCB-4A7C3322802D}"/>
              </a:ext>
            </a:extLst>
          </p:cNvPr>
          <p:cNvSpPr txBox="1"/>
          <p:nvPr/>
        </p:nvSpPr>
        <p:spPr>
          <a:xfrm>
            <a:off x="4729604" y="663143"/>
            <a:ext cx="3185374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9055" y="1717964"/>
            <a:ext cx="105109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57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04801" y="249383"/>
            <a:ext cx="11517744" cy="63361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图片 8">
            <a:extLst>
              <a:ext uri="{FF2B5EF4-FFF2-40B4-BE49-F238E27FC236}">
                <a16:creationId xmlns:a16="http://schemas.microsoft.com/office/drawing/2014/main" id="{A77169CF-2443-4D57-A8CF-CEF15E578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1910" y="249383"/>
            <a:ext cx="3271482" cy="1136332"/>
          </a:xfrm>
          <a:prstGeom prst="rect">
            <a:avLst/>
          </a:prstGeom>
        </p:spPr>
      </p:pic>
      <p:sp>
        <p:nvSpPr>
          <p:cNvPr id="37" name="文本框 25">
            <a:extLst>
              <a:ext uri="{FF2B5EF4-FFF2-40B4-BE49-F238E27FC236}">
                <a16:creationId xmlns:a16="http://schemas.microsoft.com/office/drawing/2014/main" id="{AC1E0000-C8B1-4943-ACCB-4A7C3322802D}"/>
              </a:ext>
            </a:extLst>
          </p:cNvPr>
          <p:cNvSpPr txBox="1"/>
          <p:nvPr/>
        </p:nvSpPr>
        <p:spPr>
          <a:xfrm>
            <a:off x="4729604" y="663143"/>
            <a:ext cx="3185374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9055" y="1717964"/>
            <a:ext cx="10510981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45" y="4746130"/>
            <a:ext cx="2157846" cy="1720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99" y="4834547"/>
            <a:ext cx="2157846" cy="1720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7719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37128" y="260928"/>
            <a:ext cx="11517744" cy="63361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图片 8">
            <a:extLst>
              <a:ext uri="{FF2B5EF4-FFF2-40B4-BE49-F238E27FC236}">
                <a16:creationId xmlns:a16="http://schemas.microsoft.com/office/drawing/2014/main" id="{A77169CF-2443-4D57-A8CF-CEF15E578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145" y="249383"/>
            <a:ext cx="8478982" cy="1136332"/>
          </a:xfrm>
          <a:prstGeom prst="rect">
            <a:avLst/>
          </a:prstGeom>
        </p:spPr>
      </p:pic>
      <p:sp>
        <p:nvSpPr>
          <p:cNvPr id="37" name="文本框 25">
            <a:extLst>
              <a:ext uri="{FF2B5EF4-FFF2-40B4-BE49-F238E27FC236}">
                <a16:creationId xmlns:a16="http://schemas.microsoft.com/office/drawing/2014/main" id="{AC1E0000-C8B1-4943-ACCB-4A7C3322802D}"/>
              </a:ext>
            </a:extLst>
          </p:cNvPr>
          <p:cNvSpPr txBox="1"/>
          <p:nvPr/>
        </p:nvSpPr>
        <p:spPr>
          <a:xfrm>
            <a:off x="2817091" y="663143"/>
            <a:ext cx="68072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9055" y="1717964"/>
            <a:ext cx="1051098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45" y="4746130"/>
            <a:ext cx="2157846" cy="1720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571" y="4807743"/>
            <a:ext cx="2157846" cy="1720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17" y="4807743"/>
            <a:ext cx="2157846" cy="1720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60" y="4807743"/>
            <a:ext cx="2157846" cy="1720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161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37128" y="260928"/>
            <a:ext cx="11517744" cy="63361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图片 8">
            <a:extLst>
              <a:ext uri="{FF2B5EF4-FFF2-40B4-BE49-F238E27FC236}">
                <a16:creationId xmlns:a16="http://schemas.microsoft.com/office/drawing/2014/main" id="{A77169CF-2443-4D57-A8CF-CEF15E578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145" y="249383"/>
            <a:ext cx="8478982" cy="1136332"/>
          </a:xfrm>
          <a:prstGeom prst="rect">
            <a:avLst/>
          </a:prstGeom>
        </p:spPr>
      </p:pic>
      <p:sp>
        <p:nvSpPr>
          <p:cNvPr id="37" name="文本框 25">
            <a:extLst>
              <a:ext uri="{FF2B5EF4-FFF2-40B4-BE49-F238E27FC236}">
                <a16:creationId xmlns:a16="http://schemas.microsoft.com/office/drawing/2014/main" id="{AC1E0000-C8B1-4943-ACCB-4A7C3322802D}"/>
              </a:ext>
            </a:extLst>
          </p:cNvPr>
          <p:cNvSpPr txBox="1"/>
          <p:nvPr/>
        </p:nvSpPr>
        <p:spPr>
          <a:xfrm>
            <a:off x="2817091" y="663143"/>
            <a:ext cx="6807200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2909" y="1960068"/>
            <a:ext cx="105109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45" y="4436496"/>
            <a:ext cx="2157846" cy="2029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571" y="4498109"/>
            <a:ext cx="2157846" cy="2029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17" y="4498109"/>
            <a:ext cx="2157846" cy="2029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60" y="4498109"/>
            <a:ext cx="2157846" cy="2029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766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37128" y="260928"/>
            <a:ext cx="11517744" cy="633614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图片 8">
            <a:extLst>
              <a:ext uri="{FF2B5EF4-FFF2-40B4-BE49-F238E27FC236}">
                <a16:creationId xmlns:a16="http://schemas.microsoft.com/office/drawing/2014/main" id="{A77169CF-2443-4D57-A8CF-CEF15E578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4145" y="249383"/>
            <a:ext cx="8478982" cy="1136332"/>
          </a:xfrm>
          <a:prstGeom prst="rect">
            <a:avLst/>
          </a:prstGeom>
        </p:spPr>
      </p:pic>
      <p:sp>
        <p:nvSpPr>
          <p:cNvPr id="37" name="文本框 25">
            <a:extLst>
              <a:ext uri="{FF2B5EF4-FFF2-40B4-BE49-F238E27FC236}">
                <a16:creationId xmlns:a16="http://schemas.microsoft.com/office/drawing/2014/main" id="{AC1E0000-C8B1-4943-ACCB-4A7C3322802D}"/>
              </a:ext>
            </a:extLst>
          </p:cNvPr>
          <p:cNvSpPr txBox="1"/>
          <p:nvPr/>
        </p:nvSpPr>
        <p:spPr>
          <a:xfrm>
            <a:off x="2817091" y="663143"/>
            <a:ext cx="6807200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9055" y="1717964"/>
            <a:ext cx="1051098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45" y="4746130"/>
            <a:ext cx="2157846" cy="1720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571" y="4807743"/>
            <a:ext cx="2157846" cy="1720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117" y="4807743"/>
            <a:ext cx="2157846" cy="1720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60" y="4807743"/>
            <a:ext cx="2157846" cy="1720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268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130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83008" y="382588"/>
            <a:ext cx="863319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661E5B-9801-4A5A-A037-22DEB8C20B93}"/>
              </a:ext>
            </a:extLst>
          </p:cNvPr>
          <p:cNvGrpSpPr/>
          <p:nvPr/>
        </p:nvGrpSpPr>
        <p:grpSpPr>
          <a:xfrm>
            <a:off x="-1348092" y="1629238"/>
            <a:ext cx="6605892" cy="6605892"/>
            <a:chOff x="-1348092" y="1629238"/>
            <a:chExt cx="6605892" cy="66058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86C46C-F966-4DA6-8901-04693B46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8092" y="1629238"/>
              <a:ext cx="6605892" cy="66058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02F0CC-2B0C-47DF-BBC1-8DD9A925F6AF}"/>
                </a:ext>
              </a:extLst>
            </p:cNvPr>
            <p:cNvSpPr txBox="1"/>
            <p:nvPr/>
          </p:nvSpPr>
          <p:spPr>
            <a:xfrm>
              <a:off x="831762" y="4512889"/>
              <a:ext cx="206894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-li-am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Sếch-xpia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(1564 – 1616) </a:t>
              </a:r>
              <a:endPara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5281" y="-153625"/>
            <a:ext cx="4216256" cy="3792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396509" y="2347914"/>
            <a:ext cx="779549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-li-am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Sếch-xpia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(1564 – 1616)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Xtơ-rét-phớt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(Stratford)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3527" y="252108"/>
            <a:ext cx="32881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54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661E5B-9801-4A5A-A037-22DEB8C20B93}"/>
              </a:ext>
            </a:extLst>
          </p:cNvPr>
          <p:cNvGrpSpPr/>
          <p:nvPr/>
        </p:nvGrpSpPr>
        <p:grpSpPr>
          <a:xfrm>
            <a:off x="-1348092" y="1629238"/>
            <a:ext cx="6605892" cy="6605892"/>
            <a:chOff x="-1348092" y="1629238"/>
            <a:chExt cx="6605892" cy="66058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86C46C-F966-4DA6-8901-04693B46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8092" y="1629238"/>
              <a:ext cx="6605892" cy="66058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02F0CC-2B0C-47DF-BBC1-8DD9A925F6AF}"/>
                </a:ext>
              </a:extLst>
            </p:cNvPr>
            <p:cNvSpPr txBox="1"/>
            <p:nvPr/>
          </p:nvSpPr>
          <p:spPr>
            <a:xfrm>
              <a:off x="831762" y="4512889"/>
              <a:ext cx="206894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-li-am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Sếch-xpia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(1564 – 1616) </a:t>
              </a:r>
              <a:endPara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5281" y="-153625"/>
            <a:ext cx="4216256" cy="3792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319892" y="1646839"/>
            <a:ext cx="77954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Sếch-xpia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1585,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1599,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Sếch-xpia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3527" y="252108"/>
            <a:ext cx="32881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8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036" y="3707080"/>
            <a:ext cx="2274180" cy="31919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710" y="1006765"/>
            <a:ext cx="924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1: </a:t>
            </a:r>
            <a:r>
              <a:rPr lang="de-DE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SỐNG, HAY KHÔNG SỐNG </a:t>
            </a:r>
            <a:endParaRPr lang="de-DE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de-DE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VẤN ĐỀ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de-D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(Trích Hăm-lét – Uy-li-am Sếch-xpia)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072" y="3666040"/>
            <a:ext cx="2274180" cy="3191960"/>
          </a:xfrm>
          <a:prstGeom prst="rect">
            <a:avLst/>
          </a:prstGeom>
        </p:spPr>
      </p:pic>
      <p:pic>
        <p:nvPicPr>
          <p:cNvPr id="1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20" y="3707080"/>
            <a:ext cx="2274180" cy="3191960"/>
          </a:xfrm>
          <a:prstGeom prst="rect">
            <a:avLst/>
          </a:prstGeom>
        </p:spPr>
      </p:pic>
      <p:pic>
        <p:nvPicPr>
          <p:cNvPr id="1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68" y="3707080"/>
            <a:ext cx="2274180" cy="319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661E5B-9801-4A5A-A037-22DEB8C20B93}"/>
              </a:ext>
            </a:extLst>
          </p:cNvPr>
          <p:cNvGrpSpPr/>
          <p:nvPr/>
        </p:nvGrpSpPr>
        <p:grpSpPr>
          <a:xfrm>
            <a:off x="-1348092" y="1629238"/>
            <a:ext cx="6605892" cy="6605892"/>
            <a:chOff x="-1348092" y="1629238"/>
            <a:chExt cx="6605892" cy="660589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86C46C-F966-4DA6-8901-04693B46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8092" y="1629238"/>
              <a:ext cx="6605892" cy="66058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F02F0CC-2B0C-47DF-BBC1-8DD9A925F6AF}"/>
                </a:ext>
              </a:extLst>
            </p:cNvPr>
            <p:cNvSpPr txBox="1"/>
            <p:nvPr/>
          </p:nvSpPr>
          <p:spPr>
            <a:xfrm>
              <a:off x="831762" y="4512889"/>
              <a:ext cx="206894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-li-am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Sếch-xpia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(1564 – 1616) </a:t>
              </a:r>
              <a:endPara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5281" y="-153625"/>
            <a:ext cx="4216256" cy="3792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319892" y="1646839"/>
            <a:ext cx="77954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/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154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Xon-nê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(sonnet),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Sếch-xpia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Lia, Ô-ten-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Mắc-bét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3527" y="252108"/>
            <a:ext cx="328814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9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55" y="295565"/>
            <a:ext cx="4659038" cy="32711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582" y="411154"/>
            <a:ext cx="4281054" cy="31633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546" y="3777673"/>
            <a:ext cx="4648200" cy="279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3878335"/>
            <a:ext cx="4631618" cy="2693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84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6836" y="387927"/>
            <a:ext cx="5938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Sếch-xpia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" y="1625600"/>
            <a:ext cx="80079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ghệ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5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182" y="212436"/>
            <a:ext cx="3851564" cy="6310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394691" y="212436"/>
            <a:ext cx="3454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0219" y="831272"/>
            <a:ext cx="7047345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Sếch-xpia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1599 – 1601.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Ăm-lét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Amleth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Xắc-xơ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Gram-ma-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Saxo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Grammaticus),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Phơ-răng-xoa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Ben-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(François de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Belleforest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1576.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87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182" y="212436"/>
            <a:ext cx="3851564" cy="6310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394691" y="212436"/>
            <a:ext cx="3454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60219" y="831272"/>
            <a:ext cx="70473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eriod"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03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45" y="923636"/>
            <a:ext cx="5181600" cy="5556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317673" y="1765632"/>
            <a:ext cx="5708072" cy="1918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1295" algn="just"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Hăm-lét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1741" y="345985"/>
            <a:ext cx="9038052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hay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56" y="3434773"/>
            <a:ext cx="3528290" cy="3423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82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36" y="1006764"/>
            <a:ext cx="4003964" cy="5556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4294909" y="526803"/>
            <a:ext cx="76292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Clô-đi-út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Pô-lô-ni-út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-li-a –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Pô-lô-ni-út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Ô-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-li-a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1741" y="345985"/>
            <a:ext cx="9038052" cy="3616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hay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73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" y="0"/>
            <a:ext cx="1232130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1105" y="668915"/>
            <a:ext cx="98684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7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45" y="923636"/>
            <a:ext cx="5181600" cy="5556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317673" y="1765632"/>
            <a:ext cx="57080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(SGK)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56" y="3434773"/>
            <a:ext cx="3528290" cy="3423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997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45" y="923636"/>
            <a:ext cx="5181600" cy="55563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745018" y="380177"/>
            <a:ext cx="570807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-let</a:t>
            </a:r>
            <a:endParaRPr lang="en-US" sz="4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56" y="3434773"/>
            <a:ext cx="3528290" cy="3423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881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269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82" y="1514764"/>
            <a:ext cx="8672945" cy="3902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426690" y="3011054"/>
            <a:ext cx="6086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3852" y="73892"/>
            <a:ext cx="4770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4000" dirty="0"/>
          </a:p>
        </p:txBody>
      </p:sp>
      <p:sp>
        <p:nvSpPr>
          <p:cNvPr id="9" name="Rounded Rectangle 8"/>
          <p:cNvSpPr/>
          <p:nvPr/>
        </p:nvSpPr>
        <p:spPr>
          <a:xfrm>
            <a:off x="683491" y="1366982"/>
            <a:ext cx="7509164" cy="219807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25237" y="1570183"/>
            <a:ext cx="7148946" cy="199487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dân tộc Anh gọi thân thương là thi sĩ của dòng sông Avon – Ông là ai?</a:t>
            </a:r>
            <a:endParaRPr lang="en-US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28106" y="4414704"/>
            <a:ext cx="7509164" cy="219807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469852" y="4617905"/>
            <a:ext cx="7148946" cy="199487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-li-am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Sếch-xpia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2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927" y="738909"/>
            <a:ext cx="9421091" cy="50395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3352801" y="2339686"/>
            <a:ext cx="6483927" cy="183803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81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14036" y="406400"/>
            <a:ext cx="11480800" cy="632690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14">
            <a:extLst>
              <a:ext uri="{FF2B5EF4-FFF2-40B4-BE49-F238E27FC236}">
                <a16:creationId xmlns:a16="http://schemas.microsoft.com/office/drawing/2014/main" id="{8C7CFFAF-569A-404B-AC14-22465B436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673" y="872349"/>
            <a:ext cx="1081578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D1639260-5C62-473B-8375-4DF5B5552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673" y="2046360"/>
            <a:ext cx="11065163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 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247" y="4266526"/>
            <a:ext cx="2867313" cy="2397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55" y="4231841"/>
            <a:ext cx="2867313" cy="2397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21" y="4231841"/>
            <a:ext cx="2867313" cy="2397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203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14036" y="406400"/>
            <a:ext cx="11480800" cy="632690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D1639260-5C62-473B-8375-4DF5B5552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673" y="1209677"/>
            <a:ext cx="11065163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4,5: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247" y="4266526"/>
            <a:ext cx="2867313" cy="2397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55" y="4231841"/>
            <a:ext cx="2867313" cy="2397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21" y="4231841"/>
            <a:ext cx="2867313" cy="2397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23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14036" y="406400"/>
            <a:ext cx="11480800" cy="6326909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 Light" panose="020B0502040204020203" pitchFamily="34" charset="-122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979EE3A1-BF53-4A80-8B20-7EF21C4C7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609601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endParaRPr lang="en-US" altLang="en-US" sz="2000">
              <a:solidFill>
                <a:srgbClr val="3333F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9C969A93-16B7-4B05-8ADD-C5D0268F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648201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484A2A01-DC8E-4477-AF23-9109E640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81201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16">
            <a:extLst>
              <a:ext uri="{FF2B5EF4-FFF2-40B4-BE49-F238E27FC236}">
                <a16:creationId xmlns:a16="http://schemas.microsoft.com/office/drawing/2014/main" id="{D1639260-5C62-473B-8375-4DF5B5552A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492" y="1346005"/>
            <a:ext cx="1031788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247" y="4266526"/>
            <a:ext cx="2867313" cy="2397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55" y="4231841"/>
            <a:ext cx="2867313" cy="2397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721" y="4231841"/>
            <a:ext cx="2867313" cy="2397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298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3931">
            <a:off x="473801" y="716355"/>
            <a:ext cx="3638839" cy="2871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3931">
            <a:off x="2085547" y="1977118"/>
            <a:ext cx="3638839" cy="2871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3931">
            <a:off x="3960529" y="3417993"/>
            <a:ext cx="3638839" cy="2871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514109" y="424873"/>
            <a:ext cx="66040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-let – Con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-den-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Ghin-đơn-xtơn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3048">
            <a:off x="607276" y="514928"/>
            <a:ext cx="3486836" cy="314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3931">
            <a:off x="933888" y="3430480"/>
            <a:ext cx="3195820" cy="34360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514109" y="424873"/>
            <a:ext cx="660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-let – Con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70461" y="1365132"/>
            <a:ext cx="67444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5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3048">
            <a:off x="637968" y="420660"/>
            <a:ext cx="2940423" cy="3075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3931">
            <a:off x="869285" y="3447750"/>
            <a:ext cx="3121090" cy="2897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514109" y="424873"/>
            <a:ext cx="660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-let – Con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88873" y="1365132"/>
            <a:ext cx="722608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-den-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nay”.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Pô-lô-ni-út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8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3048">
            <a:off x="637968" y="420660"/>
            <a:ext cx="2940423" cy="30756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3931">
            <a:off x="869285" y="3447750"/>
            <a:ext cx="3121090" cy="28976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620655" y="82390"/>
            <a:ext cx="660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-let – Con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23761" y="616986"/>
            <a:ext cx="722608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571999" y="4202545"/>
            <a:ext cx="7435273" cy="265545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-den-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Ghin-đơn-xtơn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Pô-lô-ni-út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507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1199">
            <a:off x="3531074" y="3269826"/>
            <a:ext cx="2104188" cy="2700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1199">
            <a:off x="587960" y="3631910"/>
            <a:ext cx="2139420" cy="28191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209963" y="637309"/>
            <a:ext cx="1010458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trộm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-li-a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1199">
            <a:off x="6420723" y="3210585"/>
            <a:ext cx="2139420" cy="28191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1199">
            <a:off x="9363837" y="3825873"/>
            <a:ext cx="2104188" cy="2700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5377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062" y="336486"/>
            <a:ext cx="3608635" cy="2700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449" y="3681640"/>
            <a:ext cx="3670004" cy="28191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ounded Rectangle 6"/>
          <p:cNvSpPr/>
          <p:nvPr/>
        </p:nvSpPr>
        <p:spPr>
          <a:xfrm>
            <a:off x="286326" y="511027"/>
            <a:ext cx="7527637" cy="15117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Pô-lô-ni-út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6324" y="2205256"/>
            <a:ext cx="7527637" cy="151173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6324" y="3988517"/>
            <a:ext cx="7527637" cy="151173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Ô-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-li-a,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6324" y="5977589"/>
            <a:ext cx="77829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28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điên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4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269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82" y="1514764"/>
            <a:ext cx="8672945" cy="3902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426690" y="3011054"/>
            <a:ext cx="6086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3852" y="73892"/>
            <a:ext cx="4770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4000" dirty="0"/>
          </a:p>
        </p:txBody>
      </p:sp>
      <p:sp>
        <p:nvSpPr>
          <p:cNvPr id="9" name="Rounded Rectangle 8"/>
          <p:cNvSpPr/>
          <p:nvPr/>
        </p:nvSpPr>
        <p:spPr>
          <a:xfrm>
            <a:off x="683491" y="1366982"/>
            <a:ext cx="7509164" cy="219807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25237" y="1570183"/>
            <a:ext cx="7148946" cy="199487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Rômeo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Juliet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28106" y="4414704"/>
            <a:ext cx="7509164" cy="219807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469852" y="4617905"/>
            <a:ext cx="7148946" cy="199487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kịch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4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1199">
            <a:off x="3531074" y="3269826"/>
            <a:ext cx="2104188" cy="2700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1199">
            <a:off x="587960" y="3631910"/>
            <a:ext cx="2139420" cy="28191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1209963" y="637309"/>
            <a:ext cx="10104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Pô-lô-ni-út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-li-a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81199">
            <a:off x="6420723" y="3210585"/>
            <a:ext cx="2139420" cy="28191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81199">
            <a:off x="9363837" y="3825873"/>
            <a:ext cx="2104188" cy="2700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374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062" y="336486"/>
            <a:ext cx="3608635" cy="2700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449" y="3681640"/>
            <a:ext cx="3670004" cy="28191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ounded Rectangle 6"/>
          <p:cNvSpPr/>
          <p:nvPr/>
        </p:nvSpPr>
        <p:spPr>
          <a:xfrm>
            <a:off x="286325" y="398599"/>
            <a:ext cx="7527637" cy="26385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Pô-lô-ni-út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6325" y="3681640"/>
            <a:ext cx="7527637" cy="239221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Pô-lô-ni-út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062" y="336486"/>
            <a:ext cx="3608635" cy="27006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449" y="3681640"/>
            <a:ext cx="3670004" cy="28191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ounded Rectangle 6"/>
          <p:cNvSpPr/>
          <p:nvPr/>
        </p:nvSpPr>
        <p:spPr>
          <a:xfrm>
            <a:off x="286324" y="486103"/>
            <a:ext cx="7527637" cy="31955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“son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5579" y="4377032"/>
            <a:ext cx="790312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320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3931">
            <a:off x="-98853" y="568239"/>
            <a:ext cx="3638839" cy="2871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3931">
            <a:off x="1512893" y="1829002"/>
            <a:ext cx="3638839" cy="2871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03931">
            <a:off x="3387875" y="3269877"/>
            <a:ext cx="3638839" cy="2871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523345" y="424873"/>
            <a:ext cx="6594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-let – Con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9709" y="1318022"/>
            <a:ext cx="485832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thám</a:t>
            </a:r>
            <a:r>
              <a:rPr 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5985458" y="1543226"/>
            <a:ext cx="988880" cy="785091"/>
          </a:xfrm>
          <a:prstGeom prst="rightArrow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7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38615">
            <a:off x="608153" y="291481"/>
            <a:ext cx="2650738" cy="2871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38615">
            <a:off x="893697" y="2898665"/>
            <a:ext cx="2728695" cy="2871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338615">
            <a:off x="3366198" y="3977599"/>
            <a:ext cx="2965189" cy="2871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523345" y="424873"/>
            <a:ext cx="6594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-let – Con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0692" y="1136073"/>
            <a:ext cx="531429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7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62" y="4045526"/>
            <a:ext cx="3650017" cy="2648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62" y="1542472"/>
            <a:ext cx="3650017" cy="2041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97162" y="133124"/>
            <a:ext cx="7269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68800" y="1554014"/>
            <a:ext cx="7620000" cy="14408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(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“...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?”):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“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68800" y="3146135"/>
            <a:ext cx="7620000" cy="17987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“…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?”):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368800" y="5061526"/>
            <a:ext cx="7620000" cy="17964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(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...”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“…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”):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659" y="599907"/>
            <a:ext cx="9163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20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162" y="133124"/>
            <a:ext cx="7269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1624" y="1239736"/>
            <a:ext cx="11576051" cy="11224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...”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“…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?”):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01625" y="2584160"/>
            <a:ext cx="11576050" cy="12639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“...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!”):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song ý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0659" y="4070061"/>
            <a:ext cx="11671300" cy="124489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“…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”):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song ý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659" y="599907"/>
            <a:ext cx="9163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en-US" sz="28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0659" y="5417417"/>
            <a:ext cx="11671300" cy="137761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“...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”):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75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615950"/>
            <a:ext cx="10658475" cy="56261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3505200" y="2400300"/>
            <a:ext cx="5257799" cy="23526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be, or not to be)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1550"/>
            <a:ext cx="5238750" cy="573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5238751" y="971550"/>
            <a:ext cx="65913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200" b="1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b="1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i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ý </a:t>
            </a:r>
            <a:r>
              <a:rPr lang="en-US" sz="3200" b="1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1295" algn="just">
              <a:spcAft>
                <a:spcPts val="800"/>
              </a:spcAft>
            </a:pP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nhục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…”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1295" algn="just">
              <a:spcAft>
                <a:spcPts val="800"/>
              </a:spcAft>
            </a:pP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1295" algn="just">
              <a:spcAft>
                <a:spcPts val="800"/>
              </a:spcAft>
            </a:pP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 “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vinh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kern="1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3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..”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32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1550"/>
            <a:ext cx="5238750" cy="573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5076826" y="1447800"/>
            <a:ext cx="65913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hay “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3288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269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82" y="1514764"/>
            <a:ext cx="8672945" cy="3902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426690" y="3011054"/>
            <a:ext cx="6086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3852" y="73892"/>
            <a:ext cx="4770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4000" dirty="0"/>
          </a:p>
        </p:txBody>
      </p:sp>
      <p:sp>
        <p:nvSpPr>
          <p:cNvPr id="9" name="Rounded Rectangle 8"/>
          <p:cNvSpPr/>
          <p:nvPr/>
        </p:nvSpPr>
        <p:spPr>
          <a:xfrm>
            <a:off x="683491" y="1366982"/>
            <a:ext cx="7509164" cy="219807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25237" y="1570183"/>
            <a:ext cx="7148946" cy="199487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be, or not to be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28106" y="4414704"/>
            <a:ext cx="7509164" cy="219807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488324" y="4617905"/>
            <a:ext cx="7148946" cy="199487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Sống hay không sống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33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1550"/>
            <a:ext cx="5238750" cy="5737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5048251" y="971550"/>
            <a:ext cx="65913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164871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8" y="1381125"/>
            <a:ext cx="4414838" cy="4152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90550" y="219075"/>
            <a:ext cx="109442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18061"/>
              </p:ext>
            </p:extLst>
          </p:nvPr>
        </p:nvGraphicFramePr>
        <p:xfrm>
          <a:off x="5029201" y="1381125"/>
          <a:ext cx="6505574" cy="3840480"/>
        </p:xfrm>
        <a:graphic>
          <a:graphicData uri="http://schemas.openxmlformats.org/drawingml/2006/table">
            <a:tbl>
              <a:tblPr firstRow="1" firstCol="1" bandRow="1"/>
              <a:tblGrid>
                <a:gridCol w="4229099">
                  <a:extLst>
                    <a:ext uri="{9D8B030D-6E8A-4147-A177-3AD203B41FA5}">
                      <a16:colId xmlns:a16="http://schemas.microsoft.com/office/drawing/2014/main" val="4071913591"/>
                    </a:ext>
                  </a:extLst>
                </a:gridCol>
                <a:gridCol w="2276475">
                  <a:extLst>
                    <a:ext uri="{9D8B030D-6E8A-4147-A177-3AD203B41FA5}">
                      <a16:colId xmlns:a16="http://schemas.microsoft.com/office/drawing/2014/main" val="2898660974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174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 mong muốn</a:t>
                      </a:r>
                      <a:endParaRPr lang="en-US" sz="2800" b="1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 khăn</a:t>
                      </a:r>
                      <a:endParaRPr lang="en-US" sz="2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9425126"/>
                  </a:ext>
                </a:extLst>
              </a:tr>
              <a:tr h="142113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Ngủ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Chấm dứt mọi đau khổ của </a:t>
                      </a:r>
                      <a:r>
                        <a:rPr lang="vi-VN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cõi lòng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muôn vàn vết tử thương mà </a:t>
                      </a:r>
                      <a:r>
                        <a:rPr lang="vi-VN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hài</a:t>
                      </a: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phải chịu đựng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Thoát khỏi cái</a:t>
                      </a:r>
                      <a:r>
                        <a:rPr lang="vi-VN" sz="28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thể xác trần tục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  <a:tabLst>
                          <a:tab pos="11493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Những giấc mơ nào sẽ tới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994329"/>
                  </a:ext>
                </a:extLst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2952750" y="5372100"/>
            <a:ext cx="9172575" cy="1323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“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403789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8" y="1381125"/>
            <a:ext cx="4414838" cy="4152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90550" y="219075"/>
            <a:ext cx="109442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Ý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952750" y="5372100"/>
            <a:ext cx="9172575" cy="13239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5388" y="1381125"/>
            <a:ext cx="70484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xược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63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8" y="1381125"/>
            <a:ext cx="4414838" cy="41529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90550" y="219075"/>
            <a:ext cx="109442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Ý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952750" y="4838700"/>
            <a:ext cx="9172575" cy="185737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5388" y="1381125"/>
            <a:ext cx="7048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</p:txBody>
      </p:sp>
    </p:spTree>
    <p:extLst>
      <p:ext uri="{BB962C8B-B14F-4D97-AF65-F5344CB8AC3E}">
        <p14:creationId xmlns:p14="http://schemas.microsoft.com/office/powerpoint/2010/main" val="359919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3933824"/>
            <a:ext cx="3133725" cy="28479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90550" y="219075"/>
            <a:ext cx="109442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Ý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825" y="4010025"/>
            <a:ext cx="3248026" cy="28479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031" y="3981449"/>
            <a:ext cx="2995612" cy="284797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85762" y="1104900"/>
            <a:ext cx="114871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6299" y="2664737"/>
            <a:ext cx="109966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-xi-ô (Horatio)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385762" y="2871668"/>
            <a:ext cx="352425" cy="5810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06275" cy="6934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75" y="0"/>
            <a:ext cx="75057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2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24" y="0"/>
            <a:ext cx="3609975" cy="675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70021" y="279133"/>
            <a:ext cx="73248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70021" y="1761423"/>
            <a:ext cx="7209322" cy="1665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33651" y="2002054"/>
            <a:ext cx="6997566" cy="1386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606392" y="3880699"/>
            <a:ext cx="8373979" cy="2780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01295" algn="just">
              <a:spcAft>
                <a:spcPts val="8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Hăm-lét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“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01295" algn="just">
              <a:spcAft>
                <a:spcPts val="80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Ý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mẽ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chấp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ngủ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“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dứt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69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24" y="0"/>
            <a:ext cx="3609975" cy="675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70021" y="279133"/>
            <a:ext cx="73248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70021" y="1761423"/>
            <a:ext cx="7209322" cy="1665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33651" y="2002054"/>
            <a:ext cx="6997566" cy="1386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606392" y="3880699"/>
            <a:ext cx="83739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</p:txBody>
      </p:sp>
    </p:spTree>
    <p:extLst>
      <p:ext uri="{BB962C8B-B14F-4D97-AF65-F5344CB8AC3E}">
        <p14:creationId xmlns:p14="http://schemas.microsoft.com/office/powerpoint/2010/main" val="311005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24" y="0"/>
            <a:ext cx="3609975" cy="675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70021" y="279133"/>
            <a:ext cx="73248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70021" y="1761423"/>
            <a:ext cx="7209322" cy="1665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33651" y="2002054"/>
            <a:ext cx="6997566" cy="1386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606392" y="3880699"/>
            <a:ext cx="837397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”, song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</p:txBody>
      </p:sp>
    </p:spTree>
    <p:extLst>
      <p:ext uri="{BB962C8B-B14F-4D97-AF65-F5344CB8AC3E}">
        <p14:creationId xmlns:p14="http://schemas.microsoft.com/office/powerpoint/2010/main" val="405579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4518" y="96253"/>
            <a:ext cx="7324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54518" y="1116531"/>
            <a:ext cx="7209322" cy="1665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18148" y="1357162"/>
            <a:ext cx="6997566" cy="1386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54518" y="3174733"/>
            <a:ext cx="7209322" cy="1665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18148" y="3415364"/>
            <a:ext cx="6997566" cy="1386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06392" y="5146306"/>
            <a:ext cx="7209322" cy="16651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770022" y="5386937"/>
            <a:ext cx="6997566" cy="13860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292039" y="1116531"/>
            <a:ext cx="3327860" cy="518011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8362951" y="1357162"/>
            <a:ext cx="3230112" cy="457691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74676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269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82" y="1514764"/>
            <a:ext cx="8672945" cy="3902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426690" y="3011054"/>
            <a:ext cx="6086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3852" y="73892"/>
            <a:ext cx="4770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4000" dirty="0"/>
          </a:p>
        </p:txBody>
      </p:sp>
      <p:sp>
        <p:nvSpPr>
          <p:cNvPr id="9" name="Rounded Rectangle 8"/>
          <p:cNvSpPr/>
          <p:nvPr/>
        </p:nvSpPr>
        <p:spPr>
          <a:xfrm>
            <a:off x="683491" y="1366982"/>
            <a:ext cx="7509164" cy="219807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25237" y="1570183"/>
            <a:ext cx="7148946" cy="199487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28106" y="4414704"/>
            <a:ext cx="7509164" cy="219807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469852" y="4617905"/>
            <a:ext cx="7148946" cy="199487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Hăm-lét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1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749"/>
            <a:ext cx="3133725" cy="6705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374356" y="259882"/>
            <a:ext cx="8570596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-li-a, 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Pô-lô-ni-út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-den-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Ghin-đơn-xtơn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-xi-ô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Pho-tin-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2537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752" y="0"/>
            <a:ext cx="9732579" cy="4748122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13488" y="2675490"/>
            <a:ext cx="92280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11500" dirty="0">
                <a:solidFill>
                  <a:srgbClr val="FF7E0A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III. </a:t>
            </a:r>
            <a:r>
              <a:rPr lang="en-SG" altLang="zh-CN" sz="11500" dirty="0" err="1">
                <a:solidFill>
                  <a:srgbClr val="58922E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Tổng</a:t>
            </a:r>
            <a:r>
              <a:rPr lang="en-SG" altLang="zh-CN" sz="11500" dirty="0">
                <a:solidFill>
                  <a:srgbClr val="58922E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11500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kết</a:t>
            </a:r>
            <a:endParaRPr lang="zh-CN" altLang="en-US" sz="11500" dirty="0">
              <a:solidFill>
                <a:srgbClr val="0070C0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9F824A-A779-4350-BD00-62598A93C0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/>
        </p:blipFill>
        <p:spPr>
          <a:xfrm>
            <a:off x="7164399" y="-60179"/>
            <a:ext cx="3657607" cy="3285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69D02D-4479-46C9-BC88-3BE2AE7ED2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4"/>
          <a:stretch/>
        </p:blipFill>
        <p:spPr>
          <a:xfrm flipH="1">
            <a:off x="1369994" y="-60179"/>
            <a:ext cx="3407910" cy="32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300"/>
                            </p:stCondLst>
                            <p:childTnLst>
                              <p:par>
                                <p:cTn id="1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extLst mod="1"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50257" y="655093"/>
            <a:ext cx="11704320" cy="583233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193533" y="997400"/>
            <a:ext cx="905737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115" y="18441"/>
            <a:ext cx="1143300" cy="1348169"/>
          </a:xfrm>
          <a:prstGeom prst="rect">
            <a:avLst/>
          </a:prstGeom>
        </p:spPr>
      </p:pic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0F4A0AF-9581-4580-95AE-19D237394ECA}"/>
              </a:ext>
            </a:extLst>
          </p:cNvPr>
          <p:cNvSpPr txBox="1">
            <a:spLocks/>
          </p:cNvSpPr>
          <p:nvPr/>
        </p:nvSpPr>
        <p:spPr>
          <a:xfrm>
            <a:off x="6614032" y="2361951"/>
            <a:ext cx="4364690" cy="109793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en-US" b="0" dirty="0">
                <a:solidFill>
                  <a:schemeClr val="bg1"/>
                </a:solidFill>
                <a:latin typeface="Times New Roman" panose="02020603050405020304" pitchFamily="18" charset="0"/>
              </a:rPr>
              <a:t>Lựa chọn lời thơ đầy ấn tượng để biểu lộ cảm xúc</a:t>
            </a:r>
            <a:endParaRPr lang="en-US" b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14A8245-4296-42B2-90D4-A9CC36912012}"/>
              </a:ext>
            </a:extLst>
          </p:cNvPr>
          <p:cNvSpPr txBox="1">
            <a:spLocks/>
          </p:cNvSpPr>
          <p:nvPr/>
        </p:nvSpPr>
        <p:spPr>
          <a:xfrm>
            <a:off x="1455703" y="2379711"/>
            <a:ext cx="4295965" cy="13416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en-US" b="0" dirty="0">
                <a:solidFill>
                  <a:schemeClr val="bg1"/>
                </a:solidFill>
                <a:latin typeface="Times New Roman" panose="02020603050405020304" pitchFamily="18" charset="0"/>
              </a:rPr>
              <a:t>Viết theo thể thơ lục bát mượt mà, uyển chuyển</a:t>
            </a:r>
            <a:endParaRPr lang="en-US" b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215EEA3-97F4-4238-AC2C-A961EBEE41B3}"/>
              </a:ext>
            </a:extLst>
          </p:cNvPr>
          <p:cNvSpPr txBox="1">
            <a:spLocks/>
          </p:cNvSpPr>
          <p:nvPr/>
        </p:nvSpPr>
        <p:spPr>
          <a:xfrm>
            <a:off x="2336805" y="4373671"/>
            <a:ext cx="7514538" cy="130177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en-US" b="0" dirty="0">
                <a:solidFill>
                  <a:schemeClr val="bg1"/>
                </a:solidFill>
                <a:latin typeface="Times New Roman" panose="02020603050405020304" pitchFamily="18" charset="0"/>
              </a:rPr>
              <a:t>Sử dụng các biện pháp tu từ tạo tính thống nhất của văn bản và đối lập giữa cuộc sống tự do bên ngoài với bên trong ngục tù</a:t>
            </a:r>
            <a:endParaRPr lang="en-US" b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3900" y="2209800"/>
            <a:ext cx="1050151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5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50257" y="238125"/>
            <a:ext cx="11704320" cy="6249302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微软雅黑 Light" panose="020B0502040204020203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56332" y="430915"/>
            <a:ext cx="9057372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115" y="18441"/>
            <a:ext cx="1143300" cy="1348169"/>
          </a:xfrm>
          <a:prstGeom prst="rect">
            <a:avLst/>
          </a:prstGeom>
        </p:spPr>
      </p:pic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50F4A0AF-9581-4580-95AE-19D237394ECA}"/>
              </a:ext>
            </a:extLst>
          </p:cNvPr>
          <p:cNvSpPr txBox="1">
            <a:spLocks/>
          </p:cNvSpPr>
          <p:nvPr/>
        </p:nvSpPr>
        <p:spPr>
          <a:xfrm>
            <a:off x="6614032" y="2361951"/>
            <a:ext cx="4364690" cy="109793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en-US" b="0" dirty="0">
                <a:solidFill>
                  <a:schemeClr val="bg1"/>
                </a:solidFill>
                <a:latin typeface="Times New Roman" panose="02020603050405020304" pitchFamily="18" charset="0"/>
              </a:rPr>
              <a:t>Lựa chọn lời thơ đầy ấn tượng để biểu lộ cảm xúc</a:t>
            </a:r>
            <a:endParaRPr lang="en-US" b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14A8245-4296-42B2-90D4-A9CC36912012}"/>
              </a:ext>
            </a:extLst>
          </p:cNvPr>
          <p:cNvSpPr txBox="1">
            <a:spLocks/>
          </p:cNvSpPr>
          <p:nvPr/>
        </p:nvSpPr>
        <p:spPr>
          <a:xfrm>
            <a:off x="1455703" y="2379711"/>
            <a:ext cx="4295965" cy="13416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en-US" b="0" dirty="0">
                <a:solidFill>
                  <a:schemeClr val="bg1"/>
                </a:solidFill>
                <a:latin typeface="Times New Roman" panose="02020603050405020304" pitchFamily="18" charset="0"/>
              </a:rPr>
              <a:t>Viết theo thể thơ lục bát mượt mà, uyển chuyển</a:t>
            </a:r>
            <a:endParaRPr lang="en-US" b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215EEA3-97F4-4238-AC2C-A961EBEE41B3}"/>
              </a:ext>
            </a:extLst>
          </p:cNvPr>
          <p:cNvSpPr txBox="1">
            <a:spLocks/>
          </p:cNvSpPr>
          <p:nvPr/>
        </p:nvSpPr>
        <p:spPr>
          <a:xfrm>
            <a:off x="2336805" y="4373671"/>
            <a:ext cx="7514538" cy="130177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altLang="en-US" b="0" dirty="0">
                <a:solidFill>
                  <a:schemeClr val="bg1"/>
                </a:solidFill>
                <a:latin typeface="Times New Roman" panose="02020603050405020304" pitchFamily="18" charset="0"/>
              </a:rPr>
              <a:t>Sử dụng các biện pháp tu từ tạo tính thống nhất của văn bản và đối lập giữa cuộc sống tự do bên ngoài với bên trong ngục tù</a:t>
            </a:r>
            <a:endParaRPr lang="en-US" b="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" y="989535"/>
            <a:ext cx="1115377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226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269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82" y="1514764"/>
            <a:ext cx="8672945" cy="3902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426690" y="3011054"/>
            <a:ext cx="6086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8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527" y="2492576"/>
            <a:ext cx="8742947" cy="2898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24" y="879330"/>
            <a:ext cx="1450082" cy="185791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259185" y="2576766"/>
            <a:ext cx="5970539" cy="1815882"/>
          </a:xfrm>
          <a:prstGeom prst="rect">
            <a:avLst/>
          </a:prstGeom>
          <a:noFill/>
        </p:spPr>
        <p:txBody>
          <a:bodyPr vert="horz" wrap="square" rtlCol="0">
            <a:spAutoFit/>
            <a:scene3d>
              <a:camera prst="perspectiveRelaxedModerately"/>
              <a:lightRig rig="threePt" dir="t"/>
            </a:scene3d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hay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967817E4-00A8-46AA-9406-349DCA7980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475" y="979649"/>
            <a:ext cx="1419872" cy="174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1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76200"/>
            <a:ext cx="1165860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oăm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hi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cõi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"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...",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lét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Hăm-lét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62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269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82" y="1514764"/>
            <a:ext cx="8672945" cy="3902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426690" y="3011054"/>
            <a:ext cx="6086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5" y="1825794"/>
            <a:ext cx="74580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Hăm-lét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3500" y="934551"/>
            <a:ext cx="9525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Ý 1: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Hăm-lét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hay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thuẫn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căng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gay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Hăm-lét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bi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Hăm-lét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song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nhượng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hay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i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do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vở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Hăm-lét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57325" y="1737435"/>
            <a:ext cx="94011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Ý 2: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tồn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 algn="just">
              <a:spcAft>
                <a:spcPts val="0"/>
              </a:spcAft>
            </a:pP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“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lọc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rơi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kịch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28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3161" y="-35169"/>
            <a:ext cx="4268556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30097" y="631077"/>
            <a:ext cx="4066711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2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Hướng</a:t>
            </a:r>
            <a:r>
              <a:rPr lang="en-US" altLang="zh-CN" sz="32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dẫn</a:t>
            </a:r>
            <a:r>
              <a:rPr lang="en-US" altLang="zh-CN" sz="32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3200" b="1" spc="300" dirty="0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spc="300" dirty="0" err="1">
                <a:solidFill>
                  <a:srgbClr val="E55174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học</a:t>
            </a:r>
            <a:endParaRPr lang="zh-CN" altLang="en-US" sz="3200" b="1" spc="300" dirty="0">
              <a:solidFill>
                <a:srgbClr val="E55174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997527" y="1722569"/>
            <a:ext cx="10215418" cy="4055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rgbClr val="66330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4" y="4822920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41" y="4822921"/>
            <a:ext cx="2558232" cy="19104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84ED33D-AE69-43EB-AD6B-8BDAFAD18EBD}"/>
              </a:ext>
            </a:extLst>
          </p:cNvPr>
          <p:cNvSpPr txBox="1"/>
          <p:nvPr/>
        </p:nvSpPr>
        <p:spPr>
          <a:xfrm flipH="1">
            <a:off x="1828800" y="2757441"/>
            <a:ext cx="84057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Vẽ sơ đồ tư duy về các đơn vị kiến thức của bài học và hoàn thiện bài tập vận dụng.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Tìm đọc thêm các bi kịch có cùng chủ đề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11396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269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82" y="1514764"/>
            <a:ext cx="8672945" cy="3902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426690" y="3011054"/>
            <a:ext cx="6086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3852" y="73892"/>
            <a:ext cx="4770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4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endParaRPr lang="en-US" sz="4000" dirty="0"/>
          </a:p>
        </p:txBody>
      </p:sp>
      <p:sp>
        <p:nvSpPr>
          <p:cNvPr id="9" name="Rounded Rectangle 8"/>
          <p:cNvSpPr/>
          <p:nvPr/>
        </p:nvSpPr>
        <p:spPr>
          <a:xfrm>
            <a:off x="683491" y="1366982"/>
            <a:ext cx="7509164" cy="219807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025237" y="1570183"/>
            <a:ext cx="7148946" cy="199487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128106" y="4414704"/>
            <a:ext cx="7509164" cy="2198070"/>
          </a:xfrm>
          <a:prstGeom prst="roundRect">
            <a:avLst/>
          </a:prstGeom>
          <a:solidFill>
            <a:schemeClr val="accent2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469852" y="4617905"/>
            <a:ext cx="7148946" cy="199487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74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11" grpId="0" animBg="1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889" y="0"/>
            <a:ext cx="8438222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335763" y="2832508"/>
            <a:ext cx="7371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Tạm</a:t>
            </a:r>
            <a:r>
              <a:rPr lang="en-US" altLang="zh-CN" sz="8000" dirty="0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biệt</a:t>
            </a:r>
            <a:r>
              <a:rPr lang="en-US" altLang="zh-CN" sz="8000" dirty="0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8000" dirty="0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8000" dirty="0">
                <a:solidFill>
                  <a:srgbClr val="D31012"/>
                </a:solidFill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!</a:t>
            </a:r>
            <a:endParaRPr lang="zh-CN" altLang="en-US" sz="8000" dirty="0">
              <a:solidFill>
                <a:srgbClr val="D31012"/>
              </a:solidFill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AE10367F-005B-494E-A604-D8A715308FD0}"/>
              </a:ext>
            </a:extLst>
          </p:cNvPr>
          <p:cNvSpPr txBox="1"/>
          <p:nvPr/>
        </p:nvSpPr>
        <p:spPr>
          <a:xfrm>
            <a:off x="7805621" y="6126734"/>
            <a:ext cx="4245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GV: </a:t>
            </a:r>
            <a:r>
              <a:rPr lang="en-SG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Nguyễn</a:t>
            </a:r>
            <a:r>
              <a:rPr lang="en-SG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Thị</a:t>
            </a:r>
            <a:r>
              <a:rPr lang="en-SG" altLang="zh-CN" sz="3200" b="1" dirty="0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en-SG" altLang="zh-CN" sz="3200" b="1" dirty="0" err="1">
                <a:latin typeface="Times New Roman" panose="02020603050405020304" pitchFamily="18" charset="0"/>
                <a:ea typeface="微软雅黑 Light" panose="020B0502040204020203" pitchFamily="34" charset="-122"/>
                <a:cs typeface="Times New Roman" panose="02020603050405020304" pitchFamily="18" charset="0"/>
              </a:rPr>
              <a:t>Hạnh</a:t>
            </a:r>
            <a:endParaRPr lang="zh-CN" altLang="en-US" sz="3200" b="1" dirty="0">
              <a:latin typeface="Times New Roman" panose="02020603050405020304" pitchFamily="18" charset="0"/>
              <a:ea typeface="微软雅黑 Light" panose="020B0502040204020203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800"/>
                            </p:stCondLst>
                            <p:childTnLst>
                              <p:par>
                                <p:cTn id="3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8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6269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782" y="1514764"/>
            <a:ext cx="8672945" cy="39023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389745" y="2669309"/>
            <a:ext cx="60867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17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1490" y="73891"/>
            <a:ext cx="546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</a:t>
            </a:r>
            <a:r>
              <a:rPr lang="pt-B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68581" y="1487055"/>
            <a:ext cx="998450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</a:t>
            </a:r>
            <a:r>
              <a:rPr lang="en-US" sz="32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tr.125, 126 (5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chọn MC và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chia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GV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A0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HS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A0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24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4981</Words>
  <Application>Microsoft Office PowerPoint</Application>
  <PresentationFormat>Widescreen</PresentationFormat>
  <Paragraphs>275</Paragraphs>
  <Slides>70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微软雅黑 Light</vt:lpstr>
      <vt:lpstr>Arial</vt:lpstr>
      <vt:lpstr>Calibri</vt:lpstr>
      <vt:lpstr>Calibri Light</vt:lpstr>
      <vt:lpstr>等线</vt:lpstr>
      <vt:lpstr>Tahoma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 Anh</dc:creator>
  <cp:lastModifiedBy>ADMIN</cp:lastModifiedBy>
  <cp:revision>90</cp:revision>
  <dcterms:created xsi:type="dcterms:W3CDTF">2019-03-12T09:37:24Z</dcterms:created>
  <dcterms:modified xsi:type="dcterms:W3CDTF">2025-12-24T03:35:33Z</dcterms:modified>
</cp:coreProperties>
</file>