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2" r:id="rId15"/>
    <p:sldId id="268" r:id="rId16"/>
    <p:sldId id="269" r:id="rId17"/>
    <p:sldId id="27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9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323B4-D3E9-4B25-9BCA-95074C3FCE0F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C21DD9-9829-4A0D-9B18-E0D9E4975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22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7" name="Google Shape;19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B487C-5AFF-F79E-269B-82310EC628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4D728E-B32A-7690-8743-3B65769E45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7B38F-5C69-92FA-2935-6A1F2684F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913899-D20F-0059-97BA-E3581FD2C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7D8932-1E84-D623-5DB0-882D9C5B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977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F759D-3DDF-A308-958B-2B88C6DF5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1C3864-8851-5FE5-AEA6-3FA550230C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F3F65-896B-D1D8-9CF5-C32F5E03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CD3E7-5B96-8E70-7B29-E7B11A70D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AE3054-AD6E-478B-B804-177A22E4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932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9F56B4-3839-D8AA-F50F-922058722D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50A77B-8260-04BF-45CE-77F33FA48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A88876-54E4-3BAB-02F5-38085E4CE6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962C3-927E-EBE6-CDC0-4D4A8E257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0DDC7-3574-B831-CBB8-FD7E3CE861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661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732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2" name="Google Shape;22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62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9215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104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37835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7996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1644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095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5E915-EBDB-EF8C-644C-DB2AB5551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1640C-2CAC-35DC-FAFC-22F9FCCC3E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003AE-C79C-7DB2-BEDE-02F87E2F4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CD045-1564-1716-0238-62467D659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74A2D-003F-D058-5182-79E666F4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791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98104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20353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38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E83E6-1859-1FA4-B3A6-7C3BC8D72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26411-F8F7-69DD-6ECF-C9A75856A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82334-1789-C715-258F-7B0DFACA2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26A4E-3397-E231-C71B-F89218662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7EAFA-13F6-C94E-8DEB-3EFA78906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037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DA1EF2-53BE-3BEE-38CA-CE0D892A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E6D24E-238E-2D4C-45F5-0DE2FB1C0F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48DD48-655C-5BD4-A19A-DD2D2CAF2D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6D30B2-D8BC-0B29-C18C-53443E67AA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5DE03-E63A-E564-CBD8-8685A27B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EF198C-E839-7C57-E2AB-E9364DE85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557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D324C5-BC57-6627-D08E-C27FF8744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83E6AF-2B5F-A708-43BB-8DB12783D1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181421-3839-CDCD-9EF3-1A8D7043E9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85388A-3706-4929-C631-2AB318F6D1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F3FCD7-8785-33AE-768D-4CDA90683BA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76FE9E-A4ED-8175-22EA-CC32516FE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17C3D4-D3A7-0519-DE1D-3586377B8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0E5461-492A-7F6B-C895-DF14B6009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53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BBD6D-7C0A-80C6-3FD4-DF0354344C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2E4B86-BEC5-458F-A3C7-C3864251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B03340D-F2B4-B943-6801-FB8472A2C0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4B3D64-254C-E963-887C-DC361590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477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245C788-ECBB-FAA8-3273-34FCCADD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1D1D7F-AFD1-690E-4A75-9924710D4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38AEAC-F0F4-AF96-8860-AA918E43A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63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6D32A-AAA7-20B9-6A40-94422E3C99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45DD1E-8890-D339-7298-C4A5D5F7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34ED32-0506-D0D5-A8D6-C98EA78389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06B866-02FF-64B3-69E7-B46113077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723B69-2A06-7BC6-F1EC-629D27090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56A17-FD86-3B37-7536-11D3D7421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7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F6BBF-783B-0221-0A06-B6595BE4A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7DB68E-1167-74AB-33CC-A2B8117FB5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BFE5C8-08FD-5585-5AC4-78BCFADEB2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EE1A4B-F3B0-8D10-A016-4515AAFA6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5A3FAF-D4C5-B2C1-DA8C-F3549033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FBF5A7-7598-FBFA-4BBE-E5024E99C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036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A03BD7-EB93-49E5-DEB4-AFBBC7FD6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BC064B-722B-C7E7-9CC4-364311C3B3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B7DA9A-BC1E-86A7-A936-DD94574FD7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67129A-C64F-40E2-9D89-C283828831A0}" type="datetimeFigureOut">
              <a:rPr lang="en-US" smtClean="0"/>
              <a:t>12/23/2025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A9E28-A168-6FC5-36C5-0A354D495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321C0-7A0D-F496-B459-5A19881DD1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F49B01-6058-4D0E-9086-518BA5F23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982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127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B8A7B-4684-F29B-685C-EBCEB3D3F3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C30D92-CAEE-A72F-AC2E-FF964FF2FE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057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9"/>
          <p:cNvSpPr txBox="1"/>
          <p:nvPr/>
        </p:nvSpPr>
        <p:spPr>
          <a:xfrm>
            <a:off x="963513" y="1002108"/>
            <a:ext cx="609829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Circle the correct answers.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1" name="Google Shape;20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-408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9"/>
          <p:cNvSpPr txBox="1"/>
          <p:nvPr/>
        </p:nvSpPr>
        <p:spPr>
          <a:xfrm>
            <a:off x="746747" y="7222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GRAMMAR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9"/>
          <p:cNvSpPr/>
          <p:nvPr/>
        </p:nvSpPr>
        <p:spPr>
          <a:xfrm>
            <a:off x="544470" y="1860561"/>
            <a:ext cx="11232561" cy="341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1. They just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installed / have just installed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some interesting software on the school computers. The programs are working very well and everyone enjoys to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use / using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them.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Smartphones allow people </a:t>
            </a:r>
            <a:r>
              <a:rPr kumimoji="0" lang="en-US" sz="24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sending / to send </a:t>
            </a: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information over long distances.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 / To learn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with a smartphone is fun as well.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3. Since television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was invented / has been invented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TV designs </a:t>
            </a:r>
            <a:r>
              <a:rPr kumimoji="0" lang="en-US" sz="24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changed / have changed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 lot.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9"/>
          <p:cNvSpPr/>
          <p:nvPr/>
        </p:nvSpPr>
        <p:spPr>
          <a:xfrm>
            <a:off x="3365914" y="1994406"/>
            <a:ext cx="228573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9"/>
          <p:cNvSpPr/>
          <p:nvPr/>
        </p:nvSpPr>
        <p:spPr>
          <a:xfrm>
            <a:off x="10152525" y="2561173"/>
            <a:ext cx="776203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9"/>
          <p:cNvSpPr/>
          <p:nvPr/>
        </p:nvSpPr>
        <p:spPr>
          <a:xfrm>
            <a:off x="5459825" y="3673542"/>
            <a:ext cx="103191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9"/>
          <p:cNvSpPr/>
          <p:nvPr/>
        </p:nvSpPr>
        <p:spPr>
          <a:xfrm>
            <a:off x="577521" y="3673542"/>
            <a:ext cx="1110870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8" name="Google Shape;208;p9"/>
          <p:cNvSpPr/>
          <p:nvPr/>
        </p:nvSpPr>
        <p:spPr>
          <a:xfrm>
            <a:off x="2869122" y="4760859"/>
            <a:ext cx="1714275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9"/>
          <p:cNvSpPr/>
          <p:nvPr/>
        </p:nvSpPr>
        <p:spPr>
          <a:xfrm>
            <a:off x="9796693" y="4760858"/>
            <a:ext cx="1850837" cy="429657"/>
          </a:xfrm>
          <a:prstGeom prst="roundRect">
            <a:avLst>
              <a:gd name="adj" fmla="val 16667"/>
            </a:avLst>
          </a:prstGeom>
          <a:noFill/>
          <a:ln w="28575" cap="flat" cmpd="sng">
            <a:solidFill>
              <a:srgbClr val="00B05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0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5" name="Google Shape;215;p10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10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0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p10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p10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0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Grammar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1" name="Google Shape;221;p10"/>
          <p:cNvCxnSpPr>
            <a:stCxn id="216" idx="3"/>
            <a:endCxn id="217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22" name="Google Shape;222;p10"/>
          <p:cNvCxnSpPr>
            <a:stCxn id="217" idx="1"/>
            <a:endCxn id="218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23" name="Google Shape;223;p10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10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10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10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11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PROJECT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/>
          <p:nvPr/>
        </p:nvSpPr>
        <p:spPr>
          <a:xfrm>
            <a:off x="3224557" y="1159555"/>
            <a:ext cx="618384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4" name="Google Shape;234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88519" y="2237328"/>
            <a:ext cx="6155481" cy="41019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57ECC-C3B0-B111-28D8-E51DBFFA3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9CB992-E602-59FB-582E-80A3C9107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54642"/>
            <a:ext cx="10515600" cy="4922321"/>
          </a:xfrm>
        </p:spPr>
        <p:txBody>
          <a:bodyPr/>
          <a:lstStyle/>
          <a:p>
            <a:pPr>
              <a:buFontTx/>
              <a:buChar char="-"/>
            </a:pPr>
            <a:r>
              <a:rPr lang="en-US" dirty="0"/>
              <a:t>STUDENT WORK IN GROUP OF 3,4</a:t>
            </a:r>
          </a:p>
          <a:p>
            <a:pPr>
              <a:buFontTx/>
              <a:buChar char="-"/>
            </a:pPr>
            <a:r>
              <a:rPr lang="en-US" dirty="0"/>
              <a:t>MAKE ATLEST 5 SILDES TO PRESENT IDEAS ABOUT “inventions for the class)</a:t>
            </a:r>
          </a:p>
          <a:p>
            <a:pPr>
              <a:buFontTx/>
              <a:buChar char="-"/>
            </a:pPr>
            <a:r>
              <a:rPr lang="en-US" dirty="0"/>
              <a:t>Name of the invention</a:t>
            </a:r>
          </a:p>
          <a:p>
            <a:pPr>
              <a:buFontTx/>
              <a:buChar char="-"/>
            </a:pPr>
            <a:r>
              <a:rPr lang="en-US" dirty="0"/>
              <a:t>What is it look like?</a:t>
            </a:r>
          </a:p>
          <a:p>
            <a:pPr>
              <a:buFontTx/>
              <a:buChar char="-"/>
            </a:pPr>
            <a:r>
              <a:rPr lang="en-US" dirty="0"/>
              <a:t>What is/are it/ they used for)</a:t>
            </a:r>
          </a:p>
          <a:p>
            <a:pPr>
              <a:buFontTx/>
              <a:buChar char="-"/>
            </a:pPr>
            <a:r>
              <a:rPr lang="en-US" dirty="0"/>
              <a:t>……</a:t>
            </a:r>
          </a:p>
          <a:p>
            <a:pPr>
              <a:buFontTx/>
              <a:buChar char="-"/>
            </a:pPr>
            <a:r>
              <a:rPr lang="en-US" dirty="0"/>
              <a:t>Present in front of the class, the other </a:t>
            </a:r>
            <a:r>
              <a:rPr lang="en-US"/>
              <a:t>group comment and </a:t>
            </a:r>
            <a:r>
              <a:rPr lang="en-US" dirty="0"/>
              <a:t>score</a:t>
            </a:r>
          </a:p>
        </p:txBody>
      </p:sp>
    </p:spTree>
    <p:extLst>
      <p:ext uri="{BB962C8B-B14F-4D97-AF65-F5344CB8AC3E}">
        <p14:creationId xmlns:p14="http://schemas.microsoft.com/office/powerpoint/2010/main" val="8333126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2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12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2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2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Grammar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46" name="Google Shape;246;p12"/>
          <p:cNvCxnSpPr>
            <a:stCxn id="241" idx="3"/>
            <a:endCxn id="242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7" name="Google Shape;247;p12"/>
          <p:cNvCxnSpPr>
            <a:stCxn id="242" idx="1"/>
            <a:endCxn id="243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48" name="Google Shape;248;p12"/>
          <p:cNvCxnSpPr>
            <a:stCxn id="243" idx="3"/>
            <a:endCxn id="249" idx="0"/>
          </p:cNvCxnSpPr>
          <p:nvPr/>
        </p:nvCxnSpPr>
        <p:spPr>
          <a:xfrm>
            <a:off x="2567049" y="4283492"/>
            <a:ext cx="699600" cy="986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50" name="Google Shape;250;p12"/>
          <p:cNvSpPr/>
          <p:nvPr/>
        </p:nvSpPr>
        <p:spPr>
          <a:xfrm>
            <a:off x="4859045" y="5251158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Wrap-up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2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2" name="Google Shape;252;p12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2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2"/>
          <p:cNvSpPr/>
          <p:nvPr/>
        </p:nvSpPr>
        <p:spPr>
          <a:xfrm>
            <a:off x="2175267" y="5269971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2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13"/>
          <p:cNvSpPr/>
          <p:nvPr/>
        </p:nvSpPr>
        <p:spPr>
          <a:xfrm>
            <a:off x="702927" y="110763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3"/>
          <p:cNvSpPr txBox="1"/>
          <p:nvPr/>
        </p:nvSpPr>
        <p:spPr>
          <a:xfrm>
            <a:off x="733099" y="1039279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sz="40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2" name="Google Shape;262;p13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CONSOLIDATION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13"/>
          <p:cNvSpPr/>
          <p:nvPr/>
        </p:nvSpPr>
        <p:spPr>
          <a:xfrm>
            <a:off x="1358390" y="1107630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2653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Wrap-up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13"/>
          <p:cNvSpPr txBox="1"/>
          <p:nvPr/>
        </p:nvSpPr>
        <p:spPr>
          <a:xfrm>
            <a:off x="1275517" y="2226027"/>
            <a:ext cx="1035765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Review the vocabulary, pronunciation and grammar of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5;</a:t>
            </a:r>
            <a:endParaRPr kumimoji="0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Apply what students have learnt into practice through a project.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03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Courier New"/>
              <a:buNone/>
              <a:tabLst/>
              <a:defRPr/>
            </a:pP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4"/>
          <p:cNvSpPr txBox="1"/>
          <p:nvPr/>
        </p:nvSpPr>
        <p:spPr>
          <a:xfrm>
            <a:off x="1399333" y="1864118"/>
            <a:ext cx="9949543" cy="1924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Prepare for the next lesson: Unit 6_Getting started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Calibri"/>
              <a:buAutoNum type="arabicPeriod"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Do exercises in the workbook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0" name="Google Shape;270;p14"/>
          <p:cNvSpPr/>
          <p:nvPr/>
        </p:nvSpPr>
        <p:spPr>
          <a:xfrm>
            <a:off x="743871" y="1113110"/>
            <a:ext cx="502606" cy="502606"/>
          </a:xfrm>
          <a:prstGeom prst="roundRect">
            <a:avLst>
              <a:gd name="adj" fmla="val 16667"/>
            </a:avLst>
          </a:prstGeom>
          <a:solidFill>
            <a:srgbClr val="F2653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48DA4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14"/>
          <p:cNvSpPr txBox="1"/>
          <p:nvPr/>
        </p:nvSpPr>
        <p:spPr>
          <a:xfrm>
            <a:off x="774043" y="1017463"/>
            <a:ext cx="449821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14"/>
          <p:cNvSpPr/>
          <p:nvPr/>
        </p:nvSpPr>
        <p:spPr>
          <a:xfrm>
            <a:off x="1399333" y="1093512"/>
            <a:ext cx="457200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26532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Homework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73" name="Google Shape;273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962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4"/>
          <p:cNvSpPr txBox="1"/>
          <p:nvPr/>
        </p:nvSpPr>
        <p:spPr>
          <a:xfrm>
            <a:off x="432847" y="137185"/>
            <a:ext cx="45720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CONSOLIDATION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pic>
        <p:nvPicPr>
          <p:cNvPr id="280" name="Google Shape;280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15"/>
          <p:cNvSpPr/>
          <p:nvPr/>
        </p:nvSpPr>
        <p:spPr>
          <a:xfrm>
            <a:off x="3157182" y="6078117"/>
            <a:ext cx="587763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Website: </a:t>
            </a: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hoclieu.vn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Fanpage:</a:t>
            </a:r>
            <a:r>
              <a:rPr kumimoji="0" lang="en-US" sz="16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facebook.com/golbalsuccess.vn/</a:t>
            </a:r>
            <a:endParaRPr kumimoji="0" sz="16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193" y="6858"/>
            <a:ext cx="12179808" cy="68511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/>
          <p:nvPr/>
        </p:nvSpPr>
        <p:spPr>
          <a:xfrm>
            <a:off x="4337650" y="2805350"/>
            <a:ext cx="6500700" cy="6276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2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2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2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97" name="Google Shape;97;p2"/>
          <p:cNvPicPr preferRelativeResize="0"/>
          <p:nvPr/>
        </p:nvPicPr>
        <p:blipFill rotWithShape="1">
          <a:blip r:embed="rId3">
            <a:alphaModFix/>
          </a:blip>
          <a:srcRect r="37480"/>
          <a:stretch/>
        </p:blipFill>
        <p:spPr>
          <a:xfrm>
            <a:off x="0" y="0"/>
            <a:ext cx="12192000" cy="218829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"/>
          <p:cNvSpPr txBox="1"/>
          <p:nvPr/>
        </p:nvSpPr>
        <p:spPr>
          <a:xfrm>
            <a:off x="1027615" y="401650"/>
            <a:ext cx="1478856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5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 txBox="1"/>
          <p:nvPr/>
        </p:nvSpPr>
        <p:spPr>
          <a:xfrm>
            <a:off x="3244105" y="716817"/>
            <a:ext cx="578542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INVENTIONS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 txBox="1"/>
          <p:nvPr/>
        </p:nvSpPr>
        <p:spPr>
          <a:xfrm>
            <a:off x="4460675" y="2846888"/>
            <a:ext cx="67521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1172923" y="2794875"/>
            <a:ext cx="2878040" cy="627454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2"/>
          <p:cNvSpPr txBox="1"/>
          <p:nvPr/>
        </p:nvSpPr>
        <p:spPr>
          <a:xfrm>
            <a:off x="1007820" y="2816215"/>
            <a:ext cx="32082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8" name="Google Shape;108;p3"/>
          <p:cNvSpPr txBox="1"/>
          <p:nvPr/>
        </p:nvSpPr>
        <p:spPr>
          <a:xfrm>
            <a:off x="3193475" y="381699"/>
            <a:ext cx="118258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7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9" name="Google Shape;109;p3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FAMILY LIFE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0" name="Google Shape;110;p3"/>
          <p:cNvSpPr txBox="1"/>
          <p:nvPr/>
        </p:nvSpPr>
        <p:spPr>
          <a:xfrm>
            <a:off x="2167672" y="347869"/>
            <a:ext cx="1267591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Unit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6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1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1" name="Google Shape;111;p3"/>
          <p:cNvSpPr txBox="1"/>
          <p:nvPr/>
        </p:nvSpPr>
        <p:spPr>
          <a:xfrm>
            <a:off x="3843380" y="627920"/>
            <a:ext cx="495893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Family Life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12" name="Google Shape;112;p3"/>
          <p:cNvGrpSpPr/>
          <p:nvPr/>
        </p:nvGrpSpPr>
        <p:grpSpPr>
          <a:xfrm>
            <a:off x="1119197" y="265737"/>
            <a:ext cx="6513725" cy="1548490"/>
            <a:chOff x="144635" y="1191561"/>
            <a:chExt cx="5167790" cy="1145834"/>
          </a:xfrm>
        </p:grpSpPr>
        <p:sp>
          <p:nvSpPr>
            <p:cNvPr id="113" name="Google Shape;113;p3"/>
            <p:cNvSpPr/>
            <p:nvPr/>
          </p:nvSpPr>
          <p:spPr>
            <a:xfrm>
              <a:off x="479471" y="1496280"/>
              <a:ext cx="4832954" cy="647205"/>
            </a:xfrm>
            <a:prstGeom prst="roundRect">
              <a:avLst>
                <a:gd name="adj" fmla="val 42661"/>
              </a:avLst>
            </a:prstGeom>
            <a:solidFill>
              <a:srgbClr val="F2653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3"/>
            <p:cNvSpPr txBox="1"/>
            <p:nvPr/>
          </p:nvSpPr>
          <p:spPr>
            <a:xfrm>
              <a:off x="1276664" y="1519800"/>
              <a:ext cx="3741812" cy="5693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400" b="1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Arial"/>
                  <a:cs typeface="Arial"/>
                  <a:sym typeface="Arial"/>
                </a:rPr>
                <a:t>OBJECTIVES</a:t>
              </a: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115" name="Google Shape;115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44635" y="1191561"/>
              <a:ext cx="1096339" cy="114583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6" name="Google Shape;116;p3"/>
          <p:cNvSpPr txBox="1"/>
          <p:nvPr/>
        </p:nvSpPr>
        <p:spPr>
          <a:xfrm>
            <a:off x="1286402" y="2110065"/>
            <a:ext cx="10357658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Review the vocabulary, pronunciation and grammar of </a:t>
            </a:r>
            <a:r>
              <a:rPr kumimoji="0" lang="en-US" sz="2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Unit 5;</a:t>
            </a:r>
            <a:endParaRPr kumimoji="0" sz="2800" b="0" i="1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ourier New"/>
              <a:buChar char="o"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Apply what students have learnt into practice through a project.</a:t>
            </a:r>
            <a:endParaRPr kumimoji="0" sz="2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4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4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4"/>
          <p:cNvSpPr/>
          <p:nvPr/>
        </p:nvSpPr>
        <p:spPr>
          <a:xfrm>
            <a:off x="616316" y="3928389"/>
            <a:ext cx="1950733" cy="710205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PROJECT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Google Shape;126;p4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Grammar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28" name="Google Shape;128;p4"/>
          <p:cNvCxnSpPr>
            <a:stCxn id="123" idx="3"/>
            <a:endCxn id="124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29" name="Google Shape;129;p4"/>
          <p:cNvCxnSpPr>
            <a:stCxn id="124" idx="1"/>
            <a:endCxn id="125" idx="0"/>
          </p:cNvCxnSpPr>
          <p:nvPr/>
        </p:nvCxnSpPr>
        <p:spPr>
          <a:xfrm flipH="1">
            <a:off x="1591767" y="2865145"/>
            <a:ext cx="583500" cy="10632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130" name="Google Shape;130;p4"/>
          <p:cNvCxnSpPr>
            <a:stCxn id="125" idx="3"/>
            <a:endCxn id="131" idx="0"/>
          </p:cNvCxnSpPr>
          <p:nvPr/>
        </p:nvCxnSpPr>
        <p:spPr>
          <a:xfrm>
            <a:off x="2567049" y="4283492"/>
            <a:ext cx="699600" cy="9864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32" name="Google Shape;132;p4"/>
          <p:cNvSpPr/>
          <p:nvPr/>
        </p:nvSpPr>
        <p:spPr>
          <a:xfrm>
            <a:off x="4859045" y="5251158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Wrap-up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Homework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4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4" name="Google Shape;134;p4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4"/>
          <p:cNvSpPr/>
          <p:nvPr/>
        </p:nvSpPr>
        <p:spPr>
          <a:xfrm>
            <a:off x="4859045" y="4111904"/>
            <a:ext cx="5783556" cy="68496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Inventions for the classroom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4"/>
          <p:cNvSpPr/>
          <p:nvPr/>
        </p:nvSpPr>
        <p:spPr>
          <a:xfrm>
            <a:off x="2175267" y="5269971"/>
            <a:ext cx="2183000" cy="666149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CONSOLIDATION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4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5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5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5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5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5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5"/>
          <p:cNvSpPr/>
          <p:nvPr/>
        </p:nvSpPr>
        <p:spPr>
          <a:xfrm>
            <a:off x="4574876" y="330550"/>
            <a:ext cx="5216824" cy="500517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5"/>
          <p:cNvSpPr txBox="1"/>
          <p:nvPr/>
        </p:nvSpPr>
        <p:spPr>
          <a:xfrm>
            <a:off x="4865375" y="307847"/>
            <a:ext cx="520759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"/>
          <p:cNvSpPr txBox="1"/>
          <p:nvPr/>
        </p:nvSpPr>
        <p:spPr>
          <a:xfrm>
            <a:off x="2690381" y="1203477"/>
            <a:ext cx="70347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Brainstorm three-syllable nouns about topic Inventions</a:t>
            </a:r>
            <a:endParaRPr kumimoji="0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9435" y="2480390"/>
            <a:ext cx="4252589" cy="405674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 txBox="1"/>
          <p:nvPr/>
        </p:nvSpPr>
        <p:spPr>
          <a:xfrm>
            <a:off x="3769201" y="347300"/>
            <a:ext cx="5464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>
                <a:ln>
                  <a:noFill/>
                </a:ln>
                <a:solidFill>
                  <a:srgbClr val="D55A95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BRAINSTORMING</a:t>
            </a:r>
            <a:endParaRPr kumimoji="0" sz="4400" b="1" i="0" u="none" strike="noStrike" kern="0" cap="none" spc="0" normalizeH="0" baseline="0" noProof="0">
              <a:ln>
                <a:noFill/>
              </a:ln>
              <a:solidFill>
                <a:srgbClr val="D55A95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/>
          <p:nvPr/>
        </p:nvSpPr>
        <p:spPr>
          <a:xfrm>
            <a:off x="1312365" y="2284708"/>
            <a:ext cx="158947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Inventor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Google Shape;156;p6"/>
          <p:cNvSpPr/>
          <p:nvPr/>
        </p:nvSpPr>
        <p:spPr>
          <a:xfrm>
            <a:off x="2366372" y="3119717"/>
            <a:ext cx="156004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Invention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Google Shape;157;p6"/>
          <p:cNvSpPr/>
          <p:nvPr/>
        </p:nvSpPr>
        <p:spPr>
          <a:xfrm>
            <a:off x="849862" y="4026531"/>
            <a:ext cx="16491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Google Shape;158;p6"/>
          <p:cNvSpPr/>
          <p:nvPr/>
        </p:nvSpPr>
        <p:spPr>
          <a:xfrm>
            <a:off x="2515551" y="4758958"/>
            <a:ext cx="169963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Google Shape;159;p6"/>
          <p:cNvSpPr/>
          <p:nvPr/>
        </p:nvSpPr>
        <p:spPr>
          <a:xfrm>
            <a:off x="1312365" y="5552911"/>
            <a:ext cx="152522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Beverage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Google Shape;160;p6"/>
          <p:cNvSpPr/>
          <p:nvPr/>
        </p:nvSpPr>
        <p:spPr>
          <a:xfrm>
            <a:off x="10314913" y="1992494"/>
            <a:ext cx="130099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Camera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6"/>
          <p:cNvSpPr/>
          <p:nvPr/>
        </p:nvSpPr>
        <p:spPr>
          <a:xfrm>
            <a:off x="8589936" y="2658052"/>
            <a:ext cx="176041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E2671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Submarine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6"/>
          <p:cNvSpPr/>
          <p:nvPr/>
        </p:nvSpPr>
        <p:spPr>
          <a:xfrm>
            <a:off x="10314913" y="3304383"/>
            <a:ext cx="1600887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Telegraph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6"/>
          <p:cNvSpPr/>
          <p:nvPr/>
        </p:nvSpPr>
        <p:spPr>
          <a:xfrm>
            <a:off x="8691073" y="4265604"/>
            <a:ext cx="161172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Telescope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6"/>
          <p:cNvSpPr/>
          <p:nvPr/>
        </p:nvSpPr>
        <p:spPr>
          <a:xfrm>
            <a:off x="10024512" y="5433669"/>
            <a:ext cx="175298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Typewriter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7"/>
          <p:cNvSpPr/>
          <p:nvPr/>
        </p:nvSpPr>
        <p:spPr>
          <a:xfrm>
            <a:off x="2567049" y="328764"/>
            <a:ext cx="1733740" cy="502303"/>
          </a:xfrm>
          <a:prstGeom prst="rect">
            <a:avLst/>
          </a:prstGeom>
          <a:solidFill>
            <a:srgbClr val="A3DBE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7"/>
          <p:cNvSpPr/>
          <p:nvPr/>
        </p:nvSpPr>
        <p:spPr>
          <a:xfrm>
            <a:off x="4576036" y="2196674"/>
            <a:ext cx="2162852" cy="845902"/>
          </a:xfrm>
          <a:custGeom>
            <a:avLst/>
            <a:gdLst/>
            <a:ahLst/>
            <a:cxnLst/>
            <a:rect l="l" t="t" r="r" b="b"/>
            <a:pathLst>
              <a:path w="1728196" h="941884" extrusionOk="0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11425" tIns="11425" rIns="11425" bIns="11425" anchor="ctr" anchorCtr="0">
            <a:noAutofit/>
          </a:bodyPr>
          <a:lstStyle/>
          <a:p>
            <a:pPr marL="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7"/>
          <p:cNvSpPr/>
          <p:nvPr/>
        </p:nvSpPr>
        <p:spPr>
          <a:xfrm>
            <a:off x="616316" y="1402162"/>
            <a:ext cx="1883767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WARM-UP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2175267" y="2537443"/>
            <a:ext cx="1950733" cy="655403"/>
          </a:xfrm>
          <a:prstGeom prst="roundRect">
            <a:avLst>
              <a:gd name="adj" fmla="val 16667"/>
            </a:avLst>
          </a:prstGeom>
          <a:solidFill>
            <a:srgbClr val="F7CAAC"/>
          </a:solidFill>
          <a:ln w="127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LOOKING BACK</a:t>
            </a:r>
            <a:endParaRPr kumimoji="0" sz="1800" b="1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4859047" y="1333114"/>
            <a:ext cx="5783554" cy="533786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FF2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Brainstorming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4859045" y="2220743"/>
            <a:ext cx="5783556" cy="1449212"/>
          </a:xfrm>
          <a:prstGeom prst="rect">
            <a:avLst/>
          </a:prstGeom>
          <a:solidFill>
            <a:srgbClr val="FBE4D4"/>
          </a:solidFill>
          <a:ln w="12700" cap="flat" cmpd="sng">
            <a:solidFill>
              <a:srgbClr val="FBE4D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Pronunciation and vocabulary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673"/>
              </a:buClr>
              <a:buSzPts val="1800"/>
              <a:buFont typeface="Arial"/>
              <a:buChar char="•"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Grammar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6673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Circle the correct answers. 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6673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75" name="Google Shape;175;p7"/>
          <p:cNvCxnSpPr>
            <a:stCxn id="171" idx="3"/>
            <a:endCxn id="172" idx="0"/>
          </p:cNvCxnSpPr>
          <p:nvPr/>
        </p:nvCxnSpPr>
        <p:spPr>
          <a:xfrm>
            <a:off x="2500083" y="1729863"/>
            <a:ext cx="650700" cy="807600"/>
          </a:xfrm>
          <a:prstGeom prst="curvedConnector2">
            <a:avLst/>
          </a:prstGeom>
          <a:noFill/>
          <a:ln w="57150" cap="flat" cmpd="sng">
            <a:solidFill>
              <a:srgbClr val="006673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76" name="Google Shape;176;p7"/>
          <p:cNvSpPr txBox="1"/>
          <p:nvPr/>
        </p:nvSpPr>
        <p:spPr>
          <a:xfrm>
            <a:off x="2292962" y="376665"/>
            <a:ext cx="228695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48DA4"/>
                </a:solidFill>
                <a:effectLst/>
                <a:uLnTx/>
                <a:uFillTx/>
                <a:latin typeface="Bookman Old Style"/>
                <a:ea typeface="Bookman Old Style"/>
                <a:cs typeface="Bookman Old Style"/>
                <a:sym typeface="Bookman Old Style"/>
              </a:rPr>
              <a:t>LESSON 8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7"/>
          <p:cNvSpPr/>
          <p:nvPr/>
        </p:nvSpPr>
        <p:spPr>
          <a:xfrm>
            <a:off x="4574875" y="330550"/>
            <a:ext cx="6017100" cy="500400"/>
          </a:xfrm>
          <a:prstGeom prst="rect">
            <a:avLst/>
          </a:prstGeom>
          <a:solidFill>
            <a:srgbClr val="05788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7"/>
          <p:cNvSpPr txBox="1"/>
          <p:nvPr/>
        </p:nvSpPr>
        <p:spPr>
          <a:xfrm>
            <a:off x="4859050" y="319150"/>
            <a:ext cx="59406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LOOKING BACK AND PROJECT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8"/>
          <p:cNvSpPr txBox="1"/>
          <p:nvPr/>
        </p:nvSpPr>
        <p:spPr>
          <a:xfrm>
            <a:off x="530424" y="93875"/>
            <a:ext cx="934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PRONUNCIATION &amp; VOCABULARY</a:t>
            </a:r>
            <a:endParaRPr kumimoji="0" sz="36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8"/>
          <p:cNvSpPr txBox="1"/>
          <p:nvPr/>
        </p:nvSpPr>
        <p:spPr>
          <a:xfrm>
            <a:off x="691315" y="1093721"/>
            <a:ext cx="1150068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Solve the crossword. </a:t>
            </a: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973" y="2013463"/>
            <a:ext cx="4567203" cy="3974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585531" y="2253294"/>
            <a:ext cx="5199765" cy="349508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Google Shape;189;p8"/>
          <p:cNvSpPr/>
          <p:nvPr/>
        </p:nvSpPr>
        <p:spPr>
          <a:xfrm>
            <a:off x="6327356" y="2640354"/>
            <a:ext cx="1279152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benefit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8"/>
          <p:cNvSpPr/>
          <p:nvPr/>
        </p:nvSpPr>
        <p:spPr>
          <a:xfrm>
            <a:off x="9448568" y="5355641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computer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1" name="Google Shape;191;p8"/>
          <p:cNvSpPr/>
          <p:nvPr/>
        </p:nvSpPr>
        <p:spPr>
          <a:xfrm>
            <a:off x="9963114" y="4580506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telephone</a:t>
            </a:r>
            <a:endParaRPr kumimoji="0" sz="2200" b="1" i="0" u="none" strike="noStrike" kern="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8"/>
          <p:cNvSpPr/>
          <p:nvPr/>
        </p:nvSpPr>
        <p:spPr>
          <a:xfrm>
            <a:off x="6371424" y="3841425"/>
            <a:ext cx="1279152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memory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3" name="Google Shape;193;p8"/>
          <p:cNvSpPr/>
          <p:nvPr/>
        </p:nvSpPr>
        <p:spPr>
          <a:xfrm>
            <a:off x="9425777" y="3090406"/>
            <a:ext cx="1596149" cy="249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invention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94" name="Google Shape;194;p8"/>
          <p:cNvGraphicFramePr/>
          <p:nvPr/>
        </p:nvGraphicFramePr>
        <p:xfrm>
          <a:off x="5534878" y="1868747"/>
          <a:ext cx="6024385" cy="42641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6" imgW="6024385" imgH="4264174" progId="Paint.Picture">
                  <p:embed/>
                </p:oleObj>
              </mc:Choice>
              <mc:Fallback>
                <p:oleObj r:id="rId6" imgW="6024385" imgH="4264174" progId="Paint.Picture">
                  <p:embed/>
                  <p:pic>
                    <p:nvPicPr>
                      <p:cNvPr id="194" name="Google Shape;194;p8"/>
                      <p:cNvPicPr preferRelativeResize="0"/>
                      <p:nvPr/>
                    </p:nvPicPr>
                    <p:blipFill rotWithShape="1">
                      <a:blip r:embed="rId7">
                        <a:alphaModFix/>
                      </a:blip>
                      <a:srcRect/>
                      <a:stretch/>
                    </p:blipFill>
                    <p:spPr>
                      <a:xfrm>
                        <a:off x="5534878" y="1868747"/>
                        <a:ext cx="6024385" cy="426417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399</Words>
  <Application>Microsoft Office PowerPoint</Application>
  <PresentationFormat>Widescreen</PresentationFormat>
  <Paragraphs>117</Paragraphs>
  <Slides>17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Bookman Old Style</vt:lpstr>
      <vt:lpstr>Calibri</vt:lpstr>
      <vt:lpstr>Courier New</vt:lpstr>
      <vt:lpstr>Open Sans</vt:lpstr>
      <vt:lpstr>Office Theme</vt:lpstr>
      <vt:lpstr>1_Office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PROJECT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Nong Thanh THuy</dc:creator>
  <cp:lastModifiedBy>Nong Thanh THuy</cp:lastModifiedBy>
  <cp:revision>2</cp:revision>
  <dcterms:created xsi:type="dcterms:W3CDTF">2025-12-23T01:49:52Z</dcterms:created>
  <dcterms:modified xsi:type="dcterms:W3CDTF">2025-12-23T02:01:38Z</dcterms:modified>
</cp:coreProperties>
</file>