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1"/>
  </p:notesMasterIdLst>
  <p:sldIdLst>
    <p:sldId id="609" r:id="rId2"/>
    <p:sldId id="301" r:id="rId3"/>
    <p:sldId id="310" r:id="rId4"/>
    <p:sldId id="263" r:id="rId5"/>
    <p:sldId id="480" r:id="rId6"/>
    <p:sldId id="473" r:id="rId7"/>
    <p:sldId id="570" r:id="rId8"/>
    <p:sldId id="523" r:id="rId9"/>
    <p:sldId id="586" r:id="rId10"/>
    <p:sldId id="588" r:id="rId11"/>
    <p:sldId id="568" r:id="rId12"/>
    <p:sldId id="587" r:id="rId13"/>
    <p:sldId id="589" r:id="rId14"/>
    <p:sldId id="590" r:id="rId15"/>
    <p:sldId id="591" r:id="rId16"/>
    <p:sldId id="593" r:id="rId17"/>
    <p:sldId id="592" r:id="rId18"/>
    <p:sldId id="569" r:id="rId19"/>
    <p:sldId id="522" r:id="rId20"/>
    <p:sldId id="595" r:id="rId21"/>
    <p:sldId id="524" r:id="rId22"/>
    <p:sldId id="594" r:id="rId23"/>
    <p:sldId id="598" r:id="rId24"/>
    <p:sldId id="599" r:id="rId25"/>
    <p:sldId id="600" r:id="rId26"/>
    <p:sldId id="601" r:id="rId27"/>
    <p:sldId id="574" r:id="rId28"/>
    <p:sldId id="597" r:id="rId29"/>
    <p:sldId id="602" r:id="rId30"/>
    <p:sldId id="603" r:id="rId31"/>
    <p:sldId id="577" r:id="rId32"/>
    <p:sldId id="604" r:id="rId33"/>
    <p:sldId id="605" r:id="rId34"/>
    <p:sldId id="581" r:id="rId35"/>
    <p:sldId id="607" r:id="rId36"/>
    <p:sldId id="608" r:id="rId37"/>
    <p:sldId id="562" r:id="rId38"/>
    <p:sldId id="486" r:id="rId39"/>
    <p:sldId id="463" r:id="rId40"/>
  </p:sldIdLst>
  <p:sldSz cx="12192000" cy="6858000"/>
  <p:notesSz cx="6858000" cy="9144000"/>
  <p:embeddedFontLst>
    <p:embeddedFont>
      <p:font typeface="Bahnschrift SemiBold" panose="020B0502040204020203" pitchFamily="34" charset="0"/>
      <p:bold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9C2"/>
    <a:srgbClr val="1F0ABC"/>
    <a:srgbClr val="FDDFFC"/>
    <a:srgbClr val="DFDBFD"/>
    <a:srgbClr val="E9BDFF"/>
    <a:srgbClr val="FBB3F8"/>
    <a:srgbClr val="DBB2CB"/>
    <a:srgbClr val="17A810"/>
    <a:srgbClr val="3A1953"/>
    <a:srgbClr val="9F79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1" autoAdjust="0"/>
    <p:restoredTop sz="94660"/>
  </p:normalViewPr>
  <p:slideViewPr>
    <p:cSldViewPr snapToGrid="0">
      <p:cViewPr varScale="1">
        <p:scale>
          <a:sx n="73" d="100"/>
          <a:sy n="73" d="100"/>
        </p:scale>
        <p:origin x="340" y="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98A49-CBEC-4F31-9B72-276DEEC42B7F}" type="datetimeFigureOut">
              <a:rPr lang="en-US" smtClean="0"/>
              <a:t>8/9/2023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D8B50-956B-4B2D-8BCF-8AA324BF3094}" type="slidenum">
              <a:rPr lang="en-US" smtClean="0"/>
              <a:t>‹#›</a:t>
            </a:fld>
            <a:endParaRPr lang="en-US"/>
          </a:p>
        </p:txBody>
      </p:sp>
    </p:spTree>
    <p:extLst>
      <p:ext uri="{BB962C8B-B14F-4D97-AF65-F5344CB8AC3E}">
        <p14:creationId xmlns:p14="http://schemas.microsoft.com/office/powerpoint/2010/main" val="95317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6371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3021655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1504467" y="2212625"/>
            <a:ext cx="5035200" cy="1025600"/>
          </a:xfrm>
          <a:prstGeom prst="rect">
            <a:avLst/>
          </a:prstGeom>
        </p:spPr>
        <p:txBody>
          <a:bodyPr spcFirstLastPara="1" wrap="square" lIns="0" tIns="0" rIns="0" bIns="0" anchor="t"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5" name="Google Shape;45;p9"/>
          <p:cNvSpPr txBox="1">
            <a:spLocks noGrp="1"/>
          </p:cNvSpPr>
          <p:nvPr>
            <p:ph type="subTitle" idx="1"/>
          </p:nvPr>
        </p:nvSpPr>
        <p:spPr>
          <a:xfrm>
            <a:off x="1504467" y="3323775"/>
            <a:ext cx="4322000" cy="13216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pic>
        <p:nvPicPr>
          <p:cNvPr id="46" name="Google Shape;46;p9"/>
          <p:cNvPicPr preferRelativeResize="0"/>
          <p:nvPr/>
        </p:nvPicPr>
        <p:blipFill>
          <a:blip r:embed="rId3">
            <a:alphaModFix/>
          </a:blip>
          <a:stretch>
            <a:fillRect/>
          </a:stretch>
        </p:blipFill>
        <p:spPr>
          <a:xfrm>
            <a:off x="-321800" y="5249267"/>
            <a:ext cx="4188335" cy="2331967"/>
          </a:xfrm>
          <a:prstGeom prst="rect">
            <a:avLst/>
          </a:prstGeom>
          <a:noFill/>
          <a:ln>
            <a:noFill/>
          </a:ln>
        </p:spPr>
      </p:pic>
      <p:pic>
        <p:nvPicPr>
          <p:cNvPr id="47" name="Google Shape;47;p9"/>
          <p:cNvPicPr preferRelativeResize="0"/>
          <p:nvPr/>
        </p:nvPicPr>
        <p:blipFill>
          <a:blip r:embed="rId4">
            <a:alphaModFix/>
          </a:blip>
          <a:stretch>
            <a:fillRect/>
          </a:stretch>
        </p:blipFill>
        <p:spPr>
          <a:xfrm>
            <a:off x="3077534" y="4980367"/>
            <a:ext cx="2476500" cy="2794000"/>
          </a:xfrm>
          <a:prstGeom prst="rect">
            <a:avLst/>
          </a:prstGeom>
          <a:noFill/>
          <a:ln>
            <a:noFill/>
          </a:ln>
        </p:spPr>
      </p:pic>
    </p:spTree>
    <p:extLst>
      <p:ext uri="{BB962C8B-B14F-4D97-AF65-F5344CB8AC3E}">
        <p14:creationId xmlns:p14="http://schemas.microsoft.com/office/powerpoint/2010/main" val="25987648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4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23A491-94D8-E873-BA6A-738F232FDD9D}"/>
              </a:ext>
            </a:extLst>
          </p:cNvPr>
          <p:cNvSpPr>
            <a:spLocks noGrp="1"/>
          </p:cNvSpPr>
          <p:nvPr>
            <p:ph idx="1"/>
          </p:nvPr>
        </p:nvSpPr>
        <p:spPr>
          <a:xfrm>
            <a:off x="1532710" y="1015727"/>
            <a:ext cx="9821090" cy="4351338"/>
          </a:xfrm>
        </p:spPr>
        <p:txBody>
          <a:bodyPr/>
          <a:lstStyle/>
          <a:p>
            <a:pPr marL="0" indent="0">
              <a:buNone/>
            </a:pPr>
            <a:r>
              <a:rPr lang="en-US" dirty="0">
                <a:latin typeface="Bahnschrift SemiBold" panose="020B0502040204020203" pitchFamily="34" charset="0"/>
              </a:rPr>
              <a:t>                                </a:t>
            </a:r>
            <a:r>
              <a:rPr lang="en-US" sz="3600" dirty="0">
                <a:latin typeface="Bahnschrift SemiBold" panose="020B0502040204020203" pitchFamily="34" charset="0"/>
              </a:rPr>
              <a:t>NHÓM 07:</a:t>
            </a:r>
          </a:p>
          <a:p>
            <a:pPr marL="514350" indent="-514350">
              <a:buAutoNum type="arabicPeriod"/>
            </a:pPr>
            <a:r>
              <a:rPr lang="en-US" sz="3600" dirty="0">
                <a:latin typeface="Bahnschrift SemiBold" panose="020B0502040204020203" pitchFamily="34" charset="0"/>
              </a:rPr>
              <a:t>TRƯỜNG THPT ĐÔNG TRIỀU</a:t>
            </a:r>
          </a:p>
          <a:p>
            <a:pPr marL="514350" indent="-514350">
              <a:buAutoNum type="arabicPeriod"/>
            </a:pPr>
            <a:r>
              <a:rPr lang="en-US" sz="3600" dirty="0">
                <a:latin typeface="Bahnschrift SemiBold" panose="020B0502040204020203" pitchFamily="34" charset="0"/>
              </a:rPr>
              <a:t>TRƯỜNG THPT ĐÔNG THÀNH</a:t>
            </a:r>
          </a:p>
          <a:p>
            <a:pPr marL="514350" indent="-514350">
              <a:buAutoNum type="arabicPeriod"/>
            </a:pPr>
            <a:r>
              <a:rPr lang="en-US" sz="3600" dirty="0">
                <a:latin typeface="Bahnschrift SemiBold" panose="020B0502040204020203" pitchFamily="34" charset="0"/>
              </a:rPr>
              <a:t>TH, THCS &amp; THPT NGUYỄN BỈNH KHIÊM</a:t>
            </a:r>
          </a:p>
          <a:p>
            <a:pPr marL="514350" indent="-514350">
              <a:buAutoNum type="arabicPeriod"/>
            </a:pPr>
            <a:r>
              <a:rPr lang="en-US" sz="3600" dirty="0">
                <a:latin typeface="Bahnschrift SemiBold" panose="020B0502040204020203" pitchFamily="34" charset="0"/>
              </a:rPr>
              <a:t>TH, THCS &amp; THPT VĂN LANG</a:t>
            </a:r>
          </a:p>
          <a:p>
            <a:pPr marL="514350" indent="-514350">
              <a:buAutoNum type="arabicPeriod"/>
            </a:pPr>
            <a:r>
              <a:rPr lang="en-US" sz="3600" dirty="0">
                <a:latin typeface="Bahnschrift SemiBold" panose="020B0502040204020203" pitchFamily="34" charset="0"/>
              </a:rPr>
              <a:t>TH, THCS &amp; THPT ĐOÀN THỊ ĐIỂM</a:t>
            </a:r>
          </a:p>
        </p:txBody>
      </p:sp>
    </p:spTree>
    <p:extLst>
      <p:ext uri="{BB962C8B-B14F-4D97-AF65-F5344CB8AC3E}">
        <p14:creationId xmlns:p14="http://schemas.microsoft.com/office/powerpoint/2010/main" val="245529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1 – NHIỆM VỤ 2</a:t>
            </a:r>
            <a:endParaRPr lang="en-US" sz="2600" b="1" dirty="0">
              <a:solidFill>
                <a:srgbClr val="0000CC"/>
              </a:solidFill>
              <a:latin typeface="Times New Roman" pitchFamily="18" charset="0"/>
              <a:cs typeface="Times New Roman" pitchFamily="18" charset="0"/>
            </a:endParaRPr>
          </a:p>
        </p:txBody>
      </p:sp>
      <p:sp>
        <p:nvSpPr>
          <p:cNvPr id="4" name="Rounded Rectangle 3"/>
          <p:cNvSpPr/>
          <p:nvPr/>
        </p:nvSpPr>
        <p:spPr>
          <a:xfrm>
            <a:off x="706149" y="914399"/>
            <a:ext cx="11212891" cy="1169886"/>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latin typeface="Times New Roman" pitchFamily="18" charset="0"/>
              <a:cs typeface="Times New Roman" pitchFamily="18" charset="0"/>
            </a:endParaRPr>
          </a:p>
        </p:txBody>
      </p:sp>
      <p:sp>
        <p:nvSpPr>
          <p:cNvPr id="5" name="TextBox 4"/>
          <p:cNvSpPr txBox="1"/>
          <p:nvPr/>
        </p:nvSpPr>
        <p:spPr>
          <a:xfrm>
            <a:off x="706149" y="989289"/>
            <a:ext cx="11063789" cy="984885"/>
          </a:xfrm>
          <a:prstGeom prst="rect">
            <a:avLst/>
          </a:prstGeom>
          <a:noFill/>
        </p:spPr>
        <p:txBody>
          <a:bodyPr wrap="square" rtlCol="0">
            <a:spAutoFit/>
          </a:bodyPr>
          <a:lstStyle/>
          <a:p>
            <a:pPr lvl="0" algn="ctr"/>
            <a:r>
              <a:rPr lang="vi-VN" sz="2900" b="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Các vấn đề môi trường cần xem xét khi đánh giá tác động từ sự phát triển sản xuất, kinh doanh đến môi trường</a:t>
            </a:r>
            <a:endParaRPr lang="vi-VN" sz="2900" b="1" dirty="0">
              <a:solidFill>
                <a:srgbClr val="C00000"/>
              </a:solidFill>
              <a:effectLst>
                <a:outerShdw blurRad="38100" dist="38100" dir="2700000" algn="tl">
                  <a:srgbClr val="000000">
                    <a:alpha val="43137"/>
                  </a:srgbClr>
                </a:outerShdw>
              </a:effectLst>
              <a:latin typeface="Times New Roman" pitchFamily="18" charset="0"/>
              <a:ea typeface="Nixie One"/>
              <a:cs typeface="Times New Roman" pitchFamily="18" charset="0"/>
              <a:sym typeface="Nixie One"/>
            </a:endParaRPr>
          </a:p>
        </p:txBody>
      </p:sp>
      <p:sp>
        <p:nvSpPr>
          <p:cNvPr id="6" name="Rectangle 5"/>
          <p:cNvSpPr/>
          <p:nvPr/>
        </p:nvSpPr>
        <p:spPr>
          <a:xfrm>
            <a:off x="706148" y="2307608"/>
            <a:ext cx="11212891" cy="4393443"/>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lgn="just">
              <a:buFont typeface="Wingdings" pitchFamily="2" charset="2"/>
              <a:buChar char="Ø"/>
            </a:pPr>
            <a:r>
              <a:rPr lang="vi-VN" sz="2800">
                <a:solidFill>
                  <a:srgbClr val="C00000"/>
                </a:solidFill>
                <a:latin typeface="Times New Roman" pitchFamily="18" charset="0"/>
                <a:cs typeface="Times New Roman" pitchFamily="18" charset="0"/>
              </a:rPr>
              <a:t>Thành phần môi trường bị tác động: </a:t>
            </a:r>
            <a:r>
              <a:rPr lang="vi-VN" sz="2800">
                <a:solidFill>
                  <a:srgbClr val="002060"/>
                </a:solidFill>
                <a:latin typeface="Times New Roman" pitchFamily="18" charset="0"/>
                <a:cs typeface="Times New Roman" pitchFamily="18" charset="0"/>
              </a:rPr>
              <a:t>môi trường đất, môi trường nước, môi trường không khí là ba thành phần chính. </a:t>
            </a:r>
            <a:endParaRPr lang="en-US" sz="2800">
              <a:solidFill>
                <a:srgbClr val="002060"/>
              </a:solidFill>
              <a:latin typeface="Times New Roman" pitchFamily="18" charset="0"/>
              <a:cs typeface="Times New Roman" pitchFamily="18" charset="0"/>
            </a:endParaRPr>
          </a:p>
          <a:p>
            <a:pPr marL="457200" indent="-457200" algn="just">
              <a:buFont typeface="Wingdings" pitchFamily="2" charset="2"/>
              <a:buChar char="Ø"/>
            </a:pPr>
            <a:r>
              <a:rPr lang="vi-VN" sz="2800">
                <a:solidFill>
                  <a:srgbClr val="C00000"/>
                </a:solidFill>
                <a:latin typeface="Times New Roman" pitchFamily="18" charset="0"/>
                <a:cs typeface="Times New Roman" pitchFamily="18" charset="0"/>
              </a:rPr>
              <a:t>Các nguồn gây ô nhiễm: </a:t>
            </a:r>
            <a:r>
              <a:rPr lang="vi-VN" sz="2800">
                <a:solidFill>
                  <a:srgbClr val="002060"/>
                </a:solidFill>
                <a:latin typeface="Times New Roman" pitchFamily="18" charset="0"/>
                <a:cs typeface="Times New Roman" pitchFamily="18" charset="0"/>
              </a:rPr>
              <a:t>chăn nuôi, trồng trọt, sản xuất, kinh doanh, khai thác, sinh hoạt của con người…</a:t>
            </a:r>
            <a:endParaRPr lang="en-US" sz="2800">
              <a:solidFill>
                <a:srgbClr val="002060"/>
              </a:solidFill>
              <a:latin typeface="Times New Roman" pitchFamily="18" charset="0"/>
              <a:cs typeface="Times New Roman" pitchFamily="18" charset="0"/>
            </a:endParaRPr>
          </a:p>
          <a:p>
            <a:pPr marL="457200" indent="-457200" algn="just">
              <a:buFont typeface="Wingdings" pitchFamily="2" charset="2"/>
              <a:buChar char="Ø"/>
            </a:pPr>
            <a:r>
              <a:rPr lang="vi-VN" sz="2800">
                <a:solidFill>
                  <a:srgbClr val="C00000"/>
                </a:solidFill>
                <a:latin typeface="Times New Roman" pitchFamily="18" charset="0"/>
                <a:cs typeface="Times New Roman" pitchFamily="18" charset="0"/>
              </a:rPr>
              <a:t>Mức độ tác động: </a:t>
            </a:r>
            <a:r>
              <a:rPr lang="vi-VN" sz="2800">
                <a:solidFill>
                  <a:srgbClr val="002060"/>
                </a:solidFill>
                <a:latin typeface="Times New Roman" pitchFamily="18" charset="0"/>
                <a:cs typeface="Times New Roman" pitchFamily="18" charset="0"/>
              </a:rPr>
              <a:t>so sánh với Quy chuẩn VN. Luật Bảo vệ môi trường số: 72/2020/QH14.</a:t>
            </a:r>
            <a:endParaRPr lang="en-US" sz="2800">
              <a:solidFill>
                <a:srgbClr val="002060"/>
              </a:solidFill>
              <a:latin typeface="Times New Roman" pitchFamily="18" charset="0"/>
              <a:cs typeface="Times New Roman" pitchFamily="18" charset="0"/>
            </a:endParaRPr>
          </a:p>
          <a:p>
            <a:pPr marL="457200" indent="-457200" algn="just">
              <a:buFont typeface="Wingdings" pitchFamily="2" charset="2"/>
              <a:buChar char="Ø"/>
            </a:pPr>
            <a:r>
              <a:rPr lang="vi-VN" sz="2800">
                <a:solidFill>
                  <a:srgbClr val="C00000"/>
                </a:solidFill>
                <a:latin typeface="Times New Roman" pitchFamily="18" charset="0"/>
                <a:cs typeface="Times New Roman" pitchFamily="18" charset="0"/>
              </a:rPr>
              <a:t>Thời gian tác động: </a:t>
            </a:r>
            <a:r>
              <a:rPr lang="vi-VN" sz="2800">
                <a:solidFill>
                  <a:srgbClr val="002060"/>
                </a:solidFill>
                <a:latin typeface="Times New Roman" pitchFamily="18" charset="0"/>
                <a:cs typeface="Times New Roman" pitchFamily="18" charset="0"/>
              </a:rPr>
              <a:t>Từ tháng nào đến tháng nào trong năm; số lượng tháng bị tác động trong năm…</a:t>
            </a:r>
            <a:endParaRPr lang="en-US" sz="2800">
              <a:solidFill>
                <a:srgbClr val="002060"/>
              </a:solidFill>
              <a:latin typeface="Times New Roman" pitchFamily="18" charset="0"/>
              <a:cs typeface="Times New Roman" pitchFamily="18" charset="0"/>
            </a:endParaRPr>
          </a:p>
          <a:p>
            <a:pPr marL="457200" indent="-457200" algn="just">
              <a:buFont typeface="Wingdings" pitchFamily="2" charset="2"/>
              <a:buChar char="Ø"/>
            </a:pPr>
            <a:r>
              <a:rPr lang="vi-VN" sz="2800">
                <a:solidFill>
                  <a:srgbClr val="C00000"/>
                </a:solidFill>
                <a:latin typeface="Times New Roman" pitchFamily="18" charset="0"/>
                <a:cs typeface="Times New Roman" pitchFamily="18" charset="0"/>
              </a:rPr>
              <a:t>Phạm vi tác động: </a:t>
            </a:r>
            <a:r>
              <a:rPr lang="vi-VN" sz="2800">
                <a:solidFill>
                  <a:srgbClr val="002060"/>
                </a:solidFill>
                <a:latin typeface="Times New Roman" pitchFamily="18" charset="0"/>
                <a:cs typeface="Times New Roman" pitchFamily="18" charset="0"/>
              </a:rPr>
              <a:t>tính theo phạm vi địa lý hành chính, độ rộng của khu vực.</a:t>
            </a:r>
          </a:p>
        </p:txBody>
      </p:sp>
    </p:spTree>
    <p:extLst>
      <p:ext uri="{BB962C8B-B14F-4D97-AF65-F5344CB8AC3E}">
        <p14:creationId xmlns:p14="http://schemas.microsoft.com/office/powerpoint/2010/main" val="95579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1000"/>
                                        <p:tgtEl>
                                          <p:spTgt spid="6">
                                            <p:txEl>
                                              <p:pRg st="2" end="2"/>
                                            </p:txEl>
                                          </p:spTgt>
                                        </p:tgtEl>
                                      </p:cBhvr>
                                    </p:animEffect>
                                    <p:anim calcmode="lin" valueType="num">
                                      <p:cBhvr>
                                        <p:cTn id="3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circle(in)">
                                      <p:cBhvr>
                                        <p:cTn id="37" dur="20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l="-9000" r="-8000"/>
          </a:stretch>
        </a:blipFill>
        <a:effectLst/>
      </p:bgPr>
    </p:bg>
    <p:spTree>
      <p:nvGrpSpPr>
        <p:cNvPr id="1" name=""/>
        <p:cNvGrpSpPr/>
        <p:nvPr/>
      </p:nvGrpSpPr>
      <p:grpSpPr>
        <a:xfrm>
          <a:off x="0" y="0"/>
          <a:ext cx="0" cy="0"/>
          <a:chOff x="0" y="0"/>
          <a:chExt cx="0" cy="0"/>
        </a:xfrm>
      </p:grpSpPr>
      <p:sp>
        <p:nvSpPr>
          <p:cNvPr id="10" name="TextBox 9"/>
          <p:cNvSpPr txBox="1"/>
          <p:nvPr/>
        </p:nvSpPr>
        <p:spPr>
          <a:xfrm>
            <a:off x="1637732" y="776842"/>
            <a:ext cx="9184944" cy="4708981"/>
          </a:xfrm>
          <a:prstGeom prst="rect">
            <a:avLst/>
          </a:prstGeom>
          <a:noFill/>
        </p:spPr>
        <p:txBody>
          <a:bodyPr wrap="square" rtlCol="0">
            <a:spAutoFit/>
          </a:bodyPr>
          <a:lstStyle/>
          <a:p>
            <a:pPr algn="ctr"/>
            <a:r>
              <a:rPr lang="vi-VN" sz="5000" b="1">
                <a:solidFill>
                  <a:srgbClr val="FF0000"/>
                </a:solidFill>
                <a:latin typeface="Times New Roman" pitchFamily="18" charset="0"/>
                <a:cs typeface="Times New Roman" pitchFamily="18" charset="0"/>
                <a:sym typeface="Nixie One"/>
              </a:rPr>
              <a:t>HOẠT ĐỘNG </a:t>
            </a:r>
            <a:r>
              <a:rPr lang="en-US" sz="5000" b="1">
                <a:solidFill>
                  <a:srgbClr val="FF0000"/>
                </a:solidFill>
                <a:latin typeface="Times New Roman" pitchFamily="18" charset="0"/>
                <a:cs typeface="Times New Roman" pitchFamily="18" charset="0"/>
                <a:sym typeface="Nixie One"/>
              </a:rPr>
              <a:t>2</a:t>
            </a:r>
          </a:p>
          <a:p>
            <a:pPr algn="ctr"/>
            <a:endParaRPr lang="en-US" sz="5000" b="1">
              <a:solidFill>
                <a:srgbClr val="FF0000"/>
              </a:solidFill>
              <a:latin typeface="Times New Roman" pitchFamily="18" charset="0"/>
              <a:cs typeface="Times New Roman" pitchFamily="18" charset="0"/>
              <a:sym typeface="Nixie One"/>
            </a:endParaRPr>
          </a:p>
          <a:p>
            <a:pPr algn="ctr"/>
            <a:r>
              <a:rPr lang="vi-VN" sz="5000" b="1">
                <a:solidFill>
                  <a:srgbClr val="002060"/>
                </a:solidFill>
                <a:latin typeface="Times New Roman" pitchFamily="18" charset="0"/>
                <a:cs typeface="Times New Roman" pitchFamily="18" charset="0"/>
                <a:sym typeface="Nixie One"/>
              </a:rPr>
              <a:t>Nghiên cứu, khảo sát thực trạng môi trường tự nhiên, tác động của sự phát triển sản xuất, kinh doanh đến môi trường</a:t>
            </a:r>
            <a:endParaRPr lang="vi-VN" sz="5000" b="1" dirty="0">
              <a:solidFill>
                <a:srgbClr val="C00000"/>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423886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2 – NHIỆM VỤ 1</a:t>
            </a:r>
            <a:endParaRPr lang="en-US" sz="2600" b="1" dirty="0">
              <a:solidFill>
                <a:srgbClr val="0000CC"/>
              </a:solidFill>
              <a:latin typeface="Times New Roman" pitchFamily="18" charset="0"/>
              <a:cs typeface="Times New Roman"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1668"/>
          <a:stretch/>
        </p:blipFill>
        <p:spPr>
          <a:xfrm>
            <a:off x="585820" y="3322412"/>
            <a:ext cx="3449153" cy="2314696"/>
          </a:xfrm>
          <a:prstGeom prst="rect">
            <a:avLst/>
          </a:prstGeom>
        </p:spPr>
      </p:pic>
      <p:sp>
        <p:nvSpPr>
          <p:cNvPr id="4" name="Rounded Rectangle 3"/>
          <p:cNvSpPr/>
          <p:nvPr/>
        </p:nvSpPr>
        <p:spPr>
          <a:xfrm>
            <a:off x="780176" y="1596571"/>
            <a:ext cx="3254797" cy="1683373"/>
          </a:xfrm>
          <a:prstGeom prst="roundRect">
            <a:avLst>
              <a:gd name="adj" fmla="val 30702"/>
            </a:avLst>
          </a:prstGeom>
          <a:solidFill>
            <a:srgbClr val="00B0F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Times New Roman" pitchFamily="18" charset="0"/>
                <a:cs typeface="Times New Roman" pitchFamily="18" charset="0"/>
              </a:rPr>
              <a:t>Thảo luận nhóm đôi</a:t>
            </a:r>
          </a:p>
        </p:txBody>
      </p:sp>
      <p:sp>
        <p:nvSpPr>
          <p:cNvPr id="5" name="Rounded Rectangle 4"/>
          <p:cNvSpPr/>
          <p:nvPr/>
        </p:nvSpPr>
        <p:spPr>
          <a:xfrm>
            <a:off x="4612285" y="1509302"/>
            <a:ext cx="7173812" cy="1813110"/>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6" name="TextBox 5"/>
          <p:cNvSpPr txBox="1"/>
          <p:nvPr/>
        </p:nvSpPr>
        <p:spPr>
          <a:xfrm>
            <a:off x="4601376" y="1712620"/>
            <a:ext cx="7035619" cy="1338828"/>
          </a:xfrm>
          <a:prstGeom prst="rect">
            <a:avLst/>
          </a:prstGeom>
          <a:noFill/>
        </p:spPr>
        <p:txBody>
          <a:bodyPr wrap="square" rtlCol="0">
            <a:spAutoFit/>
          </a:bodyPr>
          <a:lstStyle/>
          <a:p>
            <a:pPr lvl="0" algn="ctr"/>
            <a:r>
              <a:rPr lang="vi-VN" sz="2700" b="1" i="1">
                <a:solidFill>
                  <a:srgbClr val="002060"/>
                </a:solidFill>
                <a:latin typeface="Times New Roman" pitchFamily="18" charset="0"/>
                <a:cs typeface="Times New Roman" pitchFamily="18" charset="0"/>
              </a:rPr>
              <a:t>Mỗi nhóm lựa chọn một trong các loại môi trường tự nhiên như đất, nước, không khí…và khảo sát, thu thập thông tin về môi trường đó</a:t>
            </a:r>
            <a:endParaRPr lang="vi-VN" sz="2700" b="1" i="1" dirty="0">
              <a:solidFill>
                <a:srgbClr val="002060"/>
              </a:solidFill>
              <a:latin typeface="Times New Roman" pitchFamily="18" charset="0"/>
              <a:ea typeface="Nixie One"/>
              <a:cs typeface="Times New Roman" pitchFamily="18" charset="0"/>
              <a:sym typeface="Nixie One"/>
            </a:endParaRPr>
          </a:p>
        </p:txBody>
      </p:sp>
      <p:sp>
        <p:nvSpPr>
          <p:cNvPr id="7" name="Rounded Rectangle 6"/>
          <p:cNvSpPr/>
          <p:nvPr/>
        </p:nvSpPr>
        <p:spPr>
          <a:xfrm>
            <a:off x="6957854" y="1008033"/>
            <a:ext cx="2751793"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Câu hỏi 1</a:t>
            </a:r>
          </a:p>
        </p:txBody>
      </p:sp>
      <p:sp>
        <p:nvSpPr>
          <p:cNvPr id="8" name="Rounded Rectangle 7"/>
          <p:cNvSpPr/>
          <p:nvPr/>
        </p:nvSpPr>
        <p:spPr>
          <a:xfrm>
            <a:off x="4587728" y="4172674"/>
            <a:ext cx="7173812" cy="1813110"/>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9" name="TextBox 8"/>
          <p:cNvSpPr txBox="1"/>
          <p:nvPr/>
        </p:nvSpPr>
        <p:spPr>
          <a:xfrm>
            <a:off x="4711285" y="4567930"/>
            <a:ext cx="6887505" cy="984885"/>
          </a:xfrm>
          <a:prstGeom prst="rect">
            <a:avLst/>
          </a:prstGeom>
          <a:noFill/>
        </p:spPr>
        <p:txBody>
          <a:bodyPr wrap="square" rtlCol="0">
            <a:spAutoFit/>
          </a:bodyPr>
          <a:lstStyle/>
          <a:p>
            <a:pPr lvl="0" algn="ctr"/>
            <a:r>
              <a:rPr lang="vi-VN" sz="2900" b="1" i="1">
                <a:solidFill>
                  <a:srgbClr val="002060"/>
                </a:solidFill>
                <a:latin typeface="Times New Roman" pitchFamily="18" charset="0"/>
                <a:cs typeface="Times New Roman" pitchFamily="18" charset="0"/>
              </a:rPr>
              <a:t>Xây dựng báo cáo kết quả khảo sát và trình bày trước lớp</a:t>
            </a:r>
            <a:endParaRPr lang="vi-VN" sz="2900" b="1" i="1" dirty="0">
              <a:solidFill>
                <a:srgbClr val="002060"/>
              </a:solidFill>
              <a:latin typeface="Times New Roman" pitchFamily="18" charset="0"/>
              <a:ea typeface="Nixie One"/>
              <a:cs typeface="Times New Roman" pitchFamily="18" charset="0"/>
              <a:sym typeface="Nixie One"/>
            </a:endParaRPr>
          </a:p>
        </p:txBody>
      </p:sp>
      <p:sp>
        <p:nvSpPr>
          <p:cNvPr id="10" name="Rounded Rectangle 9"/>
          <p:cNvSpPr/>
          <p:nvPr/>
        </p:nvSpPr>
        <p:spPr>
          <a:xfrm>
            <a:off x="6933297" y="3671405"/>
            <a:ext cx="2751793"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Câu hỏi 2</a:t>
            </a:r>
          </a:p>
        </p:txBody>
      </p:sp>
    </p:spTree>
    <p:extLst>
      <p:ext uri="{BB962C8B-B14F-4D97-AF65-F5344CB8AC3E}">
        <p14:creationId xmlns:p14="http://schemas.microsoft.com/office/powerpoint/2010/main" val="404882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animBg="1"/>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2 – NHIỆM VỤ 1</a:t>
            </a:r>
            <a:endParaRPr lang="en-US" sz="2600" b="1" dirty="0">
              <a:solidFill>
                <a:srgbClr val="0000CC"/>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A8B2BBF6-248A-4D00-91AF-40C4D5AC32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4461" y="816767"/>
            <a:ext cx="8748214" cy="902852"/>
          </a:xfrm>
          <a:prstGeom prst="rect">
            <a:avLst/>
          </a:prstGeom>
        </p:spPr>
      </p:pic>
      <p:sp>
        <p:nvSpPr>
          <p:cNvPr id="12" name="TextBox 11">
            <a:extLst>
              <a:ext uri="{FF2B5EF4-FFF2-40B4-BE49-F238E27FC236}">
                <a16:creationId xmlns:a16="http://schemas.microsoft.com/office/drawing/2014/main" id="{23E28E47-60F9-423C-B866-1FA8E553999F}"/>
              </a:ext>
            </a:extLst>
          </p:cNvPr>
          <p:cNvSpPr txBox="1"/>
          <p:nvPr/>
        </p:nvSpPr>
        <p:spPr>
          <a:xfrm>
            <a:off x="1378747" y="987079"/>
            <a:ext cx="9771473" cy="523220"/>
          </a:xfrm>
          <a:prstGeom prst="rect">
            <a:avLst/>
          </a:prstGeom>
          <a:noFill/>
        </p:spPr>
        <p:txBody>
          <a:bodyPr wrap="square" rtlCol="0">
            <a:spAutoFit/>
          </a:bodyPr>
          <a:lstStyle/>
          <a:p>
            <a:pPr lvl="0" algn="ctr">
              <a:defRPr/>
            </a:pPr>
            <a:r>
              <a:rPr lang="en-US" sz="2800" b="1">
                <a:solidFill>
                  <a:srgbClr val="FF0000"/>
                </a:solidFill>
                <a:latin typeface="Times New Roman" pitchFamily="18" charset="0"/>
                <a:cs typeface="Times New Roman" pitchFamily="18" charset="0"/>
              </a:rPr>
              <a:t>Hình thức khảo sát</a:t>
            </a:r>
            <a:endParaRPr kumimoji="0" lang="x-none"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4" name="Rectangle 13"/>
          <p:cNvSpPr/>
          <p:nvPr/>
        </p:nvSpPr>
        <p:spPr>
          <a:xfrm>
            <a:off x="805215" y="2131332"/>
            <a:ext cx="4772321"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a:solidFill>
                  <a:srgbClr val="002060"/>
                </a:solidFill>
                <a:latin typeface="Times New Roman" pitchFamily="18" charset="0"/>
                <a:cs typeface="Times New Roman" pitchFamily="18" charset="0"/>
              </a:rPr>
              <a:t>Khảo sát trực tiếp</a:t>
            </a:r>
            <a:endParaRPr lang="vi-VN" sz="2400" b="1">
              <a:solidFill>
                <a:srgbClr val="002060"/>
              </a:solidFill>
              <a:latin typeface="Times New Roman" pitchFamily="18" charset="0"/>
              <a:cs typeface="Times New Roman" pitchFamily="18" charset="0"/>
            </a:endParaRPr>
          </a:p>
        </p:txBody>
      </p:sp>
      <p:sp>
        <p:nvSpPr>
          <p:cNvPr id="15" name="Rectangle 14"/>
          <p:cNvSpPr/>
          <p:nvPr/>
        </p:nvSpPr>
        <p:spPr>
          <a:xfrm>
            <a:off x="805214" y="2950197"/>
            <a:ext cx="4772321"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a:solidFill>
                  <a:srgbClr val="002060"/>
                </a:solidFill>
                <a:latin typeface="Times New Roman" pitchFamily="18" charset="0"/>
                <a:cs typeface="Times New Roman" pitchFamily="18" charset="0"/>
              </a:rPr>
              <a:t>Chụp ảnh</a:t>
            </a:r>
          </a:p>
        </p:txBody>
      </p:sp>
      <p:sp>
        <p:nvSpPr>
          <p:cNvPr id="16" name="Rectangle 15"/>
          <p:cNvSpPr/>
          <p:nvPr/>
        </p:nvSpPr>
        <p:spPr>
          <a:xfrm>
            <a:off x="805213" y="3769062"/>
            <a:ext cx="4772321"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a:solidFill>
                  <a:srgbClr val="002060"/>
                </a:solidFill>
                <a:latin typeface="Times New Roman" pitchFamily="18" charset="0"/>
                <a:cs typeface="Times New Roman" pitchFamily="18" charset="0"/>
              </a:rPr>
              <a:t>Phỏng vấn</a:t>
            </a:r>
            <a:endParaRPr lang="vi-VN" sz="2400" b="1">
              <a:solidFill>
                <a:srgbClr val="002060"/>
              </a:solidFill>
              <a:latin typeface="Times New Roman" pitchFamily="18" charset="0"/>
              <a:cs typeface="Times New Roman" pitchFamily="18" charset="0"/>
            </a:endParaRPr>
          </a:p>
        </p:txBody>
      </p:sp>
      <p:sp>
        <p:nvSpPr>
          <p:cNvPr id="17" name="Rectangle 16"/>
          <p:cNvSpPr/>
          <p:nvPr/>
        </p:nvSpPr>
        <p:spPr>
          <a:xfrm>
            <a:off x="805212" y="4587927"/>
            <a:ext cx="4772321" cy="107589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a:solidFill>
                  <a:srgbClr val="002060"/>
                </a:solidFill>
                <a:latin typeface="Times New Roman" pitchFamily="18" charset="0"/>
                <a:cs typeface="Times New Roman" pitchFamily="18" charset="0"/>
              </a:rPr>
              <a:t>T</a:t>
            </a:r>
            <a:r>
              <a:rPr lang="vi-VN" sz="2400" b="1">
                <a:solidFill>
                  <a:srgbClr val="002060"/>
                </a:solidFill>
                <a:latin typeface="Times New Roman" pitchFamily="18" charset="0"/>
                <a:cs typeface="Times New Roman" pitchFamily="18" charset="0"/>
              </a:rPr>
              <a:t>hu thập thông tin qua mạng xã hội</a:t>
            </a:r>
            <a:r>
              <a:rPr lang="en-US" sz="2400" b="1">
                <a:solidFill>
                  <a:srgbClr val="002060"/>
                </a:solidFill>
                <a:latin typeface="Times New Roman" pitchFamily="18" charset="0"/>
                <a:cs typeface="Times New Roman" pitchFamily="18" charset="0"/>
              </a:rPr>
              <a:t>, báo chí</a:t>
            </a:r>
            <a:endParaRPr lang="vi-VN" sz="2400" b="1">
              <a:solidFill>
                <a:srgbClr val="00206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301" y="2233044"/>
            <a:ext cx="3827134" cy="352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59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2 – NHIỆM VỤ 1</a:t>
            </a:r>
            <a:endParaRPr lang="en-US" sz="2600" b="1" dirty="0">
              <a:solidFill>
                <a:srgbClr val="0000CC"/>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A8B2BBF6-248A-4D00-91AF-40C4D5AC32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816767"/>
            <a:ext cx="9321420" cy="902852"/>
          </a:xfrm>
          <a:prstGeom prst="rect">
            <a:avLst/>
          </a:prstGeom>
        </p:spPr>
      </p:pic>
      <p:sp>
        <p:nvSpPr>
          <p:cNvPr id="12" name="TextBox 11">
            <a:extLst>
              <a:ext uri="{FF2B5EF4-FFF2-40B4-BE49-F238E27FC236}">
                <a16:creationId xmlns:a16="http://schemas.microsoft.com/office/drawing/2014/main" id="{23E28E47-60F9-423C-B866-1FA8E553999F}"/>
              </a:ext>
            </a:extLst>
          </p:cNvPr>
          <p:cNvSpPr txBox="1"/>
          <p:nvPr/>
        </p:nvSpPr>
        <p:spPr>
          <a:xfrm>
            <a:off x="1378747" y="987079"/>
            <a:ext cx="9771473" cy="523220"/>
          </a:xfrm>
          <a:prstGeom prst="rect">
            <a:avLst/>
          </a:prstGeom>
          <a:noFill/>
        </p:spPr>
        <p:txBody>
          <a:bodyPr wrap="square" rtlCol="0">
            <a:spAutoFit/>
          </a:bodyPr>
          <a:lstStyle/>
          <a:p>
            <a:pPr lvl="0" algn="ctr">
              <a:defRPr/>
            </a:pPr>
            <a:r>
              <a:rPr lang="vi-VN" sz="2800" b="1">
                <a:solidFill>
                  <a:srgbClr val="FF0000"/>
                </a:solidFill>
                <a:latin typeface="Times New Roman" pitchFamily="18" charset="0"/>
                <a:cs typeface="Times New Roman" pitchFamily="18" charset="0"/>
              </a:rPr>
              <a:t>Báo cáo </a:t>
            </a:r>
            <a:r>
              <a:rPr lang="en-US" sz="2800" b="1">
                <a:solidFill>
                  <a:srgbClr val="FF0000"/>
                </a:solidFill>
                <a:latin typeface="Times New Roman" pitchFamily="18" charset="0"/>
                <a:cs typeface="Times New Roman" pitchFamily="18" charset="0"/>
              </a:rPr>
              <a:t>khảo sát </a:t>
            </a:r>
            <a:r>
              <a:rPr lang="vi-VN" sz="2800" b="1">
                <a:solidFill>
                  <a:srgbClr val="FF0000"/>
                </a:solidFill>
                <a:latin typeface="Times New Roman" pitchFamily="18" charset="0"/>
                <a:cs typeface="Times New Roman" pitchFamily="18" charset="0"/>
              </a:rPr>
              <a:t>phải đảm bảo các nội dung sau</a:t>
            </a:r>
            <a:endParaRPr kumimoji="0" lang="x-none"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4" name="Rectangle 13"/>
          <p:cNvSpPr/>
          <p:nvPr/>
        </p:nvSpPr>
        <p:spPr>
          <a:xfrm>
            <a:off x="805215" y="2131332"/>
            <a:ext cx="4772321"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Nhóm khảo sát</a:t>
            </a:r>
          </a:p>
        </p:txBody>
      </p:sp>
      <p:sp>
        <p:nvSpPr>
          <p:cNvPr id="15" name="Rectangle 14"/>
          <p:cNvSpPr/>
          <p:nvPr/>
        </p:nvSpPr>
        <p:spPr>
          <a:xfrm>
            <a:off x="805214" y="2950197"/>
            <a:ext cx="4772321"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Môi trường khảo sát</a:t>
            </a:r>
            <a:endParaRPr lang="en-US" sz="2400" b="1">
              <a:solidFill>
                <a:srgbClr val="002060"/>
              </a:solidFill>
              <a:latin typeface="Times New Roman" pitchFamily="18" charset="0"/>
              <a:cs typeface="Times New Roman" pitchFamily="18" charset="0"/>
            </a:endParaRPr>
          </a:p>
        </p:txBody>
      </p:sp>
      <p:sp>
        <p:nvSpPr>
          <p:cNvPr id="16" name="Rectangle 15"/>
          <p:cNvSpPr/>
          <p:nvPr/>
        </p:nvSpPr>
        <p:spPr>
          <a:xfrm>
            <a:off x="805213" y="3769062"/>
            <a:ext cx="4772321"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Địa điểm khảo sát</a:t>
            </a:r>
          </a:p>
        </p:txBody>
      </p:sp>
      <p:sp>
        <p:nvSpPr>
          <p:cNvPr id="17" name="Rectangle 16"/>
          <p:cNvSpPr/>
          <p:nvPr/>
        </p:nvSpPr>
        <p:spPr>
          <a:xfrm>
            <a:off x="805212" y="4587927"/>
            <a:ext cx="4772321"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Thời gian khảo sát</a:t>
            </a:r>
          </a:p>
        </p:txBody>
      </p:sp>
      <p:sp>
        <p:nvSpPr>
          <p:cNvPr id="18" name="Rectangle 17"/>
          <p:cNvSpPr/>
          <p:nvPr/>
        </p:nvSpPr>
        <p:spPr>
          <a:xfrm>
            <a:off x="805211" y="5406792"/>
            <a:ext cx="4772321" cy="994008"/>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Kết quả phân tích thực trạng sau khảo sát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202" y="2131332"/>
            <a:ext cx="5388804" cy="4269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66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2 – NHIỆM VỤ 2</a:t>
            </a:r>
            <a:endParaRPr lang="en-US" sz="2600" b="1" dirty="0">
              <a:solidFill>
                <a:srgbClr val="0000CC"/>
              </a:solidFill>
              <a:latin typeface="Times New Roman" pitchFamily="18" charset="0"/>
              <a:cs typeface="Times New Roman" pitchFamily="18" charset="0"/>
            </a:endParaRPr>
          </a:p>
        </p:txBody>
      </p:sp>
      <p:grpSp>
        <p:nvGrpSpPr>
          <p:cNvPr id="19" name="Group 18"/>
          <p:cNvGrpSpPr/>
          <p:nvPr/>
        </p:nvGrpSpPr>
        <p:grpSpPr>
          <a:xfrm>
            <a:off x="5003692" y="1514901"/>
            <a:ext cx="6833459" cy="4312693"/>
            <a:chOff x="3596019" y="-415882"/>
            <a:chExt cx="5525909" cy="5496630"/>
          </a:xfrm>
        </p:grpSpPr>
        <p:pic>
          <p:nvPicPr>
            <p:cNvPr id="20" name="Picture 19">
              <a:extLst>
                <a:ext uri="{FF2B5EF4-FFF2-40B4-BE49-F238E27FC236}">
                  <a16:creationId xmlns:a16="http://schemas.microsoft.com/office/drawing/2014/main" id="{A8B2BBF6-248A-4D00-91AF-40C4D5AC32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019" y="-415882"/>
              <a:ext cx="5525909" cy="5496630"/>
            </a:xfrm>
            <a:prstGeom prst="rect">
              <a:avLst/>
            </a:prstGeom>
          </p:spPr>
        </p:pic>
        <p:sp>
          <p:nvSpPr>
            <p:cNvPr id="21" name="TextBox 20">
              <a:extLst>
                <a:ext uri="{FF2B5EF4-FFF2-40B4-BE49-F238E27FC236}">
                  <a16:creationId xmlns:a16="http://schemas.microsoft.com/office/drawing/2014/main" id="{23E28E47-60F9-423C-B866-1FA8E553999F}"/>
                </a:ext>
              </a:extLst>
            </p:cNvPr>
            <p:cNvSpPr txBox="1"/>
            <p:nvPr/>
          </p:nvSpPr>
          <p:spPr>
            <a:xfrm>
              <a:off x="4005219" y="559120"/>
              <a:ext cx="4550933" cy="1192842"/>
            </a:xfrm>
            <a:prstGeom prst="rect">
              <a:avLst/>
            </a:prstGeom>
            <a:noFill/>
          </p:spPr>
          <p:txBody>
            <a:bodyPr wrap="square" rtlCol="0">
              <a:spAutoFit/>
            </a:bodyPr>
            <a:lstStyle/>
            <a:p>
              <a:pPr algn="ctr">
                <a:lnSpc>
                  <a:spcPct val="150000"/>
                </a:lnSpc>
                <a:defRPr/>
              </a:pPr>
              <a:endParaRPr lang="en-US" sz="3200" b="1">
                <a:solidFill>
                  <a:srgbClr val="FF0000"/>
                </a:solidFill>
                <a:latin typeface="Times New Roman" pitchFamily="18" charset="0"/>
                <a:cs typeface="Times New Roman" pitchFamily="18" charset="0"/>
              </a:endParaRPr>
            </a:p>
          </p:txBody>
        </p:sp>
        <p:sp>
          <p:nvSpPr>
            <p:cNvPr id="22" name="6-Point Star 21"/>
            <p:cNvSpPr/>
            <p:nvPr/>
          </p:nvSpPr>
          <p:spPr>
            <a:xfrm>
              <a:off x="6089707" y="-107547"/>
              <a:ext cx="688308" cy="815413"/>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 descr="http://thquangtrung.hoankiem.edu.vn/upload/29321/fck/files/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422" y="1349448"/>
            <a:ext cx="3033163" cy="21448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441871" y="2326477"/>
            <a:ext cx="5585513" cy="2554545"/>
          </a:xfrm>
          <a:prstGeom prst="rect">
            <a:avLst/>
          </a:prstGeom>
        </p:spPr>
        <p:txBody>
          <a:bodyPr wrap="square">
            <a:spAutoFit/>
          </a:bodyPr>
          <a:lstStyle/>
          <a:p>
            <a:pPr algn="ctr"/>
            <a:r>
              <a:rPr lang="en-US" sz="3200">
                <a:solidFill>
                  <a:srgbClr val="C00000"/>
                </a:solidFill>
                <a:latin typeface="Times New Roman" pitchFamily="18" charset="0"/>
                <a:cs typeface="Times New Roman" pitchFamily="18" charset="0"/>
              </a:rPr>
              <a:t>Mỗi nhóm lựa chọn một lĩnh vực sản xuất hoặc kinh doanh và thực hiện k</a:t>
            </a:r>
            <a:r>
              <a:rPr lang="vi-VN" sz="3200">
                <a:solidFill>
                  <a:srgbClr val="C00000"/>
                </a:solidFill>
                <a:latin typeface="Times New Roman" pitchFamily="18" charset="0"/>
                <a:cs typeface="Times New Roman" pitchFamily="18" charset="0"/>
              </a:rPr>
              <a:t>hảo sát tác động của phát triển sản xuất kinh doanh đến môi trường</a:t>
            </a:r>
            <a:endParaRPr lang="en-US" sz="3200">
              <a:solidFill>
                <a:srgbClr val="C00000"/>
              </a:solidFill>
              <a:latin typeface="Times New Roman" pitchFamily="18" charset="0"/>
              <a:cs typeface="Times New Roman" pitchFamily="18"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173" y="3004856"/>
            <a:ext cx="4201146" cy="3558489"/>
          </a:xfrm>
          <a:prstGeom prst="rect">
            <a:avLst/>
          </a:prstGeom>
        </p:spPr>
      </p:pic>
    </p:spTree>
    <p:extLst>
      <p:ext uri="{BB962C8B-B14F-4D97-AF65-F5344CB8AC3E}">
        <p14:creationId xmlns:p14="http://schemas.microsoft.com/office/powerpoint/2010/main" val="16803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2 – NHIỆM VỤ 2</a:t>
            </a:r>
            <a:endParaRPr lang="en-US" sz="2600" b="1" dirty="0">
              <a:solidFill>
                <a:srgbClr val="0000CC"/>
              </a:solidFill>
              <a:latin typeface="Times New Roman" pitchFamily="18" charset="0"/>
              <a:cs typeface="Times New Roman" pitchFamily="18" charset="0"/>
            </a:endParaRPr>
          </a:p>
        </p:txBody>
      </p:sp>
      <p:sp>
        <p:nvSpPr>
          <p:cNvPr id="3" name="Rounded Rectangle 2"/>
          <p:cNvSpPr/>
          <p:nvPr/>
        </p:nvSpPr>
        <p:spPr>
          <a:xfrm>
            <a:off x="696036" y="1218298"/>
            <a:ext cx="11054686" cy="5428164"/>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4" name="TextBox 3"/>
          <p:cNvSpPr txBox="1"/>
          <p:nvPr/>
        </p:nvSpPr>
        <p:spPr>
          <a:xfrm>
            <a:off x="713221" y="1763155"/>
            <a:ext cx="10914672" cy="4626010"/>
          </a:xfrm>
          <a:prstGeom prst="rect">
            <a:avLst/>
          </a:prstGeom>
          <a:noFill/>
        </p:spPr>
        <p:txBody>
          <a:bodyPr wrap="square" rtlCol="0">
            <a:spAutoFit/>
          </a:bodyPr>
          <a:lstStyle/>
          <a:p>
            <a:pPr marL="457200" lvl="0" indent="-457200" algn="just">
              <a:lnSpc>
                <a:spcPct val="110000"/>
              </a:lnSpc>
              <a:buFont typeface="Wingdings" pitchFamily="2" charset="2"/>
              <a:buChar char="Ø"/>
            </a:pPr>
            <a:r>
              <a:rPr lang="vi-VN" sz="3000">
                <a:solidFill>
                  <a:srgbClr val="002060"/>
                </a:solidFill>
                <a:latin typeface="+mj-lt"/>
              </a:rPr>
              <a:t>Những nguyên, vật liệu nào được khai thác hoặc sử dụng cho sản xuất hoặc kinh doanh. Số lượng khai thác hoặc sử dụng như thế nào? Việc khai thác, sử dụng đã có tác động như thế nào đến môi trường</a:t>
            </a:r>
            <a:r>
              <a:rPr lang="en-US" sz="3000">
                <a:solidFill>
                  <a:srgbClr val="002060"/>
                </a:solidFill>
                <a:latin typeface="+mj-lt"/>
              </a:rPr>
              <a:t>?</a:t>
            </a:r>
            <a:endParaRPr lang="vi-VN" sz="3000">
              <a:solidFill>
                <a:srgbClr val="002060"/>
              </a:solidFill>
              <a:latin typeface="+mj-lt"/>
            </a:endParaRPr>
          </a:p>
          <a:p>
            <a:pPr marL="457200" lvl="0" indent="-457200" algn="just">
              <a:lnSpc>
                <a:spcPct val="110000"/>
              </a:lnSpc>
              <a:buFont typeface="Wingdings" pitchFamily="2" charset="2"/>
              <a:buChar char="Ø"/>
            </a:pPr>
            <a:r>
              <a:rPr lang="vi-VN" sz="3000">
                <a:solidFill>
                  <a:srgbClr val="C00000"/>
                </a:solidFill>
                <a:latin typeface="+mj-lt"/>
              </a:rPr>
              <a:t>Những chất thải nào trong sản xuất hoặc kinh doanh đã thải ra môi trường? Số lượng là bao nhiêu? Mức độ thu gom, xử lí chất thải diễn ra như thế nào? Hiệu quả xử lí chất thải ra sao?</a:t>
            </a:r>
          </a:p>
          <a:p>
            <a:pPr marL="457200" lvl="0" indent="-457200" algn="just">
              <a:lnSpc>
                <a:spcPct val="110000"/>
              </a:lnSpc>
              <a:buFont typeface="Wingdings" pitchFamily="2" charset="2"/>
              <a:buChar char="Ø"/>
            </a:pPr>
            <a:r>
              <a:rPr lang="vi-VN" sz="3000">
                <a:solidFill>
                  <a:srgbClr val="002060"/>
                </a:solidFill>
                <a:latin typeface="+mj-lt"/>
              </a:rPr>
              <a:t>Công nghệ sử dụng trong sản xuất hoặc kinh doanh tác động như thế nào đến môi trường?</a:t>
            </a:r>
          </a:p>
        </p:txBody>
      </p:sp>
      <p:sp>
        <p:nvSpPr>
          <p:cNvPr id="5" name="Rounded Rectangle 4"/>
          <p:cNvSpPr/>
          <p:nvPr/>
        </p:nvSpPr>
        <p:spPr>
          <a:xfrm>
            <a:off x="696036" y="1083068"/>
            <a:ext cx="2861132" cy="632868"/>
          </a:xfrm>
          <a:prstGeom prst="roundRect">
            <a:avLst>
              <a:gd name="adj" fmla="val 30702"/>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itchFamily="18" charset="0"/>
                <a:cs typeface="Times New Roman" pitchFamily="18" charset="0"/>
              </a:rPr>
              <a:t>Gợi ý</a:t>
            </a:r>
          </a:p>
        </p:txBody>
      </p:sp>
    </p:spTree>
    <p:extLst>
      <p:ext uri="{BB962C8B-B14F-4D97-AF65-F5344CB8AC3E}">
        <p14:creationId xmlns:p14="http://schemas.microsoft.com/office/powerpoint/2010/main" val="100986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2 – NHIỆM VỤ 2</a:t>
            </a:r>
            <a:endParaRPr lang="en-US" sz="2600" b="1" dirty="0">
              <a:solidFill>
                <a:srgbClr val="0000CC"/>
              </a:solidFill>
              <a:latin typeface="Times New Roman" pitchFamily="18" charset="0"/>
              <a:cs typeface="Times New Roman" pitchFamily="18" charset="0"/>
            </a:endParaRPr>
          </a:p>
        </p:txBody>
      </p:sp>
      <p:sp>
        <p:nvSpPr>
          <p:cNvPr id="3" name="Rounded Rectangle 2"/>
          <p:cNvSpPr/>
          <p:nvPr/>
        </p:nvSpPr>
        <p:spPr>
          <a:xfrm>
            <a:off x="805216" y="939847"/>
            <a:ext cx="11150221" cy="632868"/>
          </a:xfrm>
          <a:prstGeom prst="roundRect">
            <a:avLst>
              <a:gd name="adj" fmla="val 30702"/>
            </a:avLst>
          </a:prstGeom>
          <a:solidFill>
            <a:schemeClr val="accent1">
              <a:lumMod val="20000"/>
              <a:lumOff val="8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Times New Roman" pitchFamily="18" charset="0"/>
                <a:cs typeface="Times New Roman" pitchFamily="18" charset="0"/>
              </a:rPr>
              <a:t>Kế hoạch khảo sát tác động đảm bảo nội dung</a:t>
            </a:r>
            <a:endParaRPr lang="en-US" sz="3200" b="1">
              <a:solidFill>
                <a:srgbClr val="FF0000"/>
              </a:solidFill>
              <a:latin typeface="Times New Roman" pitchFamily="18" charset="0"/>
              <a:cs typeface="Times New Roman" pitchFamily="18" charset="0"/>
            </a:endParaRPr>
          </a:p>
        </p:txBody>
      </p:sp>
      <p:sp>
        <p:nvSpPr>
          <p:cNvPr id="4" name="Rectangle 3"/>
          <p:cNvSpPr/>
          <p:nvPr/>
        </p:nvSpPr>
        <p:spPr>
          <a:xfrm>
            <a:off x="805215" y="1831076"/>
            <a:ext cx="6387156"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Ngành sản xuất, kinh doanh dự định khảo sát</a:t>
            </a:r>
            <a:endParaRPr lang="en-US" sz="2400" b="1">
              <a:solidFill>
                <a:srgbClr val="002060"/>
              </a:solidFill>
              <a:latin typeface="Times New Roman" pitchFamily="18" charset="0"/>
              <a:cs typeface="Times New Roman" pitchFamily="18" charset="0"/>
            </a:endParaRPr>
          </a:p>
        </p:txBody>
      </p:sp>
      <p:sp>
        <p:nvSpPr>
          <p:cNvPr id="5" name="Rectangle 4"/>
          <p:cNvSpPr/>
          <p:nvPr/>
        </p:nvSpPr>
        <p:spPr>
          <a:xfrm>
            <a:off x="805214" y="2649941"/>
            <a:ext cx="6387156"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Sản phẩm sản xuất, kinh doanh</a:t>
            </a:r>
            <a:endParaRPr lang="en-US" sz="2400" b="1">
              <a:solidFill>
                <a:srgbClr val="002060"/>
              </a:solidFill>
              <a:latin typeface="Times New Roman" pitchFamily="18" charset="0"/>
              <a:cs typeface="Times New Roman" pitchFamily="18" charset="0"/>
            </a:endParaRPr>
          </a:p>
        </p:txBody>
      </p:sp>
      <p:sp>
        <p:nvSpPr>
          <p:cNvPr id="6" name="Rectangle 5"/>
          <p:cNvSpPr/>
          <p:nvPr/>
        </p:nvSpPr>
        <p:spPr>
          <a:xfrm>
            <a:off x="805213" y="3468806"/>
            <a:ext cx="6387156"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Nhóm thực hiện khảo sát</a:t>
            </a:r>
            <a:endParaRPr lang="en-US" sz="2400" b="1">
              <a:solidFill>
                <a:srgbClr val="002060"/>
              </a:solidFill>
              <a:latin typeface="Times New Roman" pitchFamily="18" charset="0"/>
              <a:cs typeface="Times New Roman" pitchFamily="18" charset="0"/>
            </a:endParaRPr>
          </a:p>
        </p:txBody>
      </p:sp>
      <p:sp>
        <p:nvSpPr>
          <p:cNvPr id="7" name="Rectangle 6"/>
          <p:cNvSpPr/>
          <p:nvPr/>
        </p:nvSpPr>
        <p:spPr>
          <a:xfrm>
            <a:off x="805212" y="4287671"/>
            <a:ext cx="6387156"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Thời gian khảo sát</a:t>
            </a:r>
            <a:endParaRPr lang="en-US" sz="2400" b="1">
              <a:solidFill>
                <a:srgbClr val="002060"/>
              </a:solidFill>
              <a:latin typeface="Times New Roman" pitchFamily="18" charset="0"/>
              <a:cs typeface="Times New Roman" pitchFamily="18" charset="0"/>
            </a:endParaRPr>
          </a:p>
        </p:txBody>
      </p:sp>
      <p:sp>
        <p:nvSpPr>
          <p:cNvPr id="8" name="Rectangle 7"/>
          <p:cNvSpPr/>
          <p:nvPr/>
        </p:nvSpPr>
        <p:spPr>
          <a:xfrm>
            <a:off x="805211" y="5106536"/>
            <a:ext cx="6387156"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Địa điểm khảo sát</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7212" y="2402007"/>
            <a:ext cx="4227278" cy="337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807483" y="5954984"/>
            <a:ext cx="6387156"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Nội dung hoạt động, khảo sát</a:t>
            </a:r>
          </a:p>
        </p:txBody>
      </p:sp>
    </p:spTree>
    <p:extLst>
      <p:ext uri="{BB962C8B-B14F-4D97-AF65-F5344CB8AC3E}">
        <p14:creationId xmlns:p14="http://schemas.microsoft.com/office/powerpoint/2010/main" val="32483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a:off x="2192741" y="353761"/>
            <a:ext cx="8015784" cy="3939540"/>
          </a:xfrm>
          <a:prstGeom prst="rect">
            <a:avLst/>
          </a:prstGeom>
          <a:noFill/>
        </p:spPr>
        <p:txBody>
          <a:bodyPr wrap="square" rtlCol="0">
            <a:spAutoFit/>
          </a:bodyPr>
          <a:lstStyle/>
          <a:p>
            <a:pPr algn="ctr"/>
            <a:r>
              <a:rPr lang="vi-VN" sz="5000" b="1">
                <a:solidFill>
                  <a:srgbClr val="FF0000"/>
                </a:solidFill>
                <a:latin typeface="Times New Roman" pitchFamily="18" charset="0"/>
                <a:cs typeface="Times New Roman" pitchFamily="18" charset="0"/>
                <a:sym typeface="Nixie One"/>
              </a:rPr>
              <a:t>HOẠT ĐỘNG </a:t>
            </a:r>
            <a:r>
              <a:rPr lang="en-US" sz="5000" b="1">
                <a:solidFill>
                  <a:srgbClr val="FF0000"/>
                </a:solidFill>
                <a:latin typeface="Times New Roman" pitchFamily="18" charset="0"/>
                <a:cs typeface="Times New Roman" pitchFamily="18" charset="0"/>
                <a:sym typeface="Nixie One"/>
              </a:rPr>
              <a:t>3</a:t>
            </a:r>
          </a:p>
          <a:p>
            <a:pPr algn="ctr"/>
            <a:endParaRPr lang="en-US" sz="5000" b="1">
              <a:solidFill>
                <a:srgbClr val="FF0000"/>
              </a:solidFill>
              <a:latin typeface="Times New Roman" pitchFamily="18" charset="0"/>
              <a:cs typeface="Times New Roman" pitchFamily="18" charset="0"/>
              <a:sym typeface="Nixie One"/>
            </a:endParaRPr>
          </a:p>
          <a:p>
            <a:pPr algn="ctr"/>
            <a:r>
              <a:rPr lang="vi-VN" sz="5000" b="1">
                <a:solidFill>
                  <a:srgbClr val="002060"/>
                </a:solidFill>
                <a:latin typeface="Times New Roman" pitchFamily="18" charset="0"/>
                <a:cs typeface="Times New Roman" pitchFamily="18" charset="0"/>
                <a:sym typeface="Nixie One"/>
              </a:rPr>
              <a:t>Phân tích tác động của phát triển sản xuất, kinh doanh đến môi trường</a:t>
            </a:r>
            <a:endParaRPr lang="vi-VN" sz="5000" b="1" dirty="0">
              <a:solidFill>
                <a:srgbClr val="C00000"/>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4252135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3</a:t>
            </a:r>
            <a:endParaRPr lang="en-US" sz="2600" b="1" dirty="0">
              <a:solidFill>
                <a:srgbClr val="0000CC"/>
              </a:solidFill>
              <a:latin typeface="Times New Roman" pitchFamily="18" charset="0"/>
              <a:cs typeface="Times New Roman" pitchFamily="18" charset="0"/>
            </a:endParaRPr>
          </a:p>
        </p:txBody>
      </p:sp>
      <p:sp>
        <p:nvSpPr>
          <p:cNvPr id="14" name="Rounded Rectangle 13"/>
          <p:cNvSpPr/>
          <p:nvPr/>
        </p:nvSpPr>
        <p:spPr>
          <a:xfrm>
            <a:off x="4612285" y="1509301"/>
            <a:ext cx="7173812" cy="2571380"/>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Times New Roman" pitchFamily="18" charset="0"/>
              <a:cs typeface="Times New Roman" pitchFamily="18" charset="0"/>
            </a:endParaRPr>
          </a:p>
        </p:txBody>
      </p:sp>
      <p:sp>
        <p:nvSpPr>
          <p:cNvPr id="15" name="TextBox 14"/>
          <p:cNvSpPr txBox="1"/>
          <p:nvPr/>
        </p:nvSpPr>
        <p:spPr>
          <a:xfrm>
            <a:off x="4606224" y="1703960"/>
            <a:ext cx="7144286" cy="2246769"/>
          </a:xfrm>
          <a:prstGeom prst="rect">
            <a:avLst/>
          </a:prstGeom>
          <a:noFill/>
        </p:spPr>
        <p:txBody>
          <a:bodyPr wrap="square" rtlCol="0">
            <a:spAutoFit/>
          </a:bodyPr>
          <a:lstStyle/>
          <a:p>
            <a:pPr lvl="0" algn="ctr"/>
            <a:r>
              <a:rPr lang="vi-VN" sz="2700" b="1" i="1">
                <a:solidFill>
                  <a:srgbClr val="002060"/>
                </a:solidFill>
                <a:latin typeface="Times New Roman" pitchFamily="18" charset="0"/>
                <a:cs typeface="Times New Roman" pitchFamily="18" charset="0"/>
              </a:rPr>
              <a:t>Phân tích kết quả khảo sát, sử dụng những minh chứng đã thu được để đánh giá tác động tích cực và tiêu cực của lĩnh vực sản xuất, kinh doanh đến môi trường theo quá trình sản xuất hoặc kinh doanh của cơ sở theo các gợi ý ở SGK</a:t>
            </a:r>
            <a:endParaRPr lang="vi-VN" sz="2700" b="1" i="1" dirty="0">
              <a:solidFill>
                <a:srgbClr val="002060"/>
              </a:solidFill>
              <a:latin typeface="Times New Roman" pitchFamily="18" charset="0"/>
              <a:ea typeface="Nixie One"/>
              <a:cs typeface="Times New Roman" pitchFamily="18" charset="0"/>
              <a:sym typeface="Nixie One"/>
            </a:endParaRPr>
          </a:p>
        </p:txBody>
      </p:sp>
      <p:sp>
        <p:nvSpPr>
          <p:cNvPr id="16" name="Rounded Rectangle 15"/>
          <p:cNvSpPr/>
          <p:nvPr/>
        </p:nvSpPr>
        <p:spPr>
          <a:xfrm>
            <a:off x="6957854" y="1008033"/>
            <a:ext cx="2751793"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Nhiệm vụ 1</a:t>
            </a:r>
          </a:p>
        </p:txBody>
      </p:sp>
      <p:sp>
        <p:nvSpPr>
          <p:cNvPr id="17" name="Rounded Rectangle 16"/>
          <p:cNvSpPr/>
          <p:nvPr/>
        </p:nvSpPr>
        <p:spPr>
          <a:xfrm>
            <a:off x="4624314" y="4909934"/>
            <a:ext cx="7173812" cy="1422645"/>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2060"/>
              </a:solidFill>
              <a:latin typeface="Times New Roman" pitchFamily="18" charset="0"/>
              <a:cs typeface="Times New Roman" pitchFamily="18" charset="0"/>
            </a:endParaRPr>
          </a:p>
        </p:txBody>
      </p:sp>
      <p:sp>
        <p:nvSpPr>
          <p:cNvPr id="18" name="TextBox 17"/>
          <p:cNvSpPr txBox="1"/>
          <p:nvPr/>
        </p:nvSpPr>
        <p:spPr>
          <a:xfrm>
            <a:off x="4767468" y="5085272"/>
            <a:ext cx="6887505" cy="1015663"/>
          </a:xfrm>
          <a:prstGeom prst="rect">
            <a:avLst/>
          </a:prstGeom>
          <a:noFill/>
        </p:spPr>
        <p:txBody>
          <a:bodyPr wrap="square" rtlCol="0">
            <a:spAutoFit/>
          </a:bodyPr>
          <a:lstStyle/>
          <a:p>
            <a:pPr lvl="0" algn="ctr"/>
            <a:r>
              <a:rPr lang="vi-VN" sz="3000" b="1" i="1">
                <a:solidFill>
                  <a:srgbClr val="002060"/>
                </a:solidFill>
                <a:latin typeface="Times New Roman" pitchFamily="18" charset="0"/>
                <a:cs typeface="Times New Roman" pitchFamily="18" charset="0"/>
              </a:rPr>
              <a:t>Xây dựng báo cáo kết quả khảo sát và trình bày trước lớp.</a:t>
            </a:r>
            <a:endParaRPr lang="vi-VN" sz="3000" b="1" i="1" dirty="0">
              <a:solidFill>
                <a:srgbClr val="002060"/>
              </a:solidFill>
              <a:latin typeface="Times New Roman" pitchFamily="18" charset="0"/>
              <a:ea typeface="Nixie One"/>
              <a:cs typeface="Times New Roman" pitchFamily="18" charset="0"/>
              <a:sym typeface="Nixie One"/>
            </a:endParaRPr>
          </a:p>
        </p:txBody>
      </p:sp>
      <p:sp>
        <p:nvSpPr>
          <p:cNvPr id="19" name="Rounded Rectangle 18"/>
          <p:cNvSpPr/>
          <p:nvPr/>
        </p:nvSpPr>
        <p:spPr>
          <a:xfrm>
            <a:off x="6957854" y="4331289"/>
            <a:ext cx="2751793" cy="632868"/>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Nhiệm vụ 2</a:t>
            </a: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938" y="3884505"/>
            <a:ext cx="2820533" cy="211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http://thquangtrung.hoankiem.edu.vn/upload/29321/fck/files/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08" y="1324467"/>
            <a:ext cx="3033163" cy="214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789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P spid="18"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1231029" y="485410"/>
            <a:ext cx="3733714" cy="1015663"/>
          </a:xfrm>
          <a:prstGeom prst="rect">
            <a:avLst/>
          </a:prstGeom>
          <a:noFill/>
        </p:spPr>
        <p:txBody>
          <a:bodyPr wrap="none" lIns="91440" tIns="45720" rIns="91440" bIns="45720">
            <a:spAutoFit/>
            <a:scene3d>
              <a:camera prst="perspectiveRelaxedModerately"/>
              <a:lightRig rig="threePt" dir="t"/>
            </a:scene3d>
          </a:bodyPr>
          <a:lstStyle/>
          <a:p>
            <a:pPr algn="ctr"/>
            <a:r>
              <a:rPr lang="en-US" sz="6000" b="1">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Times New Roman" pitchFamily="18" charset="0"/>
                <a:cs typeface="Times New Roman" pitchFamily="18" charset="0"/>
              </a:rPr>
              <a:t>CHỦ ĐỀ 7</a:t>
            </a:r>
          </a:p>
        </p:txBody>
      </p:sp>
      <p:sp>
        <p:nvSpPr>
          <p:cNvPr id="5" name="Rectangle 4"/>
          <p:cNvSpPr/>
          <p:nvPr/>
        </p:nvSpPr>
        <p:spPr>
          <a:xfrm rot="1497292">
            <a:off x="729474" y="979641"/>
            <a:ext cx="11465606" cy="3371554"/>
          </a:xfrm>
          <a:prstGeom prst="rect">
            <a:avLst/>
          </a:prstGeom>
          <a:noFill/>
          <a:ln w="34925">
            <a:noFill/>
          </a:ln>
          <a:effectLst/>
        </p:spPr>
        <p:txBody>
          <a:bodyPr wrap="square" lIns="91440" tIns="45720" rIns="91440" bIns="45720">
            <a:prstTxWarp prst="textDoubleWave1">
              <a:avLst/>
            </a:prstTxWarp>
            <a:spAutoFit/>
            <a:scene3d>
              <a:camera prst="isometricRightUp"/>
              <a:lightRig rig="threePt" dir="t"/>
            </a:scene3d>
            <a:sp3d extrusionH="57150">
              <a:bevelT w="38100" h="38100" prst="relaxedInset"/>
            </a:sp3d>
          </a:bodyPr>
          <a:lstStyle/>
          <a:p>
            <a:pPr algn="ctr"/>
            <a:r>
              <a:rPr lang="en-US" sz="60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BẢO VỆ </a:t>
            </a:r>
          </a:p>
          <a:p>
            <a:pPr algn="ctr"/>
            <a:r>
              <a:rPr lang="en-US" sz="60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MÔI TRƯỜNG</a:t>
            </a:r>
          </a:p>
        </p:txBody>
      </p:sp>
    </p:spTree>
    <p:extLst>
      <p:ext uri="{BB962C8B-B14F-4D97-AF65-F5344CB8AC3E}">
        <p14:creationId xmlns:p14="http://schemas.microsoft.com/office/powerpoint/2010/main" val="1476753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3</a:t>
            </a:r>
            <a:endParaRPr lang="en-US" sz="2600" b="1" dirty="0">
              <a:solidFill>
                <a:srgbClr val="0000CC"/>
              </a:solidFill>
              <a:latin typeface="Times New Roman" pitchFamily="18" charset="0"/>
              <a:cs typeface="Times New Roman" pitchFamily="18" charset="0"/>
            </a:endParaRPr>
          </a:p>
        </p:txBody>
      </p:sp>
      <p:sp>
        <p:nvSpPr>
          <p:cNvPr id="11" name="Rounded Rectangle 10"/>
          <p:cNvSpPr/>
          <p:nvPr/>
        </p:nvSpPr>
        <p:spPr>
          <a:xfrm>
            <a:off x="696036" y="1218298"/>
            <a:ext cx="11054686" cy="5428164"/>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12" name="TextBox 11"/>
          <p:cNvSpPr txBox="1"/>
          <p:nvPr/>
        </p:nvSpPr>
        <p:spPr>
          <a:xfrm>
            <a:off x="713221" y="1954227"/>
            <a:ext cx="10546182" cy="3545586"/>
          </a:xfrm>
          <a:prstGeom prst="rect">
            <a:avLst/>
          </a:prstGeom>
          <a:noFill/>
        </p:spPr>
        <p:txBody>
          <a:bodyPr wrap="square" rtlCol="0">
            <a:spAutoFit/>
          </a:bodyPr>
          <a:lstStyle/>
          <a:p>
            <a:pPr marL="457200" lvl="0" indent="-457200" algn="just">
              <a:lnSpc>
                <a:spcPct val="110000"/>
              </a:lnSpc>
              <a:buFont typeface="Wingdings" pitchFamily="2" charset="2"/>
              <a:buChar char="Ø"/>
            </a:pPr>
            <a:r>
              <a:rPr lang="vi-VN" sz="3400">
                <a:solidFill>
                  <a:srgbClr val="002060"/>
                </a:solidFill>
                <a:latin typeface="+mj-lt"/>
              </a:rPr>
              <a:t>Đánh giá được mức độ hoàn thành các nội dung khảo sát trong kế hoạch đã xây dựng.</a:t>
            </a:r>
          </a:p>
          <a:p>
            <a:pPr marL="457200" lvl="0" indent="-457200" algn="just">
              <a:lnSpc>
                <a:spcPct val="110000"/>
              </a:lnSpc>
              <a:buFont typeface="Wingdings" pitchFamily="2" charset="2"/>
              <a:buChar char="Ø"/>
            </a:pPr>
            <a:r>
              <a:rPr lang="vi-VN" sz="3400">
                <a:solidFill>
                  <a:srgbClr val="002060"/>
                </a:solidFill>
                <a:latin typeface="+mj-lt"/>
              </a:rPr>
              <a:t>Mức độ hợp tác và hoàn thành nhiệm vụ của các thành viên trong nhóm.</a:t>
            </a:r>
          </a:p>
          <a:p>
            <a:pPr marL="457200" lvl="0" indent="-457200" algn="just">
              <a:lnSpc>
                <a:spcPct val="110000"/>
              </a:lnSpc>
              <a:buFont typeface="Wingdings" pitchFamily="2" charset="2"/>
              <a:buChar char="Ø"/>
            </a:pPr>
            <a:r>
              <a:rPr lang="vi-VN" sz="3400">
                <a:solidFill>
                  <a:srgbClr val="002060"/>
                </a:solidFill>
                <a:latin typeface="+mj-lt"/>
              </a:rPr>
              <a:t>Thuận lợi và khó khăn khi thực hiện kế hoạch khảo sát.</a:t>
            </a:r>
          </a:p>
          <a:p>
            <a:pPr marL="457200" lvl="0" indent="-457200" algn="just">
              <a:lnSpc>
                <a:spcPct val="110000"/>
              </a:lnSpc>
              <a:buFont typeface="Wingdings" pitchFamily="2" charset="2"/>
              <a:buChar char="Ø"/>
            </a:pPr>
            <a:r>
              <a:rPr lang="vi-VN" sz="3400">
                <a:solidFill>
                  <a:srgbClr val="002060"/>
                </a:solidFill>
                <a:latin typeface="+mj-lt"/>
              </a:rPr>
              <a:t>Bài học kinh nghiệm mà nhóm rút ra.</a:t>
            </a:r>
          </a:p>
        </p:txBody>
      </p:sp>
      <p:sp>
        <p:nvSpPr>
          <p:cNvPr id="13" name="Rounded Rectangle 12"/>
          <p:cNvSpPr/>
          <p:nvPr/>
        </p:nvSpPr>
        <p:spPr>
          <a:xfrm>
            <a:off x="696035" y="1083068"/>
            <a:ext cx="3957851" cy="632868"/>
          </a:xfrm>
          <a:prstGeom prst="roundRect">
            <a:avLst>
              <a:gd name="adj" fmla="val 30702"/>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itchFamily="18" charset="0"/>
                <a:cs typeface="Times New Roman" pitchFamily="18" charset="0"/>
              </a:rPr>
              <a:t>Nội dung báo cáo</a:t>
            </a:r>
          </a:p>
        </p:txBody>
      </p:sp>
    </p:spTree>
    <p:extLst>
      <p:ext uri="{BB962C8B-B14F-4D97-AF65-F5344CB8AC3E}">
        <p14:creationId xmlns:p14="http://schemas.microsoft.com/office/powerpoint/2010/main" val="1052279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86936" y="1636314"/>
            <a:ext cx="8334233" cy="3170099"/>
          </a:xfrm>
          <a:prstGeom prst="rect">
            <a:avLst/>
          </a:prstGeom>
        </p:spPr>
        <p:txBody>
          <a:bodyPr wrap="square">
            <a:spAutoFit/>
          </a:bodyPr>
          <a:lstStyle/>
          <a:p>
            <a:pPr algn="ctr"/>
            <a:r>
              <a:rPr lang="vi-VN" sz="5000" b="1">
                <a:solidFill>
                  <a:srgbClr val="FF0000"/>
                </a:solidFill>
                <a:latin typeface="Times New Roman" pitchFamily="18" charset="0"/>
                <a:cs typeface="Times New Roman" pitchFamily="18" charset="0"/>
                <a:sym typeface="Nixie One"/>
              </a:rPr>
              <a:t>HOẠT ĐỘNG </a:t>
            </a:r>
            <a:r>
              <a:rPr lang="en-US" sz="5000" b="1">
                <a:solidFill>
                  <a:srgbClr val="FF0000"/>
                </a:solidFill>
                <a:latin typeface="Times New Roman" pitchFamily="18" charset="0"/>
                <a:cs typeface="Times New Roman" pitchFamily="18" charset="0"/>
                <a:sym typeface="Nixie One"/>
              </a:rPr>
              <a:t>4</a:t>
            </a:r>
          </a:p>
          <a:p>
            <a:pPr algn="ctr"/>
            <a:endParaRPr lang="en-US" sz="5000" b="1">
              <a:solidFill>
                <a:srgbClr val="FF0000"/>
              </a:solidFill>
              <a:latin typeface="Times New Roman" pitchFamily="18" charset="0"/>
              <a:cs typeface="Times New Roman" pitchFamily="18" charset="0"/>
              <a:sym typeface="Nixie One"/>
            </a:endParaRPr>
          </a:p>
          <a:p>
            <a:pPr algn="ctr"/>
            <a:r>
              <a:rPr lang="vi-VN" sz="5000" b="1">
                <a:solidFill>
                  <a:srgbClr val="002060"/>
                </a:solidFill>
                <a:latin typeface="Times New Roman" pitchFamily="18" charset="0"/>
                <a:cs typeface="Times New Roman" pitchFamily="18" charset="0"/>
                <a:sym typeface="Nixie One"/>
              </a:rPr>
              <a:t>Đề xuất kiến nghị bảo vệ môi trường theo kết quả khảo sát</a:t>
            </a:r>
            <a:endParaRPr lang="vi-VN" sz="5000" b="1" dirty="0">
              <a:solidFill>
                <a:srgbClr val="C00000"/>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20231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4</a:t>
            </a:r>
            <a:endParaRPr lang="en-US" sz="2600" b="1" dirty="0">
              <a:solidFill>
                <a:srgbClr val="0000CC"/>
              </a:solidFill>
              <a:latin typeface="Times New Roman" pitchFamily="18" charset="0"/>
              <a:cs typeface="Times New Roman" pitchFamily="18" charset="0"/>
            </a:endParaRPr>
          </a:p>
        </p:txBody>
      </p:sp>
      <p:sp>
        <p:nvSpPr>
          <p:cNvPr id="14" name="Rounded Rectangle 13"/>
          <p:cNvSpPr/>
          <p:nvPr/>
        </p:nvSpPr>
        <p:spPr>
          <a:xfrm>
            <a:off x="8667315" y="4472089"/>
            <a:ext cx="3388139" cy="1642116"/>
          </a:xfrm>
          <a:prstGeom prst="roundRect">
            <a:avLst>
              <a:gd name="adj" fmla="val 22746"/>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15" name="Rounded Rectangle 14"/>
          <p:cNvSpPr/>
          <p:nvPr/>
        </p:nvSpPr>
        <p:spPr>
          <a:xfrm>
            <a:off x="8725482" y="1234792"/>
            <a:ext cx="3271346" cy="4789305"/>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6" name="TextBox 15"/>
          <p:cNvSpPr txBox="1"/>
          <p:nvPr/>
        </p:nvSpPr>
        <p:spPr>
          <a:xfrm>
            <a:off x="8808695" y="2662944"/>
            <a:ext cx="3122140" cy="2062103"/>
          </a:xfrm>
          <a:prstGeom prst="rect">
            <a:avLst/>
          </a:prstGeom>
          <a:noFill/>
        </p:spPr>
        <p:txBody>
          <a:bodyPr wrap="square" rtlCol="0">
            <a:spAutoFit/>
          </a:bodyPr>
          <a:lstStyle/>
          <a:p>
            <a:pPr lvl="0" algn="ctr"/>
            <a:r>
              <a:rPr lang="vi-VN" sz="3200" b="1" i="1">
                <a:solidFill>
                  <a:srgbClr val="002060"/>
                </a:solidFill>
                <a:latin typeface="+mj-lt"/>
              </a:rPr>
              <a:t>Trình bày kết quả khảo sát và kiến nghị đã đề xuất trước lớp</a:t>
            </a:r>
            <a:endParaRPr lang="vi-VN" sz="3200" b="1" i="1" dirty="0">
              <a:solidFill>
                <a:srgbClr val="002060"/>
              </a:solidFill>
              <a:latin typeface="+mj-lt"/>
              <a:ea typeface="Nixie One"/>
              <a:cs typeface="Times New Roman" pitchFamily="18" charset="0"/>
              <a:sym typeface="Nixie One"/>
            </a:endParaRPr>
          </a:p>
        </p:txBody>
      </p:sp>
      <p:sp>
        <p:nvSpPr>
          <p:cNvPr id="17" name="Rounded Rectangle 16"/>
          <p:cNvSpPr/>
          <p:nvPr/>
        </p:nvSpPr>
        <p:spPr>
          <a:xfrm>
            <a:off x="8808694" y="1126753"/>
            <a:ext cx="3122140" cy="632868"/>
          </a:xfrm>
          <a:prstGeom prst="roundRect">
            <a:avLst>
              <a:gd name="adj" fmla="val 30702"/>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Nhiệm vụ 2</a:t>
            </a:r>
          </a:p>
        </p:txBody>
      </p:sp>
      <p:pic>
        <p:nvPicPr>
          <p:cNvPr id="18" name="Picture 2" descr="http://thquangtrung.hoankiem.edu.vn/upload/29321/fck/files/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322" y="1286693"/>
            <a:ext cx="2669839" cy="1887907"/>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4435002" y="4481315"/>
            <a:ext cx="4070883" cy="1642116"/>
          </a:xfrm>
          <a:prstGeom prst="roundRect">
            <a:avLst>
              <a:gd name="adj" fmla="val 22746"/>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20" name="Rounded Rectangle 19"/>
          <p:cNvSpPr/>
          <p:nvPr/>
        </p:nvSpPr>
        <p:spPr>
          <a:xfrm>
            <a:off x="4503761" y="1244018"/>
            <a:ext cx="3930555" cy="4789305"/>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1" name="TextBox 20"/>
          <p:cNvSpPr txBox="1"/>
          <p:nvPr/>
        </p:nvSpPr>
        <p:spPr>
          <a:xfrm>
            <a:off x="4495374" y="1907141"/>
            <a:ext cx="3884350" cy="3939540"/>
          </a:xfrm>
          <a:prstGeom prst="rect">
            <a:avLst/>
          </a:prstGeom>
          <a:noFill/>
        </p:spPr>
        <p:txBody>
          <a:bodyPr wrap="square" rtlCol="0">
            <a:spAutoFit/>
          </a:bodyPr>
          <a:lstStyle/>
          <a:p>
            <a:pPr lvl="0" algn="ctr"/>
            <a:r>
              <a:rPr lang="vi-VN" sz="2500" b="1" i="1">
                <a:solidFill>
                  <a:srgbClr val="002060"/>
                </a:solidFill>
                <a:latin typeface="+mj-lt"/>
              </a:rPr>
              <a:t>Dựa vào kết quả phân tích tác động của sản xuất, kinh doanh đến môi trường, thảo luận các biện pháp giảm thiểu tác động xấu của sự phát triển sản xuất, kinh doanh đến môi trường, từ đó đề xuất các kiến nghị dựa trên kết quả khảo sát với từng đối tượng phù hợp.</a:t>
            </a:r>
            <a:endParaRPr lang="vi-VN" sz="2500" b="1" i="1" dirty="0">
              <a:solidFill>
                <a:srgbClr val="002060"/>
              </a:solidFill>
              <a:latin typeface="+mj-lt"/>
              <a:ea typeface="Nixie One"/>
              <a:cs typeface="Times New Roman" pitchFamily="18" charset="0"/>
              <a:sym typeface="Nixie One"/>
            </a:endParaRPr>
          </a:p>
        </p:txBody>
      </p:sp>
      <p:sp>
        <p:nvSpPr>
          <p:cNvPr id="22" name="Rounded Rectangle 21"/>
          <p:cNvSpPr/>
          <p:nvPr/>
        </p:nvSpPr>
        <p:spPr>
          <a:xfrm>
            <a:off x="4600505" y="1135979"/>
            <a:ext cx="3751283" cy="632868"/>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Nhiệm vụ 1</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09" y="2603558"/>
            <a:ext cx="3709828" cy="3558489"/>
          </a:xfrm>
          <a:prstGeom prst="rect">
            <a:avLst/>
          </a:prstGeom>
        </p:spPr>
      </p:pic>
    </p:spTree>
    <p:extLst>
      <p:ext uri="{BB962C8B-B14F-4D97-AF65-F5344CB8AC3E}">
        <p14:creationId xmlns:p14="http://schemas.microsoft.com/office/powerpoint/2010/main" val="3307993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animBg="1"/>
      <p:bldP spid="19" grpId="0" animBg="1"/>
      <p:bldP spid="20" grpId="0" animBg="1"/>
      <p:bldP spid="21"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4</a:t>
            </a:r>
            <a:endParaRPr lang="en-US" sz="2600" b="1" dirty="0">
              <a:solidFill>
                <a:srgbClr val="0000CC"/>
              </a:solidFill>
              <a:latin typeface="Times New Roman" pitchFamily="18" charset="0"/>
              <a:cs typeface="Times New Roman" pitchFamily="18" charset="0"/>
            </a:endParaRPr>
          </a:p>
        </p:txBody>
      </p:sp>
      <p:sp>
        <p:nvSpPr>
          <p:cNvPr id="3" name="Rounded Rectangle 2"/>
          <p:cNvSpPr/>
          <p:nvPr/>
        </p:nvSpPr>
        <p:spPr>
          <a:xfrm>
            <a:off x="1392071" y="890999"/>
            <a:ext cx="9744502" cy="632868"/>
          </a:xfrm>
          <a:prstGeom prst="roundRect">
            <a:avLst>
              <a:gd name="adj" fmla="val 30702"/>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itchFamily="18" charset="0"/>
                <a:cs typeface="Times New Roman" pitchFamily="18" charset="0"/>
              </a:rPr>
              <a:t>Nội dung kiến nghị với từng đối tượng</a:t>
            </a:r>
          </a:p>
        </p:txBody>
      </p:sp>
      <p:sp>
        <p:nvSpPr>
          <p:cNvPr id="4" name="Rounded Rectangle 3"/>
          <p:cNvSpPr/>
          <p:nvPr/>
        </p:nvSpPr>
        <p:spPr>
          <a:xfrm>
            <a:off x="696036" y="1770527"/>
            <a:ext cx="11054686" cy="5041487"/>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6" name="TextBox 5"/>
          <p:cNvSpPr txBox="1"/>
          <p:nvPr/>
        </p:nvSpPr>
        <p:spPr>
          <a:xfrm>
            <a:off x="713221" y="2075847"/>
            <a:ext cx="10901024" cy="4736168"/>
          </a:xfrm>
          <a:prstGeom prst="rect">
            <a:avLst/>
          </a:prstGeom>
          <a:noFill/>
        </p:spPr>
        <p:txBody>
          <a:bodyPr wrap="square" rtlCol="0">
            <a:spAutoFit/>
          </a:bodyPr>
          <a:lstStyle/>
          <a:p>
            <a:pPr marL="457200" lvl="0" indent="-457200" algn="just">
              <a:lnSpc>
                <a:spcPct val="110000"/>
              </a:lnSpc>
              <a:buFont typeface="Arial" pitchFamily="34" charset="0"/>
              <a:buChar char="•"/>
            </a:pPr>
            <a:r>
              <a:rPr lang="vi-VN" sz="2300">
                <a:solidFill>
                  <a:srgbClr val="002060"/>
                </a:solidFill>
                <a:latin typeface="+mj-lt"/>
              </a:rPr>
              <a:t>Cải thiện quá trình sản xuất, kinh doanh, xử lí chất thải, công nghệ sản xuất, kinh doanh hướng đến phát triển bền vững.</a:t>
            </a:r>
          </a:p>
          <a:p>
            <a:pPr marL="457200" lvl="0" indent="-457200" algn="just">
              <a:lnSpc>
                <a:spcPct val="110000"/>
              </a:lnSpc>
              <a:buFont typeface="Arial" pitchFamily="34" charset="0"/>
              <a:buChar char="•"/>
            </a:pPr>
            <a:r>
              <a:rPr lang="vi-VN" sz="2300">
                <a:solidFill>
                  <a:srgbClr val="002060"/>
                </a:solidFill>
                <a:latin typeface="+mj-lt"/>
              </a:rPr>
              <a:t>Sử dụng công nghệ sản xuất/kinh doanh thân thiện với môi trường: sử dụng vật liệu thân thiện với môi trường, năng lượng tái tạo/năng lượng sạch.</a:t>
            </a:r>
          </a:p>
          <a:p>
            <a:pPr marL="457200" lvl="0" indent="-457200" algn="just">
              <a:lnSpc>
                <a:spcPct val="110000"/>
              </a:lnSpc>
              <a:buFont typeface="Arial" pitchFamily="34" charset="0"/>
              <a:buChar char="•"/>
            </a:pPr>
            <a:r>
              <a:rPr lang="vi-VN" sz="2300">
                <a:solidFill>
                  <a:srgbClr val="002060"/>
                </a:solidFill>
                <a:latin typeface="+mj-lt"/>
              </a:rPr>
              <a:t>Công nghệ sản xuất, bảo vệ sản phẩm an toàn (hữu cơ, theo VietGAP,...).</a:t>
            </a:r>
          </a:p>
          <a:p>
            <a:pPr marL="457200" lvl="0" indent="-457200" algn="just">
              <a:lnSpc>
                <a:spcPct val="110000"/>
              </a:lnSpc>
              <a:buFont typeface="Arial" pitchFamily="34" charset="0"/>
              <a:buChar char="•"/>
            </a:pPr>
            <a:r>
              <a:rPr lang="vi-VN" sz="2300">
                <a:solidFill>
                  <a:srgbClr val="002060"/>
                </a:solidFill>
                <a:latin typeface="+mj-lt"/>
              </a:rPr>
              <a:t>Ứng dụng nông nghiệp thông minh. </a:t>
            </a:r>
          </a:p>
          <a:p>
            <a:pPr marL="457200" lvl="0" indent="-457200" algn="just">
              <a:lnSpc>
                <a:spcPct val="110000"/>
              </a:lnSpc>
              <a:buFont typeface="Arial" pitchFamily="34" charset="0"/>
              <a:buChar char="•"/>
            </a:pPr>
            <a:r>
              <a:rPr lang="vi-VN" sz="2300">
                <a:solidFill>
                  <a:srgbClr val="002060"/>
                </a:solidFill>
                <a:latin typeface="+mj-lt"/>
              </a:rPr>
              <a:t>Đề xuất sử dụng công nghệ xử lí thân thiện với môi trường, sản xuất khí sinh học (biogas) từ phân động vật với các trại chăn nuôi.</a:t>
            </a:r>
          </a:p>
          <a:p>
            <a:pPr marL="457200" lvl="0" indent="-457200" algn="just">
              <a:lnSpc>
                <a:spcPct val="110000"/>
              </a:lnSpc>
              <a:buFont typeface="Arial" pitchFamily="34" charset="0"/>
              <a:buChar char="•"/>
            </a:pPr>
            <a:r>
              <a:rPr lang="vi-VN" sz="2300">
                <a:solidFill>
                  <a:srgbClr val="002060"/>
                </a:solidFill>
                <a:latin typeface="+mj-lt"/>
              </a:rPr>
              <a:t>Giảm thải rác từ sản xuất, kinh doanh. </a:t>
            </a:r>
          </a:p>
          <a:p>
            <a:pPr marL="457200" lvl="0" indent="-457200" algn="just">
              <a:lnSpc>
                <a:spcPct val="110000"/>
              </a:lnSpc>
              <a:buFont typeface="Arial" pitchFamily="34" charset="0"/>
              <a:buChar char="•"/>
            </a:pPr>
            <a:r>
              <a:rPr lang="vi-VN" sz="2300">
                <a:solidFill>
                  <a:srgbClr val="002060"/>
                </a:solidFill>
                <a:latin typeface="+mj-lt"/>
              </a:rPr>
              <a:t>Xử lí nước thải từ các làng nghề</a:t>
            </a:r>
          </a:p>
          <a:p>
            <a:pPr marL="457200" lvl="0" indent="-457200" algn="just">
              <a:lnSpc>
                <a:spcPct val="110000"/>
              </a:lnSpc>
              <a:buFont typeface="Arial" pitchFamily="34" charset="0"/>
              <a:buChar char="•"/>
            </a:pPr>
            <a:r>
              <a:rPr lang="vi-VN" sz="2300">
                <a:solidFill>
                  <a:srgbClr val="002060"/>
                </a:solidFill>
                <a:latin typeface="+mj-lt"/>
              </a:rPr>
              <a:t>Tuyên truyền nâng cao nhận thức cho những người tham gia sản xuất, kinh doanh về bảo vệ môi trường.</a:t>
            </a:r>
          </a:p>
        </p:txBody>
      </p:sp>
      <p:sp>
        <p:nvSpPr>
          <p:cNvPr id="7" name="Rounded Rectangle 6"/>
          <p:cNvSpPr/>
          <p:nvPr/>
        </p:nvSpPr>
        <p:spPr>
          <a:xfrm>
            <a:off x="713221" y="1606755"/>
            <a:ext cx="5032486" cy="467705"/>
          </a:xfrm>
          <a:prstGeom prst="roundRect">
            <a:avLst>
              <a:gd name="adj" fmla="val 30702"/>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Times New Roman" pitchFamily="18" charset="0"/>
                <a:cs typeface="Times New Roman" pitchFamily="18" charset="0"/>
              </a:rPr>
              <a:t>Cơ sở sản xuất/kinh doanh</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2080462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barn(inVertical)">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barn(inVertical)">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barn(inVertical)">
                                      <p:cBhvr>
                                        <p:cTn id="38" dur="500"/>
                                        <p:tgtEl>
                                          <p:spTgt spid="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barn(inVertical)">
                                      <p:cBhvr>
                                        <p:cTn id="43" dur="500"/>
                                        <p:tgtEl>
                                          <p:spTgt spid="6">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6">
                                            <p:txEl>
                                              <p:pRg st="6" end="6"/>
                                            </p:txEl>
                                          </p:spTgt>
                                        </p:tgtEl>
                                        <p:attrNameLst>
                                          <p:attrName>style.visibility</p:attrName>
                                        </p:attrNameLst>
                                      </p:cBhvr>
                                      <p:to>
                                        <p:strVal val="visible"/>
                                      </p:to>
                                    </p:set>
                                    <p:animEffect transition="in" filter="barn(inVertical)">
                                      <p:cBhvr>
                                        <p:cTn id="48" dur="500"/>
                                        <p:tgtEl>
                                          <p:spTgt spid="6">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animEffect transition="in" filter="barn(inVertical)">
                                      <p:cBhvr>
                                        <p:cTn id="53"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4</a:t>
            </a:r>
            <a:endParaRPr lang="en-US" sz="2600" b="1" dirty="0">
              <a:solidFill>
                <a:srgbClr val="0000CC"/>
              </a:solidFill>
              <a:latin typeface="Times New Roman" pitchFamily="18" charset="0"/>
              <a:cs typeface="Times New Roman" pitchFamily="18" charset="0"/>
            </a:endParaRPr>
          </a:p>
        </p:txBody>
      </p:sp>
      <p:sp>
        <p:nvSpPr>
          <p:cNvPr id="4" name="Rounded Rectangle 3"/>
          <p:cNvSpPr/>
          <p:nvPr/>
        </p:nvSpPr>
        <p:spPr>
          <a:xfrm>
            <a:off x="696036" y="1770527"/>
            <a:ext cx="11054686" cy="5041487"/>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6" name="TextBox 5"/>
          <p:cNvSpPr txBox="1"/>
          <p:nvPr/>
        </p:nvSpPr>
        <p:spPr>
          <a:xfrm>
            <a:off x="713221" y="2130439"/>
            <a:ext cx="10901024" cy="4629729"/>
          </a:xfrm>
          <a:prstGeom prst="rect">
            <a:avLst/>
          </a:prstGeom>
          <a:noFill/>
        </p:spPr>
        <p:txBody>
          <a:bodyPr wrap="square" rtlCol="0">
            <a:spAutoFit/>
          </a:bodyPr>
          <a:lstStyle/>
          <a:p>
            <a:pPr marL="457200" lvl="0" indent="-457200" algn="just">
              <a:lnSpc>
                <a:spcPct val="110000"/>
              </a:lnSpc>
              <a:buFont typeface="Wingdings" pitchFamily="2" charset="2"/>
              <a:buChar char="ü"/>
            </a:pPr>
            <a:r>
              <a:rPr lang="vi-VN" sz="2700">
                <a:solidFill>
                  <a:srgbClr val="002060"/>
                </a:solidFill>
                <a:latin typeface="+mj-lt"/>
              </a:rPr>
              <a:t>Đề xuất những kiến nghị nhằm xây dựng, hướng dẫn bảo vệ môi trường phù hợp; </a:t>
            </a:r>
          </a:p>
          <a:p>
            <a:pPr marL="457200" lvl="0" indent="-457200" algn="just">
              <a:lnSpc>
                <a:spcPct val="110000"/>
              </a:lnSpc>
              <a:buFont typeface="Wingdings" pitchFamily="2" charset="2"/>
              <a:buChar char="ü"/>
            </a:pPr>
            <a:r>
              <a:rPr lang="vi-VN" sz="2700">
                <a:solidFill>
                  <a:srgbClr val="002060"/>
                </a:solidFill>
                <a:latin typeface="+mj-lt"/>
              </a:rPr>
              <a:t>Tổ chức việc kiểm tra giám sát việc thực hiện sản xuất kinh doanh theo đúng quy định của văn bản pháp luật về bảo vệ môi trường.</a:t>
            </a:r>
          </a:p>
          <a:p>
            <a:pPr marL="457200" lvl="0" indent="-457200" algn="just">
              <a:lnSpc>
                <a:spcPct val="110000"/>
              </a:lnSpc>
              <a:buFont typeface="Wingdings" pitchFamily="2" charset="2"/>
              <a:buChar char="ü"/>
            </a:pPr>
            <a:r>
              <a:rPr lang="vi-VN" sz="2700">
                <a:solidFill>
                  <a:srgbClr val="002060"/>
                </a:solidFill>
                <a:latin typeface="+mj-lt"/>
              </a:rPr>
              <a:t>Tuyên truyền nâng cao nhận thức cho cộng đồng dân cư về bảo vệ môi trường. </a:t>
            </a:r>
          </a:p>
          <a:p>
            <a:pPr marL="457200" lvl="0" indent="-457200" algn="just">
              <a:lnSpc>
                <a:spcPct val="110000"/>
              </a:lnSpc>
              <a:buFont typeface="Wingdings" pitchFamily="2" charset="2"/>
              <a:buChar char="ü"/>
            </a:pPr>
            <a:r>
              <a:rPr lang="vi-VN" sz="2700">
                <a:solidFill>
                  <a:srgbClr val="002060"/>
                </a:solidFill>
                <a:latin typeface="+mj-lt"/>
              </a:rPr>
              <a:t>Xử phạt những cơ sở sản xuất, kinh doanh vi phạm quy định về bảo vệ môi trường.</a:t>
            </a:r>
          </a:p>
          <a:p>
            <a:pPr marL="457200" lvl="0" indent="-457200" algn="just">
              <a:lnSpc>
                <a:spcPct val="110000"/>
              </a:lnSpc>
              <a:buFont typeface="Wingdings" pitchFamily="2" charset="2"/>
              <a:buChar char="ü"/>
            </a:pPr>
            <a:r>
              <a:rPr lang="vi-VN" sz="2700">
                <a:solidFill>
                  <a:srgbClr val="002060"/>
                </a:solidFill>
                <a:latin typeface="+mj-lt"/>
              </a:rPr>
              <a:t>Khen thưởng những cá nhân, tập thể thực hiện tốt vấn đề bảo vệ môi trường.</a:t>
            </a:r>
          </a:p>
        </p:txBody>
      </p:sp>
      <p:sp>
        <p:nvSpPr>
          <p:cNvPr id="7" name="Rounded Rectangle 6"/>
          <p:cNvSpPr/>
          <p:nvPr/>
        </p:nvSpPr>
        <p:spPr>
          <a:xfrm>
            <a:off x="713221" y="1606755"/>
            <a:ext cx="5032486" cy="467705"/>
          </a:xfrm>
          <a:prstGeom prst="roundRect">
            <a:avLst>
              <a:gd name="adj" fmla="val 30702"/>
            </a:avLst>
          </a:prstGeom>
          <a:solidFill>
            <a:schemeClr val="accent6">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Times New Roman" pitchFamily="18" charset="0"/>
                <a:cs typeface="Times New Roman" pitchFamily="18" charset="0"/>
              </a:rPr>
              <a:t>Chính quyền địa phương</a:t>
            </a:r>
            <a:endParaRPr lang="en-US" sz="3200" b="1">
              <a:latin typeface="Times New Roman" pitchFamily="18" charset="0"/>
              <a:cs typeface="Times New Roman" pitchFamily="18" charset="0"/>
            </a:endParaRPr>
          </a:p>
        </p:txBody>
      </p:sp>
      <p:sp>
        <p:nvSpPr>
          <p:cNvPr id="8" name="Rounded Rectangle 7"/>
          <p:cNvSpPr/>
          <p:nvPr/>
        </p:nvSpPr>
        <p:spPr>
          <a:xfrm>
            <a:off x="1392071" y="890999"/>
            <a:ext cx="9744502" cy="632868"/>
          </a:xfrm>
          <a:prstGeom prst="roundRect">
            <a:avLst>
              <a:gd name="adj" fmla="val 30702"/>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itchFamily="18" charset="0"/>
                <a:cs typeface="Times New Roman" pitchFamily="18" charset="0"/>
              </a:rPr>
              <a:t>Nội dung kiến nghị với từng đối tượng</a:t>
            </a:r>
          </a:p>
        </p:txBody>
      </p:sp>
    </p:spTree>
    <p:extLst>
      <p:ext uri="{BB962C8B-B14F-4D97-AF65-F5344CB8AC3E}">
        <p14:creationId xmlns:p14="http://schemas.microsoft.com/office/powerpoint/2010/main" val="2962318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barn(inVertical)">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barn(inVertical)">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barn(inVertical)">
                                      <p:cBhvr>
                                        <p:cTn id="3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4</a:t>
            </a:r>
            <a:endParaRPr lang="en-US" sz="2600" b="1" dirty="0">
              <a:solidFill>
                <a:srgbClr val="0000CC"/>
              </a:solidFill>
              <a:latin typeface="Times New Roman" pitchFamily="18" charset="0"/>
              <a:cs typeface="Times New Roman" pitchFamily="18" charset="0"/>
            </a:endParaRPr>
          </a:p>
        </p:txBody>
      </p:sp>
      <p:sp>
        <p:nvSpPr>
          <p:cNvPr id="4" name="Rounded Rectangle 3"/>
          <p:cNvSpPr/>
          <p:nvPr/>
        </p:nvSpPr>
        <p:spPr>
          <a:xfrm>
            <a:off x="696036" y="1770527"/>
            <a:ext cx="11054686" cy="5041487"/>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6" name="TextBox 5"/>
          <p:cNvSpPr txBox="1"/>
          <p:nvPr/>
        </p:nvSpPr>
        <p:spPr>
          <a:xfrm>
            <a:off x="767813" y="2307863"/>
            <a:ext cx="10546182" cy="3586366"/>
          </a:xfrm>
          <a:prstGeom prst="rect">
            <a:avLst/>
          </a:prstGeom>
          <a:noFill/>
        </p:spPr>
        <p:txBody>
          <a:bodyPr wrap="square" rtlCol="0">
            <a:spAutoFit/>
          </a:bodyPr>
          <a:lstStyle/>
          <a:p>
            <a:pPr marL="457200" lvl="0" indent="-457200" algn="just">
              <a:lnSpc>
                <a:spcPct val="120000"/>
              </a:lnSpc>
              <a:buFont typeface="Wingdings" pitchFamily="2" charset="2"/>
              <a:buChar char="Ø"/>
            </a:pPr>
            <a:r>
              <a:rPr lang="vi-VN" sz="3200">
                <a:solidFill>
                  <a:srgbClr val="002060"/>
                </a:solidFill>
                <a:latin typeface="+mj-lt"/>
              </a:rPr>
              <a:t>Tham gia tuyên truyền nâng cao nhận thức về bảo vệ môi trường trong sản xuất và kinh doanh. </a:t>
            </a:r>
          </a:p>
          <a:p>
            <a:pPr marL="457200" lvl="0" indent="-457200" algn="just">
              <a:lnSpc>
                <a:spcPct val="120000"/>
              </a:lnSpc>
              <a:buFont typeface="Wingdings" pitchFamily="2" charset="2"/>
              <a:buChar char="Ø"/>
            </a:pPr>
            <a:r>
              <a:rPr lang="vi-VN" sz="3200">
                <a:solidFill>
                  <a:srgbClr val="002060"/>
                </a:solidFill>
                <a:latin typeface="+mj-lt"/>
              </a:rPr>
              <a:t>Tham gia giám sát việc bảo vệ môi trường của các cơ sở sản xuất, kinh doanh cho cộng đồng dân cư.</a:t>
            </a:r>
          </a:p>
          <a:p>
            <a:pPr marL="457200" lvl="0" indent="-457200" algn="just">
              <a:lnSpc>
                <a:spcPct val="120000"/>
              </a:lnSpc>
              <a:buFont typeface="Wingdings" pitchFamily="2" charset="2"/>
              <a:buChar char="Ø"/>
            </a:pPr>
            <a:r>
              <a:rPr lang="vi-VN" sz="3200">
                <a:solidFill>
                  <a:srgbClr val="002060"/>
                </a:solidFill>
                <a:latin typeface="+mj-lt"/>
              </a:rPr>
              <a:t>Thực hiện, tổ chức các phong trào nhằm hướng đến bảo vệ môi trường.</a:t>
            </a:r>
          </a:p>
        </p:txBody>
      </p:sp>
      <p:sp>
        <p:nvSpPr>
          <p:cNvPr id="7" name="Rounded Rectangle 6"/>
          <p:cNvSpPr/>
          <p:nvPr/>
        </p:nvSpPr>
        <p:spPr>
          <a:xfrm>
            <a:off x="713221" y="1606755"/>
            <a:ext cx="5032486" cy="523684"/>
          </a:xfrm>
          <a:prstGeom prst="roundRect">
            <a:avLst>
              <a:gd name="adj" fmla="val 30702"/>
            </a:avLst>
          </a:prstGeom>
          <a:solidFill>
            <a:schemeClr val="accent1">
              <a:lumMod val="5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Times New Roman" pitchFamily="18" charset="0"/>
                <a:cs typeface="Times New Roman" pitchFamily="18" charset="0"/>
              </a:rPr>
              <a:t>Tổ chức chính trị - xã hội</a:t>
            </a:r>
            <a:endParaRPr lang="en-US" sz="3200" b="1">
              <a:latin typeface="Times New Roman" pitchFamily="18" charset="0"/>
              <a:cs typeface="Times New Roman" pitchFamily="18" charset="0"/>
            </a:endParaRPr>
          </a:p>
        </p:txBody>
      </p:sp>
      <p:sp>
        <p:nvSpPr>
          <p:cNvPr id="8" name="Rounded Rectangle 7"/>
          <p:cNvSpPr/>
          <p:nvPr/>
        </p:nvSpPr>
        <p:spPr>
          <a:xfrm>
            <a:off x="1392071" y="890999"/>
            <a:ext cx="9744502" cy="632868"/>
          </a:xfrm>
          <a:prstGeom prst="roundRect">
            <a:avLst>
              <a:gd name="adj" fmla="val 30702"/>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itchFamily="18" charset="0"/>
                <a:cs typeface="Times New Roman" pitchFamily="18" charset="0"/>
              </a:rPr>
              <a:t>Nội dung kiến nghị với từng đối tượng</a:t>
            </a:r>
          </a:p>
        </p:txBody>
      </p:sp>
    </p:spTree>
    <p:extLst>
      <p:ext uri="{BB962C8B-B14F-4D97-AF65-F5344CB8AC3E}">
        <p14:creationId xmlns:p14="http://schemas.microsoft.com/office/powerpoint/2010/main" val="809466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barn(inVertical)">
                                      <p:cBhvr>
                                        <p:cTn id="2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4</a:t>
            </a:r>
            <a:endParaRPr lang="en-US" sz="2600" b="1" dirty="0">
              <a:solidFill>
                <a:srgbClr val="0000CC"/>
              </a:solidFill>
              <a:latin typeface="Times New Roman" pitchFamily="18" charset="0"/>
              <a:cs typeface="Times New Roman" pitchFamily="18" charset="0"/>
            </a:endParaRPr>
          </a:p>
        </p:txBody>
      </p:sp>
      <p:sp>
        <p:nvSpPr>
          <p:cNvPr id="4" name="Rounded Rectangle 3"/>
          <p:cNvSpPr/>
          <p:nvPr/>
        </p:nvSpPr>
        <p:spPr>
          <a:xfrm>
            <a:off x="696036" y="1770527"/>
            <a:ext cx="11054686" cy="5041487"/>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6" name="TextBox 5"/>
          <p:cNvSpPr txBox="1"/>
          <p:nvPr/>
        </p:nvSpPr>
        <p:spPr>
          <a:xfrm>
            <a:off x="767813" y="2471639"/>
            <a:ext cx="6578321" cy="3046988"/>
          </a:xfrm>
          <a:prstGeom prst="rect">
            <a:avLst/>
          </a:prstGeom>
          <a:noFill/>
        </p:spPr>
        <p:txBody>
          <a:bodyPr wrap="square" rtlCol="0">
            <a:spAutoFit/>
          </a:bodyPr>
          <a:lstStyle/>
          <a:p>
            <a:pPr marL="457200" lvl="0" indent="-457200" algn="just">
              <a:lnSpc>
                <a:spcPct val="120000"/>
              </a:lnSpc>
              <a:buFont typeface="Wingdings" pitchFamily="2" charset="2"/>
              <a:buChar char="Ø"/>
            </a:pPr>
            <a:r>
              <a:rPr lang="vi-VN" sz="3200">
                <a:solidFill>
                  <a:srgbClr val="002060"/>
                </a:solidFill>
                <a:latin typeface="+mj-lt"/>
              </a:rPr>
              <a:t>Tích cực tham gia các hoạt động bảo vệ môi trường.</a:t>
            </a:r>
          </a:p>
          <a:p>
            <a:pPr marL="457200" lvl="0" indent="-457200" algn="just">
              <a:lnSpc>
                <a:spcPct val="120000"/>
              </a:lnSpc>
              <a:buFont typeface="Wingdings" pitchFamily="2" charset="2"/>
              <a:buChar char="Ø"/>
            </a:pPr>
            <a:r>
              <a:rPr lang="vi-VN" sz="3200">
                <a:solidFill>
                  <a:srgbClr val="002060"/>
                </a:solidFill>
                <a:latin typeface="+mj-lt"/>
              </a:rPr>
              <a:t>Thực hiện đúng quy định về bảo vệ môi trường trong hoạt động sản xuất, kinh doanh.</a:t>
            </a:r>
          </a:p>
        </p:txBody>
      </p:sp>
      <p:sp>
        <p:nvSpPr>
          <p:cNvPr id="7" name="Rounded Rectangle 6"/>
          <p:cNvSpPr/>
          <p:nvPr/>
        </p:nvSpPr>
        <p:spPr>
          <a:xfrm>
            <a:off x="713221" y="1606755"/>
            <a:ext cx="5032486" cy="523684"/>
          </a:xfrm>
          <a:prstGeom prst="roundRect">
            <a:avLst>
              <a:gd name="adj" fmla="val 30702"/>
            </a:avLst>
          </a:prstGeom>
          <a:solidFill>
            <a:srgbClr val="7030A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Times New Roman" pitchFamily="18" charset="0"/>
                <a:cs typeface="Times New Roman" pitchFamily="18" charset="0"/>
              </a:rPr>
              <a:t>Người dân trong cộng đồng</a:t>
            </a:r>
            <a:endParaRPr lang="en-US" sz="3200" b="1">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721" y="2130439"/>
            <a:ext cx="2598078" cy="402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392071" y="890999"/>
            <a:ext cx="9744502" cy="632868"/>
          </a:xfrm>
          <a:prstGeom prst="roundRect">
            <a:avLst>
              <a:gd name="adj" fmla="val 30702"/>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itchFamily="18" charset="0"/>
                <a:cs typeface="Times New Roman" pitchFamily="18" charset="0"/>
              </a:rPr>
              <a:t>Nội dung kiến nghị với từng đối tượng</a:t>
            </a:r>
          </a:p>
        </p:txBody>
      </p:sp>
    </p:spTree>
    <p:extLst>
      <p:ext uri="{BB962C8B-B14F-4D97-AF65-F5344CB8AC3E}">
        <p14:creationId xmlns:p14="http://schemas.microsoft.com/office/powerpoint/2010/main" val="8951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24000"/>
          </a:stretch>
        </a:blipFill>
        <a:effectLst/>
      </p:bgPr>
    </p:bg>
    <p:spTree>
      <p:nvGrpSpPr>
        <p:cNvPr id="1" name=""/>
        <p:cNvGrpSpPr/>
        <p:nvPr/>
      </p:nvGrpSpPr>
      <p:grpSpPr>
        <a:xfrm>
          <a:off x="0" y="0"/>
          <a:ext cx="0" cy="0"/>
          <a:chOff x="0" y="0"/>
          <a:chExt cx="0" cy="0"/>
        </a:xfrm>
      </p:grpSpPr>
      <p:sp>
        <p:nvSpPr>
          <p:cNvPr id="38" name="Rectangle 37"/>
          <p:cNvSpPr/>
          <p:nvPr/>
        </p:nvSpPr>
        <p:spPr>
          <a:xfrm>
            <a:off x="1419367" y="1295120"/>
            <a:ext cx="10058400" cy="2554545"/>
          </a:xfrm>
          <a:prstGeom prst="rect">
            <a:avLst/>
          </a:prstGeom>
          <a:solidFill>
            <a:schemeClr val="bg1"/>
          </a:solidFill>
        </p:spPr>
        <p:txBody>
          <a:bodyPr wrap="square">
            <a:spAutoFit/>
          </a:bodyPr>
          <a:lstStyle/>
          <a:p>
            <a:pPr algn="ctr"/>
            <a:r>
              <a:rPr lang="vi-VN" sz="4000" b="1">
                <a:solidFill>
                  <a:srgbClr val="FF0000"/>
                </a:solidFill>
                <a:latin typeface="Times New Roman" pitchFamily="18" charset="0"/>
                <a:cs typeface="Times New Roman" pitchFamily="18" charset="0"/>
                <a:sym typeface="Nixie One"/>
              </a:rPr>
              <a:t>HOẠT ĐỘNG </a:t>
            </a:r>
            <a:r>
              <a:rPr lang="en-US" sz="4000" b="1">
                <a:solidFill>
                  <a:srgbClr val="FF0000"/>
                </a:solidFill>
                <a:latin typeface="Times New Roman" pitchFamily="18" charset="0"/>
                <a:cs typeface="Times New Roman" pitchFamily="18" charset="0"/>
                <a:sym typeface="Nixie One"/>
              </a:rPr>
              <a:t>5</a:t>
            </a:r>
          </a:p>
          <a:p>
            <a:pPr algn="ctr"/>
            <a:r>
              <a:rPr lang="vi-VN" sz="4000" b="1">
                <a:solidFill>
                  <a:srgbClr val="002060"/>
                </a:solidFill>
                <a:latin typeface="Times New Roman" pitchFamily="18" charset="0"/>
                <a:cs typeface="Times New Roman" pitchFamily="18" charset="0"/>
                <a:sym typeface="Nixie One"/>
              </a:rPr>
              <a:t>Xây dựng và thực hiện kế hoạch tuyên truyền biện pháp bảo vệ tài nguyên tới người dân địa phương</a:t>
            </a:r>
            <a:endParaRPr lang="vi-VN" sz="4000" b="1" dirty="0">
              <a:solidFill>
                <a:srgbClr val="C00000"/>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228734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thquangtrung.hoankiem.edu.vn/upload/29321/fck/files/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322" y="1286693"/>
            <a:ext cx="2669839" cy="1887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09" y="2603558"/>
            <a:ext cx="3709828" cy="3558489"/>
          </a:xfrm>
          <a:prstGeom prst="rect">
            <a:avLst/>
          </a:prstGeom>
        </p:spPr>
      </p:pic>
      <p:sp>
        <p:nvSpPr>
          <p:cNvPr id="14" name="Rounded Rectangle 13"/>
          <p:cNvSpPr/>
          <p:nvPr/>
        </p:nvSpPr>
        <p:spPr>
          <a:xfrm>
            <a:off x="8667085" y="3561744"/>
            <a:ext cx="3388139" cy="1642116"/>
          </a:xfrm>
          <a:prstGeom prst="roundRect">
            <a:avLst>
              <a:gd name="adj" fmla="val 22746"/>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15" name="Rounded Rectangle 14"/>
          <p:cNvSpPr/>
          <p:nvPr/>
        </p:nvSpPr>
        <p:spPr>
          <a:xfrm>
            <a:off x="8725482" y="1589640"/>
            <a:ext cx="3271346" cy="3490255"/>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6" name="TextBox 15"/>
          <p:cNvSpPr txBox="1"/>
          <p:nvPr/>
        </p:nvSpPr>
        <p:spPr>
          <a:xfrm>
            <a:off x="8800084" y="2330228"/>
            <a:ext cx="3122140" cy="2585323"/>
          </a:xfrm>
          <a:prstGeom prst="rect">
            <a:avLst/>
          </a:prstGeom>
          <a:noFill/>
        </p:spPr>
        <p:txBody>
          <a:bodyPr wrap="square" rtlCol="0">
            <a:spAutoFit/>
          </a:bodyPr>
          <a:lstStyle/>
          <a:p>
            <a:pPr lvl="0" algn="ctr"/>
            <a:r>
              <a:rPr lang="vi-VN" sz="2700" b="1" i="1">
                <a:solidFill>
                  <a:srgbClr val="002060"/>
                </a:solidFill>
                <a:latin typeface="+mj-lt"/>
              </a:rPr>
              <a:t>Hãy xây dựng một kế hoạch tuyên truyền biện pháp bảo vệ tài nguyên mà nhóm em đã lựa chọn.</a:t>
            </a:r>
            <a:endParaRPr lang="vi-VN" sz="2700" b="1" i="1" dirty="0">
              <a:solidFill>
                <a:srgbClr val="002060"/>
              </a:solidFill>
              <a:latin typeface="+mj-lt"/>
              <a:ea typeface="Nixie One"/>
              <a:cs typeface="Times New Roman" pitchFamily="18" charset="0"/>
              <a:sym typeface="Nixie One"/>
            </a:endParaRPr>
          </a:p>
        </p:txBody>
      </p:sp>
      <p:sp>
        <p:nvSpPr>
          <p:cNvPr id="17" name="Rounded Rectangle 16"/>
          <p:cNvSpPr/>
          <p:nvPr/>
        </p:nvSpPr>
        <p:spPr>
          <a:xfrm>
            <a:off x="8808694" y="1481601"/>
            <a:ext cx="3122140" cy="632868"/>
          </a:xfrm>
          <a:prstGeom prst="roundRect">
            <a:avLst>
              <a:gd name="adj" fmla="val 30702"/>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Nhiệm vụ 2</a:t>
            </a:r>
          </a:p>
        </p:txBody>
      </p:sp>
      <p:sp>
        <p:nvSpPr>
          <p:cNvPr id="18" name="Rounded Rectangle 17"/>
          <p:cNvSpPr/>
          <p:nvPr/>
        </p:nvSpPr>
        <p:spPr>
          <a:xfrm>
            <a:off x="4750664" y="3561744"/>
            <a:ext cx="3388139" cy="1642116"/>
          </a:xfrm>
          <a:prstGeom prst="roundRect">
            <a:avLst>
              <a:gd name="adj" fmla="val 22746"/>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19" name="Rounded Rectangle 18"/>
          <p:cNvSpPr/>
          <p:nvPr/>
        </p:nvSpPr>
        <p:spPr>
          <a:xfrm>
            <a:off x="4800452" y="1598866"/>
            <a:ext cx="3271346" cy="348102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0" name="TextBox 19"/>
          <p:cNvSpPr txBox="1"/>
          <p:nvPr/>
        </p:nvSpPr>
        <p:spPr>
          <a:xfrm>
            <a:off x="4786805" y="2134799"/>
            <a:ext cx="3259944" cy="3000821"/>
          </a:xfrm>
          <a:prstGeom prst="rect">
            <a:avLst/>
          </a:prstGeom>
          <a:noFill/>
        </p:spPr>
        <p:txBody>
          <a:bodyPr wrap="square" rtlCol="0">
            <a:spAutoFit/>
          </a:bodyPr>
          <a:lstStyle/>
          <a:p>
            <a:pPr lvl="0" algn="ctr"/>
            <a:r>
              <a:rPr lang="vi-VN" sz="2700" b="1" i="1">
                <a:solidFill>
                  <a:srgbClr val="002060"/>
                </a:solidFill>
                <a:latin typeface="+mj-lt"/>
              </a:rPr>
              <a:t>Thành lập nhóm những bạn có chung sở thích và cùng quan tâm về loại tài nguyên tại địa phương cần được bảo vệ</a:t>
            </a:r>
            <a:endParaRPr lang="vi-VN" sz="2700" b="1" i="1" dirty="0">
              <a:solidFill>
                <a:srgbClr val="002060"/>
              </a:solidFill>
              <a:latin typeface="+mj-lt"/>
              <a:ea typeface="Nixie One"/>
              <a:cs typeface="Times New Roman" pitchFamily="18" charset="0"/>
              <a:sym typeface="Nixie One"/>
            </a:endParaRPr>
          </a:p>
        </p:txBody>
      </p:sp>
      <p:sp>
        <p:nvSpPr>
          <p:cNvPr id="21" name="Rounded Rectangle 20"/>
          <p:cNvSpPr/>
          <p:nvPr/>
        </p:nvSpPr>
        <p:spPr>
          <a:xfrm>
            <a:off x="4883664" y="1490827"/>
            <a:ext cx="3122140" cy="632868"/>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Nhiệm vụ 1</a:t>
            </a:r>
          </a:p>
        </p:txBody>
      </p:sp>
      <p:sp>
        <p:nvSpPr>
          <p:cNvPr id="22"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5 – NHIỆM VỤ 1</a:t>
            </a:r>
            <a:endParaRPr lang="en-US" sz="2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02807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animBg="1"/>
      <p:bldP spid="18" grpId="0" animBg="1"/>
      <p:bldP spid="19" grpId="0" animBg="1"/>
      <p:bldP spid="20"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5 – NHIỆM VỤ 1</a:t>
            </a:r>
            <a:endParaRPr lang="en-US" sz="2600" b="1" dirty="0">
              <a:solidFill>
                <a:srgbClr val="0000CC"/>
              </a:solidFill>
              <a:latin typeface="Times New Roman" pitchFamily="18" charset="0"/>
              <a:cs typeface="Times New Roman" pitchFamily="18" charset="0"/>
            </a:endParaRPr>
          </a:p>
        </p:txBody>
      </p:sp>
      <p:sp>
        <p:nvSpPr>
          <p:cNvPr id="3" name="Rounded Rectangle 2"/>
          <p:cNvSpPr/>
          <p:nvPr/>
        </p:nvSpPr>
        <p:spPr>
          <a:xfrm>
            <a:off x="805216" y="939847"/>
            <a:ext cx="11150221" cy="632868"/>
          </a:xfrm>
          <a:prstGeom prst="roundRect">
            <a:avLst>
              <a:gd name="adj" fmla="val 30702"/>
            </a:avLst>
          </a:prstGeom>
          <a:solidFill>
            <a:schemeClr val="accent1">
              <a:lumMod val="20000"/>
              <a:lumOff val="8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itchFamily="18" charset="0"/>
                <a:cs typeface="Times New Roman" pitchFamily="18" charset="0"/>
              </a:rPr>
              <a:t>K</a:t>
            </a:r>
            <a:r>
              <a:rPr lang="vi-VN" sz="3200" b="1">
                <a:solidFill>
                  <a:srgbClr val="FF0000"/>
                </a:solidFill>
                <a:latin typeface="Times New Roman" pitchFamily="18" charset="0"/>
                <a:cs typeface="Times New Roman" pitchFamily="18" charset="0"/>
              </a:rPr>
              <a:t>ế hoạch tuyên truyền biện pháp bảo vệ tài nguyên</a:t>
            </a:r>
            <a:endParaRPr lang="en-US" sz="3200" b="1">
              <a:solidFill>
                <a:srgbClr val="FF0000"/>
              </a:solidFill>
              <a:latin typeface="Times New Roman" pitchFamily="18" charset="0"/>
              <a:cs typeface="Times New Roman" pitchFamily="18" charset="0"/>
            </a:endParaRPr>
          </a:p>
        </p:txBody>
      </p:sp>
      <p:sp>
        <p:nvSpPr>
          <p:cNvPr id="4" name="Rectangle 3"/>
          <p:cNvSpPr/>
          <p:nvPr/>
        </p:nvSpPr>
        <p:spPr>
          <a:xfrm>
            <a:off x="805215" y="1831076"/>
            <a:ext cx="5158858"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Thành viên nhó</a:t>
            </a:r>
            <a:r>
              <a:rPr lang="en-US" sz="2400" b="1">
                <a:solidFill>
                  <a:srgbClr val="002060"/>
                </a:solidFill>
                <a:latin typeface="Times New Roman" pitchFamily="18" charset="0"/>
                <a:cs typeface="Times New Roman" pitchFamily="18" charset="0"/>
              </a:rPr>
              <a:t>m</a:t>
            </a:r>
            <a:endParaRPr lang="vi-VN" sz="2400" b="1">
              <a:solidFill>
                <a:srgbClr val="002060"/>
              </a:solidFill>
              <a:latin typeface="Times New Roman" pitchFamily="18" charset="0"/>
              <a:cs typeface="Times New Roman" pitchFamily="18" charset="0"/>
            </a:endParaRPr>
          </a:p>
        </p:txBody>
      </p:sp>
      <p:sp>
        <p:nvSpPr>
          <p:cNvPr id="5" name="Rectangle 4"/>
          <p:cNvSpPr/>
          <p:nvPr/>
        </p:nvSpPr>
        <p:spPr>
          <a:xfrm>
            <a:off x="805214" y="2649941"/>
            <a:ext cx="5158858"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Địa điểm thực hiện</a:t>
            </a:r>
            <a:endParaRPr lang="en-US" sz="2400" b="1">
              <a:solidFill>
                <a:srgbClr val="002060"/>
              </a:solidFill>
              <a:latin typeface="Times New Roman" pitchFamily="18" charset="0"/>
              <a:cs typeface="Times New Roman" pitchFamily="18" charset="0"/>
            </a:endParaRPr>
          </a:p>
        </p:txBody>
      </p:sp>
      <p:sp>
        <p:nvSpPr>
          <p:cNvPr id="6" name="Rectangle 5"/>
          <p:cNvSpPr/>
          <p:nvPr/>
        </p:nvSpPr>
        <p:spPr>
          <a:xfrm>
            <a:off x="805213" y="3468806"/>
            <a:ext cx="5158858"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Thời gian thực hiện</a:t>
            </a:r>
            <a:endParaRPr lang="en-US" sz="2400" b="1">
              <a:solidFill>
                <a:srgbClr val="002060"/>
              </a:solidFill>
              <a:latin typeface="Times New Roman" pitchFamily="18" charset="0"/>
              <a:cs typeface="Times New Roman" pitchFamily="18" charset="0"/>
            </a:endParaRPr>
          </a:p>
        </p:txBody>
      </p:sp>
      <p:sp>
        <p:nvSpPr>
          <p:cNvPr id="7" name="Rectangle 6"/>
          <p:cNvSpPr/>
          <p:nvPr/>
        </p:nvSpPr>
        <p:spPr>
          <a:xfrm>
            <a:off x="805212" y="4287671"/>
            <a:ext cx="5158858"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Mục tiêu tuyên truyền</a:t>
            </a:r>
            <a:endParaRPr lang="en-US" sz="2400" b="1">
              <a:solidFill>
                <a:srgbClr val="002060"/>
              </a:solidFill>
              <a:latin typeface="Times New Roman" pitchFamily="18" charset="0"/>
              <a:cs typeface="Times New Roman" pitchFamily="18" charset="0"/>
            </a:endParaRPr>
          </a:p>
        </p:txBody>
      </p:sp>
      <p:sp>
        <p:nvSpPr>
          <p:cNvPr id="8" name="Rectangle 7"/>
          <p:cNvSpPr/>
          <p:nvPr/>
        </p:nvSpPr>
        <p:spPr>
          <a:xfrm>
            <a:off x="805211" y="5106536"/>
            <a:ext cx="5158858"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Đối tượng tuyên truyền</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422" y="3973775"/>
            <a:ext cx="4227278" cy="262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807483" y="5954984"/>
            <a:ext cx="5158858"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Những nội dung cần tuyên truyền</a:t>
            </a:r>
          </a:p>
        </p:txBody>
      </p:sp>
      <p:sp>
        <p:nvSpPr>
          <p:cNvPr id="14" name="Rectangle 13"/>
          <p:cNvSpPr/>
          <p:nvPr/>
        </p:nvSpPr>
        <p:spPr>
          <a:xfrm>
            <a:off x="6506447" y="1831075"/>
            <a:ext cx="5448989"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Hình thức tuyên truyền</a:t>
            </a:r>
          </a:p>
        </p:txBody>
      </p:sp>
      <p:sp>
        <p:nvSpPr>
          <p:cNvPr id="15" name="Rectangle 14"/>
          <p:cNvSpPr/>
          <p:nvPr/>
        </p:nvSpPr>
        <p:spPr>
          <a:xfrm>
            <a:off x="6508719" y="2679523"/>
            <a:ext cx="5448989"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2060"/>
                </a:solidFill>
                <a:latin typeface="Times New Roman" pitchFamily="18" charset="0"/>
                <a:cs typeface="Times New Roman" pitchFamily="18" charset="0"/>
              </a:rPr>
              <a:t>Phân công nhiệm vụ cho các thành viên</a:t>
            </a:r>
          </a:p>
        </p:txBody>
      </p:sp>
    </p:spTree>
    <p:extLst>
      <p:ext uri="{BB962C8B-B14F-4D97-AF65-F5344CB8AC3E}">
        <p14:creationId xmlns:p14="http://schemas.microsoft.com/office/powerpoint/2010/main" val="40189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2"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1678817" y="-63912"/>
            <a:ext cx="8515296" cy="1025600"/>
          </a:xfrm>
          <a:prstGeom prst="rect">
            <a:avLst/>
          </a:prstGeom>
        </p:spPr>
        <p:txBody>
          <a:bodyPr spcFirstLastPara="1" wrap="square" lIns="0" tIns="0" rIns="0" bIns="0" anchor="t" anchorCtr="0">
            <a:noAutofit/>
          </a:bodyPr>
          <a:lstStyle/>
          <a:p>
            <a:pPr algn="ctr">
              <a:lnSpc>
                <a:spcPct val="150000"/>
              </a:lnSpc>
            </a:pPr>
            <a:r>
              <a:rPr lang="en-US" sz="4400" dirty="0">
                <a:latin typeface="#9Slide03 Bebas Neue Bold" panose="020B0606020202050201" pitchFamily="34" charset="0"/>
              </a:rPr>
              <a:t>MỤC TIÊU</a:t>
            </a:r>
            <a:br>
              <a:rPr lang="en-US" sz="4400" dirty="0">
                <a:latin typeface="#9Slide03 Bebas Neue Bold" panose="020B0606020202050201" pitchFamily="34" charset="0"/>
              </a:rPr>
            </a:br>
            <a:br>
              <a:rPr lang="en-US" sz="4400" dirty="0">
                <a:latin typeface="#9Slide03 Bebas Neue Bold" panose="020B0606020202050201" pitchFamily="34" charset="0"/>
              </a:rPr>
            </a:br>
            <a:br>
              <a:rPr lang="en-US" sz="4400" dirty="0">
                <a:latin typeface="+mn-lt"/>
              </a:rPr>
            </a:br>
            <a:endParaRPr sz="4400" dirty="0">
              <a:latin typeface="+mn-lt"/>
            </a:endParaRPr>
          </a:p>
        </p:txBody>
      </p:sp>
      <p:pic>
        <p:nvPicPr>
          <p:cNvPr id="192" name="Google Shape;192;p32"/>
          <p:cNvPicPr preferRelativeResize="0"/>
          <p:nvPr/>
        </p:nvPicPr>
        <p:blipFill>
          <a:blip r:embed="rId3">
            <a:alphaModFix/>
          </a:blip>
          <a:stretch>
            <a:fillRect/>
          </a:stretch>
        </p:blipFill>
        <p:spPr>
          <a:xfrm>
            <a:off x="8448542" y="3477296"/>
            <a:ext cx="3743458" cy="3215546"/>
          </a:xfrm>
          <a:prstGeom prst="rect">
            <a:avLst/>
          </a:prstGeom>
          <a:noFill/>
          <a:ln>
            <a:noFill/>
          </a:ln>
        </p:spPr>
      </p:pic>
      <p:pic>
        <p:nvPicPr>
          <p:cNvPr id="193" name="Google Shape;193;p32"/>
          <p:cNvPicPr preferRelativeResize="0"/>
          <p:nvPr/>
        </p:nvPicPr>
        <p:blipFill>
          <a:blip r:embed="rId4">
            <a:alphaModFix/>
          </a:blip>
          <a:stretch>
            <a:fillRect/>
          </a:stretch>
        </p:blipFill>
        <p:spPr>
          <a:xfrm>
            <a:off x="7118879" y="282164"/>
            <a:ext cx="1586260" cy="648399"/>
          </a:xfrm>
          <a:prstGeom prst="rect">
            <a:avLst/>
          </a:prstGeom>
          <a:noFill/>
          <a:ln>
            <a:noFill/>
          </a:ln>
        </p:spPr>
      </p:pic>
      <p:pic>
        <p:nvPicPr>
          <p:cNvPr id="194" name="Google Shape;194;p32"/>
          <p:cNvPicPr preferRelativeResize="0"/>
          <p:nvPr/>
        </p:nvPicPr>
        <p:blipFill rotWithShape="1">
          <a:blip r:embed="rId5">
            <a:alphaModFix/>
          </a:blip>
          <a:srcRect t="835" b="826"/>
          <a:stretch/>
        </p:blipFill>
        <p:spPr>
          <a:xfrm>
            <a:off x="10301934" y="2493402"/>
            <a:ext cx="1586260" cy="648399"/>
          </a:xfrm>
          <a:prstGeom prst="rect">
            <a:avLst/>
          </a:prstGeom>
          <a:noFill/>
          <a:ln>
            <a:noFill/>
          </a:ln>
        </p:spPr>
      </p:pic>
      <p:pic>
        <p:nvPicPr>
          <p:cNvPr id="195" name="Google Shape;195;p32"/>
          <p:cNvPicPr preferRelativeResize="0"/>
          <p:nvPr/>
        </p:nvPicPr>
        <p:blipFill>
          <a:blip r:embed="rId6">
            <a:alphaModFix/>
          </a:blip>
          <a:stretch>
            <a:fillRect/>
          </a:stretch>
        </p:blipFill>
        <p:spPr>
          <a:xfrm>
            <a:off x="435327" y="614911"/>
            <a:ext cx="2486979" cy="826000"/>
          </a:xfrm>
          <a:prstGeom prst="rect">
            <a:avLst/>
          </a:prstGeom>
          <a:noFill/>
          <a:ln>
            <a:noFill/>
          </a:ln>
        </p:spPr>
      </p:pic>
      <p:sp>
        <p:nvSpPr>
          <p:cNvPr id="4" name="Hộp Văn bản 3">
            <a:extLst>
              <a:ext uri="{FF2B5EF4-FFF2-40B4-BE49-F238E27FC236}">
                <a16:creationId xmlns:a16="http://schemas.microsoft.com/office/drawing/2014/main" id="{D1257786-EF33-764F-FE32-A50826123DB2}"/>
              </a:ext>
            </a:extLst>
          </p:cNvPr>
          <p:cNvSpPr txBox="1"/>
          <p:nvPr/>
        </p:nvSpPr>
        <p:spPr>
          <a:xfrm>
            <a:off x="706216" y="1720535"/>
            <a:ext cx="11181977" cy="3187860"/>
          </a:xfrm>
          <a:prstGeom prst="rect">
            <a:avLst/>
          </a:prstGeom>
          <a:solidFill>
            <a:srgbClr val="BDD7EE">
              <a:alpha val="32157"/>
            </a:srgbClr>
          </a:solidFill>
        </p:spPr>
        <p:txBody>
          <a:bodyPr wrap="square">
            <a:spAutoFit/>
          </a:bodyPr>
          <a:lstStyle/>
          <a:p>
            <a:pPr algn="just">
              <a:lnSpc>
                <a:spcPct val="115000"/>
              </a:lnSpc>
              <a:spcAft>
                <a:spcPts val="10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vi-VN"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4607999"/>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5 – NHIỆM VỤ 2</a:t>
            </a:r>
            <a:endParaRPr lang="en-US" sz="2600" b="1" dirty="0">
              <a:solidFill>
                <a:srgbClr val="0000CC"/>
              </a:solidFill>
              <a:latin typeface="Times New Roman" pitchFamily="18" charset="0"/>
              <a:cs typeface="Times New Roman" pitchFamily="18" charset="0"/>
            </a:endParaRPr>
          </a:p>
        </p:txBody>
      </p:sp>
      <p:sp>
        <p:nvSpPr>
          <p:cNvPr id="23" name="Rectangle 22"/>
          <p:cNvSpPr/>
          <p:nvPr/>
        </p:nvSpPr>
        <p:spPr>
          <a:xfrm>
            <a:off x="4523110" y="1434377"/>
            <a:ext cx="7451670" cy="2754087"/>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800" b="1">
              <a:solidFill>
                <a:srgbClr val="002060"/>
              </a:solidFill>
              <a:latin typeface="Times New Roman" pitchFamily="18" charset="0"/>
              <a:cs typeface="Times New Roman" pitchFamily="18" charset="0"/>
            </a:endParaRPr>
          </a:p>
        </p:txBody>
      </p:sp>
      <p:sp>
        <p:nvSpPr>
          <p:cNvPr id="24" name="Rectangle 23"/>
          <p:cNvSpPr/>
          <p:nvPr/>
        </p:nvSpPr>
        <p:spPr>
          <a:xfrm>
            <a:off x="4934208" y="1442612"/>
            <a:ext cx="7040571" cy="2769989"/>
          </a:xfrm>
          <a:prstGeom prst="rect">
            <a:avLst/>
          </a:prstGeom>
        </p:spPr>
        <p:txBody>
          <a:bodyPr wrap="square">
            <a:spAutoFit/>
          </a:bodyPr>
          <a:lstStyle/>
          <a:p>
            <a:pPr algn="ctr"/>
            <a:r>
              <a:rPr lang="vi-VN" sz="2900">
                <a:solidFill>
                  <a:srgbClr val="002060"/>
                </a:solidFill>
                <a:latin typeface="Times New Roman" pitchFamily="18" charset="0"/>
                <a:cs typeface="Times New Roman" pitchFamily="18" charset="0"/>
              </a:rPr>
              <a:t>Dựa vào kế hoạch đã xây dựng, các nhóm tiến hành tuyên truyền những biện pháp bảo vệ tài nguyên tới người dân địa phương theo phương thức và địa điểm đã lựa chọn. Chia sẻ các hình ảnh, thông tin về những biện pháp bảo vệ tài nguyên và hoạt động tuyên truyền</a:t>
            </a:r>
            <a:endParaRPr lang="en-US" sz="2900" i="1">
              <a:solidFill>
                <a:srgbClr val="002060"/>
              </a:solidFill>
              <a:latin typeface="Times New Roman" pitchFamily="18" charset="0"/>
              <a:cs typeface="Times New Roman" pitchFamily="18" charset="0"/>
            </a:endParaRPr>
          </a:p>
        </p:txBody>
      </p:sp>
      <p:sp>
        <p:nvSpPr>
          <p:cNvPr id="25" name="Diamond 24"/>
          <p:cNvSpPr/>
          <p:nvPr/>
        </p:nvSpPr>
        <p:spPr>
          <a:xfrm>
            <a:off x="4001480" y="1455722"/>
            <a:ext cx="1077660" cy="2732742"/>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2060"/>
              </a:solidFill>
              <a:latin typeface="Times New Roman" pitchFamily="18" charset="0"/>
              <a:cs typeface="Times New Roman" pitchFamily="18" charset="0"/>
            </a:endParaRPr>
          </a:p>
        </p:txBody>
      </p:sp>
      <p:sp>
        <p:nvSpPr>
          <p:cNvPr id="26" name="TextBox 25"/>
          <p:cNvSpPr txBox="1"/>
          <p:nvPr/>
        </p:nvSpPr>
        <p:spPr>
          <a:xfrm>
            <a:off x="4250944" y="2293941"/>
            <a:ext cx="576982" cy="784830"/>
          </a:xfrm>
          <a:prstGeom prst="rect">
            <a:avLst/>
          </a:prstGeom>
          <a:noFill/>
        </p:spPr>
        <p:txBody>
          <a:bodyPr wrap="square" rtlCol="0">
            <a:spAutoFit/>
          </a:bodyPr>
          <a:lstStyle/>
          <a:p>
            <a:pPr algn="ctr"/>
            <a:r>
              <a:rPr lang="en-US" sz="4500" b="1">
                <a:solidFill>
                  <a:srgbClr val="002060"/>
                </a:solidFill>
                <a:latin typeface="Times New Roman" pitchFamily="18" charset="0"/>
                <a:cs typeface="Times New Roman" pitchFamily="18" charset="0"/>
              </a:rPr>
              <a:t>1</a:t>
            </a:r>
            <a:endParaRPr lang="en-US" sz="4500" b="1" dirty="0">
              <a:solidFill>
                <a:srgbClr val="002060"/>
              </a:solidFill>
              <a:latin typeface="Times New Roman" pitchFamily="18" charset="0"/>
              <a:cs typeface="Times New Roman" pitchFamily="18" charset="0"/>
            </a:endParaRPr>
          </a:p>
        </p:txBody>
      </p:sp>
      <p:sp>
        <p:nvSpPr>
          <p:cNvPr id="31" name="Rectangle 30"/>
          <p:cNvSpPr/>
          <p:nvPr/>
        </p:nvSpPr>
        <p:spPr>
          <a:xfrm>
            <a:off x="4523109" y="4583167"/>
            <a:ext cx="6912841" cy="158700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800" b="1">
              <a:solidFill>
                <a:srgbClr val="002060"/>
              </a:solidFill>
              <a:latin typeface="Times New Roman" pitchFamily="18" charset="0"/>
              <a:cs typeface="Times New Roman" pitchFamily="18" charset="0"/>
            </a:endParaRPr>
          </a:p>
        </p:txBody>
      </p:sp>
      <p:sp>
        <p:nvSpPr>
          <p:cNvPr id="32" name="Diamond 31"/>
          <p:cNvSpPr/>
          <p:nvPr/>
        </p:nvSpPr>
        <p:spPr>
          <a:xfrm>
            <a:off x="10897120" y="4583168"/>
            <a:ext cx="1077660" cy="1587003"/>
          </a:xfrm>
          <a:prstGeom prst="diamond">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a:solidFill>
                <a:srgbClr val="002060"/>
              </a:solidFill>
              <a:latin typeface="Times New Roman" pitchFamily="18" charset="0"/>
              <a:cs typeface="Times New Roman" pitchFamily="18" charset="0"/>
            </a:endParaRPr>
          </a:p>
        </p:txBody>
      </p:sp>
      <p:sp>
        <p:nvSpPr>
          <p:cNvPr id="33" name="TextBox 32"/>
          <p:cNvSpPr txBox="1"/>
          <p:nvPr/>
        </p:nvSpPr>
        <p:spPr>
          <a:xfrm>
            <a:off x="11147459" y="4984254"/>
            <a:ext cx="576982" cy="784830"/>
          </a:xfrm>
          <a:prstGeom prst="rect">
            <a:avLst/>
          </a:prstGeom>
          <a:noFill/>
        </p:spPr>
        <p:txBody>
          <a:bodyPr wrap="square" rtlCol="0">
            <a:spAutoFit/>
          </a:bodyPr>
          <a:lstStyle/>
          <a:p>
            <a:pPr algn="ctr"/>
            <a:r>
              <a:rPr lang="en-US" sz="4500" b="1">
                <a:solidFill>
                  <a:srgbClr val="002060"/>
                </a:solidFill>
                <a:latin typeface="Times New Roman" pitchFamily="18" charset="0"/>
                <a:cs typeface="Times New Roman" pitchFamily="18" charset="0"/>
              </a:rPr>
              <a:t>2</a:t>
            </a:r>
            <a:endParaRPr lang="en-US" sz="4500" b="1" dirty="0">
              <a:solidFill>
                <a:srgbClr val="002060"/>
              </a:solidFill>
              <a:latin typeface="Times New Roman" pitchFamily="18" charset="0"/>
              <a:cs typeface="Times New Roman" pitchFamily="18" charset="0"/>
            </a:endParaRPr>
          </a:p>
        </p:txBody>
      </p:sp>
      <p:sp>
        <p:nvSpPr>
          <p:cNvPr id="34" name="Rectangle 33"/>
          <p:cNvSpPr/>
          <p:nvPr/>
        </p:nvSpPr>
        <p:spPr>
          <a:xfrm>
            <a:off x="5545525" y="4838060"/>
            <a:ext cx="4666298" cy="1077218"/>
          </a:xfrm>
          <a:prstGeom prst="rect">
            <a:avLst/>
          </a:prstGeom>
        </p:spPr>
        <p:txBody>
          <a:bodyPr wrap="square">
            <a:spAutoFit/>
          </a:bodyPr>
          <a:lstStyle/>
          <a:p>
            <a:pPr algn="ctr"/>
            <a:r>
              <a:rPr lang="vi-VN" sz="3200">
                <a:solidFill>
                  <a:srgbClr val="002060"/>
                </a:solidFill>
                <a:latin typeface="+mj-lt"/>
              </a:rPr>
              <a:t>Tổ chức đánh giá kết quả hoạt động tuyên truyền.</a:t>
            </a:r>
            <a:endParaRPr lang="en-US" sz="3200" i="1">
              <a:solidFill>
                <a:srgbClr val="002060"/>
              </a:solidFill>
              <a:latin typeface="+mj-lt"/>
              <a:cs typeface="Times New Roman" pitchFamily="18" charset="0"/>
            </a:endParaRPr>
          </a:p>
        </p:txBody>
      </p:sp>
      <p:pic>
        <p:nvPicPr>
          <p:cNvPr id="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458" y="1120410"/>
            <a:ext cx="3411941" cy="288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 35"/>
          <p:cNvGrpSpPr/>
          <p:nvPr/>
        </p:nvGrpSpPr>
        <p:grpSpPr>
          <a:xfrm>
            <a:off x="679083" y="4166470"/>
            <a:ext cx="3236665" cy="2425399"/>
            <a:chOff x="3596019" y="-415882"/>
            <a:chExt cx="5525909" cy="5496630"/>
          </a:xfrm>
        </p:grpSpPr>
        <p:pic>
          <p:nvPicPr>
            <p:cNvPr id="37" name="Picture 36">
              <a:extLst>
                <a:ext uri="{FF2B5EF4-FFF2-40B4-BE49-F238E27FC236}">
                  <a16:creationId xmlns:a16="http://schemas.microsoft.com/office/drawing/2014/main" id="{A8B2BBF6-248A-4D00-91AF-40C4D5AC3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019" y="-415882"/>
              <a:ext cx="5525909" cy="5496630"/>
            </a:xfrm>
            <a:prstGeom prst="rect">
              <a:avLst/>
            </a:prstGeom>
          </p:spPr>
        </p:pic>
        <p:sp>
          <p:nvSpPr>
            <p:cNvPr id="38" name="TextBox 37">
              <a:extLst>
                <a:ext uri="{FF2B5EF4-FFF2-40B4-BE49-F238E27FC236}">
                  <a16:creationId xmlns:a16="http://schemas.microsoft.com/office/drawing/2014/main" id="{23E28E47-60F9-423C-B866-1FA8E553999F}"/>
                </a:ext>
              </a:extLst>
            </p:cNvPr>
            <p:cNvSpPr txBox="1"/>
            <p:nvPr/>
          </p:nvSpPr>
          <p:spPr>
            <a:xfrm>
              <a:off x="4005219" y="559120"/>
              <a:ext cx="4550933" cy="1192842"/>
            </a:xfrm>
            <a:prstGeom prst="rect">
              <a:avLst/>
            </a:prstGeom>
            <a:noFill/>
          </p:spPr>
          <p:txBody>
            <a:bodyPr wrap="square" rtlCol="0">
              <a:spAutoFit/>
            </a:bodyPr>
            <a:lstStyle/>
            <a:p>
              <a:pPr algn="ctr">
                <a:lnSpc>
                  <a:spcPct val="150000"/>
                </a:lnSpc>
                <a:defRPr/>
              </a:pPr>
              <a:endParaRPr lang="en-US" sz="3200" b="1">
                <a:solidFill>
                  <a:srgbClr val="FF0000"/>
                </a:solidFill>
                <a:latin typeface="Times New Roman" pitchFamily="18" charset="0"/>
                <a:cs typeface="Times New Roman" pitchFamily="18" charset="0"/>
              </a:endParaRPr>
            </a:p>
          </p:txBody>
        </p:sp>
        <p:sp>
          <p:nvSpPr>
            <p:cNvPr id="39" name="6-Point Star 38"/>
            <p:cNvSpPr/>
            <p:nvPr/>
          </p:nvSpPr>
          <p:spPr>
            <a:xfrm>
              <a:off x="6089707" y="-107547"/>
              <a:ext cx="688308" cy="815413"/>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p:cNvSpPr/>
          <p:nvPr/>
        </p:nvSpPr>
        <p:spPr>
          <a:xfrm>
            <a:off x="679083" y="4773595"/>
            <a:ext cx="3100188" cy="1200329"/>
          </a:xfrm>
          <a:prstGeom prst="rect">
            <a:avLst/>
          </a:prstGeom>
        </p:spPr>
        <p:txBody>
          <a:bodyPr wrap="square">
            <a:spAutoFit/>
          </a:bodyPr>
          <a:lstStyle/>
          <a:p>
            <a:pPr algn="ctr"/>
            <a:r>
              <a:rPr lang="en-US" sz="3600" b="1">
                <a:solidFill>
                  <a:srgbClr val="C00000"/>
                </a:solidFill>
                <a:latin typeface="Times New Roman" pitchFamily="18" charset="0"/>
                <a:cs typeface="Times New Roman" pitchFamily="18" charset="0"/>
              </a:rPr>
              <a:t>Thực hiện ngoài giờ học</a:t>
            </a:r>
          </a:p>
        </p:txBody>
      </p:sp>
    </p:spTree>
    <p:extLst>
      <p:ext uri="{BB962C8B-B14F-4D97-AF65-F5344CB8AC3E}">
        <p14:creationId xmlns:p14="http://schemas.microsoft.com/office/powerpoint/2010/main" val="475910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31" grpId="0" animBg="1"/>
      <p:bldP spid="32" grpId="0" animBg="1"/>
      <p:bldP spid="33" grpId="0"/>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9" name="Rectangle 18"/>
          <p:cNvSpPr/>
          <p:nvPr/>
        </p:nvSpPr>
        <p:spPr>
          <a:xfrm>
            <a:off x="495866" y="3205806"/>
            <a:ext cx="11254855" cy="1631216"/>
          </a:xfrm>
          <a:prstGeom prst="rect">
            <a:avLst/>
          </a:prstGeom>
          <a:noFill/>
        </p:spPr>
        <p:txBody>
          <a:bodyPr wrap="square">
            <a:spAutoFit/>
          </a:bodyPr>
          <a:lstStyle/>
          <a:p>
            <a:pPr algn="ctr"/>
            <a:r>
              <a:rPr lang="vi-VN" sz="5000" b="1">
                <a:solidFill>
                  <a:srgbClr val="FF0000"/>
                </a:solidFill>
                <a:latin typeface="Times New Roman" pitchFamily="18" charset="0"/>
                <a:cs typeface="Times New Roman" pitchFamily="18" charset="0"/>
                <a:sym typeface="Nixie One"/>
              </a:rPr>
              <a:t>HOẠT ĐỘNG </a:t>
            </a:r>
            <a:r>
              <a:rPr lang="en-US" sz="5000" b="1">
                <a:solidFill>
                  <a:srgbClr val="FF0000"/>
                </a:solidFill>
                <a:latin typeface="Times New Roman" pitchFamily="18" charset="0"/>
                <a:cs typeface="Times New Roman" pitchFamily="18" charset="0"/>
                <a:sym typeface="Nixie One"/>
              </a:rPr>
              <a:t>6</a:t>
            </a:r>
          </a:p>
          <a:p>
            <a:pPr algn="ctr"/>
            <a:r>
              <a:rPr lang="vi-VN" sz="5000" b="1">
                <a:solidFill>
                  <a:srgbClr val="002060"/>
                </a:solidFill>
                <a:latin typeface="Times New Roman" pitchFamily="18" charset="0"/>
                <a:cs typeface="Times New Roman" pitchFamily="18" charset="0"/>
                <a:sym typeface="Nixie One"/>
              </a:rPr>
              <a:t>Tham gia bảo vệ môi trường, tài nguyên</a:t>
            </a:r>
            <a:endParaRPr lang="vi-VN" sz="5000" b="1" dirty="0">
              <a:solidFill>
                <a:srgbClr val="C00000"/>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192619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6</a:t>
            </a:r>
            <a:endParaRPr lang="en-US" sz="2600" b="1" dirty="0">
              <a:solidFill>
                <a:srgbClr val="0000CC"/>
              </a:solidFill>
              <a:latin typeface="Times New Roman" pitchFamily="18" charset="0"/>
              <a:cs typeface="Times New Roman" pitchFamily="18" charset="0"/>
            </a:endParaRPr>
          </a:p>
        </p:txBody>
      </p:sp>
      <p:sp>
        <p:nvSpPr>
          <p:cNvPr id="34" name="Rounded Rectangle 33"/>
          <p:cNvSpPr/>
          <p:nvPr/>
        </p:nvSpPr>
        <p:spPr>
          <a:xfrm>
            <a:off x="805107" y="4093409"/>
            <a:ext cx="3388139" cy="1166990"/>
          </a:xfrm>
          <a:prstGeom prst="roundRect">
            <a:avLst>
              <a:gd name="adj" fmla="val 22746"/>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35" name="Rounded Rectangle 34"/>
          <p:cNvSpPr/>
          <p:nvPr/>
        </p:nvSpPr>
        <p:spPr>
          <a:xfrm>
            <a:off x="863274" y="1415680"/>
            <a:ext cx="3271346" cy="375958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36" name="TextBox 35"/>
          <p:cNvSpPr txBox="1"/>
          <p:nvPr/>
        </p:nvSpPr>
        <p:spPr>
          <a:xfrm>
            <a:off x="946117" y="1897448"/>
            <a:ext cx="3106118" cy="3277820"/>
          </a:xfrm>
          <a:prstGeom prst="rect">
            <a:avLst/>
          </a:prstGeom>
          <a:noFill/>
        </p:spPr>
        <p:txBody>
          <a:bodyPr wrap="square" rtlCol="0">
            <a:spAutoFit/>
          </a:bodyPr>
          <a:lstStyle/>
          <a:p>
            <a:pPr lvl="0" algn="ctr"/>
            <a:r>
              <a:rPr lang="vi-VN" sz="2300" b="1" i="1">
                <a:solidFill>
                  <a:srgbClr val="C00000"/>
                </a:solidFill>
                <a:latin typeface="Times New Roman" pitchFamily="18" charset="0"/>
                <a:cs typeface="Times New Roman" pitchFamily="18" charset="0"/>
              </a:rPr>
              <a:t>Phát hiện những vấn đề môi trường, tài nguyên và đề xuất kiến nghị bảo vệ môi trường, tài nguyên ở địa phương, tham gia giám sát việc thực hiện kiến nghị bảo vệ môi trường, tài nguyên.</a:t>
            </a:r>
            <a:endParaRPr lang="vi-VN" sz="2300" b="1" i="1" dirty="0">
              <a:solidFill>
                <a:srgbClr val="C00000"/>
              </a:solidFill>
              <a:latin typeface="Times New Roman" pitchFamily="18" charset="0"/>
              <a:ea typeface="Nixie One"/>
              <a:cs typeface="Times New Roman" pitchFamily="18" charset="0"/>
              <a:sym typeface="Nixie One"/>
            </a:endParaRPr>
          </a:p>
        </p:txBody>
      </p:sp>
      <p:sp>
        <p:nvSpPr>
          <p:cNvPr id="37" name="Rounded Rectangle 36"/>
          <p:cNvSpPr/>
          <p:nvPr/>
        </p:nvSpPr>
        <p:spPr>
          <a:xfrm>
            <a:off x="8667315" y="4052465"/>
            <a:ext cx="3388139" cy="1166990"/>
          </a:xfrm>
          <a:prstGeom prst="roundRect">
            <a:avLst>
              <a:gd name="adj" fmla="val 22746"/>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38" name="Rounded Rectangle 37"/>
          <p:cNvSpPr/>
          <p:nvPr/>
        </p:nvSpPr>
        <p:spPr>
          <a:xfrm>
            <a:off x="8725482" y="1374736"/>
            <a:ext cx="3271346" cy="340357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39" name="TextBox 38"/>
          <p:cNvSpPr txBox="1"/>
          <p:nvPr/>
        </p:nvSpPr>
        <p:spPr>
          <a:xfrm>
            <a:off x="8677201" y="1935099"/>
            <a:ext cx="3363833" cy="2585323"/>
          </a:xfrm>
          <a:prstGeom prst="rect">
            <a:avLst/>
          </a:prstGeom>
          <a:noFill/>
        </p:spPr>
        <p:txBody>
          <a:bodyPr wrap="square" rtlCol="0">
            <a:spAutoFit/>
          </a:bodyPr>
          <a:lstStyle/>
          <a:p>
            <a:pPr lvl="0" algn="ctr"/>
            <a:r>
              <a:rPr lang="vi-VN" sz="2700" b="1" i="1">
                <a:solidFill>
                  <a:srgbClr val="C00000"/>
                </a:solidFill>
                <a:latin typeface="Times New Roman" pitchFamily="18" charset="0"/>
                <a:cs typeface="Times New Roman" pitchFamily="18" charset="0"/>
              </a:rPr>
              <a:t>Ghi lại và chia sẻ với thầy cô, các bạn những kết quả tham gia bảo vệ môi trường, tài nguyên em đã thực hiện được</a:t>
            </a:r>
            <a:endParaRPr lang="vi-VN" sz="2700" b="1" i="1" dirty="0">
              <a:solidFill>
                <a:srgbClr val="C00000"/>
              </a:solidFill>
              <a:latin typeface="Times New Roman" pitchFamily="18" charset="0"/>
              <a:ea typeface="Nixie One"/>
              <a:cs typeface="Times New Roman" pitchFamily="18" charset="0"/>
              <a:sym typeface="Nixie One"/>
            </a:endParaRPr>
          </a:p>
        </p:txBody>
      </p:sp>
      <p:sp>
        <p:nvSpPr>
          <p:cNvPr id="40" name="Rounded Rectangle 39"/>
          <p:cNvSpPr/>
          <p:nvPr/>
        </p:nvSpPr>
        <p:spPr>
          <a:xfrm>
            <a:off x="1118780" y="1231031"/>
            <a:ext cx="2751793"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Nhiệm vụ 1</a:t>
            </a:r>
          </a:p>
        </p:txBody>
      </p:sp>
      <p:sp>
        <p:nvSpPr>
          <p:cNvPr id="41" name="Rounded Rectangle 40"/>
          <p:cNvSpPr/>
          <p:nvPr/>
        </p:nvSpPr>
        <p:spPr>
          <a:xfrm>
            <a:off x="8808694" y="1266697"/>
            <a:ext cx="3122140" cy="632868"/>
          </a:xfrm>
          <a:prstGeom prst="roundRect">
            <a:avLst>
              <a:gd name="adj" fmla="val 30702"/>
            </a:avLst>
          </a:prstGeom>
          <a:solidFill>
            <a:schemeClr val="accent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Nhiệm vụ 3</a:t>
            </a:r>
          </a:p>
        </p:txBody>
      </p:sp>
      <p:sp>
        <p:nvSpPr>
          <p:cNvPr id="43" name="Rounded Rectangle 42"/>
          <p:cNvSpPr/>
          <p:nvPr/>
        </p:nvSpPr>
        <p:spPr>
          <a:xfrm>
            <a:off x="4779976" y="5559507"/>
            <a:ext cx="3388139" cy="1166990"/>
          </a:xfrm>
          <a:prstGeom prst="roundRect">
            <a:avLst>
              <a:gd name="adj" fmla="val 22746"/>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44" name="Rounded Rectangle 43"/>
          <p:cNvSpPr/>
          <p:nvPr/>
        </p:nvSpPr>
        <p:spPr>
          <a:xfrm>
            <a:off x="4838143" y="3141090"/>
            <a:ext cx="3271346" cy="340357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45" name="TextBox 44"/>
          <p:cNvSpPr txBox="1"/>
          <p:nvPr/>
        </p:nvSpPr>
        <p:spPr>
          <a:xfrm>
            <a:off x="4844454" y="3715101"/>
            <a:ext cx="3253633" cy="2677656"/>
          </a:xfrm>
          <a:prstGeom prst="rect">
            <a:avLst/>
          </a:prstGeom>
          <a:noFill/>
        </p:spPr>
        <p:txBody>
          <a:bodyPr wrap="square" rtlCol="0">
            <a:spAutoFit/>
          </a:bodyPr>
          <a:lstStyle/>
          <a:p>
            <a:pPr lvl="0" algn="ctr"/>
            <a:r>
              <a:rPr lang="vi-VN" sz="2800" b="1" i="1">
                <a:solidFill>
                  <a:srgbClr val="C00000"/>
                </a:solidFill>
                <a:latin typeface="Times New Roman" pitchFamily="18" charset="0"/>
                <a:cs typeface="Times New Roman" pitchFamily="18" charset="0"/>
              </a:rPr>
              <a:t>Thực hiện tuyên truyền những hình ảnh, thông tin về bảo vệ môi trường, bảo vệ tài nguyên qua trang cá nhân</a:t>
            </a:r>
            <a:endParaRPr lang="vi-VN" sz="2800" b="1" i="1" dirty="0">
              <a:solidFill>
                <a:srgbClr val="C00000"/>
              </a:solidFill>
              <a:latin typeface="Times New Roman" pitchFamily="18" charset="0"/>
              <a:ea typeface="Nixie One"/>
              <a:cs typeface="Times New Roman" pitchFamily="18" charset="0"/>
              <a:sym typeface="Nixie One"/>
            </a:endParaRPr>
          </a:p>
        </p:txBody>
      </p:sp>
      <p:sp>
        <p:nvSpPr>
          <p:cNvPr id="46" name="Rounded Rectangle 45"/>
          <p:cNvSpPr/>
          <p:nvPr/>
        </p:nvSpPr>
        <p:spPr>
          <a:xfrm>
            <a:off x="4921355" y="3033051"/>
            <a:ext cx="3122140" cy="632868"/>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Nhiệm vụ 2</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3854" y="940095"/>
            <a:ext cx="2818352" cy="206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591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inVertical)">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barn(inVertical)">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arn(inVertical)">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7" grpId="0" animBg="1"/>
      <p:bldP spid="38" grpId="0" animBg="1"/>
      <p:bldP spid="39" grpId="0"/>
      <p:bldP spid="40" grpId="0" animBg="1"/>
      <p:bldP spid="41" grpId="0" animBg="1"/>
      <p:bldP spid="43" grpId="0" animBg="1"/>
      <p:bldP spid="44" grpId="0" animBg="1"/>
      <p:bldP spid="45" grpId="0"/>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TỔNG KẾT</a:t>
            </a:r>
            <a:endParaRPr lang="en-US" sz="2600" b="1" dirty="0">
              <a:solidFill>
                <a:srgbClr val="0000CC"/>
              </a:solidFill>
              <a:latin typeface="Times New Roman" pitchFamily="18" charset="0"/>
              <a:cs typeface="Times New Roman" pitchFamily="18" charset="0"/>
            </a:endParaRPr>
          </a:p>
        </p:txBody>
      </p:sp>
      <p:grpSp>
        <p:nvGrpSpPr>
          <p:cNvPr id="16" name="Group 15"/>
          <p:cNvGrpSpPr/>
          <p:nvPr/>
        </p:nvGrpSpPr>
        <p:grpSpPr>
          <a:xfrm>
            <a:off x="5007433" y="1681366"/>
            <a:ext cx="3310484" cy="4385607"/>
            <a:chOff x="500079" y="1436293"/>
            <a:chExt cx="2919793" cy="2863649"/>
          </a:xfrm>
        </p:grpSpPr>
        <p:sp>
          <p:nvSpPr>
            <p:cNvPr id="17" name="Rectangle 16"/>
            <p:cNvSpPr/>
            <p:nvPr/>
          </p:nvSpPr>
          <p:spPr>
            <a:xfrm>
              <a:off x="609031" y="1436293"/>
              <a:ext cx="2810841" cy="2719633"/>
            </a:xfrm>
            <a:prstGeom prst="rect">
              <a:avLst/>
            </a:prstGeom>
            <a:solidFill>
              <a:schemeClr val="accent2">
                <a:lumMod val="60000"/>
                <a:lumOff val="40000"/>
              </a:schemeClr>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txBody>
            <a:bodyPr/>
            <a:lstStyle/>
            <a:p>
              <a:endParaRPr lang="en-US"/>
            </a:p>
          </p:txBody>
        </p:sp>
        <p:grpSp>
          <p:nvGrpSpPr>
            <p:cNvPr id="18" name="Group 17"/>
            <p:cNvGrpSpPr/>
            <p:nvPr/>
          </p:nvGrpSpPr>
          <p:grpSpPr>
            <a:xfrm>
              <a:off x="500079" y="1652317"/>
              <a:ext cx="2769645" cy="2647625"/>
              <a:chOff x="500079" y="1652317"/>
              <a:chExt cx="2769645" cy="2647625"/>
            </a:xfrm>
          </p:grpSpPr>
          <p:sp>
            <p:nvSpPr>
              <p:cNvPr id="19" name="Rectangle 18"/>
              <p:cNvSpPr/>
              <p:nvPr/>
            </p:nvSpPr>
            <p:spPr>
              <a:xfrm>
                <a:off x="500079" y="1652317"/>
                <a:ext cx="2769645"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000" b="1">
                  <a:solidFill>
                    <a:srgbClr val="002060"/>
                  </a:solidFill>
                  <a:latin typeface="Times New Roman" pitchFamily="18" charset="0"/>
                  <a:cs typeface="Times New Roman" pitchFamily="18" charset="0"/>
                </a:endParaRPr>
              </a:p>
            </p:txBody>
          </p:sp>
          <p:sp>
            <p:nvSpPr>
              <p:cNvPr id="20" name="Rectangle 19"/>
              <p:cNvSpPr/>
              <p:nvPr/>
            </p:nvSpPr>
            <p:spPr>
              <a:xfrm>
                <a:off x="535353" y="1729730"/>
                <a:ext cx="2622290" cy="419835"/>
              </a:xfrm>
              <a:prstGeom prst="rect">
                <a:avLst/>
              </a:prstGeom>
            </p:spPr>
            <p:txBody>
              <a:bodyPr wrap="square">
                <a:spAutoFit/>
              </a:bodyPr>
              <a:lstStyle/>
              <a:p>
                <a:pPr algn="just">
                  <a:lnSpc>
                    <a:spcPct val="150000"/>
                  </a:lnSpc>
                </a:pPr>
                <a:endParaRPr lang="en-US" sz="2000" b="1">
                  <a:solidFill>
                    <a:srgbClr val="002060"/>
                  </a:solidFill>
                  <a:latin typeface="Times New Roman" pitchFamily="18" charset="0"/>
                  <a:cs typeface="Times New Roman" pitchFamily="18" charset="0"/>
                </a:endParaRPr>
              </a:p>
            </p:txBody>
          </p:sp>
        </p:grpSp>
      </p:grpSp>
      <p:sp>
        <p:nvSpPr>
          <p:cNvPr id="21" name="Rectangle 20"/>
          <p:cNvSpPr/>
          <p:nvPr/>
        </p:nvSpPr>
        <p:spPr>
          <a:xfrm>
            <a:off x="5047427" y="2140591"/>
            <a:ext cx="3100251" cy="3862596"/>
          </a:xfrm>
          <a:prstGeom prst="rect">
            <a:avLst/>
          </a:prstGeom>
        </p:spPr>
        <p:txBody>
          <a:bodyPr wrap="square">
            <a:spAutoFit/>
          </a:bodyPr>
          <a:lstStyle/>
          <a:p>
            <a:pPr algn="ctr"/>
            <a:r>
              <a:rPr lang="en-US" sz="3500" b="1" i="1">
                <a:solidFill>
                  <a:srgbClr val="002060"/>
                </a:solidFill>
                <a:latin typeface="Times New Roman" pitchFamily="18" charset="0"/>
                <a:cs typeface="Times New Roman" pitchFamily="18" charset="0"/>
              </a:rPr>
              <a:t>Hãy chia sẻ với các bạn trong lớp về những công việc mà em đã từng làm có liên quan đến kinh doanh</a:t>
            </a:r>
          </a:p>
        </p:txBody>
      </p:sp>
      <p:sp>
        <p:nvSpPr>
          <p:cNvPr id="23" name="Rounded Rectangle 22"/>
          <p:cNvSpPr/>
          <p:nvPr/>
        </p:nvSpPr>
        <p:spPr>
          <a:xfrm>
            <a:off x="5921839" y="1022919"/>
            <a:ext cx="1669142" cy="82234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0000"/>
                </a:solidFill>
                <a:latin typeface="Times New Roman" pitchFamily="18" charset="0"/>
                <a:cs typeface="Times New Roman" pitchFamily="18" charset="0"/>
              </a:rPr>
              <a:t>1</a:t>
            </a:r>
            <a:endParaRPr lang="en-US" sz="5400" b="1" dirty="0">
              <a:solidFill>
                <a:srgbClr val="FF0000"/>
              </a:solidFill>
              <a:latin typeface="Times New Roman" pitchFamily="18" charset="0"/>
              <a:cs typeface="Times New Roman" pitchFamily="18" charset="0"/>
            </a:endParaRPr>
          </a:p>
        </p:txBody>
      </p:sp>
      <p:grpSp>
        <p:nvGrpSpPr>
          <p:cNvPr id="24" name="Group 23"/>
          <p:cNvGrpSpPr/>
          <p:nvPr/>
        </p:nvGrpSpPr>
        <p:grpSpPr>
          <a:xfrm>
            <a:off x="8678320" y="1681366"/>
            <a:ext cx="3310484" cy="4385607"/>
            <a:chOff x="500079" y="1436293"/>
            <a:chExt cx="2919793" cy="2863649"/>
          </a:xfrm>
        </p:grpSpPr>
        <p:sp>
          <p:nvSpPr>
            <p:cNvPr id="25" name="Rectangle 24"/>
            <p:cNvSpPr/>
            <p:nvPr/>
          </p:nvSpPr>
          <p:spPr>
            <a:xfrm>
              <a:off x="609031" y="1436293"/>
              <a:ext cx="2810841" cy="2719633"/>
            </a:xfrm>
            <a:prstGeom prst="rect">
              <a:avLst/>
            </a:prstGeom>
            <a:solidFill>
              <a:schemeClr val="accent1">
                <a:lumMod val="60000"/>
                <a:lumOff val="40000"/>
              </a:schemeClr>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txBody>
            <a:bodyPr/>
            <a:lstStyle/>
            <a:p>
              <a:endParaRPr lang="en-US"/>
            </a:p>
          </p:txBody>
        </p:sp>
        <p:grpSp>
          <p:nvGrpSpPr>
            <p:cNvPr id="26" name="Group 25"/>
            <p:cNvGrpSpPr/>
            <p:nvPr/>
          </p:nvGrpSpPr>
          <p:grpSpPr>
            <a:xfrm>
              <a:off x="500079" y="1652317"/>
              <a:ext cx="2769645" cy="2647625"/>
              <a:chOff x="500079" y="1652317"/>
              <a:chExt cx="2769645" cy="2647625"/>
            </a:xfrm>
          </p:grpSpPr>
          <p:sp>
            <p:nvSpPr>
              <p:cNvPr id="27" name="Rectangle 26"/>
              <p:cNvSpPr/>
              <p:nvPr/>
            </p:nvSpPr>
            <p:spPr>
              <a:xfrm>
                <a:off x="500079" y="1652317"/>
                <a:ext cx="2769645"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000" b="1">
                  <a:solidFill>
                    <a:srgbClr val="002060"/>
                  </a:solidFill>
                  <a:latin typeface="Times New Roman" pitchFamily="18" charset="0"/>
                  <a:cs typeface="Times New Roman" pitchFamily="18" charset="0"/>
                </a:endParaRPr>
              </a:p>
            </p:txBody>
          </p:sp>
          <p:sp>
            <p:nvSpPr>
              <p:cNvPr id="28" name="Rectangle 27"/>
              <p:cNvSpPr/>
              <p:nvPr/>
            </p:nvSpPr>
            <p:spPr>
              <a:xfrm>
                <a:off x="535353" y="1729730"/>
                <a:ext cx="2622290" cy="419835"/>
              </a:xfrm>
              <a:prstGeom prst="rect">
                <a:avLst/>
              </a:prstGeom>
            </p:spPr>
            <p:txBody>
              <a:bodyPr wrap="square">
                <a:spAutoFit/>
              </a:bodyPr>
              <a:lstStyle/>
              <a:p>
                <a:pPr algn="just">
                  <a:lnSpc>
                    <a:spcPct val="150000"/>
                  </a:lnSpc>
                </a:pPr>
                <a:endParaRPr lang="en-US" sz="2000" b="1">
                  <a:solidFill>
                    <a:srgbClr val="002060"/>
                  </a:solidFill>
                  <a:latin typeface="Times New Roman" pitchFamily="18" charset="0"/>
                  <a:cs typeface="Times New Roman" pitchFamily="18" charset="0"/>
                </a:endParaRPr>
              </a:p>
            </p:txBody>
          </p:sp>
        </p:grpSp>
      </p:grpSp>
      <p:sp>
        <p:nvSpPr>
          <p:cNvPr id="29" name="Rectangle 28"/>
          <p:cNvSpPr/>
          <p:nvPr/>
        </p:nvSpPr>
        <p:spPr>
          <a:xfrm>
            <a:off x="8718314" y="2735665"/>
            <a:ext cx="3136315" cy="2308324"/>
          </a:xfrm>
          <a:prstGeom prst="rect">
            <a:avLst/>
          </a:prstGeom>
        </p:spPr>
        <p:txBody>
          <a:bodyPr wrap="square">
            <a:spAutoFit/>
          </a:bodyPr>
          <a:lstStyle/>
          <a:p>
            <a:pPr algn="ctr"/>
            <a:r>
              <a:rPr lang="en-US" sz="3500" b="1" i="1">
                <a:solidFill>
                  <a:srgbClr val="002060"/>
                </a:solidFill>
                <a:latin typeface="Times New Roman" pitchFamily="18" charset="0"/>
                <a:cs typeface="Times New Roman" pitchFamily="18" charset="0"/>
              </a:rPr>
              <a:t>Em có ý tưởng gì về kinh doanh trong thời gian tới?</a:t>
            </a:r>
          </a:p>
        </p:txBody>
      </p:sp>
      <p:sp>
        <p:nvSpPr>
          <p:cNvPr id="30" name="Rounded Rectangle 29"/>
          <p:cNvSpPr/>
          <p:nvPr/>
        </p:nvSpPr>
        <p:spPr>
          <a:xfrm>
            <a:off x="9592726" y="1022919"/>
            <a:ext cx="1669142" cy="82234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0000"/>
                </a:solidFill>
                <a:latin typeface="Times New Roman" pitchFamily="18" charset="0"/>
                <a:cs typeface="Times New Roman" pitchFamily="18" charset="0"/>
              </a:rPr>
              <a:t>2</a:t>
            </a:r>
            <a:endParaRPr lang="en-US" sz="5400" b="1" dirty="0">
              <a:solidFill>
                <a:srgbClr val="FF0000"/>
              </a:solidFill>
              <a:latin typeface="Times New Roman" pitchFamily="18" charset="0"/>
              <a:cs typeface="Times New Roman" pitchFamily="18" charset="0"/>
            </a:endParaRPr>
          </a:p>
        </p:txBody>
      </p:sp>
      <p:grpSp>
        <p:nvGrpSpPr>
          <p:cNvPr id="31" name="组合 36"/>
          <p:cNvGrpSpPr>
            <a:grpSpLocks/>
          </p:cNvGrpSpPr>
          <p:nvPr/>
        </p:nvGrpSpPr>
        <p:grpSpPr bwMode="auto">
          <a:xfrm>
            <a:off x="706125" y="1217824"/>
            <a:ext cx="1408923" cy="4776681"/>
            <a:chOff x="1295400" y="2786058"/>
            <a:chExt cx="1753450" cy="1751017"/>
          </a:xfrm>
        </p:grpSpPr>
        <p:grpSp>
          <p:nvGrpSpPr>
            <p:cNvPr id="32" name="Group 6"/>
            <p:cNvGrpSpPr>
              <a:grpSpLocks/>
            </p:cNvGrpSpPr>
            <p:nvPr/>
          </p:nvGrpSpPr>
          <p:grpSpPr bwMode="auto">
            <a:xfrm>
              <a:off x="1295400" y="2786058"/>
              <a:ext cx="1753450" cy="1751017"/>
              <a:chOff x="1823" y="2371"/>
              <a:chExt cx="1801" cy="1801"/>
            </a:xfrm>
          </p:grpSpPr>
          <p:sp>
            <p:nvSpPr>
              <p:cNvPr id="42" name="Oval 7"/>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Times New Roman" pitchFamily="18" charset="0"/>
                  <a:ea typeface="微软雅黑" pitchFamily="34" charset="-122"/>
                  <a:cs typeface="Times New Roman" pitchFamily="18" charset="0"/>
                </a:endParaRPr>
              </a:p>
            </p:txBody>
          </p:sp>
          <p:sp>
            <p:nvSpPr>
              <p:cNvPr id="47" name="Oval 8"/>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Times New Roman" pitchFamily="18" charset="0"/>
                  <a:ea typeface="微软雅黑" pitchFamily="34" charset="-122"/>
                  <a:cs typeface="Times New Roman" pitchFamily="18" charset="0"/>
                </a:endParaRPr>
              </a:p>
            </p:txBody>
          </p:sp>
        </p:grpSp>
        <p:sp>
          <p:nvSpPr>
            <p:cNvPr id="33" name="Text Box 9"/>
            <p:cNvSpPr txBox="1">
              <a:spLocks noChangeArrowheads="1"/>
            </p:cNvSpPr>
            <p:nvPr/>
          </p:nvSpPr>
          <p:spPr bwMode="auto">
            <a:xfrm>
              <a:off x="1422930" y="3013363"/>
              <a:ext cx="1475415" cy="1199156"/>
            </a:xfrm>
            <a:prstGeom prst="rect">
              <a:avLst/>
            </a:prstGeom>
            <a:noFill/>
            <a:ln w="9525">
              <a:noFill/>
              <a:miter lim="800000"/>
              <a:headEnd/>
              <a:tailEnd/>
            </a:ln>
          </p:spPr>
          <p:txBody>
            <a:bodyPr anchor="ctr"/>
            <a:lstStyle/>
            <a:p>
              <a:pPr algn="ctr"/>
              <a:r>
                <a:rPr lang="en-US" altLang="zh-CN" sz="3500" b="1">
                  <a:solidFill>
                    <a:srgbClr val="FF0000"/>
                  </a:solidFill>
                  <a:latin typeface="Times New Roman" pitchFamily="18" charset="0"/>
                  <a:ea typeface="微软雅黑" pitchFamily="34" charset="-122"/>
                  <a:cs typeface="Times New Roman" pitchFamily="18" charset="0"/>
                </a:rPr>
                <a:t>Chia sẻ </a:t>
              </a:r>
            </a:p>
            <a:p>
              <a:pPr algn="ctr"/>
              <a:r>
                <a:rPr lang="en-US" altLang="zh-CN" sz="3500" b="1">
                  <a:solidFill>
                    <a:srgbClr val="FF0000"/>
                  </a:solidFill>
                  <a:latin typeface="Times New Roman" pitchFamily="18" charset="0"/>
                  <a:ea typeface="微软雅黑" pitchFamily="34" charset="-122"/>
                  <a:cs typeface="Times New Roman" pitchFamily="18" charset="0"/>
                </a:rPr>
                <a:t>cá </a:t>
              </a:r>
            </a:p>
            <a:p>
              <a:pPr algn="ctr"/>
              <a:r>
                <a:rPr lang="en-US" altLang="zh-CN" sz="3500" b="1">
                  <a:solidFill>
                    <a:srgbClr val="FF0000"/>
                  </a:solidFill>
                  <a:latin typeface="Times New Roman" pitchFamily="18" charset="0"/>
                  <a:ea typeface="微软雅黑" pitchFamily="34" charset="-122"/>
                  <a:cs typeface="Times New Roman" pitchFamily="18" charset="0"/>
                </a:rPr>
                <a:t>nhân</a:t>
              </a:r>
              <a:endParaRPr lang="zh-CN" altLang="en-US" sz="3500" b="1" dirty="0">
                <a:solidFill>
                  <a:srgbClr val="FF0000"/>
                </a:solidFill>
                <a:latin typeface="Times New Roman" pitchFamily="18" charset="0"/>
                <a:ea typeface="微软雅黑" pitchFamily="34" charset="-122"/>
                <a:cs typeface="Times New Roman" pitchFamily="18" charset="0"/>
              </a:endParaRPr>
            </a:p>
          </p:txBody>
        </p:sp>
      </p:grp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132247" y="2213426"/>
            <a:ext cx="2599418" cy="3055257"/>
          </a:xfrm>
          <a:prstGeom prst="rect">
            <a:avLst/>
          </a:prstGeom>
        </p:spPr>
      </p:pic>
    </p:spTree>
    <p:extLst>
      <p:ext uri="{BB962C8B-B14F-4D97-AF65-F5344CB8AC3E}">
        <p14:creationId xmlns:p14="http://schemas.microsoft.com/office/powerpoint/2010/main" val="680689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par>
                                <p:cTn id="22" presetID="6"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circle(in)">
                                      <p:cBhvr>
                                        <p:cTn id="3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9" grpId="0"/>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8B2BBF6-248A-4D00-91AF-40C4D5AC32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31" y="240937"/>
            <a:ext cx="10499147" cy="1150855"/>
          </a:xfrm>
          <a:prstGeom prst="rect">
            <a:avLst/>
          </a:prstGeom>
        </p:spPr>
      </p:pic>
      <p:sp>
        <p:nvSpPr>
          <p:cNvPr id="19" name="TextBox 18">
            <a:extLst>
              <a:ext uri="{FF2B5EF4-FFF2-40B4-BE49-F238E27FC236}">
                <a16:creationId xmlns:a16="http://schemas.microsoft.com/office/drawing/2014/main" id="{23E28E47-60F9-423C-B866-1FA8E553999F}"/>
              </a:ext>
            </a:extLst>
          </p:cNvPr>
          <p:cNvSpPr txBox="1"/>
          <p:nvPr/>
        </p:nvSpPr>
        <p:spPr>
          <a:xfrm>
            <a:off x="1884854" y="411250"/>
            <a:ext cx="91260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Times New Roman" pitchFamily="18" charset="0"/>
                <a:cs typeface="Times New Roman" pitchFamily="18" charset="0"/>
              </a:rPr>
              <a:t>Điều em trải nghiệm</a:t>
            </a:r>
            <a:endParaRPr kumimoji="0" lang="x-none"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34" name="Rectangle 33"/>
          <p:cNvSpPr/>
          <p:nvPr/>
        </p:nvSpPr>
        <p:spPr>
          <a:xfrm>
            <a:off x="1009370" y="1500332"/>
            <a:ext cx="10540359" cy="186698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Times New Roman" pitchFamily="18" charset="0"/>
              <a:cs typeface="Times New Roman" pitchFamily="18" charset="0"/>
            </a:endParaRPr>
          </a:p>
        </p:txBody>
      </p:sp>
      <p:sp>
        <p:nvSpPr>
          <p:cNvPr id="35" name="Diamond 34"/>
          <p:cNvSpPr/>
          <p:nvPr/>
        </p:nvSpPr>
        <p:spPr>
          <a:xfrm>
            <a:off x="11010900" y="1689799"/>
            <a:ext cx="1077660" cy="1372728"/>
          </a:xfrm>
          <a:prstGeom prst="diamond">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latin typeface="Times New Roman" pitchFamily="18" charset="0"/>
              <a:cs typeface="Times New Roman" pitchFamily="18" charset="0"/>
            </a:endParaRPr>
          </a:p>
        </p:txBody>
      </p:sp>
      <p:sp>
        <p:nvSpPr>
          <p:cNvPr id="36" name="TextBox 35"/>
          <p:cNvSpPr txBox="1"/>
          <p:nvPr/>
        </p:nvSpPr>
        <p:spPr>
          <a:xfrm>
            <a:off x="11261239" y="2022220"/>
            <a:ext cx="576982" cy="707886"/>
          </a:xfrm>
          <a:prstGeom prst="rect">
            <a:avLst/>
          </a:prstGeom>
          <a:noFill/>
        </p:spPr>
        <p:txBody>
          <a:bodyPr wrap="square" rtlCol="0">
            <a:spAutoFit/>
          </a:bodyPr>
          <a:lstStyle/>
          <a:p>
            <a:pPr algn="ctr"/>
            <a:r>
              <a:rPr lang="en-US" sz="4000" b="1" dirty="0">
                <a:solidFill>
                  <a:srgbClr val="336699"/>
                </a:solidFill>
                <a:latin typeface="Times New Roman" pitchFamily="18" charset="0"/>
                <a:cs typeface="Times New Roman" pitchFamily="18" charset="0"/>
              </a:rPr>
              <a:t>1</a:t>
            </a:r>
          </a:p>
        </p:txBody>
      </p:sp>
      <p:sp>
        <p:nvSpPr>
          <p:cNvPr id="37" name="Rectangle 36"/>
          <p:cNvSpPr/>
          <p:nvPr/>
        </p:nvSpPr>
        <p:spPr>
          <a:xfrm>
            <a:off x="1135014" y="1549621"/>
            <a:ext cx="9875886" cy="1815882"/>
          </a:xfrm>
          <a:prstGeom prst="rect">
            <a:avLst/>
          </a:prstGeom>
        </p:spPr>
        <p:txBody>
          <a:bodyPr wrap="square">
            <a:spAutoFit/>
          </a:bodyPr>
          <a:lstStyle/>
          <a:p>
            <a:pPr algn="ctr"/>
            <a:r>
              <a:rPr lang="vi-VN" sz="2800" i="1">
                <a:solidFill>
                  <a:srgbClr val="002060"/>
                </a:solidFill>
                <a:latin typeface="Times New Roman" pitchFamily="18" charset="0"/>
                <a:cs typeface="Times New Roman" pitchFamily="18" charset="0"/>
              </a:rPr>
              <a:t>Bảo vệ môi trường, tài nguyên là trách nhiệm của từng người dân trên toàn cầu nói chung và Việt Nam nói riêng, trong đó có các em HS. Vì vậy, các em nên chủ động, tích cực tham gia vào hoạt động bảo vệ môi trường bằng những việc làm thiết thực, cụ thể.</a:t>
            </a:r>
            <a:endParaRPr lang="en-US" sz="2800" i="1">
              <a:solidFill>
                <a:srgbClr val="00206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856" y="3487868"/>
            <a:ext cx="3450111" cy="324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3242" y="3692596"/>
            <a:ext cx="33528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21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170"/>
                                        </p:tgtEl>
                                        <p:attrNameLst>
                                          <p:attrName>style.visibility</p:attrName>
                                        </p:attrNameLst>
                                      </p:cBhvr>
                                      <p:to>
                                        <p:strVal val="visible"/>
                                      </p:to>
                                    </p:set>
                                    <p:animEffect transition="in" filter="circle(in)">
                                      <p:cBhvr>
                                        <p:cTn id="28" dur="2000"/>
                                        <p:tgtEl>
                                          <p:spTgt spid="7170"/>
                                        </p:tgtEl>
                                      </p:cBhvr>
                                    </p:animEffect>
                                  </p:childTnLst>
                                </p:cTn>
                              </p:par>
                              <p:par>
                                <p:cTn id="29" presetID="6" presetClass="entr" presetSubtype="16" fill="hold" nodeType="withEffect">
                                  <p:stCondLst>
                                    <p:cond delay="0"/>
                                  </p:stCondLst>
                                  <p:childTnLst>
                                    <p:set>
                                      <p:cBhvr>
                                        <p:cTn id="30" dur="1" fill="hold">
                                          <p:stCondLst>
                                            <p:cond delay="0"/>
                                          </p:stCondLst>
                                        </p:cTn>
                                        <p:tgtEl>
                                          <p:spTgt spid="7172"/>
                                        </p:tgtEl>
                                        <p:attrNameLst>
                                          <p:attrName>style.visibility</p:attrName>
                                        </p:attrNameLst>
                                      </p:cBhvr>
                                      <p:to>
                                        <p:strVal val="visible"/>
                                      </p:to>
                                    </p:set>
                                    <p:animEffect transition="in" filter="circle(in)">
                                      <p:cBhvr>
                                        <p:cTn id="31"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4" grpId="0" animBg="1"/>
      <p:bldP spid="35" grpId="0" animBg="1"/>
      <p:bldP spid="36" grpId="0"/>
      <p:bldP spid="3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8B2BBF6-248A-4D00-91AF-40C4D5AC32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31" y="240937"/>
            <a:ext cx="10499147" cy="1150855"/>
          </a:xfrm>
          <a:prstGeom prst="rect">
            <a:avLst/>
          </a:prstGeom>
        </p:spPr>
      </p:pic>
      <p:sp>
        <p:nvSpPr>
          <p:cNvPr id="19" name="TextBox 18">
            <a:extLst>
              <a:ext uri="{FF2B5EF4-FFF2-40B4-BE49-F238E27FC236}">
                <a16:creationId xmlns:a16="http://schemas.microsoft.com/office/drawing/2014/main" id="{23E28E47-60F9-423C-B866-1FA8E553999F}"/>
              </a:ext>
            </a:extLst>
          </p:cNvPr>
          <p:cNvSpPr txBox="1"/>
          <p:nvPr/>
        </p:nvSpPr>
        <p:spPr>
          <a:xfrm>
            <a:off x="1884854" y="411250"/>
            <a:ext cx="91260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Times New Roman" pitchFamily="18" charset="0"/>
                <a:cs typeface="Times New Roman" pitchFamily="18" charset="0"/>
              </a:rPr>
              <a:t>Điều em trải nghiệm</a:t>
            </a:r>
            <a:endParaRPr kumimoji="0" lang="x-none"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34" name="Rectangle 33"/>
          <p:cNvSpPr/>
          <p:nvPr/>
        </p:nvSpPr>
        <p:spPr>
          <a:xfrm>
            <a:off x="1009370" y="1500332"/>
            <a:ext cx="10540359" cy="186698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Times New Roman" pitchFamily="18" charset="0"/>
              <a:cs typeface="Times New Roman" pitchFamily="18" charset="0"/>
            </a:endParaRPr>
          </a:p>
        </p:txBody>
      </p:sp>
      <p:sp>
        <p:nvSpPr>
          <p:cNvPr id="35" name="Diamond 34"/>
          <p:cNvSpPr/>
          <p:nvPr/>
        </p:nvSpPr>
        <p:spPr>
          <a:xfrm>
            <a:off x="484188" y="1706516"/>
            <a:ext cx="1077660" cy="1372728"/>
          </a:xfrm>
          <a:prstGeom prst="diamond">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latin typeface="Times New Roman" pitchFamily="18" charset="0"/>
              <a:cs typeface="Times New Roman" pitchFamily="18" charset="0"/>
            </a:endParaRPr>
          </a:p>
        </p:txBody>
      </p:sp>
      <p:sp>
        <p:nvSpPr>
          <p:cNvPr id="36" name="TextBox 35"/>
          <p:cNvSpPr txBox="1"/>
          <p:nvPr/>
        </p:nvSpPr>
        <p:spPr>
          <a:xfrm>
            <a:off x="734527" y="2038937"/>
            <a:ext cx="576982" cy="707886"/>
          </a:xfrm>
          <a:prstGeom prst="rect">
            <a:avLst/>
          </a:prstGeom>
          <a:noFill/>
        </p:spPr>
        <p:txBody>
          <a:bodyPr wrap="square" rtlCol="0">
            <a:spAutoFit/>
          </a:bodyPr>
          <a:lstStyle/>
          <a:p>
            <a:pPr algn="ctr"/>
            <a:r>
              <a:rPr lang="en-US" sz="4000" b="1">
                <a:solidFill>
                  <a:srgbClr val="336699"/>
                </a:solidFill>
                <a:latin typeface="Times New Roman" pitchFamily="18" charset="0"/>
                <a:cs typeface="Times New Roman" pitchFamily="18" charset="0"/>
              </a:rPr>
              <a:t>2</a:t>
            </a:r>
            <a:endParaRPr lang="en-US" sz="4000" b="1" dirty="0">
              <a:solidFill>
                <a:srgbClr val="336699"/>
              </a:solidFill>
              <a:latin typeface="Times New Roman" pitchFamily="18" charset="0"/>
              <a:cs typeface="Times New Roman" pitchFamily="18" charset="0"/>
            </a:endParaRPr>
          </a:p>
        </p:txBody>
      </p:sp>
      <p:sp>
        <p:nvSpPr>
          <p:cNvPr id="37" name="Rectangle 36"/>
          <p:cNvSpPr/>
          <p:nvPr/>
        </p:nvSpPr>
        <p:spPr>
          <a:xfrm>
            <a:off x="1517158" y="1549621"/>
            <a:ext cx="9875886" cy="1815882"/>
          </a:xfrm>
          <a:prstGeom prst="rect">
            <a:avLst/>
          </a:prstGeom>
        </p:spPr>
        <p:txBody>
          <a:bodyPr wrap="square">
            <a:spAutoFit/>
          </a:bodyPr>
          <a:lstStyle/>
          <a:p>
            <a:pPr algn="ctr"/>
            <a:r>
              <a:rPr lang="vi-VN" sz="2800" i="1">
                <a:solidFill>
                  <a:srgbClr val="002060"/>
                </a:solidFill>
                <a:latin typeface="Times New Roman" pitchFamily="18" charset="0"/>
                <a:cs typeface="Times New Roman" pitchFamily="18" charset="0"/>
              </a:rPr>
              <a:t>Việc đề xuất các biện pháp bảo vệ tài nguyên và tham gia tuyên truyền bảo vệ môi trường đến người dân địa phương giúp các em gắn kết với cộng đồng, với xã hội, tích cực thể hiện quyền công dân với xã hội.</a:t>
            </a:r>
            <a:endParaRPr lang="en-US" sz="2800" i="1">
              <a:solidFill>
                <a:srgbClr val="00206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339" y="3637619"/>
            <a:ext cx="4319729" cy="2797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86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4" grpId="0" animBg="1"/>
      <p:bldP spid="35" grpId="0" animBg="1"/>
      <p:bldP spid="36" grpId="0"/>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82" y="3207224"/>
            <a:ext cx="11243996" cy="3485907"/>
          </a:xfrm>
          <a:prstGeom prst="rect">
            <a:avLst/>
          </a:prstGeom>
        </p:spPr>
      </p:pic>
      <p:pic>
        <p:nvPicPr>
          <p:cNvPr id="18" name="Picture 17">
            <a:extLst>
              <a:ext uri="{FF2B5EF4-FFF2-40B4-BE49-F238E27FC236}">
                <a16:creationId xmlns:a16="http://schemas.microsoft.com/office/drawing/2014/main" id="{A8B2BBF6-248A-4D00-91AF-40C4D5AC3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31" y="240937"/>
            <a:ext cx="10499147" cy="1150855"/>
          </a:xfrm>
          <a:prstGeom prst="rect">
            <a:avLst/>
          </a:prstGeom>
        </p:spPr>
      </p:pic>
      <p:sp>
        <p:nvSpPr>
          <p:cNvPr id="19" name="TextBox 18">
            <a:extLst>
              <a:ext uri="{FF2B5EF4-FFF2-40B4-BE49-F238E27FC236}">
                <a16:creationId xmlns:a16="http://schemas.microsoft.com/office/drawing/2014/main" id="{23E28E47-60F9-423C-B866-1FA8E553999F}"/>
              </a:ext>
            </a:extLst>
          </p:cNvPr>
          <p:cNvSpPr txBox="1"/>
          <p:nvPr/>
        </p:nvSpPr>
        <p:spPr>
          <a:xfrm>
            <a:off x="1884854" y="411250"/>
            <a:ext cx="91260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Times New Roman" pitchFamily="18" charset="0"/>
                <a:cs typeface="Times New Roman" pitchFamily="18" charset="0"/>
              </a:rPr>
              <a:t>Điều em trải nghiệm</a:t>
            </a:r>
            <a:endParaRPr kumimoji="0" lang="x-none"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34" name="Rectangle 33"/>
          <p:cNvSpPr/>
          <p:nvPr/>
        </p:nvSpPr>
        <p:spPr>
          <a:xfrm>
            <a:off x="1009370" y="1500332"/>
            <a:ext cx="10540359" cy="3157832"/>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b="1">
              <a:latin typeface="Times New Roman" pitchFamily="18" charset="0"/>
              <a:cs typeface="Times New Roman" pitchFamily="18" charset="0"/>
            </a:endParaRPr>
          </a:p>
        </p:txBody>
      </p:sp>
      <p:sp>
        <p:nvSpPr>
          <p:cNvPr id="35" name="Diamond 34"/>
          <p:cNvSpPr/>
          <p:nvPr/>
        </p:nvSpPr>
        <p:spPr>
          <a:xfrm>
            <a:off x="480442" y="2417528"/>
            <a:ext cx="1077660" cy="1372728"/>
          </a:xfrm>
          <a:prstGeom prst="diamond">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latin typeface="Times New Roman" pitchFamily="18" charset="0"/>
              <a:cs typeface="Times New Roman" pitchFamily="18" charset="0"/>
            </a:endParaRPr>
          </a:p>
        </p:txBody>
      </p:sp>
      <p:sp>
        <p:nvSpPr>
          <p:cNvPr id="36" name="TextBox 35"/>
          <p:cNvSpPr txBox="1"/>
          <p:nvPr/>
        </p:nvSpPr>
        <p:spPr>
          <a:xfrm>
            <a:off x="730781" y="2749949"/>
            <a:ext cx="576982" cy="707886"/>
          </a:xfrm>
          <a:prstGeom prst="rect">
            <a:avLst/>
          </a:prstGeom>
          <a:noFill/>
        </p:spPr>
        <p:txBody>
          <a:bodyPr wrap="square" rtlCol="0">
            <a:spAutoFit/>
          </a:bodyPr>
          <a:lstStyle/>
          <a:p>
            <a:pPr algn="ctr"/>
            <a:r>
              <a:rPr lang="en-US" sz="4000" b="1">
                <a:solidFill>
                  <a:srgbClr val="336699"/>
                </a:solidFill>
                <a:latin typeface="Times New Roman" pitchFamily="18" charset="0"/>
                <a:cs typeface="Times New Roman" pitchFamily="18" charset="0"/>
              </a:rPr>
              <a:t>3</a:t>
            </a:r>
            <a:endParaRPr lang="en-US" sz="4000" b="1" dirty="0">
              <a:solidFill>
                <a:srgbClr val="336699"/>
              </a:solidFill>
              <a:latin typeface="Times New Roman" pitchFamily="18" charset="0"/>
              <a:cs typeface="Times New Roman" pitchFamily="18" charset="0"/>
            </a:endParaRPr>
          </a:p>
        </p:txBody>
      </p:sp>
      <p:sp>
        <p:nvSpPr>
          <p:cNvPr id="37" name="Rectangle 36"/>
          <p:cNvSpPr/>
          <p:nvPr/>
        </p:nvSpPr>
        <p:spPr>
          <a:xfrm>
            <a:off x="1517158" y="1549621"/>
            <a:ext cx="9875886" cy="3108543"/>
          </a:xfrm>
          <a:prstGeom prst="rect">
            <a:avLst/>
          </a:prstGeom>
        </p:spPr>
        <p:txBody>
          <a:bodyPr wrap="square">
            <a:spAutoFit/>
          </a:bodyPr>
          <a:lstStyle/>
          <a:p>
            <a:pPr algn="ctr"/>
            <a:r>
              <a:rPr lang="vi-VN" sz="2800" i="1">
                <a:solidFill>
                  <a:srgbClr val="002060"/>
                </a:solidFill>
                <a:latin typeface="Times New Roman" pitchFamily="18" charset="0"/>
                <a:cs typeface="Times New Roman" pitchFamily="18" charset="0"/>
              </a:rPr>
              <a:t>Là những công dân tương lai của đất nước, theo định hướng nghề nghiệp tương lai, các em trực tiếp tham gia vào các hoạt động sản xuất, kinh doanh nên việc khảo sát đánh giá tác động của sản xuất, kinh doanh đến môi trường tự nhiên giúp các em có ý thức, có trách nhiệm hơn khi tham gia hoạt động sản xuất, kinh doanh, cân nhắc đến những tác động tốt hoặc xấu từ những hành động của mình khi là người lao động.</a:t>
            </a:r>
            <a:endParaRPr lang="en-US" sz="2800" i="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77208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4" grpId="0" animBg="1"/>
      <p:bldP spid="35" grpId="0" animBg="1"/>
      <p:bldP spid="36" grpId="0"/>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2251881" y="1827721"/>
            <a:ext cx="7970292" cy="2862322"/>
          </a:xfrm>
          <a:prstGeom prst="rect">
            <a:avLst/>
          </a:prstGeom>
          <a:noFill/>
        </p:spPr>
        <p:txBody>
          <a:bodyPr wrap="square" rtlCol="0">
            <a:spAutoFit/>
          </a:bodyPr>
          <a:lstStyle/>
          <a:p>
            <a:pPr algn="ctr"/>
            <a:r>
              <a:rPr lang="en-US" sz="4500" b="1">
                <a:ln w="10541" cmpd="sng">
                  <a:solidFill>
                    <a:schemeClr val="accent1">
                      <a:shade val="88000"/>
                      <a:satMod val="110000"/>
                    </a:schemeClr>
                  </a:solidFill>
                  <a:prstDash val="solid"/>
                </a:ln>
                <a:solidFill>
                  <a:srgbClr val="C00000"/>
                </a:solidFill>
                <a:latin typeface="Times New Roman" pitchFamily="18" charset="0"/>
                <a:ea typeface="Tahoma" pitchFamily="34" charset="0"/>
                <a:cs typeface="Times New Roman" pitchFamily="18" charset="0"/>
              </a:rPr>
              <a:t>TỔNG KẾT</a:t>
            </a:r>
          </a:p>
          <a:p>
            <a:pPr algn="ctr"/>
            <a:r>
              <a:rPr lang="en-US" sz="4500" b="1">
                <a:ln w="10541" cmpd="sng">
                  <a:solidFill>
                    <a:schemeClr val="accent1">
                      <a:shade val="88000"/>
                      <a:satMod val="110000"/>
                    </a:schemeClr>
                  </a:solidFill>
                  <a:prstDash val="solid"/>
                </a:ln>
                <a:solidFill>
                  <a:srgbClr val="C00000"/>
                </a:solidFill>
                <a:latin typeface="Times New Roman" pitchFamily="18" charset="0"/>
                <a:ea typeface="Tahoma" pitchFamily="34" charset="0"/>
                <a:cs typeface="Times New Roman" pitchFamily="18" charset="0"/>
              </a:rPr>
              <a:t>ĐÁNH GIÁ </a:t>
            </a:r>
          </a:p>
          <a:p>
            <a:pPr algn="ctr"/>
            <a:r>
              <a:rPr lang="en-US" sz="4500" b="1">
                <a:ln w="10541" cmpd="sng">
                  <a:solidFill>
                    <a:schemeClr val="accent1">
                      <a:shade val="88000"/>
                      <a:satMod val="110000"/>
                    </a:schemeClr>
                  </a:solidFill>
                  <a:prstDash val="solid"/>
                </a:ln>
                <a:solidFill>
                  <a:srgbClr val="C00000"/>
                </a:solidFill>
                <a:latin typeface="Times New Roman" pitchFamily="18" charset="0"/>
                <a:ea typeface="Tahoma" pitchFamily="34" charset="0"/>
                <a:cs typeface="Times New Roman" pitchFamily="18" charset="0"/>
              </a:rPr>
              <a:t>KẾT QUẢ THỰC HIỆN </a:t>
            </a:r>
          </a:p>
          <a:p>
            <a:pPr algn="ctr"/>
            <a:r>
              <a:rPr lang="en-US" sz="4500" b="1">
                <a:ln w="10541" cmpd="sng">
                  <a:solidFill>
                    <a:schemeClr val="accent1">
                      <a:shade val="88000"/>
                      <a:satMod val="110000"/>
                    </a:schemeClr>
                  </a:solidFill>
                  <a:prstDash val="solid"/>
                </a:ln>
                <a:solidFill>
                  <a:srgbClr val="1F0ABC"/>
                </a:solidFill>
                <a:latin typeface="Times New Roman" pitchFamily="18" charset="0"/>
                <a:ea typeface="Tahoma" pitchFamily="34" charset="0"/>
                <a:cs typeface="Times New Roman" pitchFamily="18" charset="0"/>
              </a:rPr>
              <a:t>CHỦ ĐỀ 7</a:t>
            </a:r>
          </a:p>
        </p:txBody>
      </p:sp>
    </p:spTree>
    <p:extLst>
      <p:ext uri="{BB962C8B-B14F-4D97-AF65-F5344CB8AC3E}">
        <p14:creationId xmlns:p14="http://schemas.microsoft.com/office/powerpoint/2010/main" val="69268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3000" b="-13000"/>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87" y="250493"/>
            <a:ext cx="11504422" cy="631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4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1494020" y="2221637"/>
            <a:ext cx="10270760" cy="1754326"/>
          </a:xfrm>
          <a:prstGeom prst="rect">
            <a:avLst/>
          </a:prstGeom>
          <a:noFill/>
        </p:spPr>
        <p:txBody>
          <a:bodyPr wrap="none" lIns="91440" tIns="45720" rIns="91440" bIns="45720">
            <a:spAutoFit/>
          </a:bodyPr>
          <a:lstStyle/>
          <a:p>
            <a:pPr lvl="0" algn="ctr"/>
            <a:r>
              <a:rPr lang="en-US" sz="54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Bài học đến đây là kết thúc</a:t>
            </a:r>
          </a:p>
          <a:p>
            <a:pPr lvl="0" algn="ctr"/>
            <a:r>
              <a:rPr lang="en-US" sz="54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Nixie One"/>
                <a:cs typeface="Times New Roman" pitchFamily="18" charset="0"/>
                <a:sym typeface="Nixie One"/>
              </a:rPr>
              <a:t>Chúc các em chăm ngoan học giỏi</a:t>
            </a:r>
            <a:endParaRPr lang="en-US" sz="5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820041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5330136-6FA9-4268-99AD-149D7100C611}"/>
              </a:ext>
            </a:extLst>
          </p:cNvPr>
          <p:cNvPicPr>
            <a:picLocks noChangeAspect="1"/>
          </p:cNvPicPr>
          <p:nvPr/>
        </p:nvPicPr>
        <p:blipFill rotWithShape="1">
          <a:blip r:embed="rId3">
            <a:extLst>
              <a:ext uri="{28A0092B-C50C-407E-A947-70E740481C1C}">
                <a14:useLocalDpi xmlns:a14="http://schemas.microsoft.com/office/drawing/2010/main" val="0"/>
              </a:ext>
            </a:extLst>
          </a:blip>
          <a:srcRect l="1178" t="2164" r="3150" b="2164"/>
          <a:stretch/>
        </p:blipFill>
        <p:spPr>
          <a:xfrm>
            <a:off x="0" y="0"/>
            <a:ext cx="12192000" cy="6858000"/>
          </a:xfrm>
          <a:prstGeom prst="rect">
            <a:avLst/>
          </a:prstGeom>
        </p:spPr>
      </p:pic>
      <p:sp>
        <p:nvSpPr>
          <p:cNvPr id="16" name="矩形 15">
            <a:extLst>
              <a:ext uri="{FF2B5EF4-FFF2-40B4-BE49-F238E27FC236}">
                <a16:creationId xmlns:a16="http://schemas.microsoft.com/office/drawing/2014/main" id="{C3A4E0BD-A80D-4BF4-9BCE-29274ECBBC11}"/>
              </a:ext>
            </a:extLst>
          </p:cNvPr>
          <p:cNvSpPr/>
          <p:nvPr/>
        </p:nvSpPr>
        <p:spPr>
          <a:xfrm>
            <a:off x="1609344" y="1805676"/>
            <a:ext cx="3153156" cy="89942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i="0" u="none" dirty="0">
                <a:solidFill>
                  <a:srgbClr val="002060"/>
                </a:solidFill>
                <a:latin typeface="Arial" panose="020B0604020202020204" pitchFamily="34" charset="0"/>
                <a:cs typeface="Arial" panose="020B0604020202020204" pitchFamily="34" charset="0"/>
              </a:rPr>
              <a:t>NỘI DUNG BÀI HỌC</a:t>
            </a:r>
          </a:p>
        </p:txBody>
      </p:sp>
      <p:sp>
        <p:nvSpPr>
          <p:cNvPr id="34" name="燕尾形 80">
            <a:extLst>
              <a:ext uri="{FF2B5EF4-FFF2-40B4-BE49-F238E27FC236}">
                <a16:creationId xmlns:a16="http://schemas.microsoft.com/office/drawing/2014/main" id="{5265F82D-3342-4D9D-8A64-6F92AD4D17F0}"/>
              </a:ext>
            </a:extLst>
          </p:cNvPr>
          <p:cNvSpPr/>
          <p:nvPr/>
        </p:nvSpPr>
        <p:spPr>
          <a:xfrm>
            <a:off x="6197313" y="1046741"/>
            <a:ext cx="3576445" cy="550966"/>
          </a:xfrm>
          <a:prstGeom prst="chevron">
            <a:avLst/>
          </a:prstGeom>
          <a:solidFill>
            <a:srgbClr val="43A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KHÁM PHÁ – KẾT NỐI</a:t>
            </a:r>
            <a:endParaRPr lang="vi-VN" sz="2000" dirty="0">
              <a:latin typeface="Arial" panose="020B0604020202020204" pitchFamily="34" charset="0"/>
              <a:cs typeface="Arial" panose="020B0604020202020204" pitchFamily="34" charset="0"/>
            </a:endParaRPr>
          </a:p>
        </p:txBody>
      </p:sp>
      <p:sp>
        <p:nvSpPr>
          <p:cNvPr id="32" name="燕尾形 78">
            <a:extLst>
              <a:ext uri="{FF2B5EF4-FFF2-40B4-BE49-F238E27FC236}">
                <a16:creationId xmlns:a16="http://schemas.microsoft.com/office/drawing/2014/main" id="{19FA2E21-9E9C-45F4-AD80-BB47B2A1AEF5}"/>
              </a:ext>
            </a:extLst>
          </p:cNvPr>
          <p:cNvSpPr/>
          <p:nvPr/>
        </p:nvSpPr>
        <p:spPr>
          <a:xfrm>
            <a:off x="6186925" y="1986238"/>
            <a:ext cx="3576445" cy="559882"/>
          </a:xfrm>
          <a:prstGeom prst="chevron">
            <a:avLst/>
          </a:prstGeom>
          <a:solidFill>
            <a:srgbClr val="43A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b="1" dirty="0">
                <a:latin typeface="Arial" panose="020B0604020202020204" pitchFamily="34" charset="0"/>
                <a:cs typeface="Arial" panose="020B0604020202020204" pitchFamily="34" charset="0"/>
              </a:rPr>
              <a:t>RÈN LUYỆN</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30" name="燕尾形 76">
            <a:extLst>
              <a:ext uri="{FF2B5EF4-FFF2-40B4-BE49-F238E27FC236}">
                <a16:creationId xmlns:a16="http://schemas.microsoft.com/office/drawing/2014/main" id="{977B1467-677B-41F2-AB31-94EE169E44A5}"/>
              </a:ext>
            </a:extLst>
          </p:cNvPr>
          <p:cNvSpPr/>
          <p:nvPr/>
        </p:nvSpPr>
        <p:spPr>
          <a:xfrm>
            <a:off x="6197313" y="2934651"/>
            <a:ext cx="3576445" cy="537063"/>
          </a:xfrm>
          <a:prstGeom prst="chevron">
            <a:avLst/>
          </a:prstGeom>
          <a:solidFill>
            <a:srgbClr val="43A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VẬN DỤNG</a:t>
            </a:r>
            <a:endParaRPr lang="en-US" sz="2000" b="1" dirty="0">
              <a:latin typeface="Arial" panose="020B0604020202020204" pitchFamily="34" charset="0"/>
              <a:cs typeface="Arial" panose="020B0604020202020204" pitchFamily="34" charset="0"/>
            </a:endParaRPr>
          </a:p>
        </p:txBody>
      </p:sp>
      <p:sp>
        <p:nvSpPr>
          <p:cNvPr id="22" name="TextBox 33">
            <a:extLst>
              <a:ext uri="{FF2B5EF4-FFF2-40B4-BE49-F238E27FC236}">
                <a16:creationId xmlns:a16="http://schemas.microsoft.com/office/drawing/2014/main" id="{7AFBD315-08F7-4DFA-831F-E61DC5179718}"/>
              </a:ext>
            </a:extLst>
          </p:cNvPr>
          <p:cNvSpPr txBox="1"/>
          <p:nvPr/>
        </p:nvSpPr>
        <p:spPr>
          <a:xfrm>
            <a:off x="5224850" y="1045250"/>
            <a:ext cx="780227" cy="523212"/>
          </a:xfrm>
          <a:prstGeom prst="rect">
            <a:avLst/>
          </a:prstGeom>
          <a:solidFill>
            <a:srgbClr val="43A4C5"/>
          </a:solidFill>
          <a:ln w="76200">
            <a:noFill/>
          </a:ln>
        </p:spPr>
        <p:txBody>
          <a:bodyPr wrap="square" lIns="91433" tIns="45716" rIns="91433" bIns="45716" rtlCol="0">
            <a:spAutoFit/>
          </a:bodyPr>
          <a:lstStyle/>
          <a:p>
            <a:pPr algn="ctr"/>
            <a:r>
              <a:rPr lang="en-US" altLang="zh-CN" sz="2800" b="1" dirty="0">
                <a:solidFill>
                  <a:schemeClr val="bg1"/>
                </a:solidFill>
                <a:latin typeface="Arial" panose="020B0604020202020204" pitchFamily="34" charset="0"/>
                <a:ea typeface="字魂35号-经典雅黑" panose="02000000000000000000" pitchFamily="2" charset="-122"/>
                <a:cs typeface="Arial" panose="020B0604020202020204" pitchFamily="34" charset="0"/>
              </a:rPr>
              <a:t>1</a:t>
            </a:r>
            <a:endParaRPr lang="zh-CN" altLang="en-US" sz="2800" b="1" dirty="0">
              <a:solidFill>
                <a:schemeClr val="bg1"/>
              </a:solidFill>
              <a:latin typeface="Arial" panose="020B0604020202020204" pitchFamily="34" charset="0"/>
              <a:ea typeface="字魂35号-经典雅黑" panose="02000000000000000000" pitchFamily="2" charset="-122"/>
              <a:cs typeface="Arial" panose="020B0604020202020204" pitchFamily="34" charset="0"/>
            </a:endParaRPr>
          </a:p>
        </p:txBody>
      </p:sp>
      <p:sp>
        <p:nvSpPr>
          <p:cNvPr id="25" name="TextBox 34">
            <a:extLst>
              <a:ext uri="{FF2B5EF4-FFF2-40B4-BE49-F238E27FC236}">
                <a16:creationId xmlns:a16="http://schemas.microsoft.com/office/drawing/2014/main" id="{B77FBB54-E2DC-4CCE-9640-8F45062A8057}"/>
              </a:ext>
            </a:extLst>
          </p:cNvPr>
          <p:cNvSpPr txBox="1"/>
          <p:nvPr/>
        </p:nvSpPr>
        <p:spPr>
          <a:xfrm>
            <a:off x="5224850" y="1967730"/>
            <a:ext cx="780227" cy="523212"/>
          </a:xfrm>
          <a:prstGeom prst="rect">
            <a:avLst/>
          </a:prstGeom>
          <a:solidFill>
            <a:srgbClr val="43A4C5"/>
          </a:solidFill>
          <a:ln w="76200">
            <a:noFill/>
          </a:ln>
        </p:spPr>
        <p:txBody>
          <a:bodyPr wrap="square" lIns="91433" tIns="45716" rIns="91433" bIns="45716" rtlCol="0">
            <a:spAutoFit/>
          </a:bodyPr>
          <a:lstStyle/>
          <a:p>
            <a:pPr algn="ctr"/>
            <a:r>
              <a:rPr lang="en-US" altLang="zh-CN" sz="2800" b="1" dirty="0">
                <a:solidFill>
                  <a:schemeClr val="bg1"/>
                </a:solidFill>
                <a:latin typeface="Arial" panose="020B0604020202020204" pitchFamily="34" charset="0"/>
                <a:ea typeface="字魂35号-经典雅黑" panose="02000000000000000000" pitchFamily="2" charset="-122"/>
                <a:cs typeface="Arial" panose="020B0604020202020204" pitchFamily="34" charset="0"/>
              </a:rPr>
              <a:t>2</a:t>
            </a:r>
            <a:endParaRPr lang="zh-CN" altLang="en-US" sz="2800" b="1" dirty="0">
              <a:solidFill>
                <a:schemeClr val="bg1"/>
              </a:solidFill>
              <a:latin typeface="Arial" panose="020B0604020202020204" pitchFamily="34" charset="0"/>
              <a:ea typeface="字魂35号-经典雅黑" panose="02000000000000000000" pitchFamily="2" charset="-122"/>
              <a:cs typeface="Arial" panose="020B0604020202020204" pitchFamily="34" charset="0"/>
            </a:endParaRPr>
          </a:p>
        </p:txBody>
      </p:sp>
      <p:sp>
        <p:nvSpPr>
          <p:cNvPr id="26" name="TextBox 35">
            <a:extLst>
              <a:ext uri="{FF2B5EF4-FFF2-40B4-BE49-F238E27FC236}">
                <a16:creationId xmlns:a16="http://schemas.microsoft.com/office/drawing/2014/main" id="{15B5CA19-4525-4B84-BF77-83C0FDDDDCDC}"/>
              </a:ext>
            </a:extLst>
          </p:cNvPr>
          <p:cNvSpPr txBox="1"/>
          <p:nvPr/>
        </p:nvSpPr>
        <p:spPr>
          <a:xfrm>
            <a:off x="5224850" y="2933160"/>
            <a:ext cx="780227" cy="523212"/>
          </a:xfrm>
          <a:prstGeom prst="rect">
            <a:avLst/>
          </a:prstGeom>
          <a:solidFill>
            <a:srgbClr val="43A4C5"/>
          </a:solidFill>
          <a:ln w="76200">
            <a:noFill/>
          </a:ln>
        </p:spPr>
        <p:txBody>
          <a:bodyPr wrap="square" lIns="91433" tIns="45716" rIns="91433" bIns="45716" rtlCol="0">
            <a:spAutoFit/>
          </a:bodyPr>
          <a:lstStyle/>
          <a:p>
            <a:pPr algn="ctr"/>
            <a:r>
              <a:rPr lang="en-US" altLang="zh-CN" sz="2800" b="1" dirty="0">
                <a:solidFill>
                  <a:schemeClr val="bg1"/>
                </a:solidFill>
                <a:latin typeface="Arial" panose="020B0604020202020204" pitchFamily="34" charset="0"/>
                <a:ea typeface="字魂35号-经典雅黑" panose="02000000000000000000" pitchFamily="2" charset="-122"/>
                <a:cs typeface="Arial" panose="020B0604020202020204" pitchFamily="34" charset="0"/>
              </a:rPr>
              <a:t>3</a:t>
            </a:r>
            <a:endParaRPr lang="zh-CN" altLang="en-US" sz="2800" b="1" dirty="0">
              <a:solidFill>
                <a:schemeClr val="bg1"/>
              </a:solidFill>
              <a:latin typeface="Arial" panose="020B0604020202020204" pitchFamily="34" charset="0"/>
              <a:ea typeface="字魂35号-经典雅黑" panose="02000000000000000000" pitchFamily="2" charset="-122"/>
              <a:cs typeface="Arial" panose="020B0604020202020204" pitchFamily="34" charset="0"/>
            </a:endParaRPr>
          </a:p>
        </p:txBody>
      </p:sp>
      <p:cxnSp>
        <p:nvCxnSpPr>
          <p:cNvPr id="36" name="直接连接符 35">
            <a:extLst>
              <a:ext uri="{FF2B5EF4-FFF2-40B4-BE49-F238E27FC236}">
                <a16:creationId xmlns:a16="http://schemas.microsoft.com/office/drawing/2014/main" id="{87D9CD10-3919-483D-AECF-889876CB4E6C}"/>
              </a:ext>
            </a:extLst>
          </p:cNvPr>
          <p:cNvCxnSpPr>
            <a:cxnSpLocks/>
          </p:cNvCxnSpPr>
          <p:nvPr/>
        </p:nvCxnSpPr>
        <p:spPr>
          <a:xfrm>
            <a:off x="2259953" y="3025057"/>
            <a:ext cx="1851939" cy="0"/>
          </a:xfrm>
          <a:prstGeom prst="line">
            <a:avLst/>
          </a:prstGeom>
          <a:ln>
            <a:solidFill>
              <a:srgbClr val="43A4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80064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2" grpId="0" animBg="1"/>
      <p:bldP spid="30" grpId="0" animBg="1"/>
      <p:bldP spid="22"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MỞ ĐẦU</a:t>
            </a:r>
            <a:endParaRPr lang="en-US" sz="2600" b="1" dirty="0">
              <a:solidFill>
                <a:srgbClr val="0000CC"/>
              </a:solidFill>
              <a:latin typeface="Times New Roman" pitchFamily="18" charset="0"/>
              <a:cs typeface="Times New Roman" pitchFamily="18" charset="0"/>
            </a:endParaRPr>
          </a:p>
        </p:txBody>
      </p:sp>
      <p:pic>
        <p:nvPicPr>
          <p:cNvPr id="2" name="Video mo dau.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4651" y="1020170"/>
            <a:ext cx="9990161" cy="5619465"/>
          </a:xfrm>
          <a:prstGeom prst="rect">
            <a:avLst/>
          </a:prstGeom>
        </p:spPr>
      </p:pic>
    </p:spTree>
    <p:extLst>
      <p:ext uri="{BB962C8B-B14F-4D97-AF65-F5344CB8AC3E}">
        <p14:creationId xmlns:p14="http://schemas.microsoft.com/office/powerpoint/2010/main" val="3028638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046328" y="1077093"/>
            <a:ext cx="9476096" cy="3939540"/>
          </a:xfrm>
          <a:prstGeom prst="rect">
            <a:avLst/>
          </a:prstGeom>
          <a:noFill/>
        </p:spPr>
        <p:txBody>
          <a:bodyPr wrap="square" rtlCol="0">
            <a:spAutoFit/>
          </a:bodyPr>
          <a:lstStyle/>
          <a:p>
            <a:pPr algn="ctr"/>
            <a:r>
              <a:rPr lang="vi-VN" sz="5000" b="1">
                <a:solidFill>
                  <a:srgbClr val="FF0000"/>
                </a:solidFill>
                <a:latin typeface="Times New Roman" pitchFamily="18" charset="0"/>
                <a:cs typeface="Times New Roman" pitchFamily="18" charset="0"/>
                <a:sym typeface="Nixie One"/>
              </a:rPr>
              <a:t>HOẠT ĐỘNG 1</a:t>
            </a:r>
            <a:endParaRPr lang="en-US" sz="5000" b="1">
              <a:solidFill>
                <a:srgbClr val="FF0000"/>
              </a:solidFill>
              <a:latin typeface="Times New Roman" pitchFamily="18" charset="0"/>
              <a:cs typeface="Times New Roman" pitchFamily="18" charset="0"/>
              <a:sym typeface="Nixie One"/>
            </a:endParaRPr>
          </a:p>
          <a:p>
            <a:pPr algn="ctr"/>
            <a:endParaRPr lang="en-US" sz="5000" b="1">
              <a:solidFill>
                <a:srgbClr val="FF0000"/>
              </a:solidFill>
              <a:latin typeface="Times New Roman" pitchFamily="18" charset="0"/>
              <a:cs typeface="Times New Roman" pitchFamily="18" charset="0"/>
              <a:sym typeface="Nixie One"/>
            </a:endParaRPr>
          </a:p>
          <a:p>
            <a:pPr algn="ctr"/>
            <a:r>
              <a:rPr lang="en-US" sz="5000" b="1">
                <a:solidFill>
                  <a:srgbClr val="002060"/>
                </a:solidFill>
                <a:latin typeface="Times New Roman" pitchFamily="18" charset="0"/>
                <a:cs typeface="Times New Roman" pitchFamily="18" charset="0"/>
                <a:sym typeface="Nixie One"/>
              </a:rPr>
              <a:t>T</a:t>
            </a:r>
            <a:r>
              <a:rPr lang="vi-VN" sz="5000" b="1">
                <a:solidFill>
                  <a:srgbClr val="002060"/>
                </a:solidFill>
                <a:latin typeface="Times New Roman" pitchFamily="18" charset="0"/>
                <a:cs typeface="Times New Roman" pitchFamily="18" charset="0"/>
                <a:sym typeface="Nixie One"/>
              </a:rPr>
              <a:t>ìm hiểu về tác động của phát triển sản xuất, kinh doanh đến môi trường</a:t>
            </a:r>
            <a:endParaRPr lang="vi-VN" sz="5000" b="1" dirty="0">
              <a:solidFill>
                <a:srgbClr val="C00000"/>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30424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6"/>
          <p:cNvGrpSpPr>
            <a:grpSpLocks/>
          </p:cNvGrpSpPr>
          <p:nvPr/>
        </p:nvGrpSpPr>
        <p:grpSpPr bwMode="auto">
          <a:xfrm>
            <a:off x="627909" y="1145254"/>
            <a:ext cx="1408923" cy="4776681"/>
            <a:chOff x="1295400" y="2786058"/>
            <a:chExt cx="1753450" cy="1751017"/>
          </a:xfrm>
        </p:grpSpPr>
        <p:grpSp>
          <p:nvGrpSpPr>
            <p:cNvPr id="8" name="Group 6"/>
            <p:cNvGrpSpPr>
              <a:grpSpLocks/>
            </p:cNvGrpSpPr>
            <p:nvPr/>
          </p:nvGrpSpPr>
          <p:grpSpPr bwMode="auto">
            <a:xfrm>
              <a:off x="1295400" y="2786058"/>
              <a:ext cx="1753450" cy="1751017"/>
              <a:chOff x="1823" y="2371"/>
              <a:chExt cx="1801" cy="1801"/>
            </a:xfrm>
          </p:grpSpPr>
          <p:sp>
            <p:nvSpPr>
              <p:cNvPr id="10" name="Oval 7"/>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Times New Roman" pitchFamily="18" charset="0"/>
                  <a:ea typeface="微软雅黑" pitchFamily="34" charset="-122"/>
                  <a:cs typeface="Times New Roman" pitchFamily="18" charset="0"/>
                </a:endParaRPr>
              </a:p>
            </p:txBody>
          </p:sp>
          <p:sp>
            <p:nvSpPr>
              <p:cNvPr id="11" name="Oval 8"/>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Times New Roman" pitchFamily="18" charset="0"/>
                  <a:ea typeface="微软雅黑" pitchFamily="34" charset="-122"/>
                  <a:cs typeface="Times New Roman" pitchFamily="18" charset="0"/>
                </a:endParaRPr>
              </a:p>
            </p:txBody>
          </p:sp>
        </p:grpSp>
        <p:sp>
          <p:nvSpPr>
            <p:cNvPr id="9" name="Text Box 9"/>
            <p:cNvSpPr txBox="1">
              <a:spLocks noChangeArrowheads="1"/>
            </p:cNvSpPr>
            <p:nvPr/>
          </p:nvSpPr>
          <p:spPr bwMode="auto">
            <a:xfrm>
              <a:off x="1422930" y="3013363"/>
              <a:ext cx="1475415" cy="1199156"/>
            </a:xfrm>
            <a:prstGeom prst="rect">
              <a:avLst/>
            </a:prstGeom>
            <a:noFill/>
            <a:ln w="9525">
              <a:noFill/>
              <a:miter lim="800000"/>
              <a:headEnd/>
              <a:tailEnd/>
            </a:ln>
          </p:spPr>
          <p:txBody>
            <a:bodyPr anchor="ctr"/>
            <a:lstStyle/>
            <a:p>
              <a:pPr algn="ctr">
                <a:lnSpc>
                  <a:spcPct val="150000"/>
                </a:lnSpc>
              </a:pPr>
              <a:r>
                <a:rPr lang="en-US" altLang="zh-CN" sz="3500" b="1">
                  <a:solidFill>
                    <a:srgbClr val="FF0000"/>
                  </a:solidFill>
                  <a:latin typeface="Times New Roman" pitchFamily="18" charset="0"/>
                  <a:ea typeface="微软雅黑" pitchFamily="34" charset="-122"/>
                  <a:cs typeface="Times New Roman" pitchFamily="18" charset="0"/>
                </a:rPr>
                <a:t>Vấn đáp trực tiếp</a:t>
              </a:r>
              <a:endParaRPr lang="zh-CN" altLang="en-US" sz="3500" b="1" dirty="0">
                <a:solidFill>
                  <a:srgbClr val="FF0000"/>
                </a:solidFill>
                <a:latin typeface="Times New Roman" pitchFamily="18" charset="0"/>
                <a:ea typeface="微软雅黑" pitchFamily="34" charset="-122"/>
                <a:cs typeface="Times New Roman" pitchFamily="18" charset="0"/>
              </a:endParaRPr>
            </a:p>
          </p:txBody>
        </p:sp>
      </p:gr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170143" y="2140856"/>
            <a:ext cx="2599418" cy="3055257"/>
          </a:xfrm>
          <a:prstGeom prst="rect">
            <a:avLst/>
          </a:prstGeom>
        </p:spPr>
      </p:pic>
      <p:pic>
        <p:nvPicPr>
          <p:cNvPr id="37"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66852" y="1097516"/>
            <a:ext cx="5988085" cy="4989385"/>
          </a:xfrm>
          <a:prstGeom prst="rect">
            <a:avLst/>
          </a:prstGeom>
        </p:spPr>
      </p:pic>
      <p:pic>
        <p:nvPicPr>
          <p:cNvPr id="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7195" y="1651242"/>
            <a:ext cx="1847397" cy="117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6139744" y="2830617"/>
            <a:ext cx="4442300" cy="2492990"/>
          </a:xfrm>
          <a:prstGeom prst="rect">
            <a:avLst/>
          </a:prstGeom>
        </p:spPr>
        <p:txBody>
          <a:bodyPr wrap="square">
            <a:spAutoFit/>
          </a:bodyPr>
          <a:lstStyle/>
          <a:p>
            <a:pPr algn="ctr">
              <a:lnSpc>
                <a:spcPct val="150000"/>
              </a:lnSpc>
            </a:pPr>
            <a:r>
              <a:rPr lang="vi-VN" sz="2600" b="1" i="1">
                <a:solidFill>
                  <a:srgbClr val="002060"/>
                </a:solidFill>
                <a:latin typeface="+mj-lt"/>
                <a:cs typeface="Arial" pitchFamily="34" charset="0"/>
              </a:rPr>
              <a:t>Hãy chia sẻ những điều em biết về tác động của phát triển sản xuất, kinh doanh đến môi trường.</a:t>
            </a:r>
            <a:endParaRPr lang="en-US" sz="2600" b="1" i="1">
              <a:solidFill>
                <a:srgbClr val="002060"/>
              </a:solidFill>
              <a:latin typeface="Times New Roman" pitchFamily="18" charset="0"/>
              <a:cs typeface="Times New Roman" pitchFamily="18" charset="0"/>
            </a:endParaRPr>
          </a:p>
        </p:txBody>
      </p:sp>
      <p:sp>
        <p:nvSpPr>
          <p:cNvPr id="13"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1 – NHIỆM VỤ 1</a:t>
            </a:r>
            <a:endParaRPr lang="en-US" sz="2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28170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ircle(in)">
                                      <p:cBhvr>
                                        <p:cTn id="15" dur="2000"/>
                                        <p:tgtEl>
                                          <p:spTgt spid="3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circle(in)">
                                      <p:cBhvr>
                                        <p:cTn id="18" dur="2000"/>
                                        <p:tgtEl>
                                          <p:spTgt spid="39"/>
                                        </p:tgtEl>
                                      </p:cBhvr>
                                    </p:animEffect>
                                  </p:childTnLst>
                                </p:cTn>
                              </p:par>
                              <p:par>
                                <p:cTn id="19" presetID="6" presetClass="entr" presetSubtype="16"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circle(in)">
                                      <p:cBhvr>
                                        <p:cTn id="21"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2BBF6-248A-4D00-91AF-40C4D5AC32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924" y="816767"/>
            <a:ext cx="11441372" cy="902852"/>
          </a:xfrm>
          <a:prstGeom prst="rect">
            <a:avLst/>
          </a:prstGeom>
        </p:spPr>
      </p:pic>
      <p:sp>
        <p:nvSpPr>
          <p:cNvPr id="8" name="TextBox 7">
            <a:extLst>
              <a:ext uri="{FF2B5EF4-FFF2-40B4-BE49-F238E27FC236}">
                <a16:creationId xmlns:a16="http://schemas.microsoft.com/office/drawing/2014/main" id="{23E28E47-60F9-423C-B866-1FA8E553999F}"/>
              </a:ext>
            </a:extLst>
          </p:cNvPr>
          <p:cNvSpPr txBox="1"/>
          <p:nvPr/>
        </p:nvSpPr>
        <p:spPr>
          <a:xfrm>
            <a:off x="1378747" y="987079"/>
            <a:ext cx="9771473" cy="523220"/>
          </a:xfrm>
          <a:prstGeom prst="rect">
            <a:avLst/>
          </a:prstGeom>
          <a:noFill/>
        </p:spPr>
        <p:txBody>
          <a:bodyPr wrap="square" rtlCol="0">
            <a:spAutoFit/>
          </a:bodyPr>
          <a:lstStyle/>
          <a:p>
            <a:pPr lvl="0" algn="ctr">
              <a:defRPr/>
            </a:pPr>
            <a:r>
              <a:rPr lang="en-US" sz="2800" b="1">
                <a:solidFill>
                  <a:srgbClr val="FF0000"/>
                </a:solidFill>
                <a:latin typeface="Times New Roman" pitchFamily="18" charset="0"/>
                <a:cs typeface="Times New Roman" pitchFamily="18" charset="0"/>
              </a:rPr>
              <a:t>T</a:t>
            </a:r>
            <a:r>
              <a:rPr lang="vi-VN" sz="2800" b="1">
                <a:solidFill>
                  <a:srgbClr val="FF0000"/>
                </a:solidFill>
                <a:latin typeface="Times New Roman" pitchFamily="18" charset="0"/>
                <a:cs typeface="Times New Roman" pitchFamily="18" charset="0"/>
              </a:rPr>
              <a:t>ác động của phát triển sản xuất, kinh doanh đến môi trường</a:t>
            </a:r>
            <a:endParaRPr kumimoji="0" lang="x-none"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0"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1 – NHIỆM VỤ 1</a:t>
            </a:r>
            <a:endParaRPr lang="en-US" sz="2600" b="1" dirty="0">
              <a:solidFill>
                <a:srgbClr val="0000CC"/>
              </a:solidFill>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4865" y="3712191"/>
            <a:ext cx="4762500" cy="281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805214" y="1912967"/>
            <a:ext cx="9621675"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lnSpc>
                <a:spcPct val="150000"/>
              </a:lnSpc>
              <a:buFont typeface="Wingdings" pitchFamily="2" charset="2"/>
              <a:buChar char="Ø"/>
            </a:pPr>
            <a:r>
              <a:rPr lang="vi-VN" sz="2400" b="1" i="1">
                <a:solidFill>
                  <a:srgbClr val="002060"/>
                </a:solidFill>
                <a:latin typeface="Times New Roman" pitchFamily="18" charset="0"/>
                <a:cs typeface="Times New Roman" pitchFamily="18" charset="0"/>
              </a:rPr>
              <a:t>Rác và chất thải rắn trong sản xuất chưa được phân loại tại nguồn.</a:t>
            </a:r>
          </a:p>
        </p:txBody>
      </p:sp>
      <p:sp>
        <p:nvSpPr>
          <p:cNvPr id="17" name="Rectangle 16"/>
          <p:cNvSpPr/>
          <p:nvPr/>
        </p:nvSpPr>
        <p:spPr>
          <a:xfrm>
            <a:off x="805214" y="2731832"/>
            <a:ext cx="8966582"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lnSpc>
                <a:spcPct val="150000"/>
              </a:lnSpc>
              <a:buFont typeface="Wingdings" pitchFamily="2" charset="2"/>
              <a:buChar char="Ø"/>
            </a:pPr>
            <a:r>
              <a:rPr lang="vi-VN" sz="2400" b="1" i="1">
                <a:solidFill>
                  <a:srgbClr val="002060"/>
                </a:solidFill>
                <a:latin typeface="Times New Roman" pitchFamily="18" charset="0"/>
                <a:cs typeface="Times New Roman" pitchFamily="18" charset="0"/>
              </a:rPr>
              <a:t>Chất thải chăn nuôi xả trực tiếp ra môi trường</a:t>
            </a:r>
          </a:p>
        </p:txBody>
      </p:sp>
      <p:sp>
        <p:nvSpPr>
          <p:cNvPr id="18" name="Rectangle 17"/>
          <p:cNvSpPr/>
          <p:nvPr/>
        </p:nvSpPr>
        <p:spPr>
          <a:xfrm>
            <a:off x="805213" y="3550697"/>
            <a:ext cx="5936781"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lnSpc>
                <a:spcPct val="150000"/>
              </a:lnSpc>
              <a:buFont typeface="Wingdings" pitchFamily="2" charset="2"/>
              <a:buChar char="Ø"/>
            </a:pPr>
            <a:r>
              <a:rPr lang="vi-VN" sz="2400" b="1" i="1">
                <a:solidFill>
                  <a:srgbClr val="002060"/>
                </a:solidFill>
                <a:latin typeface="Times New Roman" pitchFamily="18" charset="0"/>
                <a:cs typeface="Times New Roman" pitchFamily="18" charset="0"/>
              </a:rPr>
              <a:t>Khí thải từ các nhà máy, cơ sở sản xuất</a:t>
            </a:r>
          </a:p>
        </p:txBody>
      </p:sp>
      <p:sp>
        <p:nvSpPr>
          <p:cNvPr id="19" name="Rectangle 18"/>
          <p:cNvSpPr/>
          <p:nvPr/>
        </p:nvSpPr>
        <p:spPr>
          <a:xfrm>
            <a:off x="805212" y="4369562"/>
            <a:ext cx="5936781"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457200" indent="-457200">
              <a:lnSpc>
                <a:spcPct val="150000"/>
              </a:lnSpc>
              <a:buFont typeface="Wingdings" pitchFamily="2" charset="2"/>
              <a:buChar char="Ø"/>
            </a:pPr>
            <a:r>
              <a:rPr lang="vi-VN" sz="2400" b="1" i="1">
                <a:solidFill>
                  <a:srgbClr val="002060"/>
                </a:solidFill>
                <a:latin typeface="Times New Roman" pitchFamily="18" charset="0"/>
                <a:cs typeface="Times New Roman" pitchFamily="18" charset="0"/>
              </a:rPr>
              <a:t>Khói bụi từ hoạt động xây dựng.</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865" y="3712191"/>
            <a:ext cx="4762500" cy="281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4863" y="3712191"/>
            <a:ext cx="4762501"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4865" y="3712191"/>
            <a:ext cx="4762499"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11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barn(inVertical)">
                                      <p:cBhvr>
                                        <p:cTn id="15" dur="500"/>
                                        <p:tgtEl>
                                          <p:spTgt spid="10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barn(inVertical)">
                                      <p:cBhvr>
                                        <p:cTn id="23" dur="500"/>
                                        <p:tgtEl>
                                          <p:spTgt spid="10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31"/>
                                        </p:tgtEl>
                                        <p:attrNameLst>
                                          <p:attrName>style.visibility</p:attrName>
                                        </p:attrNameLst>
                                      </p:cBhvr>
                                      <p:to>
                                        <p:strVal val="visible"/>
                                      </p:to>
                                    </p:set>
                                    <p:animEffect transition="in" filter="barn(inVertical)">
                                      <p:cBhvr>
                                        <p:cTn id="31" dur="500"/>
                                        <p:tgtEl>
                                          <p:spTgt spid="10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5">
            <a:extLst>
              <a:ext uri="{FF2B5EF4-FFF2-40B4-BE49-F238E27FC236}">
                <a16:creationId xmlns:a16="http://schemas.microsoft.com/office/drawing/2014/main" id="{ABEFD9B7-AD40-42C7-94DD-9C79065715D8}"/>
              </a:ext>
            </a:extLst>
          </p:cNvPr>
          <p:cNvSpPr/>
          <p:nvPr/>
        </p:nvSpPr>
        <p:spPr>
          <a:xfrm>
            <a:off x="2717489" y="128790"/>
            <a:ext cx="9257290"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600" b="1">
                <a:solidFill>
                  <a:srgbClr val="0000CC"/>
                </a:solidFill>
                <a:latin typeface="Times New Roman" pitchFamily="18" charset="0"/>
                <a:cs typeface="Times New Roman" pitchFamily="18" charset="0"/>
              </a:rPr>
              <a:t>HOẠT ĐỘNG 1 – NHIỆM VỤ 2</a:t>
            </a:r>
            <a:endParaRPr lang="en-US" sz="2600" b="1" dirty="0">
              <a:solidFill>
                <a:srgbClr val="0000CC"/>
              </a:solidFill>
              <a:latin typeface="Times New Roman" pitchFamily="18" charset="0"/>
              <a:cs typeface="Times New Roman" pitchFamily="18" charset="0"/>
            </a:endParaRPr>
          </a:p>
        </p:txBody>
      </p:sp>
      <p:grpSp>
        <p:nvGrpSpPr>
          <p:cNvPr id="12" name="Group 11"/>
          <p:cNvGrpSpPr/>
          <p:nvPr/>
        </p:nvGrpSpPr>
        <p:grpSpPr>
          <a:xfrm>
            <a:off x="5358541" y="1514901"/>
            <a:ext cx="5917250" cy="4312693"/>
            <a:chOff x="3596019" y="-415882"/>
            <a:chExt cx="5525909" cy="5496630"/>
          </a:xfrm>
        </p:grpSpPr>
        <p:pic>
          <p:nvPicPr>
            <p:cNvPr id="15" name="Picture 14">
              <a:extLst>
                <a:ext uri="{FF2B5EF4-FFF2-40B4-BE49-F238E27FC236}">
                  <a16:creationId xmlns:a16="http://schemas.microsoft.com/office/drawing/2014/main" id="{A8B2BBF6-248A-4D00-91AF-40C4D5AC32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019" y="-415882"/>
              <a:ext cx="5525909" cy="5496630"/>
            </a:xfrm>
            <a:prstGeom prst="rect">
              <a:avLst/>
            </a:prstGeom>
          </p:spPr>
        </p:pic>
        <p:sp>
          <p:nvSpPr>
            <p:cNvPr id="16" name="TextBox 15">
              <a:extLst>
                <a:ext uri="{FF2B5EF4-FFF2-40B4-BE49-F238E27FC236}">
                  <a16:creationId xmlns:a16="http://schemas.microsoft.com/office/drawing/2014/main" id="{23E28E47-60F9-423C-B866-1FA8E553999F}"/>
                </a:ext>
              </a:extLst>
            </p:cNvPr>
            <p:cNvSpPr txBox="1"/>
            <p:nvPr/>
          </p:nvSpPr>
          <p:spPr>
            <a:xfrm>
              <a:off x="4005219" y="559120"/>
              <a:ext cx="4550933" cy="1192842"/>
            </a:xfrm>
            <a:prstGeom prst="rect">
              <a:avLst/>
            </a:prstGeom>
            <a:noFill/>
          </p:spPr>
          <p:txBody>
            <a:bodyPr wrap="square" rtlCol="0">
              <a:spAutoFit/>
            </a:bodyPr>
            <a:lstStyle/>
            <a:p>
              <a:pPr algn="ctr">
                <a:lnSpc>
                  <a:spcPct val="150000"/>
                </a:lnSpc>
                <a:defRPr/>
              </a:pPr>
              <a:endParaRPr lang="en-US" sz="3200" b="1">
                <a:solidFill>
                  <a:srgbClr val="FF0000"/>
                </a:solidFill>
                <a:latin typeface="Times New Roman" pitchFamily="18" charset="0"/>
                <a:cs typeface="Times New Roman" pitchFamily="18" charset="0"/>
              </a:endParaRPr>
            </a:p>
          </p:txBody>
        </p:sp>
        <p:sp>
          <p:nvSpPr>
            <p:cNvPr id="17" name="6-Point Star 16"/>
            <p:cNvSpPr/>
            <p:nvPr/>
          </p:nvSpPr>
          <p:spPr>
            <a:xfrm>
              <a:off x="6089707" y="-107547"/>
              <a:ext cx="688308" cy="815413"/>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descr="http://thquangtrung.hoankiem.edu.vn/upload/29321/fck/files/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422" y="1349448"/>
            <a:ext cx="3033163" cy="214482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796720" y="2326477"/>
            <a:ext cx="4846958" cy="2554545"/>
          </a:xfrm>
          <a:prstGeom prst="rect">
            <a:avLst/>
          </a:prstGeom>
        </p:spPr>
        <p:txBody>
          <a:bodyPr wrap="square">
            <a:spAutoFit/>
          </a:bodyPr>
          <a:lstStyle/>
          <a:p>
            <a:pPr algn="ctr"/>
            <a:r>
              <a:rPr lang="vi-VN" sz="3200" dirty="0">
                <a:solidFill>
                  <a:srgbClr val="C00000"/>
                </a:solidFill>
                <a:latin typeface="Times New Roman" pitchFamily="18" charset="0"/>
                <a:cs typeface="Times New Roman" pitchFamily="18" charset="0"/>
              </a:rPr>
              <a:t>Dựa vào gợi ý trong SGK, </a:t>
            </a:r>
            <a:r>
              <a:rPr lang="en-US" sz="3200" dirty="0" err="1">
                <a:solidFill>
                  <a:srgbClr val="C00000"/>
                </a:solidFill>
                <a:latin typeface="Times New Roman" pitchFamily="18" charset="0"/>
                <a:cs typeface="Times New Roman" pitchFamily="18" charset="0"/>
              </a:rPr>
              <a:t>để</a:t>
            </a:r>
            <a:r>
              <a:rPr lang="vi-VN" sz="3200" dirty="0">
                <a:solidFill>
                  <a:srgbClr val="C00000"/>
                </a:solidFill>
                <a:latin typeface="Times New Roman" pitchFamily="18" charset="0"/>
                <a:cs typeface="Times New Roman" pitchFamily="18" charset="0"/>
              </a:rPr>
              <a:t> xác định những tác động của phát triển sản xuất, kinh doanh đến môi trường ở địa phương em</a:t>
            </a:r>
            <a:endParaRPr lang="en-US" sz="3200" dirty="0">
              <a:solidFill>
                <a:srgbClr val="C00000"/>
              </a:solidFill>
              <a:latin typeface="Times New Roman" pitchFamily="18" charset="0"/>
              <a:cs typeface="Times New Roman" pitchFamily="18"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173" y="3013565"/>
            <a:ext cx="4201146" cy="3558489"/>
          </a:xfrm>
          <a:prstGeom prst="rect">
            <a:avLst/>
          </a:prstGeom>
        </p:spPr>
      </p:pic>
    </p:spTree>
    <p:extLst>
      <p:ext uri="{BB962C8B-B14F-4D97-AF65-F5344CB8AC3E}">
        <p14:creationId xmlns:p14="http://schemas.microsoft.com/office/powerpoint/2010/main" val="262617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VÒNG QUAY MAY MẮN&amp;quot;&quot;/&gt;&lt;property id=&quot;20307&quot; value=&quot;270&quot;/&gt;&lt;/object&gt;&lt;object type=&quot;3&quot; unique_id=&quot;10004&quot;&gt;&lt;property id=&quot;20148&quot; value=&quot;5&quot;/&gt;&lt;property id=&quot;20300&quot; value=&quot;Slide 2&quot;/&gt;&lt;property id=&quot;20307&quot; value=&quot;269&quot;/&gt;&lt;/object&gt;&lt;object type=&quot;3&quot; unique_id=&quot;10005&quot;&gt;&lt;property id=&quot;20148&quot; value=&quot;5&quot;/&gt;&lt;property id=&quot;20300&quot; value=&quot;Slide 3&quot;/&gt;&lt;property id=&quot;20307&quot; value=&quot;273&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8&quot;/&gt;&lt;/object&gt;&lt;object type=&quot;3&quot; unique_id=&quot;10008&quot;&gt;&lt;property id=&quot;20148&quot; value=&quot;5&quot;/&gt;&lt;property id=&quot;20300&quot; value=&quot;Slide 6&quot;/&gt;&lt;property id=&quot;20307&quot; value=&quot;275&quot;/&gt;&lt;/object&gt;&lt;object type=&quot;3&quot; unique_id=&quot;10009&quot;&gt;&lt;property id=&quot;20148&quot; value=&quot;5&quot;/&gt;&lt;property id=&quot;20300&quot; value=&quot;Slide 7&quot;/&gt;&lt;property id=&quot;20307&quot; value=&quot;27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quot;/&gt;&lt;property id=&quot;20307&quot; value=&quot;280&quot;/&gt;&lt;/object&gt;&lt;object type=&quot;3&quot; unique_id=&quot;10013&quot;&gt;&lt;property id=&quot;20148&quot; value=&quot;5&quot;/&gt;&lt;property id=&quot;20300&quot; value=&quot;Slide 11&quot;/&gt;&lt;property id=&quot;20307&quot; value=&quot;281&quot;/&gt;&lt;/object&gt;&lt;/object&gt;&lt;object type=&quot;8&quot; unique_id=&quot;10028&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4717</TotalTime>
  <Words>2125</Words>
  <Application>Microsoft Office PowerPoint</Application>
  <PresentationFormat>Widescreen</PresentationFormat>
  <Paragraphs>187</Paragraphs>
  <Slides>39</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Times New Roman</vt:lpstr>
      <vt:lpstr>Calibri</vt:lpstr>
      <vt:lpstr>Wingdings</vt:lpstr>
      <vt:lpstr>Arial</vt:lpstr>
      <vt:lpstr>Calibri Light</vt:lpstr>
      <vt:lpstr>#9Slide03 Bebas Neue Bold</vt:lpstr>
      <vt:lpstr>Bahnschrift SemiBold</vt:lpstr>
      <vt:lpstr>1_Office Theme</vt:lpstr>
      <vt:lpstr>PowerPoint Presentation</vt:lpstr>
      <vt:lpstr>PowerPoint Presentation</vt:lpstr>
      <vt:lpstr>MỤC TIÊU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DELL</cp:lastModifiedBy>
  <cp:revision>487</cp:revision>
  <dcterms:created xsi:type="dcterms:W3CDTF">2018-05-10T00:06:18Z</dcterms:created>
  <dcterms:modified xsi:type="dcterms:W3CDTF">2023-08-09T02:11:56Z</dcterms:modified>
</cp:coreProperties>
</file>