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58" r:id="rId5"/>
    <p:sldId id="260" r:id="rId6"/>
    <p:sldId id="259" r:id="rId7"/>
    <p:sldId id="262" r:id="rId8"/>
    <p:sldId id="267" r:id="rId9"/>
    <p:sldId id="268" r:id="rId10"/>
    <p:sldId id="261" r:id="rId11"/>
    <p:sldId id="263" r:id="rId12"/>
    <p:sldId id="264" r:id="rId13"/>
    <p:sldId id="265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6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1B5A30-406F-4D33-BB96-8FFCF5A3CAB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13890" r="23698" b="17063"/>
          <a:stretch/>
        </p:blipFill>
        <p:spPr bwMode="auto">
          <a:xfrm>
            <a:off x="116362" y="304800"/>
            <a:ext cx="9027638" cy="604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609600"/>
            <a:ext cx="8989786" cy="2308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hủ đề 6: </a:t>
            </a:r>
            <a:b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Bảo vệ môi trường và cảnh quan thiên nhiên</a:t>
            </a:r>
            <a:endParaRPr lang="en-US" sz="6600" b="1" spc="50" dirty="0">
              <a:ln w="11430">
                <a:solidFill>
                  <a:srgbClr val="FFFF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2C32E-5985-CC0D-A458-6484F1F6016C}"/>
              </a:ext>
            </a:extLst>
          </p:cNvPr>
          <p:cNvSpPr txBox="1"/>
          <p:nvPr/>
        </p:nvSpPr>
        <p:spPr>
          <a:xfrm>
            <a:off x="838200" y="30480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https://www.youtube.com/watch?v=cWXew-jIFTE</a:t>
            </a:r>
          </a:p>
        </p:txBody>
      </p:sp>
    </p:spTree>
    <p:extLst>
      <p:ext uri="{BB962C8B-B14F-4D97-AF65-F5344CB8AC3E}">
        <p14:creationId xmlns:p14="http://schemas.microsoft.com/office/powerpoint/2010/main" val="7983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3855"/>
            <a:ext cx="8915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</a:rPr>
              <a:t>Bảng</a:t>
            </a:r>
            <a:r>
              <a:rPr lang="en-US" sz="3200" dirty="0">
                <a:solidFill>
                  <a:srgbClr val="FF0000"/>
                </a:solidFill>
              </a:rPr>
              <a:t> 2: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vi-VN" sz="3200" dirty="0">
                <a:solidFill>
                  <a:srgbClr val="FF0000"/>
                </a:solidFill>
              </a:rPr>
              <a:t>Đánh dấu X vào mức độ ảnh hưởng từ tác động tích cực của con người tới môi trường tự nhiên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57846"/>
              </p:ext>
            </p:extLst>
          </p:nvPr>
        </p:nvGraphicFramePr>
        <p:xfrm>
          <a:off x="457200" y="1752600"/>
          <a:ext cx="8382000" cy="49530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tích cực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Mức độ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188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Trồng cây, gây rừng.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effectLst/>
                        </a:rPr>
                        <a:t>Tiết kiệm nước trong sản xuất và sinh hoạt.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Không khí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Sử dụng phương tiện giao thông công cộng.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400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Sinh vật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Đánh bắt thủy – hải sản đúng quy định.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9373091"/>
              </p:ext>
            </p:extLst>
          </p:nvPr>
        </p:nvGraphicFramePr>
        <p:xfrm>
          <a:off x="152400" y="1752600"/>
          <a:ext cx="8762999" cy="4983082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2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</a:t>
                      </a:r>
                      <a:r>
                        <a:rPr lang="en-US" sz="2000" dirty="0" err="1">
                          <a:effectLst/>
                        </a:rPr>
                        <a:t>iêu</a:t>
                      </a:r>
                      <a:r>
                        <a:rPr lang="vi-VN" sz="2000" dirty="0">
                          <a:effectLst/>
                        </a:rPr>
                        <a:t> cực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Mức độ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96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Đất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Lạm dụng phân bón hóa học trong nông nghiệp.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Nước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Xả trực tiếp các chất thải chưa được xử lí vào nguồn nước.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Không khí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Các khu công nghiệp có hệ thống xử lí khí thải không đạt chuẩn.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509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Sinh vật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Săn, bắt, tận diệt động vật quý hiếm.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7806" marR="67806" marT="33903" marB="33903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7806" marR="67806" marT="33903" marB="33903"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-13855"/>
            <a:ext cx="8458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</a:rPr>
              <a:t>Bảng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vi-VN" sz="2800" dirty="0">
                <a:solidFill>
                  <a:srgbClr val="FF0000"/>
                </a:solidFill>
              </a:rPr>
              <a:t>Đánh dấu X vào mức độ ảnh hưởng từ tác động t</a:t>
            </a:r>
            <a:r>
              <a:rPr lang="en-US" sz="2800" dirty="0" err="1">
                <a:solidFill>
                  <a:srgbClr val="FF0000"/>
                </a:solidFill>
              </a:rPr>
              <a:t>iêu</a:t>
            </a:r>
            <a:r>
              <a:rPr lang="vi-VN" sz="2800" dirty="0">
                <a:solidFill>
                  <a:srgbClr val="FF0000"/>
                </a:solidFill>
              </a:rPr>
              <a:t> cực của con người tới môi trường tự nhiên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198311" cy="1143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effectLst/>
              </a:rPr>
              <a:t>Hoạt động 2: </a:t>
            </a:r>
            <a:br>
              <a:rPr lang="en-US" sz="4000" dirty="0">
                <a:solidFill>
                  <a:srgbClr val="0070C0"/>
                </a:solidFill>
                <a:effectLst/>
              </a:rPr>
            </a:br>
            <a:r>
              <a:rPr lang="vi-VN" sz="4000" dirty="0">
                <a:solidFill>
                  <a:srgbClr val="0070C0"/>
                </a:solidFill>
                <a:effectLst/>
              </a:rPr>
              <a:t>Đánh giá những hành vi, việc làm của tổ chức, cá nhân trong việc bảo tồn cảnh quan thiên nhiên</a:t>
            </a:r>
            <a:br>
              <a:rPr lang="vi-VN" sz="4000" dirty="0">
                <a:solidFill>
                  <a:srgbClr val="0070C0"/>
                </a:solidFill>
                <a:effectLst/>
              </a:rPr>
            </a:br>
            <a:endParaRPr lang="en-US" sz="40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05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B5AB70-7A6B-911C-3CC4-06BC1823AAB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9717748"/>
              </p:ext>
            </p:extLst>
          </p:nvPr>
        </p:nvGraphicFramePr>
        <p:xfrm>
          <a:off x="533400" y="1524000"/>
          <a:ext cx="8305800" cy="490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54">
                  <a:extLst>
                    <a:ext uri="{9D8B030D-6E8A-4147-A177-3AD203B41FA5}">
                      <a16:colId xmlns:a16="http://schemas.microsoft.com/office/drawing/2014/main" val="1224456232"/>
                    </a:ext>
                  </a:extLst>
                </a:gridCol>
                <a:gridCol w="3255146">
                  <a:extLst>
                    <a:ext uri="{9D8B030D-6E8A-4147-A177-3AD203B41FA5}">
                      <a16:colId xmlns:a16="http://schemas.microsoft.com/office/drawing/2014/main" val="373121039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4218074943"/>
                    </a:ext>
                  </a:extLst>
                </a:gridCol>
              </a:tblGrid>
              <a:tr h="1479132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43720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396875" lvl="1" indent="0"/>
                      <a:r>
                        <a:rPr lang="en-US" sz="2400" dirty="0" err="1"/>
                        <a:t>ĐẤT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63443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lvl="1"/>
                      <a:r>
                        <a:rPr lang="en-US" sz="2400" dirty="0" err="1"/>
                        <a:t>NƯỚC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913426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KHÔNG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KHÍ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560864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SINH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VẬT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573268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2160B16-BFFE-377E-026A-22450C8B4F7F}"/>
              </a:ext>
            </a:extLst>
          </p:cNvPr>
          <p:cNvSpPr/>
          <p:nvPr/>
        </p:nvSpPr>
        <p:spPr>
          <a:xfrm>
            <a:off x="1219200" y="50800"/>
            <a:ext cx="6172200" cy="1473200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: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325C6-A6C6-D0FA-B6E0-180395471491}"/>
              </a:ext>
            </a:extLst>
          </p:cNvPr>
          <p:cNvSpPr txBox="1"/>
          <p:nvPr/>
        </p:nvSpPr>
        <p:spPr>
          <a:xfrm>
            <a:off x="381000" y="1000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1977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9089"/>
            <a:ext cx="80772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1: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,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4146963"/>
              </p:ext>
            </p:extLst>
          </p:nvPr>
        </p:nvGraphicFramePr>
        <p:xfrm>
          <a:off x="990600" y="1981199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07180C-8E32-2E5B-7C09-184A2C92B37F}"/>
              </a:ext>
            </a:extLst>
          </p:cNvPr>
          <p:cNvSpPr txBox="1"/>
          <p:nvPr/>
        </p:nvSpPr>
        <p:spPr>
          <a:xfrm>
            <a:off x="381000" y="148845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17704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8801100" cy="1066800"/>
          </a:xfrm>
        </p:spPr>
        <p:txBody>
          <a:bodyPr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,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,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54940029"/>
              </p:ext>
            </p:extLst>
          </p:nvPr>
        </p:nvGraphicFramePr>
        <p:xfrm>
          <a:off x="304800" y="1488387"/>
          <a:ext cx="8686801" cy="53594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cò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Long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Sóc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Trăng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Duy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trì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di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hóa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nguyên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đá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Giang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Cúc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xả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Tích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cực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tiện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xe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đạp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hạn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chế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EFF309-D4E8-75CA-D0AE-E3460C0CD0BF}"/>
              </a:ext>
            </a:extLst>
          </p:cNvPr>
          <p:cNvSpPr txBox="1"/>
          <p:nvPr/>
        </p:nvSpPr>
        <p:spPr>
          <a:xfrm>
            <a:off x="363220" y="96516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37268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91440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3014018"/>
              </p:ext>
            </p:extLst>
          </p:nvPr>
        </p:nvGraphicFramePr>
        <p:xfrm>
          <a:off x="259080" y="1361420"/>
          <a:ext cx="8575040" cy="55532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478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290153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…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EAC693-A889-5DA0-550C-0830F23B1E19}"/>
              </a:ext>
            </a:extLst>
          </p:cNvPr>
          <p:cNvSpPr txBox="1"/>
          <p:nvPr/>
        </p:nvSpPr>
        <p:spPr>
          <a:xfrm>
            <a:off x="76200" y="8686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629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-46109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884172"/>
              </p:ext>
            </p:extLst>
          </p:nvPr>
        </p:nvGraphicFramePr>
        <p:xfrm>
          <a:off x="284480" y="1096891"/>
          <a:ext cx="8575040" cy="5791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5192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310426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Góp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giảm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tiêu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thụ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lượng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nguồn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tài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nguyên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Rèn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luyện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thói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quen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kiệm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tắt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những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bị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Nâng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cao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nhận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thức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tham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hoạt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động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môi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trường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cảnh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r>
                        <a:rPr lang="en-US" sz="2000" dirty="0"/>
                        <a:t>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-</a:t>
                      </a:r>
                      <a:r>
                        <a:rPr lang="en-US" sz="2000" b="0" dirty="0" err="1"/>
                        <a:t>Bảo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và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duy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trì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sự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cân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bằng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của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.</a:t>
                      </a:r>
                    </a:p>
                    <a:p>
                      <a:r>
                        <a:rPr lang="en-US" sz="2000" b="0" dirty="0"/>
                        <a:t>- </a:t>
                      </a:r>
                      <a:r>
                        <a:rPr lang="en-US" sz="2000" b="0" dirty="0" err="1"/>
                        <a:t>Giữ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gìn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môi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trường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sống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cho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vật</a:t>
                      </a:r>
                      <a:r>
                        <a:rPr lang="en-US" sz="2000" b="0" dirty="0"/>
                        <a:t> ở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đang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giảm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FF7F6A-2C16-9B2F-0094-D7A28477977B}"/>
              </a:ext>
            </a:extLst>
          </p:cNvPr>
          <p:cNvSpPr txBox="1"/>
          <p:nvPr/>
        </p:nvSpPr>
        <p:spPr>
          <a:xfrm>
            <a:off x="-5080" y="6858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9129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079"/>
            <a:ext cx="86868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744370"/>
              </p:ext>
            </p:extLst>
          </p:nvPr>
        </p:nvGraphicFramePr>
        <p:xfrm>
          <a:off x="685800" y="1981198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8B423E-69B9-9DA2-0817-26ED23972384}"/>
              </a:ext>
            </a:extLst>
          </p:cNvPr>
          <p:cNvSpPr txBox="1"/>
          <p:nvPr/>
        </p:nvSpPr>
        <p:spPr>
          <a:xfrm>
            <a:off x="152400" y="140972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31561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84D8-637F-F0A7-B988-4D1E56F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53297-AB4A-276B-A65E-A99CDB501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96046BE-8C83-4388-9B86-9E962A3D2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005901"/>
              </p:ext>
            </p:extLst>
          </p:nvPr>
        </p:nvGraphicFramePr>
        <p:xfrm>
          <a:off x="457199" y="1985405"/>
          <a:ext cx="8686801" cy="47735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0ED4536-9D56-7F4F-AE82-28CED3923252}"/>
              </a:ext>
            </a:extLst>
          </p:cNvPr>
          <p:cNvSpPr txBox="1">
            <a:spLocks/>
          </p:cNvSpPr>
          <p:nvPr/>
        </p:nvSpPr>
        <p:spPr>
          <a:xfrm>
            <a:off x="152400" y="-5908"/>
            <a:ext cx="8686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A8C47-66ED-2E77-614B-E796A5233E91}"/>
              </a:ext>
            </a:extLst>
          </p:cNvPr>
          <p:cNvSpPr txBox="1"/>
          <p:nvPr/>
        </p:nvSpPr>
        <p:spPr>
          <a:xfrm>
            <a:off x="533400" y="146218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23888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Hoạt động 1: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chemeClr val="accent2">
                    <a:lumMod val="50000"/>
                  </a:schemeClr>
                </a:solidFill>
              </a:rPr>
              <a:t>Phân tích thực trạng môi trường tự nhiên tại địa phương và tác động của con người tới môi trường tự nhiên.</a:t>
            </a:r>
            <a:br>
              <a:rPr lang="vi-VN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5151-3980-E5FA-E493-CCCC8A88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5400"/>
            <a:ext cx="6512511" cy="11430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3. </a:t>
            </a:r>
            <a:br>
              <a:rPr lang="en-US" dirty="0"/>
            </a:br>
            <a:r>
              <a:rPr lang="en-US" dirty="0" err="1">
                <a:solidFill>
                  <a:srgbClr val="0070C0"/>
                </a:solidFill>
              </a:rPr>
              <a:t>Đề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xuất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tham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thực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hiện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một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pháp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vệ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môi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tồn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quan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thiên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nhiên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B080-D5BB-C6CA-1EA0-D3B75418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839200" cy="563880"/>
          </a:xfrm>
        </p:spPr>
        <p:txBody>
          <a:bodyPr/>
          <a:lstStyle/>
          <a:p>
            <a:pPr marL="0" indent="0"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B58BD-4A4A-4A71-7189-75CEB8839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8352" r="10834" b="4445"/>
          <a:stretch/>
        </p:blipFill>
        <p:spPr>
          <a:xfrm>
            <a:off x="304800" y="965712"/>
            <a:ext cx="6096000" cy="5294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013A-F946-017C-699C-D134F97A7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4262620"/>
            <a:ext cx="8153400" cy="2577460"/>
          </a:xfrm>
          <a:solidFill>
            <a:srgbClr val="FFFF00"/>
          </a:solidFill>
        </p:spPr>
        <p:txBody>
          <a:bodyPr/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sớm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7AB33-4CBF-B5F4-43F1-49A61DC15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45" y="1037331"/>
            <a:ext cx="4928455" cy="32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2FD8-D42C-90C5-E54F-5DEC6064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0" y="51999"/>
            <a:ext cx="8610599" cy="533400"/>
          </a:xfrm>
        </p:spPr>
        <p:txBody>
          <a:bodyPr/>
          <a:lstStyle/>
          <a:p>
            <a:pPr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6087-16A9-4ABE-4C18-0997A3DA5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0600" y="4299247"/>
            <a:ext cx="7162800" cy="255016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đồi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trọc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liệm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5BF13-D6D7-CA2F-9017-4B9C8BC1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7" y="1337009"/>
            <a:ext cx="4736037" cy="2956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8E4A4-9917-8508-70D1-7715A728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t="10907" r="2556" b="10907"/>
          <a:stretch/>
        </p:blipFill>
        <p:spPr>
          <a:xfrm>
            <a:off x="254207" y="1023176"/>
            <a:ext cx="5867400" cy="295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B1962-56E6-EA4B-CD01-3CCB6610E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6" t="30000" r="4167" b="8750"/>
          <a:stretch/>
        </p:blipFill>
        <p:spPr>
          <a:xfrm>
            <a:off x="1058545" y="1080623"/>
            <a:ext cx="6424930" cy="32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C7D25-E6B1-18AC-2DC9-2D1D6A77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650" y="1044575"/>
            <a:ext cx="4547767" cy="3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6CE31-9814-7D7E-4C6F-674280DF55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686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9E9E-D419-B05A-2309-67567DB1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0" y="1828800"/>
            <a:ext cx="8315880" cy="40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D8CF-1455-8DE0-11BA-563D33E5ED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762000"/>
            <a:ext cx="8077200" cy="5715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86EA-6B8F-1931-32C5-06C7743D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1828800"/>
          </a:xfrm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4. </a:t>
            </a:r>
            <a:b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br>
              <a:rPr lang="en-US" sz="40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0B0F-E9CF-5B8B-E4B8-DD5B55C7C3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905000"/>
            <a:ext cx="8382000" cy="4648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@@@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video clip,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poster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***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thuyết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ppt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01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khẩu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,…) </a:t>
            </a:r>
          </a:p>
        </p:txBody>
      </p:sp>
    </p:spTree>
    <p:extLst>
      <p:ext uri="{BB962C8B-B14F-4D97-AF65-F5344CB8AC3E}">
        <p14:creationId xmlns:p14="http://schemas.microsoft.com/office/powerpoint/2010/main" val="35916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F706-737C-46A0-192A-E2AD653D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algn="ctr"/>
            <a:r>
              <a:rPr lang="en-US" sz="3600" dirty="0" err="1"/>
              <a:t>Bảng</a:t>
            </a:r>
            <a:r>
              <a:rPr lang="en-US" sz="3600" dirty="0"/>
              <a:t> 1: Đ</a:t>
            </a:r>
            <a:r>
              <a:rPr lang="vi-VN" sz="3600" dirty="0"/>
              <a:t>ánh giá thực trạng môi trường tự nhiê</a:t>
            </a:r>
            <a:r>
              <a:rPr lang="en-US" sz="3600" dirty="0"/>
              <a:t>n</a:t>
            </a:r>
            <a:r>
              <a:rPr lang="vi-VN" sz="3600" dirty="0"/>
              <a:t> tại địa phương</a:t>
            </a:r>
            <a:r>
              <a:rPr lang="en-US" sz="3600" dirty="0"/>
              <a:t> (TP Sa </a:t>
            </a:r>
            <a:r>
              <a:rPr lang="en-US" sz="3600" dirty="0" err="1"/>
              <a:t>Đéc</a:t>
            </a:r>
            <a:r>
              <a:rPr lang="en-US" sz="3600" dirty="0"/>
              <a:t>)</a:t>
            </a:r>
            <a:r>
              <a:rPr lang="vi-VN" sz="3600" dirty="0"/>
              <a:t> và chia sẻ kết quả trong bảng sau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71609-D79C-5F55-3E28-926291AAEA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118519"/>
            <a:ext cx="8412162" cy="420608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0A83BCE-FF8A-7196-87F2-0B042BB88105}"/>
              </a:ext>
            </a:extLst>
          </p:cNvPr>
          <p:cNvSpPr/>
          <p:nvPr/>
        </p:nvSpPr>
        <p:spPr>
          <a:xfrm>
            <a:off x="5410200" y="4419600"/>
            <a:ext cx="3873190" cy="1061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20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4038600"/>
            <a:ext cx="7467600" cy="25908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/>
              <a:t>1. Chặt cây</a:t>
            </a:r>
            <a:r>
              <a:rPr lang="en-US" sz="2800" dirty="0"/>
              <a:t>-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endParaRPr lang="vi-VN" sz="2800" dirty="0"/>
          </a:p>
          <a:p>
            <a:r>
              <a:rPr lang="vi-VN" sz="2800" dirty="0"/>
              <a:t>Gây ra xói mòn, sạt lở đất.</a:t>
            </a:r>
          </a:p>
          <a:p>
            <a:r>
              <a:rPr lang="vi-VN" sz="2800" dirty="0"/>
              <a:t>Gây ra cháy rừng.</a:t>
            </a:r>
          </a:p>
          <a:p>
            <a:r>
              <a:rPr lang="vi-VN" sz="2800" dirty="0"/>
              <a:t>Không khí bị ô nhiễm.</a:t>
            </a:r>
          </a:p>
          <a:p>
            <a:r>
              <a:rPr lang="vi-VN" sz="2800" dirty="0"/>
              <a:t>Động vật không có nơi cư trú. </a:t>
            </a:r>
          </a:p>
        </p:txBody>
      </p:sp>
      <p:pic>
        <p:nvPicPr>
          <p:cNvPr id="2054" name="Picture 6" descr="Hậu quả của việc chặt phá rừng bừa b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105400" cy="33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ạn chặt phá rừng trái phép và ảnh hưởng tới thiên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49113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371600" y="2438400"/>
            <a:ext cx="8153400" cy="2362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nhận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xét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về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ảnh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sau</a:t>
            </a:r>
            <a:r>
              <a:rPr lang="en-US" sz="3600" dirty="0">
                <a:solidFill>
                  <a:srgbClr val="FFFF00"/>
                </a:solidFill>
              </a:rPr>
              <a:t>. </a:t>
            </a:r>
            <a:r>
              <a:rPr lang="en-US" sz="3600" dirty="0" err="1">
                <a:solidFill>
                  <a:srgbClr val="FFFF00"/>
                </a:solidFill>
              </a:rPr>
              <a:t>Chỉ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kết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quả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nó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Trồng rừng giúp tạo sinh kế cho người nông dâ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5748193" cy="39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ồng rừng và cung ứng nguyên liệu | Công ty MDF Vinafor Gia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93" y="114300"/>
            <a:ext cx="5295507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658612"/>
            <a:ext cx="88392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2. Trồng cây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môi trường sống của toàn dân.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Ngăn chặn nguy cơ lũ lụt, sạt lở đồi núi đê điều, chống sa mạc hóa.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Điều hòa khí hậu, chất thải, khí thải.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nguồn nước ngầm sinh sống.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Là môi trường sống cần thiết cho con người và các động vật hoang dã quí hiếm. </a:t>
            </a:r>
          </a:p>
        </p:txBody>
      </p:sp>
    </p:spTree>
    <p:extLst>
      <p:ext uri="{BB962C8B-B14F-4D97-AF65-F5344CB8AC3E}">
        <p14:creationId xmlns:p14="http://schemas.microsoft.com/office/powerpoint/2010/main" val="6007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Ô nhiễm nguồn nước: Thực trạng đáng bá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01" y="111124"/>
            <a:ext cx="4939149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Nguyên nhân, giải pháp khắc phục tình trạng ô nhiễm môi trường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761"/>
            <a:ext cx="399415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3154218"/>
            <a:ext cx="8229600" cy="3703782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</a:rPr>
              <a:t>3. Xả chất thải ra kênh/hồ/sông</a:t>
            </a:r>
          </a:p>
          <a:p>
            <a:r>
              <a:rPr lang="vi-VN" sz="2800" dirty="0"/>
              <a:t>Ảnh hưởng đến sức khỏe của con người.</a:t>
            </a:r>
          </a:p>
          <a:p>
            <a:r>
              <a:rPr lang="vi-VN" sz="2800" dirty="0"/>
              <a:t>Nguồn nước mặt bị ô nhiễm.</a:t>
            </a:r>
          </a:p>
          <a:p>
            <a:r>
              <a:rPr lang="vi-VN" sz="2800" dirty="0"/>
              <a:t>Ảnh hưởng đến nguồn nước ngầm.</a:t>
            </a:r>
          </a:p>
          <a:p>
            <a:r>
              <a:rPr lang="vi-VN" sz="2800" dirty="0"/>
              <a:t>Ảnh hưởng đến sinh vật dưới nước.</a:t>
            </a:r>
          </a:p>
          <a:p>
            <a:r>
              <a:rPr lang="vi-VN" sz="2800" dirty="0"/>
              <a:t>Ảnh hưởng đến thực vật.</a:t>
            </a:r>
          </a:p>
          <a:p>
            <a:r>
              <a:rPr lang="vi-VN" sz="2800" dirty="0"/>
              <a:t>Làm xấu đi cảnh quan thiên nhiên. </a:t>
            </a:r>
          </a:p>
        </p:txBody>
      </p:sp>
    </p:spTree>
    <p:extLst>
      <p:ext uri="{BB962C8B-B14F-4D97-AF65-F5344CB8AC3E}">
        <p14:creationId xmlns:p14="http://schemas.microsoft.com/office/powerpoint/2010/main" val="16076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291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NHỮNG LƯU Ý VỀ NGUỒN NƯỚC SẠCH ĐỐI VỚI SỨC KHỎE – HYDROGEN MALL 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453512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925431"/>
            <a:ext cx="8229600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4. Nguồn nước xanh - sạch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Cảnh quan thiên nhiên đẹp.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Cung cấp nguồn nước sạch cho người dân và động thực vật.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Không làm ảnh hưởng đến mạch nước nguồn.</a:t>
            </a:r>
          </a:p>
        </p:txBody>
      </p:sp>
    </p:spTree>
    <p:extLst>
      <p:ext uri="{BB962C8B-B14F-4D97-AF65-F5344CB8AC3E}">
        <p14:creationId xmlns:p14="http://schemas.microsoft.com/office/powerpoint/2010/main" val="37341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D2A7-6E83-7DFC-002A-A7BDF414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14800"/>
            <a:ext cx="651251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C6B01-64C4-7667-7037-9EBBCF546A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469483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2D8D8-5429-AC93-6288-5E15B6FD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609600"/>
            <a:ext cx="6667500" cy="375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1E2FD7-2586-9822-92FD-DB35FE9DE936}"/>
              </a:ext>
            </a:extLst>
          </p:cNvPr>
          <p:cNvSpPr/>
          <p:nvPr/>
        </p:nvSpPr>
        <p:spPr>
          <a:xfrm>
            <a:off x="342900" y="4086922"/>
            <a:ext cx="8458200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vi-VN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0070C0"/>
                </a:solidFill>
              </a:rPr>
              <a:t>Ô </a:t>
            </a:r>
            <a:r>
              <a:rPr lang="en-US" sz="2400" b="1" dirty="0" err="1">
                <a:solidFill>
                  <a:srgbClr val="0070C0"/>
                </a:solidFill>
              </a:rPr>
              <a:t>nhiễm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khí</a:t>
            </a:r>
            <a:endParaRPr lang="vi-VN" sz="2400" b="1" dirty="0">
              <a:solidFill>
                <a:srgbClr val="0070C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: </a:t>
            </a:r>
            <a:r>
              <a:rPr lang="vi-VN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gây ra các bệnh đột quỵ, bệnh tim, ung thư phổi, các bệnh nhiễm trùng đường hô hấp</a:t>
            </a:r>
            <a:r>
              <a:rPr lang="vi-VN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: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gây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mất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cân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bằng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thái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Thiệt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: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225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en-US" sz="2400" dirty="0"/>
              <a:t>, </a:t>
            </a:r>
            <a:r>
              <a:rPr lang="en-US" sz="2400" dirty="0" err="1"/>
              <a:t>Việt</a:t>
            </a:r>
            <a:r>
              <a:rPr lang="en-US" sz="2400" dirty="0"/>
              <a:t> Nam 10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vi-VN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1DF4F-7E4A-3279-BE79-DCDE6399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123" y="226742"/>
            <a:ext cx="5615877" cy="3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407C-6C05-2EC2-4B12-D5B80127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1A7B1-8AF3-EAC4-11A0-5B7F4BD23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879" y="0"/>
            <a:ext cx="4623220" cy="3076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B5109-4115-4C56-EF7C-8430C841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5950773" cy="3675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4F911-7318-456A-96A1-DBF4749C819F}"/>
              </a:ext>
            </a:extLst>
          </p:cNvPr>
          <p:cNvSpPr txBox="1"/>
          <p:nvPr/>
        </p:nvSpPr>
        <p:spPr>
          <a:xfrm>
            <a:off x="4688629" y="58359"/>
            <a:ext cx="4340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5. </a:t>
            </a:r>
            <a:r>
              <a:rPr lang="en-US" sz="2800" dirty="0" err="1">
                <a:solidFill>
                  <a:srgbClr val="00B0F0"/>
                </a:solidFill>
              </a:rPr>
              <a:t>Không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khí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trong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lành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/>
              <a:t>* </a:t>
            </a:r>
            <a:r>
              <a:rPr lang="vi-VN" sz="2800" dirty="0"/>
              <a:t>Cải thiện sức khỏe con người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B4B64-0FA8-9600-FDD8-BB5A4F46FB2C}"/>
              </a:ext>
            </a:extLst>
          </p:cNvPr>
          <p:cNvSpPr txBox="1"/>
          <p:nvPr/>
        </p:nvSpPr>
        <p:spPr>
          <a:xfrm>
            <a:off x="4800599" y="1403129"/>
            <a:ext cx="4228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vi-VN" sz="2800" dirty="0"/>
              <a:t>Tạo ra cơ hội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vi-VN" sz="2800" dirty="0"/>
              <a:t>kinh tế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BB3C9-E5F2-6B2C-9BDA-D3FBDAD2D1BA}"/>
              </a:ext>
            </a:extLst>
          </p:cNvPr>
          <p:cNvSpPr txBox="1"/>
          <p:nvPr/>
        </p:nvSpPr>
        <p:spPr>
          <a:xfrm>
            <a:off x="4875301" y="2335384"/>
            <a:ext cx="4240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C2938-99A9-06C3-C325-F5B7E9FA6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"/>
          <a:stretch/>
        </p:blipFill>
        <p:spPr>
          <a:xfrm>
            <a:off x="4268700" y="3218786"/>
            <a:ext cx="4881880" cy="32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344</TotalTime>
  <Words>1687</Words>
  <Application>Microsoft Office PowerPoint</Application>
  <PresentationFormat>On-screen Show (4:3)</PresentationFormat>
  <Paragraphs>195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Georgia</vt:lpstr>
      <vt:lpstr>Tahoma</vt:lpstr>
      <vt:lpstr>Times New Roman</vt:lpstr>
      <vt:lpstr>Trebuchet MS</vt:lpstr>
      <vt:lpstr>Slipstream</vt:lpstr>
      <vt:lpstr>Chủ đề 6:  Bảo vệ môi trường và cảnh quan thiên nhiên</vt:lpstr>
      <vt:lpstr>Hoạt động 1:  Phân tích thực trạng môi trường tự nhiên tại địa phương và tác động của con người tới môi trường tự nhiên. </vt:lpstr>
      <vt:lpstr>Bảng 1: Đánh giá thực trạng môi trường tự nhiên tại địa phương (TP Sa Đéc) và chia sẻ kết quả trong bảng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2:  Đánh dấu X vào mức độ ảnh hưởng từ tác động tích cực của con người tới môi trường tự nhiên</vt:lpstr>
      <vt:lpstr>PowerPoint Presentation</vt:lpstr>
      <vt:lpstr>Hoạt động 2:  Đánh giá những hành vi, việc làm của tổ chức, cá nhân trong việc bảo tồn cảnh quan thiên nhiên </vt:lpstr>
      <vt:lpstr>PowerPoint Presentation</vt:lpstr>
      <vt:lpstr>Nhiệm vụ 1: Nêu những việc làm, hành động của các tổ chức, cá nhân trong việc bảo tồn cảnh quan thiên nhiên</vt:lpstr>
      <vt:lpstr>Những việc làm, hành động của các tổ chức, cá nhân trong việc bảo tồn cảnh quan thiên nhiên</vt:lpstr>
      <vt:lpstr>Nhiệm vụ 2: Nhận xét, đánh giá việc bảo tồn cảnh quan thiên nhiên qua hai hoạt động sau:</vt:lpstr>
      <vt:lpstr>Nhiệm vụ 2: Nhận xét, đánh giá việc bảo tồn cảnh quan thiên nhiên qua hai hoạt động sau:</vt:lpstr>
      <vt:lpstr>Nhiệm vụ 3: Chia sẻ những hiệu quả mà các tổ chức, cá nhân đã thực hiện bảo tồn cảnh quan thiên nhiên ở tỉnh Đồng Tháp</vt:lpstr>
      <vt:lpstr>PowerPoint Presentation</vt:lpstr>
      <vt:lpstr>Hoạt động 3.  Đề xuất và tham gia thực hiện một số giải pháp bảo vệ môi trường và bảo tồn cản quan thiên nhiên</vt:lpstr>
      <vt:lpstr>Nhiệm vụ 1. Đề xuất một số việc làm bảo vệ cảnh quan thiên nhiên ở địa phương </vt:lpstr>
      <vt:lpstr>Nhiệm vụ 2. Đề xuất những việc làm để bảo vệ môi trường tự nhiên </vt:lpstr>
      <vt:lpstr>PowerPoint Presentation</vt:lpstr>
      <vt:lpstr>PowerPoint Presentation</vt:lpstr>
      <vt:lpstr>Hoạt động 4.  Tuyên truyền bảo vệ môi trường tự nhiên và cảnh quan thiên nhiên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6: Bảo vệ môi trường và cảnh quan thiên nhiên</dc:title>
  <dc:creator>THC</dc:creator>
  <cp:lastModifiedBy>THPT SADEC</cp:lastModifiedBy>
  <cp:revision>24</cp:revision>
  <dcterms:created xsi:type="dcterms:W3CDTF">2023-02-28T21:18:48Z</dcterms:created>
  <dcterms:modified xsi:type="dcterms:W3CDTF">2023-03-04T02:14:44Z</dcterms:modified>
</cp:coreProperties>
</file>