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sldIdLst>
    <p:sldId id="257" r:id="rId9"/>
    <p:sldId id="259" r:id="rId10"/>
    <p:sldId id="261" r:id="rId11"/>
    <p:sldId id="262" r:id="rId12"/>
    <p:sldId id="260" r:id="rId13"/>
    <p:sldId id="264" r:id="rId14"/>
    <p:sldId id="263" r:id="rId15"/>
    <p:sldId id="258" r:id="rId16"/>
    <p:sldId id="265" r:id="rId17"/>
    <p:sldId id="266" r:id="rId18"/>
    <p:sldId id="267" r:id="rId19"/>
    <p:sldId id="268" r:id="rId20"/>
    <p:sldId id="269" r:id="rId21"/>
    <p:sldId id="270" r:id="rId22"/>
    <p:sldId id="271" r:id="rId23"/>
    <p:sldId id="272" r:id="rId24"/>
    <p:sldId id="273" r:id="rId25"/>
    <p:sldId id="275" r:id="rId26"/>
    <p:sldId id="276" r:id="rId27"/>
    <p:sldId id="277" r:id="rId28"/>
    <p:sldId id="278" r:id="rId29"/>
    <p:sldId id="279" r:id="rId30"/>
    <p:sldId id="280" r:id="rId31"/>
    <p:sldId id="2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1" d="100"/>
          <a:sy n="71" d="100"/>
        </p:scale>
        <p:origin x="7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ACB964-9306-4F8C-AEE7-61F694EF21C4}"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53309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CB964-9306-4F8C-AEE7-61F694EF21C4}"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618443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CB964-9306-4F8C-AEE7-61F694EF21C4}"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362084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444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621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64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6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93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86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410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02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CB964-9306-4F8C-AEE7-61F694EF21C4}"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2325749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242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573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152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615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290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609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57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172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735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04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ACB964-9306-4F8C-AEE7-61F694EF21C4}"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1951234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451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394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687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925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846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777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578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829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76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41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ACB964-9306-4F8C-AEE7-61F694EF21C4}"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40302149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585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9755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2893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699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904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21476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3821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18605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93562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6240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CB964-9306-4F8C-AEE7-61F694EF21C4}"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7327175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09349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97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66838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20586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74211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21455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64075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0021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800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28555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ACB964-9306-4F8C-AEE7-61F694EF21C4}"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7095547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38666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46049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43025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976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5802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16370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28579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03507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55597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09744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CB964-9306-4F8C-AEE7-61F694EF21C4}"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15090559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61006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67072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9719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03399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62412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20645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77102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95334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95034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04388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CB964-9306-4F8C-AEE7-61F694EF21C4}"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35537807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32793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376591"/>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805838"/>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67613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712755"/>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276811"/>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902529"/>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74526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94782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CB964-9306-4F8C-AEE7-61F694EF21C4}"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20003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CB964-9306-4F8C-AEE7-61F694EF21C4}" type="datetimeFigureOut">
              <a:rPr lang="en-US" smtClean="0"/>
              <a:t>8/8/2023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41CF7-1868-418A-8BBA-5C35AD62B8C9}" type="slidenum">
              <a:rPr lang="en-US" smtClean="0"/>
              <a:t>‹#›</a:t>
            </a:fld>
            <a:endParaRPr lang="en-US"/>
          </a:p>
        </p:txBody>
      </p:sp>
    </p:spTree>
    <p:extLst>
      <p:ext uri="{BB962C8B-B14F-4D97-AF65-F5344CB8AC3E}">
        <p14:creationId xmlns:p14="http://schemas.microsoft.com/office/powerpoint/2010/main" val="2226486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243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b="0" i="0" u="none"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b="0" i="0" u="none"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2412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5925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6704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1531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3876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059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 Id="rId5" Type="http://schemas.openxmlformats.org/officeDocument/2006/relationships/image" Target="../media/image4.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40.xml"/><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3" Type="http://schemas.openxmlformats.org/officeDocument/2006/relationships/image" Target="../media/image24.png"/><Relationship Id="rId12" Type="http://schemas.openxmlformats.org/officeDocument/2006/relationships/image" Target="NULL"/><Relationship Id="rId2" Type="http://schemas.openxmlformats.org/officeDocument/2006/relationships/image" Target="../media/image23.png"/><Relationship Id="rId1" Type="http://schemas.openxmlformats.org/officeDocument/2006/relationships/slideLayout" Target="../slideLayouts/slideLayout51.xml"/><Relationship Id="rId9" Type="http://schemas.openxmlformats.org/officeDocument/2006/relationships/image" Target="../media/image24.svg"/><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26" Type="http://schemas.openxmlformats.org/officeDocument/2006/relationships/image" Target="../media/image27.png"/><Relationship Id="rId25" Type="http://schemas.openxmlformats.org/officeDocument/2006/relationships/image" Target="NULL"/><Relationship Id="rId2" Type="http://schemas.openxmlformats.org/officeDocument/2006/relationships/image" Target="../media/image26.png"/><Relationship Id="rId1" Type="http://schemas.openxmlformats.org/officeDocument/2006/relationships/slideLayout" Target="../slideLayouts/slideLayout51.xml"/><Relationship Id="rId19" Type="http://schemas.openxmlformats.org/officeDocument/2006/relationships/image" Target="NULL"/></Relationships>
</file>

<file path=ppt/slides/_rels/slide17.xml.rels><?xml version="1.0" encoding="UTF-8" standalone="yes"?>
<Relationships xmlns="http://schemas.openxmlformats.org/package/2006/relationships"><Relationship Id="rId26" Type="http://schemas.openxmlformats.org/officeDocument/2006/relationships/image" Target="../media/image27.png"/><Relationship Id="rId25" Type="http://schemas.openxmlformats.org/officeDocument/2006/relationships/image" Target="NULL"/><Relationship Id="rId2" Type="http://schemas.openxmlformats.org/officeDocument/2006/relationships/image" Target="../media/image26.png"/><Relationship Id="rId1" Type="http://schemas.openxmlformats.org/officeDocument/2006/relationships/slideLayout" Target="../slideLayouts/slideLayout51.xml"/><Relationship Id="rId19" Type="http://schemas.openxmlformats.org/officeDocument/2006/relationships/image" Target="NUL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3" Type="http://schemas.openxmlformats.org/officeDocument/2006/relationships/image" Target="../media/image56.svg"/><Relationship Id="rId2" Type="http://schemas.openxmlformats.org/officeDocument/2006/relationships/image" Target="../media/image31.png"/><Relationship Id="rId16" Type="http://schemas.openxmlformats.org/officeDocument/2006/relationships/image" Target="../media/image34.png"/><Relationship Id="rId1" Type="http://schemas.openxmlformats.org/officeDocument/2006/relationships/slideLayout" Target="../slideLayouts/slideLayout62.xml"/><Relationship Id="rId6" Type="http://schemas.openxmlformats.org/officeDocument/2006/relationships/image" Target="../media/image32.png"/><Relationship Id="rId5" Type="http://schemas.openxmlformats.org/officeDocument/2006/relationships/image" Target="../media/image48.svg"/><Relationship Id="rId15" Type="http://schemas.openxmlformats.org/officeDocument/2006/relationships/image" Target="../media/image58.svg"/><Relationship Id="rId1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3.xml"/><Relationship Id="rId9" Type="http://schemas.openxmlformats.org/officeDocument/2006/relationships/image" Target="../media/image8.svg"/></Relationships>
</file>

<file path=ppt/slides/_rels/slide23.xml.rels><?xml version="1.0" encoding="UTF-8" standalone="yes"?>
<Relationships xmlns="http://schemas.openxmlformats.org/package/2006/relationships"><Relationship Id="rId13" Type="http://schemas.openxmlformats.org/officeDocument/2006/relationships/image" Target="../media/image36.png"/><Relationship Id="rId12" Type="http://schemas.openxmlformats.org/officeDocument/2006/relationships/image" Target="NULL"/><Relationship Id="rId2" Type="http://schemas.openxmlformats.org/officeDocument/2006/relationships/image" Target="../media/image23.png"/><Relationship Id="rId1" Type="http://schemas.openxmlformats.org/officeDocument/2006/relationships/slideLayout" Target="../slideLayouts/slideLayout73.xml"/><Relationship Id="rId15" Type="http://schemas.openxmlformats.org/officeDocument/2006/relationships/image" Target="../media/image25.png"/><Relationship Id="rId14" Type="http://schemas.openxmlformats.org/officeDocument/2006/relationships/image" Target="../media/image24.png"/><Relationship Id="rId9" Type="http://schemas.openxmlformats.org/officeDocument/2006/relationships/image" Target="../media/image24.sv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4.xml"/><Relationship Id="rId30" Type="http://schemas.openxmlformats.org/officeDocument/2006/relationships/image" Target="../media/image89.sv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16.sv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54.sv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893195" y="1287887"/>
            <a:ext cx="9620518" cy="2031325"/>
          </a:xfrm>
          <a:prstGeom prst="rect">
            <a:avLst/>
          </a:prstGeom>
          <a:noFill/>
        </p:spPr>
        <p:txBody>
          <a:bodyPr wrap="square" rtlCol="0">
            <a:spAutoFit/>
          </a:bodyPr>
          <a:lstStyle/>
          <a:p>
            <a:pPr algn="ctr"/>
            <a:r>
              <a:rPr lang="en-US" sz="6600" b="1" dirty="0" smtClean="0">
                <a:latin typeface="Times New Roman" panose="02020603050405020304" pitchFamily="18" charset="0"/>
                <a:cs typeface="Times New Roman" panose="02020603050405020304" pitchFamily="18" charset="0"/>
              </a:rPr>
              <a:t>CHỦ ĐỀ 3</a:t>
            </a:r>
          </a:p>
          <a:p>
            <a:r>
              <a:rPr lang="en-US" sz="6000" b="1" dirty="0" smtClean="0">
                <a:latin typeface="Times New Roman" panose="02020603050405020304" pitchFamily="18" charset="0"/>
                <a:cs typeface="Times New Roman" panose="02020603050405020304" pitchFamily="18" charset="0"/>
              </a:rPr>
              <a:t>RÈN LUYỆN BẢN THÂN</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8903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70457" y="167425"/>
            <a:ext cx="11135932" cy="617861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42900" lvl="0" indent="-342900" algn="just">
              <a:spcAft>
                <a:spcPts val="0"/>
              </a:spcAft>
              <a:buClr>
                <a:srgbClr val="000000"/>
              </a:buClr>
              <a:buSzPts val="1200"/>
              <a:buFont typeface="Symbol" panose="05050102010706020507" pitchFamily="18" charset="2"/>
              <a:buChar char="-"/>
              <a:tabLst>
                <a:tab pos="624205" algn="l"/>
              </a:tabLst>
            </a:pPr>
            <a:r>
              <a:rPr lang="vi-VN" sz="2800" dirty="0">
                <a:latin typeface="Times New Roman" panose="02020603050405020304" pitchFamily="18" charset="0"/>
                <a:ea typeface="Arial" panose="020B0604020202020204" pitchFamily="34" charset="0"/>
                <a:cs typeface="Times New Roman" panose="02020603050405020304" pitchFamily="18" charset="0"/>
              </a:rPr>
              <a:t>Nhận thức được việc tuân thủ </a:t>
            </a:r>
            <a:r>
              <a:rPr lang="vi-VN" sz="2800" dirty="0" smtClean="0">
                <a:latin typeface="Times New Roman" panose="02020603050405020304" pitchFamily="18" charset="0"/>
                <a:ea typeface="Arial" panose="020B0604020202020204" pitchFamily="34" charset="0"/>
                <a:cs typeface="Times New Roman" panose="02020603050405020304" pitchFamily="18" charset="0"/>
              </a:rPr>
              <a:t>k</a:t>
            </a:r>
            <a:r>
              <a:rPr lang="en-US" sz="2800" dirty="0">
                <a:latin typeface="Times New Roman" panose="02020603050405020304" pitchFamily="18" charset="0"/>
                <a:ea typeface="Arial" panose="020B0604020202020204" pitchFamily="34" charset="0"/>
                <a:cs typeface="Times New Roman" panose="02020603050405020304" pitchFamily="18" charset="0"/>
              </a:rPr>
              <a:t>ỉ</a:t>
            </a:r>
            <a:r>
              <a:rPr lang="vi-VN" sz="2800" dirty="0" smtClean="0">
                <a:latin typeface="Times New Roman" panose="02020603050405020304" pitchFamily="18" charset="0"/>
                <a:ea typeface="Arial" panose="020B0604020202020204" pitchFamily="34" charset="0"/>
                <a:cs typeface="Times New Roman" panose="02020603050405020304" pitchFamily="18" charset="0"/>
              </a:rPr>
              <a:t> </a:t>
            </a:r>
            <a:r>
              <a:rPr lang="vi-VN" sz="2800" dirty="0">
                <a:latin typeface="Times New Roman" panose="02020603050405020304" pitchFamily="18" charset="0"/>
                <a:ea typeface="Arial" panose="020B0604020202020204" pitchFamily="34" charset="0"/>
                <a:cs typeface="Times New Roman" panose="02020603050405020304" pitchFamily="18" charset="0"/>
              </a:rPr>
              <a:t>luật là tốt cho bản thân, tập thể và cộng đồng.</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gn="just">
              <a:spcAft>
                <a:spcPts val="3500"/>
              </a:spcAft>
              <a:buClr>
                <a:srgbClr val="000000"/>
              </a:buClr>
              <a:buSzPts val="1200"/>
              <a:buFont typeface="Symbol" panose="05050102010706020507" pitchFamily="18" charset="2"/>
              <a:buChar char="-"/>
              <a:tabLst>
                <a:tab pos="624205" algn="l"/>
              </a:tabLst>
            </a:pP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Xác</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định</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được</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nguyên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nhân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chủ</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quan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và</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khách</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quan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gây</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cản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trở</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việc</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tuân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thủ</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kỉ</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luật</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của</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bản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thân</a:t>
            </a:r>
            <a:endParaRPr lang="en-US" sz="2800" dirty="0" smtClean="0">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gn="just">
              <a:spcAft>
                <a:spcPts val="3500"/>
              </a:spcAft>
              <a:buClr>
                <a:srgbClr val="000000"/>
              </a:buClr>
              <a:buSzPts val="1200"/>
              <a:buFont typeface="Symbol" panose="05050102010706020507" pitchFamily="18" charset="2"/>
              <a:buChar char="-"/>
              <a:tabLst>
                <a:tab pos="624205" algn="l"/>
              </a:tabLst>
            </a:pP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Xác</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định</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các</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biện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pháp</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khắc</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phục</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việc</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chưa</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nghiêm</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túc</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tuân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thủ</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kỉ</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luật</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quy</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định</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của</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nhóm</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lớp</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tập</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thể</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trường</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cộng</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đồng</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thay</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đổi</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thói</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quen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chưa</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tích</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cực</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quản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lí</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thời</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gian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làm</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chủ</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cảm</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xúc</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a:t>
            </a:r>
          </a:p>
          <a:p>
            <a:pPr marL="342900" lvl="0" indent="-342900" algn="just">
              <a:spcAft>
                <a:spcPts val="3500"/>
              </a:spcAft>
              <a:buClr>
                <a:srgbClr val="000000"/>
              </a:buClr>
              <a:buSzPts val="1200"/>
              <a:buFont typeface="Symbol" panose="05050102010706020507" pitchFamily="18" charset="2"/>
              <a:buChar char="-"/>
              <a:tabLst>
                <a:tab pos="624205" algn="l"/>
              </a:tabLst>
            </a:pPr>
            <a:r>
              <a:rPr lang="en-US" sz="28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Lập</a:t>
            </a:r>
            <a:r>
              <a:rPr lang="en-US" sz="28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8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kế</a:t>
            </a:r>
            <a:r>
              <a:rPr lang="en-US" sz="28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8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hoạch</a:t>
            </a:r>
            <a:r>
              <a:rPr lang="en-US" sz="28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8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rèn</a:t>
            </a:r>
            <a:r>
              <a:rPr lang="en-US" sz="28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8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luyện</a:t>
            </a:r>
            <a:r>
              <a:rPr lang="en-US" sz="28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8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tính</a:t>
            </a:r>
            <a:r>
              <a:rPr lang="en-US" sz="28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8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kỉ</a:t>
            </a:r>
            <a:r>
              <a:rPr lang="en-US" sz="28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8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luật</a:t>
            </a:r>
            <a:r>
              <a:rPr lang="en-US" sz="28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8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với</a:t>
            </a:r>
            <a:r>
              <a:rPr lang="en-US" sz="28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8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các</a:t>
            </a:r>
            <a:r>
              <a:rPr lang="en-US" sz="28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8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biện</a:t>
            </a:r>
            <a:r>
              <a:rPr lang="en-US" sz="28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8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pháp</a:t>
            </a:r>
            <a:r>
              <a:rPr lang="en-US" sz="28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8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đã</a:t>
            </a:r>
            <a:r>
              <a:rPr lang="en-US" sz="28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8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xác</a:t>
            </a:r>
            <a:r>
              <a:rPr lang="en-US" sz="28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8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định</a:t>
            </a:r>
            <a:r>
              <a:rPr lang="en-US" sz="28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p>
          <a:p>
            <a:pPr marL="342900" lvl="0" indent="-342900" algn="just">
              <a:spcAft>
                <a:spcPts val="3500"/>
              </a:spcAft>
              <a:buClr>
                <a:srgbClr val="000000"/>
              </a:buClr>
              <a:buSzPts val="1200"/>
              <a:buFont typeface="Symbol" panose="05050102010706020507" pitchFamily="18" charset="2"/>
              <a:buChar char="-"/>
              <a:tabLst>
                <a:tab pos="624205" algn="l"/>
              </a:tabLst>
            </a:pP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Nâng</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cao</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tính</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trách</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nhiệm</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và</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lòng</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tự</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trọng</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của</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bản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thân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không</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muốn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để</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mọi</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không</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hài</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lòng</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về</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mình</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để</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có</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thêm</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ý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chí</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rèn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tính</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kỉ</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luật</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thực</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hiện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nghiêm</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túc</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quy</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định</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của</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lớp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tập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thể</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trường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cộng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đồng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23762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3"/>
          <p:cNvSpPr/>
          <p:nvPr/>
        </p:nvSpPr>
        <p:spPr>
          <a:xfrm>
            <a:off x="800173" y="1596870"/>
            <a:ext cx="8290819" cy="27007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292100" algn="ctr">
              <a:lnSpc>
                <a:spcPct val="150000"/>
              </a:lnSpc>
              <a:spcAft>
                <a:spcPts val="855"/>
              </a:spcAft>
            </a:pPr>
            <a:r>
              <a:rPr lang="en-US" sz="36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HOẠT ĐỘNG 2</a:t>
            </a:r>
          </a:p>
          <a:p>
            <a:pPr marR="292100" algn="ctr">
              <a:lnSpc>
                <a:spcPct val="150000"/>
              </a:lnSpc>
              <a:spcAft>
                <a:spcPts val="855"/>
              </a:spcAft>
            </a:pPr>
            <a:r>
              <a:rPr lang="en-US" sz="36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TÌM HIỂU BIỂU HIỆN CỦA SỰ NỖ LỰC HOÀN THIỆN BẢN THÂN</a:t>
            </a:r>
            <a:endParaRPr lang="en-US" sz="3600" b="1"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51872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800"/>
            <a:ext cx="11887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2400" y="177800"/>
            <a:ext cx="11887200" cy="6553200"/>
            <a:chOff x="228600" y="266700"/>
            <a:chExt cx="17830800" cy="9829800"/>
          </a:xfrm>
        </p:grpSpPr>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201" y="2514600"/>
            <a:ext cx="4324660" cy="403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65200" y="516908"/>
            <a:ext cx="7061200" cy="3166093"/>
          </a:xfrm>
          <a:prstGeom prst="rect">
            <a:avLst/>
          </a:prstGeom>
        </p:spPr>
      </p:pic>
      <p:sp>
        <p:nvSpPr>
          <p:cNvPr id="24" name="TextBox 23"/>
          <p:cNvSpPr txBox="1"/>
          <p:nvPr/>
        </p:nvSpPr>
        <p:spPr>
          <a:xfrm>
            <a:off x="1422400" y="901741"/>
            <a:ext cx="6146800" cy="1912062"/>
          </a:xfrm>
          <a:prstGeom prst="rect">
            <a:avLst/>
          </a:prstGeom>
          <a:noFill/>
        </p:spPr>
        <p:txBody>
          <a:bodyPr wrap="square" rtlCol="0">
            <a:spAutoFit/>
          </a:bodyPr>
          <a:lstStyle/>
          <a:p>
            <a:pPr algn="ctr">
              <a:lnSpc>
                <a:spcPct val="200000"/>
              </a:lnSpc>
            </a:pPr>
            <a:r>
              <a:rPr lang="en-US" sz="3200" b="1" dirty="0" smtClean="0">
                <a:solidFill>
                  <a:prstClr val="black"/>
                </a:solidFill>
                <a:latin typeface="Times New Roman" panose="02020603050405020304" pitchFamily="18" charset="0"/>
                <a:cs typeface="Times New Roman" panose="02020603050405020304" pitchFamily="18" charset="0"/>
              </a:rPr>
              <a:t>1. Chia </a:t>
            </a:r>
            <a:r>
              <a:rPr lang="en-US" sz="3200" b="1" dirty="0" err="1" smtClean="0">
                <a:solidFill>
                  <a:prstClr val="black"/>
                </a:solidFill>
                <a:latin typeface="Times New Roman" panose="02020603050405020304" pitchFamily="18" charset="0"/>
                <a:cs typeface="Times New Roman" panose="02020603050405020304" pitchFamily="18" charset="0"/>
              </a:rPr>
              <a:t>sẻ</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về</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những</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nỗ</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lực</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của</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em</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trong</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việc</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hoàn</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thiện</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bản</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thân</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379289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800"/>
            <a:ext cx="11887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152400" y="177800"/>
            <a:ext cx="0" cy="65532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52400" y="177800"/>
            <a:ext cx="11884526"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52400" y="6721642"/>
            <a:ext cx="1188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2036926" y="177800"/>
            <a:ext cx="0" cy="6543842"/>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185821" y="936452"/>
            <a:ext cx="7882135"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Những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việc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em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đã</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làm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phát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huy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điểm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mạnh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khắc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phục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điểm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yếu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về</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đạo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đức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lối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sống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học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tập</a:t>
            </a:r>
            <a:r>
              <a:rPr lang="en-US" sz="2800" dirty="0" smtClean="0">
                <a:solidFill>
                  <a:schemeClr val="tx1"/>
                </a:solidFill>
                <a:latin typeface="Times New Roman" panose="02020603050405020304" pitchFamily="18" charset="0"/>
                <a:cs typeface="Times New Roman" panose="02020603050405020304" pitchFamily="18" charset="0"/>
              </a:rPr>
              <a:t> , </a:t>
            </a:r>
            <a:r>
              <a:rPr lang="en-US" sz="2800" dirty="0" err="1" smtClean="0">
                <a:solidFill>
                  <a:schemeClr val="tx1"/>
                </a:solidFill>
                <a:latin typeface="Times New Roman" panose="02020603050405020304" pitchFamily="18" charset="0"/>
                <a:cs typeface="Times New Roman" panose="02020603050405020304" pitchFamily="18" charset="0"/>
              </a:rPr>
              <a:t>sức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khoẻ</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của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bản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thân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634117" y="3937595"/>
            <a:ext cx="1566454" cy="420564"/>
          </a:xfrm>
          <a:prstGeom prst="rect">
            <a:avLst/>
          </a:prstGeom>
          <a:noFill/>
        </p:spPr>
        <p:txBody>
          <a:bodyPr wrap="none" rtlCol="0">
            <a:spAutoFit/>
          </a:bodyPr>
          <a:lstStyle/>
          <a:p>
            <a:r>
              <a:rPr lang="en-US" sz="2133" b="1" dirty="0" err="1" smtClean="0">
                <a:solidFill>
                  <a:prstClr val="white"/>
                </a:solidFill>
                <a:latin typeface="Arial" pitchFamily="34" charset="0"/>
                <a:cs typeface="Arial" pitchFamily="34" charset="0"/>
              </a:rPr>
              <a:t>Nhệm</a:t>
            </a:r>
            <a:r>
              <a:rPr lang="en-US" sz="2133" b="1" dirty="0" smtClean="0">
                <a:solidFill>
                  <a:prstClr val="white"/>
                </a:solidFill>
                <a:latin typeface="Arial" pitchFamily="34" charset="0"/>
                <a:cs typeface="Arial" pitchFamily="34" charset="0"/>
              </a:rPr>
              <a:t> </a:t>
            </a:r>
            <a:r>
              <a:rPr lang="en-US" sz="2133" b="1" dirty="0" err="1">
                <a:solidFill>
                  <a:prstClr val="white"/>
                </a:solidFill>
                <a:latin typeface="Arial" pitchFamily="34" charset="0"/>
                <a:cs typeface="Arial" pitchFamily="34" charset="0"/>
              </a:rPr>
              <a:t>vụ</a:t>
            </a:r>
            <a:r>
              <a:rPr lang="en-US" sz="2133" b="1" dirty="0">
                <a:solidFill>
                  <a:prstClr val="white"/>
                </a:solidFill>
                <a:latin typeface="Arial" pitchFamily="34" charset="0"/>
                <a:cs typeface="Arial" pitchFamily="34" charset="0"/>
              </a:rPr>
              <a:t> 2</a:t>
            </a:r>
          </a:p>
        </p:txBody>
      </p:sp>
      <p:pic>
        <p:nvPicPr>
          <p:cNvPr id="30"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12826" y="1277070"/>
            <a:ext cx="3921225" cy="3670258"/>
          </a:xfrm>
          <a:prstGeom prst="rect">
            <a:avLst/>
          </a:prstGeom>
        </p:spPr>
      </p:pic>
      <p:sp>
        <p:nvSpPr>
          <p:cNvPr id="18" name="Rectangle 17"/>
          <p:cNvSpPr/>
          <p:nvPr/>
        </p:nvSpPr>
        <p:spPr>
          <a:xfrm>
            <a:off x="4223190" y="3508575"/>
            <a:ext cx="7882135"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cố</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gắng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kiên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trì</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trong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quá</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trình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hoàn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thiện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của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em</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581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160"/>
          </a:xfrm>
          <a:prstGeom prst="rect">
            <a:avLst/>
          </a:prstGeom>
        </p:spPr>
      </p:pic>
      <p:sp>
        <p:nvSpPr>
          <p:cNvPr id="4" name="TextBox 3"/>
          <p:cNvSpPr txBox="1"/>
          <p:nvPr/>
        </p:nvSpPr>
        <p:spPr>
          <a:xfrm>
            <a:off x="2472743" y="1287887"/>
            <a:ext cx="7675809" cy="286232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3600" dirty="0" smtClean="0">
                <a:latin typeface="Times New Roman" panose="02020603050405020304" pitchFamily="18" charset="0"/>
                <a:cs typeface="Times New Roman" panose="02020603050405020304" pitchFamily="18" charset="0"/>
              </a:rPr>
              <a:t>GV </a:t>
            </a:r>
            <a:r>
              <a:rPr lang="en-US" sz="3600" dirty="0" err="1" smtClean="0">
                <a:latin typeface="Times New Roman" panose="02020603050405020304" pitchFamily="18" charset="0"/>
                <a:cs typeface="Times New Roman" panose="02020603050405020304" pitchFamily="18" charset="0"/>
              </a:rPr>
              <a:t>ném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bóng</a:t>
            </a:r>
            <a:r>
              <a:rPr lang="en-US" sz="3600" dirty="0" smtClean="0">
                <a:latin typeface="Times New Roman" panose="02020603050405020304" pitchFamily="18" charset="0"/>
                <a:cs typeface="Times New Roman" panose="02020603050405020304" pitchFamily="18" charset="0"/>
              </a:rPr>
              <a:t> bay </a:t>
            </a:r>
            <a:r>
              <a:rPr lang="en-US" sz="3600" dirty="0" err="1" smtClean="0">
                <a:latin typeface="Times New Roman" panose="02020603050405020304" pitchFamily="18" charset="0"/>
                <a:cs typeface="Times New Roman" panose="02020603050405020304" pitchFamily="18" charset="0"/>
              </a:rPr>
              <a:t>về</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phía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lớp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chạm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vào</a:t>
            </a:r>
            <a:r>
              <a:rPr lang="en-US" sz="3600" dirty="0" smtClean="0">
                <a:latin typeface="Times New Roman" panose="02020603050405020304" pitchFamily="18" charset="0"/>
                <a:cs typeface="Times New Roman" panose="02020603050405020304" pitchFamily="18" charset="0"/>
              </a:rPr>
              <a:t> HS </a:t>
            </a:r>
            <a:r>
              <a:rPr lang="en-US" sz="3600" dirty="0" err="1" smtClean="0">
                <a:latin typeface="Times New Roman" panose="02020603050405020304" pitchFamily="18" charset="0"/>
                <a:cs typeface="Times New Roman" panose="02020603050405020304" pitchFamily="18" charset="0"/>
              </a:rPr>
              <a:t>nào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đầu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sẽ</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chia </a:t>
            </a:r>
            <a:r>
              <a:rPr lang="en-US" sz="3600" dirty="0" err="1" smtClean="0">
                <a:latin typeface="Times New Roman" panose="02020603050405020304" pitchFamily="18" charset="0"/>
                <a:cs typeface="Times New Roman" panose="02020603050405020304" pitchFamily="18" charset="0"/>
              </a:rPr>
              <a:t>sẻ</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trước</a:t>
            </a:r>
            <a:r>
              <a:rPr lang="en-US" sz="3600" dirty="0" smtClean="0">
                <a:latin typeface="Times New Roman" panose="02020603050405020304" pitchFamily="18" charset="0"/>
                <a:cs typeface="Times New Roman" panose="02020603050405020304" pitchFamily="18" charset="0"/>
              </a:rPr>
              <a:t>. HS </a:t>
            </a:r>
            <a:r>
              <a:rPr lang="en-US" sz="3600" dirty="0" err="1" smtClean="0">
                <a:latin typeface="Times New Roman" panose="02020603050405020304" pitchFamily="18" charset="0"/>
                <a:cs typeface="Times New Roman" panose="02020603050405020304" pitchFamily="18" charset="0"/>
              </a:rPr>
              <a:t>đó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tiếp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tục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ném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bóng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chạm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ai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thì</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đó</a:t>
            </a:r>
            <a:r>
              <a:rPr lang="en-US" sz="3600" dirty="0" smtClean="0">
                <a:latin typeface="Times New Roman" panose="02020603050405020304" pitchFamily="18" charset="0"/>
                <a:cs typeface="Times New Roman" panose="02020603050405020304" pitchFamily="18" charset="0"/>
              </a:rPr>
              <a:t> chia </a:t>
            </a:r>
            <a:r>
              <a:rPr lang="en-US" sz="3600" dirty="0" err="1" smtClean="0">
                <a:latin typeface="Times New Roman" panose="02020603050405020304" pitchFamily="18" charset="0"/>
                <a:cs typeface="Times New Roman" panose="02020603050405020304" pitchFamily="18" charset="0"/>
              </a:rPr>
              <a:t>sẻ</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tiếp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theo.</a:t>
            </a:r>
            <a:r>
              <a:rPr lang="en-US" sz="3600" dirty="0" smtClean="0">
                <a:latin typeface="Times New Roman" panose="02020603050405020304" pitchFamily="18" charset="0"/>
                <a:cs typeface="Times New Roman" panose="02020603050405020304" pitchFamily="18" charset="0"/>
              </a:rPr>
              <a:t> </a:t>
            </a:r>
          </a:p>
          <a:p>
            <a:pPr algn="just"/>
            <a:r>
              <a:rPr lang="en-US" sz="3600" dirty="0" err="1" smtClean="0">
                <a:latin typeface="Times New Roman" panose="02020603050405020304" pitchFamily="18" charset="0"/>
                <a:cs typeface="Times New Roman" panose="02020603050405020304" pitchFamily="18" charset="0"/>
              </a:rPr>
              <a:t>Sau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cùng</a:t>
            </a:r>
            <a:r>
              <a:rPr lang="en-US" sz="3600" dirty="0" smtClean="0">
                <a:latin typeface="Times New Roman" panose="02020603050405020304" pitchFamily="18" charset="0"/>
                <a:cs typeface="Times New Roman" panose="02020603050405020304" pitchFamily="18" charset="0"/>
              </a:rPr>
              <a:t> GV </a:t>
            </a:r>
            <a:r>
              <a:rPr lang="en-US" sz="3600" dirty="0" err="1" smtClean="0">
                <a:latin typeface="Times New Roman" panose="02020603050405020304" pitchFamily="18" charset="0"/>
                <a:cs typeface="Times New Roman" panose="02020603050405020304" pitchFamily="18" charset="0"/>
              </a:rPr>
              <a:t>tổng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hợp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ý </a:t>
            </a:r>
            <a:r>
              <a:rPr lang="en-US" sz="3600" dirty="0" err="1" smtClean="0">
                <a:latin typeface="Times New Roman" panose="02020603050405020304" pitchFamily="18" charset="0"/>
                <a:cs typeface="Times New Roman" panose="02020603050405020304" pitchFamily="18" charset="0"/>
              </a:rPr>
              <a:t>kiến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8007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2545" y="278684"/>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2" name="Rectangle 11"/>
          <p:cNvSpPr/>
          <p:nvPr/>
        </p:nvSpPr>
        <p:spPr>
          <a:xfrm>
            <a:off x="1117035" y="563625"/>
            <a:ext cx="9930219"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200" b="1" dirty="0" smtClean="0">
                <a:solidFill>
                  <a:prstClr val="black"/>
                </a:solidFill>
                <a:latin typeface="Times New Roman" panose="02020603050405020304" pitchFamily="18" charset="0"/>
                <a:cs typeface="Times New Roman" panose="02020603050405020304" pitchFamily="18" charset="0"/>
              </a:rPr>
              <a:t>Thảo </a:t>
            </a:r>
            <a:r>
              <a:rPr lang="en-US" sz="3200" b="1" dirty="0" err="1">
                <a:solidFill>
                  <a:prstClr val="black"/>
                </a:solidFill>
                <a:latin typeface="Times New Roman" panose="02020603050405020304" pitchFamily="18" charset="0"/>
                <a:cs typeface="Times New Roman" panose="02020603050405020304" pitchFamily="18" charset="0"/>
              </a:rPr>
              <a:t>luận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để</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xác</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định</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hành</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động</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việc</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làm</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biểu</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hiện</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sự</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nỗ</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lực</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tự</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hoàn</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thiện</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431131" y="1925784"/>
            <a:ext cx="5340614" cy="3464724"/>
          </a:xfrm>
          <a:prstGeom prst="rect">
            <a:avLst/>
          </a:prstGeom>
        </p:spPr>
      </p:pic>
      <p:pic>
        <p:nvPicPr>
          <p:cNvPr id="16"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61418" y="5390507"/>
            <a:ext cx="778365" cy="975173"/>
          </a:xfrm>
          <a:prstGeom prst="rect">
            <a:avLst/>
          </a:prstGeom>
        </p:spPr>
      </p:pic>
      <p:pic>
        <p:nvPicPr>
          <p:cNvPr id="17" name="Picture 2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3721" y="6082167"/>
            <a:ext cx="450228" cy="564067"/>
          </a:xfrm>
          <a:prstGeom prst="rect">
            <a:avLst/>
          </a:prstGeom>
        </p:spPr>
      </p:pic>
      <p:sp>
        <p:nvSpPr>
          <p:cNvPr id="4" name="TextBox 3"/>
          <p:cNvSpPr txBox="1"/>
          <p:nvPr/>
        </p:nvSpPr>
        <p:spPr>
          <a:xfrm>
            <a:off x="1039783" y="1706265"/>
            <a:ext cx="5489806" cy="415498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400" b="1" dirty="0" err="1" smtClean="0">
                <a:latin typeface="Times New Roman" panose="02020603050405020304" pitchFamily="18" charset="0"/>
                <a:cs typeface="Times New Roman" panose="02020603050405020304" pitchFamily="18" charset="0"/>
              </a:rPr>
              <a:t>Lớp</a:t>
            </a:r>
            <a:r>
              <a:rPr lang="en-US" sz="2400" b="1" dirty="0" smtClean="0">
                <a:latin typeface="Times New Roman" panose="02020603050405020304" pitchFamily="18" charset="0"/>
                <a:cs typeface="Times New Roman" panose="02020603050405020304" pitchFamily="18" charset="0"/>
              </a:rPr>
              <a:t> chia </a:t>
            </a:r>
            <a:r>
              <a:rPr lang="en-US" sz="2400" b="1" dirty="0" err="1" smtClean="0">
                <a:latin typeface="Times New Roman" panose="02020603050405020304" pitchFamily="18" charset="0"/>
                <a:cs typeface="Times New Roman" panose="02020603050405020304" pitchFamily="18" charset="0"/>
              </a:rPr>
              <a:t>làm</a:t>
            </a:r>
            <a:r>
              <a:rPr lang="en-US" sz="2400" b="1" dirty="0" smtClean="0">
                <a:latin typeface="Times New Roman" panose="02020603050405020304" pitchFamily="18" charset="0"/>
                <a:cs typeface="Times New Roman" panose="02020603050405020304" pitchFamily="18" charset="0"/>
              </a:rPr>
              <a:t> 3 </a:t>
            </a:r>
            <a:r>
              <a:rPr lang="en-US" sz="2400" b="1" dirty="0" err="1" smtClean="0">
                <a:latin typeface="Times New Roman" panose="02020603050405020304" pitchFamily="18" charset="0"/>
                <a:cs typeface="Times New Roman" panose="02020603050405020304" pitchFamily="18" charset="0"/>
              </a:rPr>
              <a:t>nhóm</a:t>
            </a:r>
            <a:endParaRPr lang="en-US" sz="2400" b="1" dirty="0" smtClean="0">
              <a:latin typeface="Times New Roman" panose="02020603050405020304" pitchFamily="18" charset="0"/>
              <a:cs typeface="Times New Roman" panose="02020603050405020304" pitchFamily="18" charset="0"/>
            </a:endParaRPr>
          </a:p>
          <a:p>
            <a:pPr lvl="0"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Nhóm</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Thảo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a:t>
            </a:r>
            <a:r>
              <a:rPr lang="vi-VN" sz="2400" dirty="0" smtClean="0">
                <a:latin typeface="Times New Roman" panose="02020603050405020304" pitchFamily="18" charset="0"/>
                <a:cs typeface="Times New Roman" panose="02020603050405020304" pitchFamily="18" charset="0"/>
              </a:rPr>
              <a:t>hững </a:t>
            </a:r>
            <a:r>
              <a:rPr lang="vi-VN" sz="2400" dirty="0">
                <a:latin typeface="Times New Roman" panose="02020603050405020304" pitchFamily="18" charset="0"/>
                <a:cs typeface="Times New Roman" panose="02020603050405020304" pitchFamily="18" charset="0"/>
              </a:rPr>
              <a:t>hành động, việc làm thể hiện sự cố gắng và kiên trì hoàn thiện về đạo đức, lối sống.</a:t>
            </a:r>
            <a:endParaRPr lang="en-US" sz="2400" dirty="0">
              <a:latin typeface="Times New Roman" panose="02020603050405020304" pitchFamily="18" charset="0"/>
              <a:cs typeface="Times New Roman" panose="02020603050405020304" pitchFamily="18" charset="0"/>
            </a:endParaRPr>
          </a:p>
          <a:p>
            <a:pPr marL="342900" lvl="0" indent="-342900" algn="just">
              <a:buFontTx/>
              <a:buChar char="-"/>
            </a:pPr>
            <a:r>
              <a:rPr lang="en-US" sz="2400" dirty="0" err="1" smtClean="0">
                <a:latin typeface="Times New Roman" panose="02020603050405020304" pitchFamily="18" charset="0"/>
                <a:cs typeface="Times New Roman" panose="02020603050405020304" pitchFamily="18" charset="0"/>
              </a:rPr>
              <a:t>Nhóm</a:t>
            </a:r>
            <a:r>
              <a:rPr lang="en-US" sz="2400" dirty="0" smtClean="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n</a:t>
            </a:r>
            <a:r>
              <a:rPr lang="vi-VN" sz="2400" dirty="0">
                <a:latin typeface="Times New Roman" panose="02020603050405020304" pitchFamily="18" charset="0"/>
                <a:cs typeface="Times New Roman" panose="02020603050405020304" pitchFamily="18" charset="0"/>
              </a:rPr>
              <a:t>hững hành động, việc làm thể hiện sự cố gắng và kiên trì hoàn thiện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a:t>
            </a:r>
          </a:p>
          <a:p>
            <a:pPr lvl="0" algn="just"/>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n</a:t>
            </a:r>
            <a:r>
              <a:rPr lang="vi-VN" sz="2400" dirty="0">
                <a:latin typeface="Times New Roman" panose="02020603050405020304" pitchFamily="18" charset="0"/>
                <a:cs typeface="Times New Roman" panose="02020603050405020304" pitchFamily="18" charset="0"/>
              </a:rPr>
              <a:t>hững hành động, việc làm thể hiện sự cố gắng và kiên trì hoàn thiện về </a:t>
            </a:r>
            <a:r>
              <a:rPr lang="en-US" sz="2400" dirty="0" err="1" smtClean="0">
                <a:latin typeface="Times New Roman" panose="02020603050405020304" pitchFamily="18" charset="0"/>
                <a:cs typeface="Times New Roman" panose="02020603050405020304" pitchFamily="18" charset="0"/>
              </a:rPr>
              <a:t>sức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khoẻ</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3357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287670"/>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4" name="Rectangle 3"/>
          <p:cNvSpPr/>
          <p:nvPr/>
        </p:nvSpPr>
        <p:spPr>
          <a:xfrm>
            <a:off x="1588689" y="573046"/>
            <a:ext cx="7940261" cy="9541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Những </a:t>
            </a:r>
            <a:r>
              <a:rPr lang="vi-VN" sz="2800" dirty="0">
                <a:latin typeface="Times New Roman" panose="02020603050405020304" pitchFamily="18" charset="0"/>
                <a:cs typeface="Times New Roman" panose="02020603050405020304" pitchFamily="18" charset="0"/>
              </a:rPr>
              <a:t>hành động, việc làm thể hiện sự cố gắng và kiên trì hoàn thiện về đạo đức, lối sống.</a:t>
            </a:r>
            <a:endParaRPr lang="en-US" sz="2800" dirty="0">
              <a:latin typeface="Times New Roman" panose="02020603050405020304" pitchFamily="18" charset="0"/>
              <a:cs typeface="Times New Roman" panose="02020603050405020304" pitchFamily="18" charset="0"/>
            </a:endParaRPr>
          </a:p>
        </p:txBody>
      </p:sp>
      <p:pic>
        <p:nvPicPr>
          <p:cNvPr id="1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965200" y="1600200"/>
            <a:ext cx="1062824" cy="1221637"/>
          </a:xfrm>
          <a:prstGeom prst="rect">
            <a:avLst/>
          </a:prstGeom>
        </p:spPr>
      </p:pic>
      <p:sp>
        <p:nvSpPr>
          <p:cNvPr id="6" name="Rectangle 5"/>
          <p:cNvSpPr/>
          <p:nvPr/>
        </p:nvSpPr>
        <p:spPr>
          <a:xfrm>
            <a:off x="2184400" y="1985316"/>
            <a:ext cx="9278730" cy="954107"/>
          </a:xfrm>
          <a:prstGeom prst="rect">
            <a:avLst/>
          </a:prstGeom>
        </p:spPr>
        <p:txBody>
          <a:bodyPr wrap="square">
            <a:spAutoFit/>
          </a:bodyPr>
          <a:lstStyle/>
          <a:p>
            <a:pPr marR="60116">
              <a:spcBef>
                <a:spcPts val="200"/>
              </a:spcBef>
              <a:spcAft>
                <a:spcPts val="200"/>
              </a:spcAft>
            </a:pP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rèn</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thói</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bậy</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chửi</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thề</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965200" y="3115969"/>
            <a:ext cx="1062824" cy="1221637"/>
          </a:xfrm>
          <a:prstGeom prst="rect">
            <a:avLst/>
          </a:prstGeom>
        </p:spPr>
      </p:pic>
      <p:sp>
        <p:nvSpPr>
          <p:cNvPr id="13" name="Rectangle 12"/>
          <p:cNvSpPr/>
          <p:nvPr/>
        </p:nvSpPr>
        <p:spPr>
          <a:xfrm>
            <a:off x="2184400" y="3127267"/>
            <a:ext cx="8890000" cy="1384995"/>
          </a:xfrm>
          <a:prstGeom prst="rect">
            <a:avLst/>
          </a:prstGeom>
        </p:spPr>
        <p:txBody>
          <a:bodyPr wrap="square">
            <a:spAutoFit/>
          </a:bodyPr>
          <a:lstStyle/>
          <a:p>
            <a:pPr marR="60116" algn="just">
              <a:lnSpc>
                <a:spcPct val="150000"/>
              </a:lnSpc>
              <a:spcBef>
                <a:spcPts val="200"/>
              </a:spcBef>
              <a:spcAft>
                <a:spcPts val="200"/>
              </a:spcAft>
            </a:pP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Cam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rèn</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thói</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lười</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ngại</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965200" y="4645764"/>
            <a:ext cx="1062824" cy="1221637"/>
          </a:xfrm>
          <a:prstGeom prst="rect">
            <a:avLst/>
          </a:prstGeom>
        </p:spPr>
      </p:pic>
      <p:sp>
        <p:nvSpPr>
          <p:cNvPr id="15" name="Rectangle 14"/>
          <p:cNvSpPr/>
          <p:nvPr/>
        </p:nvSpPr>
        <p:spPr>
          <a:xfrm>
            <a:off x="2183219" y="4673414"/>
            <a:ext cx="8890000" cy="1384995"/>
          </a:xfrm>
          <a:prstGeom prst="rect">
            <a:avLst/>
          </a:prstGeom>
        </p:spPr>
        <p:txBody>
          <a:bodyPr wrap="square">
            <a:spAutoFit/>
          </a:bodyPr>
          <a:lstStyle/>
          <a:p>
            <a:pPr algn="just">
              <a:lnSpc>
                <a:spcPct val="150000"/>
              </a:lnSpc>
            </a:pPr>
            <a:r>
              <a:rPr lang="en-US" sz="2800" dirty="0" err="1" smtClean="0">
                <a:latin typeface="Times New Roman" panose="02020603050405020304" pitchFamily="18" charset="0"/>
                <a:cs typeface="Times New Roman" panose="02020603050405020304" pitchFamily="18" charset="0"/>
              </a:rPr>
              <a:t>Luôn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chuẩn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đức</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6" name="Picture 1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0363200" y="360505"/>
            <a:ext cx="2256650" cy="1087295"/>
          </a:xfrm>
          <a:prstGeom prst="rect">
            <a:avLst/>
          </a:prstGeom>
        </p:spPr>
      </p:pic>
    </p:spTree>
    <p:extLst>
      <p:ext uri="{BB962C8B-B14F-4D97-AF65-F5344CB8AC3E}">
        <p14:creationId xmlns:p14="http://schemas.microsoft.com/office/powerpoint/2010/main" val="3565180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anim calcmode="lin" valueType="num">
                                      <p:cBhvr>
                                        <p:cTn id="37" dur="500" fill="hold"/>
                                        <p:tgtEl>
                                          <p:spTgt spid="14"/>
                                        </p:tgtEl>
                                        <p:attrNameLst>
                                          <p:attrName>ppt_x</p:attrName>
                                        </p:attrNameLst>
                                      </p:cBhvr>
                                      <p:tavLst>
                                        <p:tav tm="0">
                                          <p:val>
                                            <p:strVal val="#ppt_x"/>
                                          </p:val>
                                        </p:tav>
                                        <p:tav tm="100000">
                                          <p:val>
                                            <p:strVal val="#ppt_x"/>
                                          </p:val>
                                        </p:tav>
                                      </p:tavLst>
                                    </p:anim>
                                    <p:anim calcmode="lin" valueType="num">
                                      <p:cBhvr>
                                        <p:cTn id="38" dur="500" fill="hold"/>
                                        <p:tgtEl>
                                          <p:spTgt spid="1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anim calcmode="lin" valueType="num">
                                      <p:cBhvr>
                                        <p:cTn id="42" dur="500" fill="hold"/>
                                        <p:tgtEl>
                                          <p:spTgt spid="15"/>
                                        </p:tgtEl>
                                        <p:attrNameLst>
                                          <p:attrName>ppt_x</p:attrName>
                                        </p:attrNameLst>
                                      </p:cBhvr>
                                      <p:tavLst>
                                        <p:tav tm="0">
                                          <p:val>
                                            <p:strVal val="#ppt_x"/>
                                          </p:val>
                                        </p:tav>
                                        <p:tav tm="100000">
                                          <p:val>
                                            <p:strVal val="#ppt_x"/>
                                          </p:val>
                                        </p:tav>
                                      </p:tavLst>
                                    </p:anim>
                                    <p:anim calcmode="lin" valueType="num">
                                      <p:cBhvr>
                                        <p:cTn id="4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287670"/>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021628" y="1455831"/>
            <a:ext cx="1062824" cy="1221637"/>
          </a:xfrm>
          <a:prstGeom prst="rect">
            <a:avLst/>
          </a:prstGeom>
        </p:spPr>
      </p:pic>
      <p:sp>
        <p:nvSpPr>
          <p:cNvPr id="6" name="Rectangle 5"/>
          <p:cNvSpPr/>
          <p:nvPr/>
        </p:nvSpPr>
        <p:spPr>
          <a:xfrm>
            <a:off x="2166977" y="1752749"/>
            <a:ext cx="9238974" cy="871905"/>
          </a:xfrm>
          <a:prstGeom prst="rect">
            <a:avLst/>
          </a:prstGeom>
        </p:spPr>
        <p:txBody>
          <a:bodyPr wrap="square">
            <a:spAutoFit/>
          </a:bodyPr>
          <a:lstStyle/>
          <a:p>
            <a:pPr marR="60116">
              <a:spcBef>
                <a:spcPts val="200"/>
              </a:spcBef>
              <a:spcAft>
                <a:spcPts val="200"/>
              </a:spcAft>
            </a:pP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củng</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thói</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33"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533"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533"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042798" y="2576062"/>
            <a:ext cx="1062824" cy="1221637"/>
          </a:xfrm>
          <a:prstGeom prst="rect">
            <a:avLst/>
          </a:prstGeom>
        </p:spPr>
      </p:pic>
      <p:sp>
        <p:nvSpPr>
          <p:cNvPr id="13" name="Rectangle 12"/>
          <p:cNvSpPr/>
          <p:nvPr/>
        </p:nvSpPr>
        <p:spPr>
          <a:xfrm>
            <a:off x="2094020" y="2624654"/>
            <a:ext cx="9701148" cy="1200329"/>
          </a:xfrm>
          <a:prstGeom prst="rect">
            <a:avLst/>
          </a:prstGeom>
        </p:spPr>
        <p:txBody>
          <a:bodyPr wrap="square">
            <a:spAutoFit/>
          </a:bodyPr>
          <a:lstStyle/>
          <a:p>
            <a:pPr marR="60116" algn="just">
              <a:lnSpc>
                <a:spcPct val="150000"/>
              </a:lnSpc>
              <a:spcBef>
                <a:spcPts val="200"/>
              </a:spcBef>
              <a:spcAft>
                <a:spcPts val="200"/>
              </a:spcAft>
            </a:pP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rèn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120395" y="3852811"/>
            <a:ext cx="1062824" cy="1221637"/>
          </a:xfrm>
          <a:prstGeom prst="rect">
            <a:avLst/>
          </a:prstGeom>
        </p:spPr>
      </p:pic>
      <p:sp>
        <p:nvSpPr>
          <p:cNvPr id="15" name="Rectangle 14"/>
          <p:cNvSpPr/>
          <p:nvPr/>
        </p:nvSpPr>
        <p:spPr>
          <a:xfrm>
            <a:off x="2166977" y="3872820"/>
            <a:ext cx="8890000" cy="1261756"/>
          </a:xfrm>
          <a:prstGeom prst="rect">
            <a:avLst/>
          </a:prstGeom>
        </p:spPr>
        <p:txBody>
          <a:bodyPr wrap="square">
            <a:spAutoFit/>
          </a:bodyPr>
          <a:lstStyle/>
          <a:p>
            <a:pPr algn="just">
              <a:lnSpc>
                <a:spcPct val="150000"/>
              </a:lnSpc>
            </a:pPr>
            <a:r>
              <a:rPr lang="en-US" sz="2533" dirty="0" err="1" smtClean="0">
                <a:latin typeface="Times New Roman" panose="02020603050405020304" pitchFamily="18" charset="0"/>
                <a:cs typeface="Times New Roman" panose="02020603050405020304" pitchFamily="18" charset="0"/>
              </a:rPr>
              <a:t>Cố</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gắng</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kiểm</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soát</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cảm</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xúc</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và</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thể</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hiện</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thái</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độ</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hành</a:t>
            </a:r>
            <a:r>
              <a:rPr lang="en-US" sz="2533" dirty="0" smtClean="0">
                <a:latin typeface="Times New Roman" panose="02020603050405020304" pitchFamily="18" charset="0"/>
                <a:cs typeface="Times New Roman" panose="02020603050405020304" pitchFamily="18" charset="0"/>
              </a:rPr>
              <a:t> vi </a:t>
            </a:r>
            <a:r>
              <a:rPr lang="en-US" sz="2533" dirty="0" err="1" smtClean="0">
                <a:latin typeface="Times New Roman" panose="02020603050405020304" pitchFamily="18" charset="0"/>
                <a:cs typeface="Times New Roman" panose="02020603050405020304" pitchFamily="18" charset="0"/>
              </a:rPr>
              <a:t>phù</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hợp</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trong</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các</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tình</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huống</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bị</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kích</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động</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trong</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thực</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tiễn</a:t>
            </a:r>
            <a:endParaRPr lang="en-US" sz="2533" dirty="0">
              <a:latin typeface="Times New Roman" panose="02020603050405020304" pitchFamily="18" charset="0"/>
              <a:cs typeface="Times New Roman" panose="02020603050405020304" pitchFamily="18" charset="0"/>
            </a:endParaRPr>
          </a:p>
        </p:txBody>
      </p:sp>
      <p:pic>
        <p:nvPicPr>
          <p:cNvPr id="16" name="Picture 1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0363200" y="360505"/>
            <a:ext cx="2256650" cy="1087295"/>
          </a:xfrm>
          <a:prstGeom prst="rect">
            <a:avLst/>
          </a:prstGeom>
        </p:spPr>
      </p:pic>
      <p:sp>
        <p:nvSpPr>
          <p:cNvPr id="17" name="Rectangle 16"/>
          <p:cNvSpPr/>
          <p:nvPr/>
        </p:nvSpPr>
        <p:spPr>
          <a:xfrm>
            <a:off x="1588689" y="573046"/>
            <a:ext cx="7940261" cy="9541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Những </a:t>
            </a:r>
            <a:r>
              <a:rPr lang="vi-VN" sz="2800" dirty="0">
                <a:latin typeface="Times New Roman" panose="02020603050405020304" pitchFamily="18" charset="0"/>
                <a:cs typeface="Times New Roman" panose="02020603050405020304" pitchFamily="18" charset="0"/>
              </a:rPr>
              <a:t>hành động, việc làm thể hiện sự cố gắng và kiên trì hoàn thiện về đạo đức, lối sống.</a:t>
            </a:r>
            <a:endParaRPr lang="en-US" sz="2800" dirty="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110827" y="5074448"/>
            <a:ext cx="1062824" cy="1221637"/>
          </a:xfrm>
          <a:prstGeom prst="rect">
            <a:avLst/>
          </a:prstGeom>
        </p:spPr>
      </p:pic>
      <p:sp>
        <p:nvSpPr>
          <p:cNvPr id="19" name="Rectangle 18"/>
          <p:cNvSpPr/>
          <p:nvPr/>
        </p:nvSpPr>
        <p:spPr>
          <a:xfrm>
            <a:off x="2341464" y="5074448"/>
            <a:ext cx="8890000" cy="1261756"/>
          </a:xfrm>
          <a:prstGeom prst="rect">
            <a:avLst/>
          </a:prstGeom>
        </p:spPr>
        <p:txBody>
          <a:bodyPr wrap="square">
            <a:spAutoFit/>
          </a:bodyPr>
          <a:lstStyle/>
          <a:p>
            <a:pPr algn="just">
              <a:lnSpc>
                <a:spcPct val="150000"/>
              </a:lnSpc>
            </a:pPr>
            <a:r>
              <a:rPr lang="en-US" sz="2533" dirty="0" err="1" smtClean="0">
                <a:latin typeface="Times New Roman" panose="02020603050405020304" pitchFamily="18" charset="0"/>
                <a:cs typeface="Times New Roman" panose="02020603050405020304" pitchFamily="18" charset="0"/>
              </a:rPr>
              <a:t>Kiên</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trì</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thay</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đổi</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những</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thói</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quen</a:t>
            </a:r>
            <a:r>
              <a:rPr lang="en-US" sz="2533" dirty="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thể</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hiện</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lối</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sống</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chưa</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tích</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cực</a:t>
            </a:r>
            <a:r>
              <a:rPr lang="en-US" sz="2533" dirty="0" smtClean="0">
                <a:latin typeface="Times New Roman" panose="02020603050405020304" pitchFamily="18" charset="0"/>
                <a:cs typeface="Times New Roman" panose="02020603050405020304" pitchFamily="18" charset="0"/>
              </a:rPr>
              <a:t> , </a:t>
            </a:r>
            <a:r>
              <a:rPr lang="en-US" sz="2533" dirty="0" err="1" smtClean="0">
                <a:latin typeface="Times New Roman" panose="02020603050405020304" pitchFamily="18" charset="0"/>
                <a:cs typeface="Times New Roman" panose="02020603050405020304" pitchFamily="18" charset="0"/>
              </a:rPr>
              <a:t>nỗ</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lực</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xây</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dựng</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lối</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sống</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lành</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mạnh</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tích</a:t>
            </a:r>
            <a:r>
              <a:rPr lang="en-US" sz="2533" dirty="0" smtClean="0">
                <a:latin typeface="Times New Roman" panose="02020603050405020304" pitchFamily="18" charset="0"/>
                <a:cs typeface="Times New Roman" panose="02020603050405020304" pitchFamily="18" charset="0"/>
              </a:rPr>
              <a:t> </a:t>
            </a:r>
            <a:r>
              <a:rPr lang="en-US" sz="2533" dirty="0" err="1" smtClean="0">
                <a:latin typeface="Times New Roman" panose="02020603050405020304" pitchFamily="18" charset="0"/>
                <a:cs typeface="Times New Roman" panose="02020603050405020304" pitchFamily="18" charset="0"/>
              </a:rPr>
              <a:t>cực</a:t>
            </a:r>
            <a:r>
              <a:rPr lang="en-US" sz="2533" dirty="0" smtClean="0">
                <a:latin typeface="Times New Roman" panose="02020603050405020304" pitchFamily="18" charset="0"/>
                <a:cs typeface="Times New Roman" panose="02020603050405020304" pitchFamily="18" charset="0"/>
              </a:rPr>
              <a:t>….</a:t>
            </a:r>
            <a:endParaRPr lang="en-US" sz="25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405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strVal val="#ppt_x"/>
                                          </p:val>
                                        </p:tav>
                                        <p:tav tm="100000">
                                          <p:val>
                                            <p:strVal val="#ppt_x"/>
                                          </p:val>
                                        </p:tav>
                                      </p:tavLst>
                                    </p:anim>
                                    <p:anim calcmode="lin" valueType="num">
                                      <p:cBhvr>
                                        <p:cTn id="2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5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anim calcmode="lin" valueType="num">
                                      <p:cBhvr>
                                        <p:cTn id="37" dur="500" fill="hold"/>
                                        <p:tgtEl>
                                          <p:spTgt spid="15"/>
                                        </p:tgtEl>
                                        <p:attrNameLst>
                                          <p:attrName>ppt_x</p:attrName>
                                        </p:attrNameLst>
                                      </p:cBhvr>
                                      <p:tavLst>
                                        <p:tav tm="0">
                                          <p:val>
                                            <p:strVal val="#ppt_x"/>
                                          </p:val>
                                        </p:tav>
                                        <p:tav tm="100000">
                                          <p:val>
                                            <p:strVal val="#ppt_x"/>
                                          </p:val>
                                        </p:tav>
                                      </p:tavLst>
                                    </p:anim>
                                    <p:anim calcmode="lin" valueType="num">
                                      <p:cBhvr>
                                        <p:cTn id="3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anim calcmode="lin" valueType="num">
                                      <p:cBhvr>
                                        <p:cTn id="44" dur="500" fill="hold"/>
                                        <p:tgtEl>
                                          <p:spTgt spid="18"/>
                                        </p:tgtEl>
                                        <p:attrNameLst>
                                          <p:attrName>ppt_x</p:attrName>
                                        </p:attrNameLst>
                                      </p:cBhvr>
                                      <p:tavLst>
                                        <p:tav tm="0">
                                          <p:val>
                                            <p:strVal val="#ppt_x"/>
                                          </p:val>
                                        </p:tav>
                                        <p:tav tm="100000">
                                          <p:val>
                                            <p:strVal val="#ppt_x"/>
                                          </p:val>
                                        </p:tav>
                                      </p:tavLst>
                                    </p:anim>
                                    <p:anim calcmode="lin" valueType="num">
                                      <p:cBhvr>
                                        <p:cTn id="45" dur="5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strVal val="#ppt_x"/>
                                          </p:val>
                                        </p:tav>
                                        <p:tav tm="100000">
                                          <p:val>
                                            <p:strVal val="#ppt_x"/>
                                          </p:val>
                                        </p:tav>
                                      </p:tavLst>
                                    </p:anim>
                                    <p:anim calcmode="lin" valueType="num">
                                      <p:cBhvr>
                                        <p:cTn id="5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5" y="-22481"/>
            <a:ext cx="12192000" cy="6858000"/>
          </a:xfrm>
          <a:prstGeom prst="rect">
            <a:avLst/>
          </a:prstGeom>
        </p:spPr>
      </p:pic>
      <p:sp>
        <p:nvSpPr>
          <p:cNvPr id="3" name="TextBox 3"/>
          <p:cNvSpPr txBox="1"/>
          <p:nvPr/>
        </p:nvSpPr>
        <p:spPr>
          <a:xfrm>
            <a:off x="587282" y="156621"/>
            <a:ext cx="11001827" cy="984885"/>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nchor="t">
            <a:spAutoFit/>
          </a:bodyPr>
          <a:lstStyle/>
          <a:p>
            <a:pPr lvl="0"/>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Những hành động, việc làm thể hiện sự cố gắng và kiên trì hoàn thiện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tập</a:t>
            </a:r>
            <a:endParaRPr lang="en-US"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489397" y="1298127"/>
            <a:ext cx="10947041" cy="130753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2800" dirty="0">
                <a:solidFill>
                  <a:schemeClr val="tx1"/>
                </a:solidFill>
                <a:latin typeface="Times New Roman" panose="02020603050405020304" pitchFamily="18" charset="0"/>
                <a:cs typeface="Times New Roman" panose="02020603050405020304" pitchFamily="18" charset="0"/>
              </a:rPr>
              <a:t>Cam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thầy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thay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quen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tập</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5" name="TextBox 4"/>
          <p:cNvSpPr txBox="1"/>
          <p:nvPr/>
        </p:nvSpPr>
        <p:spPr>
          <a:xfrm>
            <a:off x="489397" y="2714022"/>
            <a:ext cx="6959738"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US" sz="2800" dirty="0" err="1" smtClean="0">
                <a:latin typeface="Times New Roman" panose="02020603050405020304" pitchFamily="18" charset="0"/>
                <a:cs typeface="Times New Roman" panose="02020603050405020304" pitchFamily="18" charset="0"/>
              </a:rPr>
              <a:t>Kiên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đổi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chưa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nỗ</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dựng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hơn</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89397" y="4262507"/>
            <a:ext cx="6998374" cy="95410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Kiên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đổi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quen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tập</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89397" y="5380104"/>
            <a:ext cx="6998374" cy="95410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Cố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gặng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tế</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886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57906" y="4262907"/>
            <a:ext cx="4634094" cy="2595093"/>
          </a:xfrm>
          <a:prstGeom prst="rect">
            <a:avLst/>
          </a:prstGeom>
        </p:spPr>
      </p:pic>
      <p:pic>
        <p:nvPicPr>
          <p:cNvPr id="3" name="Picture 2"/>
          <p:cNvPicPr>
            <a:picLocks noChangeAspect="1"/>
          </p:cNvPicPr>
          <p:nvPr/>
        </p:nvPicPr>
        <p:blipFill>
          <a:blip r:embed="rId3"/>
          <a:stretch>
            <a:fillRect/>
          </a:stretch>
        </p:blipFill>
        <p:spPr>
          <a:xfrm>
            <a:off x="0" y="0"/>
            <a:ext cx="3747752" cy="2269400"/>
          </a:xfrm>
          <a:prstGeom prst="rect">
            <a:avLst/>
          </a:prstGeom>
        </p:spPr>
      </p:pic>
      <p:sp>
        <p:nvSpPr>
          <p:cNvPr id="4" name="TextBox 3"/>
          <p:cNvSpPr txBox="1"/>
          <p:nvPr/>
        </p:nvSpPr>
        <p:spPr>
          <a:xfrm>
            <a:off x="3850783" y="156621"/>
            <a:ext cx="7738326" cy="984885"/>
          </a:xfrm>
          <a:prstGeom prst="rect">
            <a:avLst/>
          </a:prstGeom>
        </p:spPr>
        <p:style>
          <a:lnRef idx="1">
            <a:schemeClr val="accent6"/>
          </a:lnRef>
          <a:fillRef idx="2">
            <a:schemeClr val="accent6"/>
          </a:fillRef>
          <a:effectRef idx="1">
            <a:schemeClr val="accent6"/>
          </a:effectRef>
          <a:fontRef idx="minor">
            <a:schemeClr val="dk1"/>
          </a:fontRef>
        </p:style>
        <p:txBody>
          <a:bodyPr wrap="square" lIns="0" tIns="0" rIns="0" bIns="0" rtlCol="0" anchor="t">
            <a:spAutoFit/>
          </a:bodyPr>
          <a:lstStyle/>
          <a:p>
            <a:pPr lvl="0"/>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Những hành động, việc làm thể hiện sự cố gắng và kiên trì hoàn thiện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khoẻ</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889420" y="1558344"/>
            <a:ext cx="8190963"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Rèn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quen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chưa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ví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khuya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sáng</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889420" y="2864459"/>
            <a:ext cx="808793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uống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đảm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47730" y="3812146"/>
            <a:ext cx="708338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Lập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rèn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khoẻ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ngày</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37882" y="4700789"/>
            <a:ext cx="6993228" cy="95410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Kiên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rèn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khoẻ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ngày</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86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412"/>
          <a:stretch>
            <a:fillRect/>
          </a:stretch>
        </p:blipFill>
        <p:spPr>
          <a:xfrm>
            <a:off x="0" y="0"/>
            <a:ext cx="1980321" cy="2098632"/>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7284" r="21180"/>
          <a:stretch>
            <a:fillRect/>
          </a:stretch>
        </p:blipFill>
        <p:spPr>
          <a:xfrm>
            <a:off x="1189739" y="-24408"/>
            <a:ext cx="4863448" cy="5547632"/>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7734" t="16716"/>
          <a:stretch>
            <a:fillRect/>
          </a:stretch>
        </p:blipFill>
        <p:spPr>
          <a:xfrm>
            <a:off x="5926188" y="-62508"/>
            <a:ext cx="5076074" cy="5585732"/>
          </a:xfrm>
          <a:prstGeom prst="rect">
            <a:avLst/>
          </a:prstGeom>
        </p:spPr>
      </p:pic>
      <p:sp>
        <p:nvSpPr>
          <p:cNvPr id="5" name="TextBox 5"/>
          <p:cNvSpPr txBox="1"/>
          <p:nvPr/>
        </p:nvSpPr>
        <p:spPr>
          <a:xfrm>
            <a:off x="3170060" y="938409"/>
            <a:ext cx="6013888" cy="894027"/>
          </a:xfrm>
          <a:prstGeom prst="rect">
            <a:avLst/>
          </a:prstGeom>
        </p:spPr>
        <p:txBody>
          <a:bodyPr wrap="square" lIns="0" tIns="0" rIns="0" bIns="0" rtlCol="0" anchor="t">
            <a:spAutoFit/>
          </a:bodyPr>
          <a:lstStyle/>
          <a:p>
            <a:pPr algn="ctr">
              <a:lnSpc>
                <a:spcPct val="150000"/>
              </a:lnSpc>
              <a:spcBef>
                <a:spcPct val="0"/>
              </a:spcBef>
            </a:pPr>
            <a:r>
              <a:rPr lang="en-US" sz="4400" b="1" dirty="0" smtClean="0">
                <a:solidFill>
                  <a:srgbClr val="7B211E"/>
                </a:solidFill>
                <a:latin typeface="Times New Roman" panose="02020603050405020304" pitchFamily="18" charset="0"/>
                <a:cs typeface="Times New Roman" panose="02020603050405020304" pitchFamily="18" charset="0"/>
              </a:rPr>
              <a:t>MỤC TIÊU</a:t>
            </a:r>
            <a:endParaRPr lang="en-US" sz="4400" b="1" dirty="0">
              <a:solidFill>
                <a:srgbClr val="7B211E"/>
              </a:solidFill>
              <a:latin typeface="Times New Roman" panose="02020603050405020304" pitchFamily="18" charset="0"/>
              <a:cs typeface="Times New Roman" panose="02020603050405020304" pitchFamily="18" charset="0"/>
            </a:endParaRPr>
          </a:p>
        </p:txBody>
      </p:sp>
      <p:grpSp>
        <p:nvGrpSpPr>
          <p:cNvPr id="6" name="Group 6"/>
          <p:cNvGrpSpPr/>
          <p:nvPr/>
        </p:nvGrpSpPr>
        <p:grpSpPr>
          <a:xfrm>
            <a:off x="0" y="6360798"/>
            <a:ext cx="12192000" cy="497202"/>
            <a:chOff x="0" y="0"/>
            <a:chExt cx="6186311" cy="252284"/>
          </a:xfrm>
        </p:grpSpPr>
        <p:sp>
          <p:nvSpPr>
            <p:cNvPr id="7" name="Freeform 7"/>
            <p:cNvSpPr/>
            <p:nvPr/>
          </p:nvSpPr>
          <p:spPr>
            <a:xfrm>
              <a:off x="0" y="0"/>
              <a:ext cx="6186311" cy="252284"/>
            </a:xfrm>
            <a:custGeom>
              <a:avLst/>
              <a:gdLst/>
              <a:ahLst/>
              <a:cxnLst/>
              <a:rect l="l" t="t" r="r" b="b"/>
              <a:pathLst>
                <a:path w="6186311" h="252284">
                  <a:moveTo>
                    <a:pt x="0" y="0"/>
                  </a:moveTo>
                  <a:lnTo>
                    <a:pt x="6186311" y="0"/>
                  </a:lnTo>
                  <a:lnTo>
                    <a:pt x="6186311" y="252284"/>
                  </a:lnTo>
                  <a:lnTo>
                    <a:pt x="0" y="252284"/>
                  </a:lnTo>
                  <a:close/>
                </a:path>
              </a:pathLst>
            </a:custGeom>
            <a:solidFill>
              <a:srgbClr val="F46E16"/>
            </a:solidFill>
          </p:spPr>
        </p:sp>
      </p:grpSp>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05585">
            <a:off x="11242287" y="1159963"/>
            <a:ext cx="527827" cy="890847"/>
          </a:xfrm>
          <a:prstGeom prst="rect">
            <a:avLst/>
          </a:prstGeom>
        </p:spPr>
      </p:pic>
      <p:sp>
        <p:nvSpPr>
          <p:cNvPr id="18" name="TextBox 17"/>
          <p:cNvSpPr txBox="1"/>
          <p:nvPr/>
        </p:nvSpPr>
        <p:spPr>
          <a:xfrm>
            <a:off x="2277413" y="2154336"/>
            <a:ext cx="8064321" cy="2677656"/>
          </a:xfrm>
          <a:prstGeom prst="rect">
            <a:avLst/>
          </a:prstGeom>
          <a:noFill/>
        </p:spPr>
        <p:txBody>
          <a:bodyPr wrap="square" rtlCol="0">
            <a:spAutoFit/>
          </a:bodyPr>
          <a:lstStyle/>
          <a:p>
            <a:pPr marL="285750" indent="-285750">
              <a:buFontTx/>
              <a:buChar char="-"/>
            </a:pPr>
            <a:r>
              <a:rPr lang="en-US" sz="2400" dirty="0" err="1" smtClean="0">
                <a:latin typeface="Times New Roman" panose="02020603050405020304" pitchFamily="18" charset="0"/>
                <a:cs typeface="Times New Roman" panose="02020603050405020304" pitchFamily="18" charset="0"/>
              </a:rPr>
              <a:t>Tuân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đồng</a:t>
            </a:r>
            <a:r>
              <a:rPr lang="en-US" sz="2400" dirty="0" smtClean="0">
                <a:latin typeface="Times New Roman" panose="02020603050405020304" pitchFamily="18" charset="0"/>
                <a:cs typeface="Times New Roman" panose="02020603050405020304" pitchFamily="18" charset="0"/>
              </a:rPr>
              <a:t>.</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nỗ</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hút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cùng</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phấn </a:t>
            </a:r>
            <a:r>
              <a:rPr lang="en-US" sz="2400" dirty="0" err="1" smtClean="0">
                <a:latin typeface="Times New Roman" panose="02020603050405020304" pitchFamily="18" charset="0"/>
                <a:cs typeface="Times New Roman" panose="02020603050405020304" pitchFamily="18" charset="0"/>
              </a:rPr>
              <a:t>đấu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thiện</a:t>
            </a:r>
            <a:r>
              <a:rPr lang="en-US" sz="2400" dirty="0" smtClean="0">
                <a:latin typeface="Times New Roman" panose="02020603050405020304" pitchFamily="18" charset="0"/>
                <a:cs typeface="Times New Roman" panose="02020603050405020304" pitchFamily="18" charset="0"/>
              </a:rPr>
              <a:t>. </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Quản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huống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267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0"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228600"/>
            <a:ext cx="2489200" cy="218144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09358">
            <a:off x="9143358" y="190326"/>
            <a:ext cx="3363265" cy="1504297"/>
          </a:xfrm>
          <a:prstGeom prst="rect">
            <a:avLst/>
          </a:prstGeom>
        </p:spPr>
      </p:pic>
      <p:pic>
        <p:nvPicPr>
          <p:cNvPr id="12" name="Picture 11"/>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b="29911"/>
          <a:stretch/>
        </p:blipFill>
        <p:spPr>
          <a:xfrm>
            <a:off x="-262135" y="4275620"/>
            <a:ext cx="1972444" cy="2658581"/>
          </a:xfrm>
          <a:prstGeom prst="rect">
            <a:avLst/>
          </a:prstGeom>
        </p:spPr>
      </p:pic>
      <p:sp>
        <p:nvSpPr>
          <p:cNvPr id="13" name="TextBox 6"/>
          <p:cNvSpPr txBox="1"/>
          <p:nvPr/>
        </p:nvSpPr>
        <p:spPr>
          <a:xfrm>
            <a:off x="2292439" y="1143000"/>
            <a:ext cx="7740203" cy="2731517"/>
          </a:xfrm>
          <a:prstGeom prst="rect">
            <a:avLst/>
          </a:prstGeom>
        </p:spPr>
        <p:txBody>
          <a:bodyPr wrap="square" lIns="0" tIns="0" rIns="0" bIns="0" rtlCol="0" anchor="t">
            <a:spAutoFit/>
          </a:bodyPr>
          <a:lstStyle/>
          <a:p>
            <a:pPr algn="ctr">
              <a:lnSpc>
                <a:spcPts val="7106"/>
              </a:lnSpc>
            </a:pPr>
            <a:r>
              <a:rPr lang="en-US" sz="2800" b="1" dirty="0" err="1" smtClean="0">
                <a:solidFill>
                  <a:srgbClr val="002060"/>
                </a:solidFill>
                <a:latin typeface="Times New Roman" panose="02020603050405020304" pitchFamily="18" charset="0"/>
                <a:cs typeface="Times New Roman" panose="02020603050405020304" pitchFamily="18" charset="0"/>
              </a:rPr>
              <a:t>Hoạt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động</a:t>
            </a:r>
            <a:r>
              <a:rPr lang="en-US" sz="2800" b="1" dirty="0" smtClean="0">
                <a:solidFill>
                  <a:srgbClr val="002060"/>
                </a:solidFill>
                <a:latin typeface="Times New Roman" panose="02020603050405020304" pitchFamily="18" charset="0"/>
                <a:cs typeface="Times New Roman" panose="02020603050405020304" pitchFamily="18" charset="0"/>
              </a:rPr>
              <a:t> 3: </a:t>
            </a:r>
          </a:p>
          <a:p>
            <a:pPr algn="ctr">
              <a:lnSpc>
                <a:spcPts val="7106"/>
              </a:lnSpc>
            </a:pPr>
            <a:r>
              <a:rPr lang="en-US" sz="2800" b="1" dirty="0" smtClean="0">
                <a:solidFill>
                  <a:srgbClr val="002060"/>
                </a:solidFill>
                <a:latin typeface="Times New Roman" panose="02020603050405020304" pitchFamily="18" charset="0"/>
                <a:cs typeface="Times New Roman" panose="02020603050405020304" pitchFamily="18" charset="0"/>
              </a:rPr>
              <a:t>TÌM HIỂU CÁCH THU HÚT CÁC BẠN CÙNG PHẤN ĐẤU HOÀN THIỆN BẢN THÂN</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6"/>
          <a:stretch>
            <a:fillRect/>
          </a:stretch>
        </p:blipFill>
        <p:spPr>
          <a:xfrm>
            <a:off x="8299685" y="3618653"/>
            <a:ext cx="3465913" cy="3315548"/>
          </a:xfrm>
          <a:prstGeom prst="rect">
            <a:avLst/>
          </a:prstGeom>
        </p:spPr>
      </p:pic>
    </p:spTree>
    <p:extLst>
      <p:ext uri="{BB962C8B-B14F-4D97-AF65-F5344CB8AC3E}">
        <p14:creationId xmlns:p14="http://schemas.microsoft.com/office/powerpoint/2010/main" val="4254287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35600" b="10000"/>
          <a:stretch/>
        </p:blipFill>
        <p:spPr>
          <a:xfrm>
            <a:off x="609600" y="3312160"/>
            <a:ext cx="4534089" cy="2692400"/>
          </a:xfrm>
          <a:prstGeom prst="rect">
            <a:avLst/>
          </a:prstGeom>
        </p:spPr>
      </p:pic>
      <p:sp>
        <p:nvSpPr>
          <p:cNvPr id="4" name="Rectangle 3"/>
          <p:cNvSpPr/>
          <p:nvPr/>
        </p:nvSpPr>
        <p:spPr>
          <a:xfrm>
            <a:off x="595206" y="783302"/>
            <a:ext cx="11001587" cy="1307537"/>
          </a:xfrm>
          <a:prstGeom prst="rect">
            <a:avLst/>
          </a:prstGeom>
        </p:spPr>
        <p:txBody>
          <a:bodyPr wrap="square">
            <a:spAutoFit/>
          </a:bodyPr>
          <a:lstStyle/>
          <a:p>
            <a:pPr marR="60116" algn="just">
              <a:lnSpc>
                <a:spcPct val="150000"/>
              </a:lnSpc>
              <a:spcBef>
                <a:spcPts val="200"/>
              </a:spcBef>
              <a:spcAft>
                <a:spcPts val="200"/>
              </a:spcAft>
            </a:pPr>
            <a:r>
              <a:rPr lang="en-US" sz="2800"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Chia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hút</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phấn</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035639" y="2699039"/>
            <a:ext cx="6743188" cy="3298019"/>
          </a:xfrm>
          <a:prstGeom prst="rect">
            <a:avLst/>
          </a:prstGeom>
        </p:spPr>
        <p:txBody>
          <a:bodyPr wrap="square">
            <a:spAutoFit/>
          </a:bodyPr>
          <a:lstStyle/>
          <a:p>
            <a:pPr marL="381019" indent="-381019" algn="just">
              <a:lnSpc>
                <a:spcPct val="150000"/>
              </a:lnSpc>
              <a:spcBef>
                <a:spcPts val="400"/>
              </a:spcBef>
              <a:spcAft>
                <a:spcPts val="667"/>
              </a:spcAft>
              <a:buFont typeface="Wingdings" panose="05000000000000000000" pitchFamily="2" charset="2"/>
              <a:buChar char="Ø"/>
            </a:pP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pháp</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vai</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5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81019" indent="-381019" algn="just">
              <a:lnSpc>
                <a:spcPct val="150000"/>
              </a:lnSpc>
              <a:spcBef>
                <a:spcPts val="400"/>
              </a:spcBef>
              <a:spcAft>
                <a:spcPts val="667"/>
              </a:spcAft>
              <a:buFont typeface="Wingdings" panose="05000000000000000000" pitchFamily="2" charset="2"/>
              <a:buChar char="Ø"/>
            </a:pP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tổ</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xây</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dựng</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kịch</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vai</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thu</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hút</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vào</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hoàn</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thiện</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marL="381019" indent="-381019" algn="just">
              <a:lnSpc>
                <a:spcPct val="150000"/>
              </a:lnSpc>
              <a:spcBef>
                <a:spcPts val="400"/>
              </a:spcBef>
              <a:spcAft>
                <a:spcPts val="667"/>
              </a:spcAft>
              <a:buFont typeface="Wingdings" panose="05000000000000000000" pitchFamily="2" charset="2"/>
              <a:buChar char="Ø"/>
            </a:pP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Hình</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Bốc</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thăm</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vào</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nội</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đức</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lối</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sức</a:t>
            </a:r>
            <a:r>
              <a:rPr lang="en-US" sz="2533"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533"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khoẻ</a:t>
            </a:r>
            <a:endParaRPr lang="en-US" sz="25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6619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9163"/>
            <a:ext cx="11887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152400" y="177800"/>
            <a:ext cx="0" cy="65532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52400" y="177800"/>
            <a:ext cx="11884526"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52400" y="6721642"/>
            <a:ext cx="1188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2036926" y="177800"/>
            <a:ext cx="0" cy="6543842"/>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2400" y="198784"/>
            <a:ext cx="9194800" cy="130753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sz="2800" b="1" dirty="0" err="1" smtClean="0">
                <a:solidFill>
                  <a:schemeClr val="tx1"/>
                </a:solidFill>
                <a:latin typeface="Times New Roman" panose="02020603050405020304" pitchFamily="18" charset="0"/>
                <a:cs typeface="Times New Roman" panose="02020603050405020304" pitchFamily="18" charset="0"/>
              </a:rPr>
              <a:t>Các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tổ</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đóng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vai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người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hút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các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bạn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khác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mời</a:t>
            </a:r>
            <a:r>
              <a:rPr lang="en-US" sz="2800" b="1" dirty="0" smtClean="0">
                <a:solidFill>
                  <a:schemeClr val="tx1"/>
                </a:solidFill>
                <a:latin typeface="Times New Roman" panose="02020603050405020304" pitchFamily="18" charset="0"/>
                <a:cs typeface="Times New Roman" panose="02020603050405020304" pitchFamily="18" charset="0"/>
              </a:rPr>
              <a:t> 1 </a:t>
            </a:r>
            <a:r>
              <a:rPr lang="en-US" sz="2800" b="1" dirty="0" err="1" smtClean="0">
                <a:solidFill>
                  <a:schemeClr val="tx1"/>
                </a:solidFill>
                <a:latin typeface="Times New Roman" panose="02020603050405020304" pitchFamily="18" charset="0"/>
                <a:cs typeface="Times New Roman" panose="02020603050405020304" pitchFamily="18" charset="0"/>
              </a:rPr>
              <a:t>bạn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trong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lớp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lên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cùng</a:t>
            </a:r>
            <a:r>
              <a:rPr lang="en-US" sz="2800" b="1" dirty="0" smtClean="0">
                <a:solidFill>
                  <a:schemeClr val="tx1"/>
                </a:solidFill>
                <a:latin typeface="Times New Roman" panose="02020603050405020304" pitchFamily="18" charset="0"/>
                <a:cs typeface="Times New Roman" panose="02020603050405020304" pitchFamily="18" charset="0"/>
              </a:rPr>
              <a:t> chia </a:t>
            </a:r>
            <a:r>
              <a:rPr lang="en-US" sz="2800" b="1" dirty="0" err="1" smtClean="0">
                <a:solidFill>
                  <a:schemeClr val="tx1"/>
                </a:solidFill>
                <a:latin typeface="Times New Roman" panose="02020603050405020304" pitchFamily="18" charset="0"/>
                <a:cs typeface="Times New Roman" panose="02020603050405020304" pitchFamily="18" charset="0"/>
              </a:rPr>
              <a:t>sẻ</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5" name="Snip Single Corner Rectangle 4"/>
          <p:cNvSpPr/>
          <p:nvPr/>
        </p:nvSpPr>
        <p:spPr>
          <a:xfrm>
            <a:off x="4332262" y="1415614"/>
            <a:ext cx="3454400" cy="2235200"/>
          </a:xfrm>
          <a:prstGeom prst="snip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Snip Single Corner Rectangle 11"/>
          <p:cNvSpPr/>
          <p:nvPr/>
        </p:nvSpPr>
        <p:spPr>
          <a:xfrm>
            <a:off x="4332262" y="1872815"/>
            <a:ext cx="3454400" cy="178683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Snip Single Corner Rectangle 15"/>
          <p:cNvSpPr/>
          <p:nvPr/>
        </p:nvSpPr>
        <p:spPr>
          <a:xfrm>
            <a:off x="8178800" y="1424449"/>
            <a:ext cx="3454400" cy="2235200"/>
          </a:xfrm>
          <a:prstGeom prst="snip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Snip Single Corner Rectangle 16"/>
          <p:cNvSpPr/>
          <p:nvPr/>
        </p:nvSpPr>
        <p:spPr>
          <a:xfrm>
            <a:off x="8178800" y="1881650"/>
            <a:ext cx="3454400" cy="176916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extBox 6"/>
          <p:cNvSpPr txBox="1"/>
          <p:nvPr/>
        </p:nvSpPr>
        <p:spPr>
          <a:xfrm>
            <a:off x="5043462" y="1424449"/>
            <a:ext cx="745717" cy="420564"/>
          </a:xfrm>
          <a:prstGeom prst="rect">
            <a:avLst/>
          </a:prstGeom>
          <a:noFill/>
        </p:spPr>
        <p:txBody>
          <a:bodyPr wrap="none" rtlCol="0">
            <a:spAutoFit/>
          </a:bodyPr>
          <a:lstStyle/>
          <a:p>
            <a:r>
              <a:rPr lang="en-US" sz="2133" b="1" dirty="0" err="1" smtClean="0">
                <a:solidFill>
                  <a:schemeClr val="bg1"/>
                </a:solidFill>
                <a:latin typeface="Arial" pitchFamily="34" charset="0"/>
                <a:cs typeface="Arial" pitchFamily="34" charset="0"/>
              </a:rPr>
              <a:t>Tổ</a:t>
            </a:r>
            <a:r>
              <a:rPr lang="en-US" sz="2133" b="1" dirty="0" smtClean="0">
                <a:solidFill>
                  <a:schemeClr val="bg1"/>
                </a:solidFill>
                <a:latin typeface="Arial" pitchFamily="34" charset="0"/>
                <a:cs typeface="Arial" pitchFamily="34" charset="0"/>
              </a:rPr>
              <a:t> 1</a:t>
            </a:r>
            <a:endParaRPr lang="en-US" sz="2133" b="1" dirty="0">
              <a:solidFill>
                <a:schemeClr val="bg1"/>
              </a:solidFill>
              <a:latin typeface="Arial" pitchFamily="34" charset="0"/>
              <a:cs typeface="Arial" pitchFamily="34" charset="0"/>
            </a:endParaRPr>
          </a:p>
        </p:txBody>
      </p:sp>
      <p:sp>
        <p:nvSpPr>
          <p:cNvPr id="19" name="TextBox 18"/>
          <p:cNvSpPr txBox="1"/>
          <p:nvPr/>
        </p:nvSpPr>
        <p:spPr>
          <a:xfrm>
            <a:off x="9115613" y="1459774"/>
            <a:ext cx="745717" cy="420564"/>
          </a:xfrm>
          <a:prstGeom prst="rect">
            <a:avLst/>
          </a:prstGeom>
          <a:noFill/>
        </p:spPr>
        <p:txBody>
          <a:bodyPr wrap="none" rtlCol="0">
            <a:spAutoFit/>
          </a:bodyPr>
          <a:lstStyle/>
          <a:p>
            <a:r>
              <a:rPr lang="en-US" sz="2133" b="1" dirty="0" err="1" smtClean="0">
                <a:solidFill>
                  <a:schemeClr val="bg1"/>
                </a:solidFill>
                <a:latin typeface="Arial" pitchFamily="34" charset="0"/>
                <a:cs typeface="Arial" pitchFamily="34" charset="0"/>
              </a:rPr>
              <a:t>Tổ</a:t>
            </a:r>
            <a:r>
              <a:rPr lang="en-US" sz="2133" b="1" dirty="0" smtClean="0">
                <a:solidFill>
                  <a:schemeClr val="bg1"/>
                </a:solidFill>
                <a:latin typeface="Arial" pitchFamily="34" charset="0"/>
                <a:cs typeface="Arial" pitchFamily="34" charset="0"/>
              </a:rPr>
              <a:t> 2</a:t>
            </a:r>
            <a:endParaRPr lang="en-US" sz="2133" b="1" dirty="0">
              <a:solidFill>
                <a:schemeClr val="bg1"/>
              </a:solidFill>
              <a:latin typeface="Arial" pitchFamily="34" charset="0"/>
              <a:cs typeface="Arial" pitchFamily="34" charset="0"/>
            </a:endParaRPr>
          </a:p>
        </p:txBody>
      </p:sp>
      <p:sp>
        <p:nvSpPr>
          <p:cNvPr id="9" name="Rectangle 8"/>
          <p:cNvSpPr/>
          <p:nvPr/>
        </p:nvSpPr>
        <p:spPr>
          <a:xfrm>
            <a:off x="4408137" y="2017725"/>
            <a:ext cx="3302651" cy="523926"/>
          </a:xfrm>
          <a:prstGeom prst="rect">
            <a:avLst/>
          </a:prstGeom>
        </p:spPr>
        <p:txBody>
          <a:bodyPr wrap="square">
            <a:spAutoFit/>
          </a:bodyPr>
          <a:lstStyle/>
          <a:p>
            <a:pPr algn="just">
              <a:lnSpc>
                <a:spcPct val="150000"/>
              </a:lnSpc>
            </a:pPr>
            <a:endParaRPr lang="en-US" sz="2133" dirty="0">
              <a:latin typeface="Arial" pitchFamily="34" charset="0"/>
              <a:cs typeface="Arial" pitchFamily="34" charset="0"/>
            </a:endParaRPr>
          </a:p>
        </p:txBody>
      </p:sp>
      <p:sp>
        <p:nvSpPr>
          <p:cNvPr id="21" name="Rectangle 20"/>
          <p:cNvSpPr/>
          <p:nvPr/>
        </p:nvSpPr>
        <p:spPr>
          <a:xfrm>
            <a:off x="8331200" y="1975856"/>
            <a:ext cx="3200400" cy="533864"/>
          </a:xfrm>
          <a:prstGeom prst="rect">
            <a:avLst/>
          </a:prstGeom>
        </p:spPr>
        <p:txBody>
          <a:bodyPr wrap="square">
            <a:spAutoFit/>
          </a:bodyPr>
          <a:lstStyle/>
          <a:p>
            <a:pPr>
              <a:lnSpc>
                <a:spcPct val="150000"/>
              </a:lnSpc>
            </a:pPr>
            <a:endParaRPr lang="en-US" sz="2133" dirty="0"/>
          </a:p>
        </p:txBody>
      </p:sp>
      <p:pic>
        <p:nvPicPr>
          <p:cNvPr id="30"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2141" y="2029873"/>
            <a:ext cx="4364403" cy="4713275"/>
          </a:xfrm>
          <a:prstGeom prst="rect">
            <a:avLst/>
          </a:prstGeom>
        </p:spPr>
      </p:pic>
      <p:sp>
        <p:nvSpPr>
          <p:cNvPr id="31" name="Snip Single Corner Rectangle 30"/>
          <p:cNvSpPr/>
          <p:nvPr/>
        </p:nvSpPr>
        <p:spPr>
          <a:xfrm>
            <a:off x="4332262" y="3865631"/>
            <a:ext cx="3454400" cy="2235200"/>
          </a:xfrm>
          <a:prstGeom prst="snip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Snip Single Corner Rectangle 31"/>
          <p:cNvSpPr/>
          <p:nvPr/>
        </p:nvSpPr>
        <p:spPr>
          <a:xfrm>
            <a:off x="4332262" y="4322831"/>
            <a:ext cx="3454400" cy="2125532"/>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TextBox 32"/>
          <p:cNvSpPr txBox="1"/>
          <p:nvPr/>
        </p:nvSpPr>
        <p:spPr>
          <a:xfrm>
            <a:off x="5146399" y="3900956"/>
            <a:ext cx="745717" cy="420564"/>
          </a:xfrm>
          <a:prstGeom prst="rect">
            <a:avLst/>
          </a:prstGeom>
          <a:noFill/>
        </p:spPr>
        <p:txBody>
          <a:bodyPr wrap="none" rtlCol="0">
            <a:spAutoFit/>
          </a:bodyPr>
          <a:lstStyle/>
          <a:p>
            <a:r>
              <a:rPr lang="en-US" sz="2133" b="1" dirty="0" err="1" smtClean="0">
                <a:solidFill>
                  <a:schemeClr val="bg1"/>
                </a:solidFill>
                <a:latin typeface="Arial" pitchFamily="34" charset="0"/>
                <a:cs typeface="Arial" pitchFamily="34" charset="0"/>
              </a:rPr>
              <a:t>Tổ</a:t>
            </a:r>
            <a:r>
              <a:rPr lang="en-US" sz="2133" b="1" dirty="0" smtClean="0">
                <a:solidFill>
                  <a:schemeClr val="bg1"/>
                </a:solidFill>
                <a:latin typeface="Arial" pitchFamily="34" charset="0"/>
                <a:cs typeface="Arial" pitchFamily="34" charset="0"/>
              </a:rPr>
              <a:t> 3</a:t>
            </a:r>
            <a:endParaRPr lang="en-US" sz="2133" b="1" dirty="0">
              <a:solidFill>
                <a:schemeClr val="bg1"/>
              </a:solidFill>
              <a:latin typeface="Arial" pitchFamily="34" charset="0"/>
              <a:cs typeface="Arial" pitchFamily="34" charset="0"/>
            </a:endParaRPr>
          </a:p>
        </p:txBody>
      </p:sp>
      <p:sp>
        <p:nvSpPr>
          <p:cNvPr id="34" name="Rectangle 33"/>
          <p:cNvSpPr/>
          <p:nvPr/>
        </p:nvSpPr>
        <p:spPr>
          <a:xfrm>
            <a:off x="4435199" y="4509692"/>
            <a:ext cx="3351462" cy="533864"/>
          </a:xfrm>
          <a:prstGeom prst="rect">
            <a:avLst/>
          </a:prstGeom>
        </p:spPr>
        <p:txBody>
          <a:bodyPr wrap="square">
            <a:spAutoFit/>
          </a:bodyPr>
          <a:lstStyle/>
          <a:p>
            <a:pPr>
              <a:lnSpc>
                <a:spcPct val="150000"/>
              </a:lnSpc>
            </a:pPr>
            <a:endParaRPr lang="en-US" sz="2133" dirty="0"/>
          </a:p>
        </p:txBody>
      </p:sp>
      <p:sp>
        <p:nvSpPr>
          <p:cNvPr id="24" name="TextBox 23"/>
          <p:cNvSpPr txBox="1"/>
          <p:nvPr/>
        </p:nvSpPr>
        <p:spPr>
          <a:xfrm>
            <a:off x="9115613" y="3900956"/>
            <a:ext cx="1641796" cy="420564"/>
          </a:xfrm>
          <a:prstGeom prst="rect">
            <a:avLst/>
          </a:prstGeom>
          <a:noFill/>
        </p:spPr>
        <p:txBody>
          <a:bodyPr wrap="none" rtlCol="0">
            <a:spAutoFit/>
          </a:bodyPr>
          <a:lstStyle/>
          <a:p>
            <a:r>
              <a:rPr lang="en-US" sz="2133" b="1">
                <a:solidFill>
                  <a:schemeClr val="bg1"/>
                </a:solidFill>
                <a:latin typeface="Arial" pitchFamily="34" charset="0"/>
                <a:cs typeface="Arial" pitchFamily="34" charset="0"/>
              </a:rPr>
              <a:t>Nhiệm vụ 4</a:t>
            </a:r>
          </a:p>
        </p:txBody>
      </p:sp>
    </p:spTree>
    <p:extLst>
      <p:ext uri="{BB962C8B-B14F-4D97-AF65-F5344CB8AC3E}">
        <p14:creationId xmlns:p14="http://schemas.microsoft.com/office/powerpoint/2010/main" val="1891259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par>
                                <p:cTn id="40" presetID="16" presetClass="entr" presetSubtype="21" fill="hold" grpId="0" nodeType="withEffect" nodePh="1">
                                  <p:stCondLst>
                                    <p:cond delay="0"/>
                                  </p:stCondLst>
                                  <p:endCondLst>
                                    <p:cond evt="begin" delay="0">
                                      <p:tn val="40"/>
                                    </p:cond>
                                  </p:end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par>
                                <p:cTn id="43" presetID="16" presetClass="entr" presetSubtype="21" fill="hold" grpId="0" nodeType="withEffect" nodePh="1">
                                  <p:stCondLst>
                                    <p:cond delay="0"/>
                                  </p:stCondLst>
                                  <p:endCondLst>
                                    <p:cond evt="begin" delay="0">
                                      <p:tn val="43"/>
                                    </p:cond>
                                  </p:end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par>
                                <p:cTn id="46" presetID="16" presetClass="entr" presetSubtype="21"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500"/>
                                        <p:tgtEl>
                                          <p:spTgt spid="3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barn(inVertical)">
                                      <p:cBhvr>
                                        <p:cTn id="51" dur="500"/>
                                        <p:tgtEl>
                                          <p:spTgt spid="3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barn(inVertical)">
                                      <p:cBhvr>
                                        <p:cTn id="54" dur="500"/>
                                        <p:tgtEl>
                                          <p:spTgt spid="32"/>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arn(inVertical)">
                                      <p:cBhvr>
                                        <p:cTn id="57" dur="500"/>
                                        <p:tgtEl>
                                          <p:spTgt spid="33"/>
                                        </p:tgtEl>
                                      </p:cBhvr>
                                    </p:animEffect>
                                  </p:childTnLst>
                                </p:cTn>
                              </p:par>
                              <p:par>
                                <p:cTn id="58" presetID="16" presetClass="entr" presetSubtype="21" fill="hold" grpId="0" nodeType="withEffect" nodePh="1">
                                  <p:stCondLst>
                                    <p:cond delay="0"/>
                                  </p:stCondLst>
                                  <p:endCondLst>
                                    <p:cond evt="begin" delay="0">
                                      <p:tn val="58"/>
                                    </p:cond>
                                  </p:endCondLst>
                                  <p:childTnLst>
                                    <p:set>
                                      <p:cBhvr>
                                        <p:cTn id="59" dur="1" fill="hold">
                                          <p:stCondLst>
                                            <p:cond delay="0"/>
                                          </p:stCondLst>
                                        </p:cTn>
                                        <p:tgtEl>
                                          <p:spTgt spid="34"/>
                                        </p:tgtEl>
                                        <p:attrNameLst>
                                          <p:attrName>style.visibility</p:attrName>
                                        </p:attrNameLst>
                                      </p:cBhvr>
                                      <p:to>
                                        <p:strVal val="visible"/>
                                      </p:to>
                                    </p:set>
                                    <p:animEffect transition="in" filter="barn(inVertical)">
                                      <p:cBhvr>
                                        <p:cTn id="60" dur="500"/>
                                        <p:tgtEl>
                                          <p:spTgt spid="34"/>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arn(inVertical)">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2" grpId="0" animBg="1"/>
      <p:bldP spid="16" grpId="0" animBg="1"/>
      <p:bldP spid="17" grpId="0" animBg="1"/>
      <p:bldP spid="7" grpId="0"/>
      <p:bldP spid="19" grpId="0"/>
      <p:bldP spid="9" grpId="0"/>
      <p:bldP spid="21" grpId="0"/>
      <p:bldP spid="31" grpId="0" animBg="1"/>
      <p:bldP spid="32" grpId="0" animBg="1"/>
      <p:bldP spid="33" grpId="0"/>
      <p:bldP spid="34"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2" name="Rectangle 11"/>
          <p:cNvSpPr/>
          <p:nvPr/>
        </p:nvSpPr>
        <p:spPr>
          <a:xfrm>
            <a:off x="591820" y="752158"/>
            <a:ext cx="11001587" cy="954107"/>
          </a:xfrm>
          <a:prstGeom prst="rect">
            <a:avLst/>
          </a:prstGeom>
        </p:spPr>
        <p:txBody>
          <a:bodyPr wrap="square">
            <a:spAutoFit/>
          </a:bodyPr>
          <a:lstStyle/>
          <a:p>
            <a:pPr algn="ctr"/>
            <a:r>
              <a:rPr lang="en-US" sz="2800"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Thảo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định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hút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bạn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cùng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phấn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đấu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hoàn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thiện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thân</a:t>
            </a:r>
            <a:r>
              <a:rPr lang="en-US" sz="2800" b="1"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1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984656" y="1925783"/>
            <a:ext cx="5787089" cy="3754375"/>
          </a:xfrm>
          <a:prstGeom prst="rect">
            <a:avLst/>
          </a:prstGeom>
        </p:spPr>
      </p:pic>
      <p:pic>
        <p:nvPicPr>
          <p:cNvPr id="6" name="Picture 5"/>
          <p:cNvPicPr>
            <a:picLocks noChangeAspect="1"/>
          </p:cNvPicPr>
          <p:nvPr/>
        </p:nvPicPr>
        <p:blipFill rotWithShape="1">
          <a:blip r:embed="rId13" cstate="print">
            <a:extLst>
              <a:ext uri="{28A0092B-C50C-407E-A947-70E740481C1C}">
                <a14:useLocalDpi xmlns:a14="http://schemas.microsoft.com/office/drawing/2010/main" val="0"/>
              </a:ext>
            </a:extLst>
          </a:blip>
          <a:srcRect t="15149" b="24325"/>
          <a:stretch/>
        </p:blipFill>
        <p:spPr>
          <a:xfrm>
            <a:off x="-33198" y="1542665"/>
            <a:ext cx="6601021" cy="4821535"/>
          </a:xfrm>
          <a:prstGeom prst="rect">
            <a:avLst/>
          </a:prstGeom>
        </p:spPr>
      </p:pic>
      <p:sp>
        <p:nvSpPr>
          <p:cNvPr id="15" name="Rectangle 14"/>
          <p:cNvSpPr/>
          <p:nvPr/>
        </p:nvSpPr>
        <p:spPr>
          <a:xfrm>
            <a:off x="953721" y="3031429"/>
            <a:ext cx="4627185" cy="2370392"/>
          </a:xfrm>
          <a:prstGeom prst="rect">
            <a:avLst/>
          </a:prstGeom>
        </p:spPr>
        <p:txBody>
          <a:bodyPr wrap="square">
            <a:spAutoFit/>
          </a:bodyPr>
          <a:lstStyle/>
          <a:p>
            <a:pPr algn="just">
              <a:lnSpc>
                <a:spcPct val="150000"/>
              </a:lnSpc>
            </a:pPr>
            <a:r>
              <a:rPr lang="en-US" sz="2467" dirty="0" err="1" smtClean="0">
                <a:latin typeface="Times New Roman" panose="02020603050405020304" pitchFamily="18" charset="0"/>
                <a:cs typeface="Times New Roman" panose="02020603050405020304" pitchFamily="18" charset="0"/>
              </a:rPr>
              <a:t>Dựa</a:t>
            </a:r>
            <a:r>
              <a:rPr lang="en-US" sz="2467" dirty="0" smtClean="0">
                <a:latin typeface="Times New Roman" panose="02020603050405020304" pitchFamily="18" charset="0"/>
                <a:cs typeface="Times New Roman" panose="02020603050405020304" pitchFamily="18" charset="0"/>
              </a:rPr>
              <a:t> </a:t>
            </a:r>
            <a:r>
              <a:rPr lang="en-US" sz="2467" dirty="0" err="1" smtClean="0">
                <a:latin typeface="Times New Roman" panose="02020603050405020304" pitchFamily="18" charset="0"/>
                <a:cs typeface="Times New Roman" panose="02020603050405020304" pitchFamily="18" charset="0"/>
              </a:rPr>
              <a:t>trên</a:t>
            </a:r>
            <a:r>
              <a:rPr lang="en-US" sz="2467" dirty="0" smtClean="0">
                <a:latin typeface="Times New Roman" panose="02020603050405020304" pitchFamily="18" charset="0"/>
                <a:cs typeface="Times New Roman" panose="02020603050405020304" pitchFamily="18" charset="0"/>
              </a:rPr>
              <a:t> </a:t>
            </a:r>
            <a:r>
              <a:rPr lang="en-US" sz="2467" dirty="0" err="1" smtClean="0">
                <a:latin typeface="Times New Roman" panose="02020603050405020304" pitchFamily="18" charset="0"/>
                <a:cs typeface="Times New Roman" panose="02020603050405020304" pitchFamily="18" charset="0"/>
              </a:rPr>
              <a:t>kinh</a:t>
            </a:r>
            <a:r>
              <a:rPr lang="en-US" sz="2467" dirty="0" smtClean="0">
                <a:latin typeface="Times New Roman" panose="02020603050405020304" pitchFamily="18" charset="0"/>
                <a:cs typeface="Times New Roman" panose="02020603050405020304" pitchFamily="18" charset="0"/>
              </a:rPr>
              <a:t> </a:t>
            </a:r>
            <a:r>
              <a:rPr lang="en-US" sz="2467" dirty="0" err="1" smtClean="0">
                <a:latin typeface="Times New Roman" panose="02020603050405020304" pitchFamily="18" charset="0"/>
                <a:cs typeface="Times New Roman" panose="02020603050405020304" pitchFamily="18" charset="0"/>
              </a:rPr>
              <a:t>nghiệm</a:t>
            </a:r>
            <a:r>
              <a:rPr lang="en-US" sz="2467" dirty="0" smtClean="0">
                <a:latin typeface="Times New Roman" panose="02020603050405020304" pitchFamily="18" charset="0"/>
                <a:cs typeface="Times New Roman" panose="02020603050405020304" pitchFamily="18" charset="0"/>
              </a:rPr>
              <a:t> </a:t>
            </a:r>
            <a:r>
              <a:rPr lang="en-US" sz="2467" dirty="0" err="1" smtClean="0">
                <a:latin typeface="Times New Roman" panose="02020603050405020304" pitchFamily="18" charset="0"/>
                <a:cs typeface="Times New Roman" panose="02020603050405020304" pitchFamily="18" charset="0"/>
              </a:rPr>
              <a:t>bản</a:t>
            </a:r>
            <a:r>
              <a:rPr lang="en-US" sz="2467" dirty="0" smtClean="0">
                <a:latin typeface="Times New Roman" panose="02020603050405020304" pitchFamily="18" charset="0"/>
                <a:cs typeface="Times New Roman" panose="02020603050405020304" pitchFamily="18" charset="0"/>
              </a:rPr>
              <a:t> </a:t>
            </a:r>
            <a:r>
              <a:rPr lang="en-US" sz="2467" dirty="0" err="1" smtClean="0">
                <a:latin typeface="Times New Roman" panose="02020603050405020304" pitchFamily="18" charset="0"/>
                <a:cs typeface="Times New Roman" panose="02020603050405020304" pitchFamily="18" charset="0"/>
              </a:rPr>
              <a:t>thân</a:t>
            </a:r>
            <a:r>
              <a:rPr lang="en-US" sz="2467" dirty="0" smtClean="0">
                <a:latin typeface="Times New Roman" panose="02020603050405020304" pitchFamily="18" charset="0"/>
                <a:cs typeface="Times New Roman" panose="02020603050405020304" pitchFamily="18" charset="0"/>
              </a:rPr>
              <a:t> </a:t>
            </a:r>
            <a:r>
              <a:rPr lang="en-US" sz="2467" dirty="0" err="1" smtClean="0">
                <a:latin typeface="Times New Roman" panose="02020603050405020304" pitchFamily="18" charset="0"/>
                <a:cs typeface="Times New Roman" panose="02020603050405020304" pitchFamily="18" charset="0"/>
              </a:rPr>
              <a:t>em</a:t>
            </a:r>
            <a:r>
              <a:rPr lang="en-US" sz="2467" dirty="0" smtClean="0">
                <a:latin typeface="Times New Roman" panose="02020603050405020304" pitchFamily="18" charset="0"/>
                <a:cs typeface="Times New Roman" panose="02020603050405020304" pitchFamily="18" charset="0"/>
              </a:rPr>
              <a:t> </a:t>
            </a:r>
            <a:r>
              <a:rPr lang="en-US" sz="2467" dirty="0" err="1" smtClean="0">
                <a:latin typeface="Times New Roman" panose="02020603050405020304" pitchFamily="18" charset="0"/>
                <a:cs typeface="Times New Roman" panose="02020603050405020304" pitchFamily="18" charset="0"/>
              </a:rPr>
              <a:t>hãy</a:t>
            </a:r>
            <a:r>
              <a:rPr lang="en-US" sz="2467" dirty="0" smtClean="0">
                <a:latin typeface="Times New Roman" panose="02020603050405020304" pitchFamily="18" charset="0"/>
                <a:cs typeface="Times New Roman" panose="02020603050405020304" pitchFamily="18" charset="0"/>
              </a:rPr>
              <a:t> chia </a:t>
            </a:r>
            <a:r>
              <a:rPr lang="en-US" sz="2467" dirty="0" err="1" smtClean="0">
                <a:latin typeface="Times New Roman" panose="02020603050405020304" pitchFamily="18" charset="0"/>
                <a:cs typeface="Times New Roman" panose="02020603050405020304" pitchFamily="18" charset="0"/>
              </a:rPr>
              <a:t>sẻ</a:t>
            </a:r>
            <a:r>
              <a:rPr lang="en-US" sz="2467" dirty="0" smtClean="0">
                <a:latin typeface="Times New Roman" panose="02020603050405020304" pitchFamily="18" charset="0"/>
                <a:cs typeface="Times New Roman" panose="02020603050405020304" pitchFamily="18" charset="0"/>
              </a:rPr>
              <a:t> </a:t>
            </a:r>
            <a:r>
              <a:rPr lang="en-US" sz="2467" dirty="0" err="1" smtClean="0">
                <a:latin typeface="Times New Roman" panose="02020603050405020304" pitchFamily="18" charset="0"/>
                <a:cs typeface="Times New Roman" panose="02020603050405020304" pitchFamily="18" charset="0"/>
              </a:rPr>
              <a:t>cách</a:t>
            </a:r>
            <a:r>
              <a:rPr lang="en-US" sz="2467" dirty="0" smtClean="0">
                <a:latin typeface="Times New Roman" panose="02020603050405020304" pitchFamily="18" charset="0"/>
                <a:cs typeface="Times New Roman" panose="02020603050405020304" pitchFamily="18" charset="0"/>
              </a:rPr>
              <a:t> </a:t>
            </a:r>
            <a:r>
              <a:rPr lang="en-US" sz="2467" dirty="0" err="1" smtClean="0">
                <a:latin typeface="Times New Roman" panose="02020603050405020304" pitchFamily="18" charset="0"/>
                <a:cs typeface="Times New Roman" panose="02020603050405020304" pitchFamily="18" charset="0"/>
              </a:rPr>
              <a:t>thu</a:t>
            </a:r>
            <a:r>
              <a:rPr lang="en-US" sz="2467" dirty="0" smtClean="0">
                <a:latin typeface="Times New Roman" panose="02020603050405020304" pitchFamily="18" charset="0"/>
                <a:cs typeface="Times New Roman" panose="02020603050405020304" pitchFamily="18" charset="0"/>
              </a:rPr>
              <a:t> </a:t>
            </a:r>
            <a:r>
              <a:rPr lang="en-US" sz="2467" dirty="0" err="1" smtClean="0">
                <a:latin typeface="Times New Roman" panose="02020603050405020304" pitchFamily="18" charset="0"/>
                <a:cs typeface="Times New Roman" panose="02020603050405020304" pitchFamily="18" charset="0"/>
              </a:rPr>
              <a:t>hút</a:t>
            </a:r>
            <a:r>
              <a:rPr lang="en-US" sz="2467" dirty="0" smtClean="0">
                <a:latin typeface="Times New Roman" panose="02020603050405020304" pitchFamily="18" charset="0"/>
                <a:cs typeface="Times New Roman" panose="02020603050405020304" pitchFamily="18" charset="0"/>
              </a:rPr>
              <a:t> </a:t>
            </a:r>
            <a:r>
              <a:rPr lang="en-US" sz="2467" dirty="0" err="1" smtClean="0">
                <a:latin typeface="Times New Roman" panose="02020603050405020304" pitchFamily="18" charset="0"/>
                <a:cs typeface="Times New Roman" panose="02020603050405020304" pitchFamily="18" charset="0"/>
              </a:rPr>
              <a:t>các</a:t>
            </a:r>
            <a:r>
              <a:rPr lang="en-US" sz="2467" dirty="0" smtClean="0">
                <a:latin typeface="Times New Roman" panose="02020603050405020304" pitchFamily="18" charset="0"/>
                <a:cs typeface="Times New Roman" panose="02020603050405020304" pitchFamily="18" charset="0"/>
              </a:rPr>
              <a:t> </a:t>
            </a:r>
            <a:r>
              <a:rPr lang="en-US" sz="2467" dirty="0" err="1" smtClean="0">
                <a:latin typeface="Times New Roman" panose="02020603050405020304" pitchFamily="18" charset="0"/>
                <a:cs typeface="Times New Roman" panose="02020603050405020304" pitchFamily="18" charset="0"/>
              </a:rPr>
              <a:t>bạn</a:t>
            </a:r>
            <a:r>
              <a:rPr lang="en-US" sz="2467" dirty="0" smtClean="0">
                <a:latin typeface="Times New Roman" panose="02020603050405020304" pitchFamily="18" charset="0"/>
                <a:cs typeface="Times New Roman" panose="02020603050405020304" pitchFamily="18" charset="0"/>
              </a:rPr>
              <a:t> </a:t>
            </a:r>
            <a:r>
              <a:rPr lang="en-US" sz="2467" dirty="0" err="1" smtClean="0">
                <a:latin typeface="Times New Roman" panose="02020603050405020304" pitchFamily="18" charset="0"/>
                <a:cs typeface="Times New Roman" panose="02020603050405020304" pitchFamily="18" charset="0"/>
              </a:rPr>
              <a:t>cùng</a:t>
            </a:r>
            <a:r>
              <a:rPr lang="en-US" sz="2467" dirty="0" smtClean="0">
                <a:latin typeface="Times New Roman" panose="02020603050405020304" pitchFamily="18" charset="0"/>
                <a:cs typeface="Times New Roman" panose="02020603050405020304" pitchFamily="18" charset="0"/>
              </a:rPr>
              <a:t> </a:t>
            </a:r>
            <a:r>
              <a:rPr lang="en-US" sz="2467" dirty="0" err="1" smtClean="0">
                <a:latin typeface="Times New Roman" panose="02020603050405020304" pitchFamily="18" charset="0"/>
                <a:cs typeface="Times New Roman" panose="02020603050405020304" pitchFamily="18" charset="0"/>
              </a:rPr>
              <a:t>phấn</a:t>
            </a:r>
            <a:r>
              <a:rPr lang="en-US" sz="2467" dirty="0" smtClean="0">
                <a:latin typeface="Times New Roman" panose="02020603050405020304" pitchFamily="18" charset="0"/>
                <a:cs typeface="Times New Roman" panose="02020603050405020304" pitchFamily="18" charset="0"/>
              </a:rPr>
              <a:t> </a:t>
            </a:r>
            <a:r>
              <a:rPr lang="en-US" sz="2467" dirty="0" err="1" smtClean="0">
                <a:latin typeface="Times New Roman" panose="02020603050405020304" pitchFamily="18" charset="0"/>
                <a:cs typeface="Times New Roman" panose="02020603050405020304" pitchFamily="18" charset="0"/>
              </a:rPr>
              <a:t>đấu</a:t>
            </a:r>
            <a:r>
              <a:rPr lang="en-US" sz="2467" dirty="0" smtClean="0">
                <a:latin typeface="Times New Roman" panose="02020603050405020304" pitchFamily="18" charset="0"/>
                <a:cs typeface="Times New Roman" panose="02020603050405020304" pitchFamily="18" charset="0"/>
              </a:rPr>
              <a:t> </a:t>
            </a:r>
            <a:r>
              <a:rPr lang="en-US" sz="2467" dirty="0" err="1" smtClean="0">
                <a:latin typeface="Times New Roman" panose="02020603050405020304" pitchFamily="18" charset="0"/>
                <a:cs typeface="Times New Roman" panose="02020603050405020304" pitchFamily="18" charset="0"/>
              </a:rPr>
              <a:t>hoàn</a:t>
            </a:r>
            <a:r>
              <a:rPr lang="en-US" sz="2467" dirty="0" smtClean="0">
                <a:latin typeface="Times New Roman" panose="02020603050405020304" pitchFamily="18" charset="0"/>
                <a:cs typeface="Times New Roman" panose="02020603050405020304" pitchFamily="18" charset="0"/>
              </a:rPr>
              <a:t> </a:t>
            </a:r>
            <a:r>
              <a:rPr lang="en-US" sz="2467" dirty="0" err="1" smtClean="0">
                <a:latin typeface="Times New Roman" panose="02020603050405020304" pitchFamily="18" charset="0"/>
                <a:cs typeface="Times New Roman" panose="02020603050405020304" pitchFamily="18" charset="0"/>
              </a:rPr>
              <a:t>thiện</a:t>
            </a:r>
            <a:r>
              <a:rPr lang="en-US" sz="2467" dirty="0" smtClean="0">
                <a:latin typeface="Times New Roman" panose="02020603050405020304" pitchFamily="18" charset="0"/>
                <a:cs typeface="Times New Roman" panose="02020603050405020304" pitchFamily="18" charset="0"/>
              </a:rPr>
              <a:t> </a:t>
            </a:r>
            <a:r>
              <a:rPr lang="en-US" sz="2467" dirty="0" err="1" smtClean="0">
                <a:latin typeface="Times New Roman" panose="02020603050405020304" pitchFamily="18" charset="0"/>
                <a:cs typeface="Times New Roman" panose="02020603050405020304" pitchFamily="18" charset="0"/>
              </a:rPr>
              <a:t>bản</a:t>
            </a:r>
            <a:r>
              <a:rPr lang="en-US" sz="2467" dirty="0" smtClean="0">
                <a:latin typeface="Times New Roman" panose="02020603050405020304" pitchFamily="18" charset="0"/>
                <a:cs typeface="Times New Roman" panose="02020603050405020304" pitchFamily="18" charset="0"/>
              </a:rPr>
              <a:t> </a:t>
            </a:r>
            <a:r>
              <a:rPr lang="en-US" sz="2467" dirty="0" err="1" smtClean="0">
                <a:latin typeface="Times New Roman" panose="02020603050405020304" pitchFamily="18" charset="0"/>
                <a:cs typeface="Times New Roman" panose="02020603050405020304" pitchFamily="18" charset="0"/>
              </a:rPr>
              <a:t>thân</a:t>
            </a:r>
            <a:r>
              <a:rPr lang="en-US" sz="2467" dirty="0" smtClean="0">
                <a:latin typeface="Times New Roman" panose="02020603050405020304" pitchFamily="18" charset="0"/>
                <a:cs typeface="Times New Roman" panose="02020603050405020304" pitchFamily="18" charset="0"/>
              </a:rPr>
              <a:t>!</a:t>
            </a:r>
            <a:endParaRPr lang="en-US" sz="2467" dirty="0">
              <a:latin typeface="Times New Roman" panose="02020603050405020304" pitchFamily="18" charset="0"/>
              <a:cs typeface="Times New Roman" panose="02020603050405020304" pitchFamily="18" charset="0"/>
            </a:endParaRPr>
          </a:p>
        </p:txBody>
      </p:sp>
      <p:pic>
        <p:nvPicPr>
          <p:cNvPr id="16"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61418" y="5390507"/>
            <a:ext cx="778365" cy="975173"/>
          </a:xfrm>
          <a:prstGeom prst="rect">
            <a:avLst/>
          </a:prstGeom>
        </p:spPr>
      </p:pic>
      <p:pic>
        <p:nvPicPr>
          <p:cNvPr id="17" name="Picture 2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3721" y="6082167"/>
            <a:ext cx="450228" cy="564067"/>
          </a:xfrm>
          <a:prstGeom prst="rect">
            <a:avLst/>
          </a:prstGeom>
        </p:spPr>
      </p:pic>
    </p:spTree>
    <p:extLst>
      <p:ext uri="{BB962C8B-B14F-4D97-AF65-F5344CB8AC3E}">
        <p14:creationId xmlns:p14="http://schemas.microsoft.com/office/powerpoint/2010/main" val="3793623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left)">
                                      <p:cBhvr>
                                        <p:cTn id="2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0"/>
              </a:ext>
            </a:extLst>
          </a:blip>
          <a:srcRect/>
          <a:stretch>
            <a:fillRect/>
          </a:stretch>
        </p:blipFill>
        <p:spPr>
          <a:xfrm>
            <a:off x="680719" y="3005257"/>
            <a:ext cx="3569429" cy="2946400"/>
          </a:xfrm>
          <a:prstGeom prst="rect">
            <a:avLst/>
          </a:prstGeom>
        </p:spPr>
      </p:pic>
      <p:sp>
        <p:nvSpPr>
          <p:cNvPr id="4" name="Rectangle 3"/>
          <p:cNvSpPr/>
          <p:nvPr/>
        </p:nvSpPr>
        <p:spPr>
          <a:xfrm>
            <a:off x="4250148" y="442457"/>
            <a:ext cx="7535452" cy="60016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Chủ </a:t>
            </a:r>
            <a:r>
              <a:rPr lang="vi-VN" sz="3200" dirty="0">
                <a:latin typeface="Times New Roman" panose="02020603050405020304" pitchFamily="18" charset="0"/>
                <a:cs typeface="Times New Roman" panose="02020603050405020304" pitchFamily="18" charset="0"/>
              </a:rPr>
              <a:t>động gần gũi, tâm sự để thu hút các bạn cùng phấn đấu hoàn thiện.</a:t>
            </a:r>
            <a:endParaRPr lang="en-US" sz="3200" dirty="0">
              <a:latin typeface="Times New Roman" panose="02020603050405020304" pitchFamily="18" charset="0"/>
              <a:cs typeface="Times New Roman" panose="02020603050405020304" pitchFamily="18" charset="0"/>
            </a:endParaRPr>
          </a:p>
          <a:p>
            <a:pPr lvl="0" algn="just"/>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Khích </a:t>
            </a:r>
            <a:r>
              <a:rPr lang="vi-VN" sz="3200" dirty="0">
                <a:latin typeface="Times New Roman" panose="02020603050405020304" pitchFamily="18" charset="0"/>
                <a:cs typeface="Times New Roman" panose="02020603050405020304" pitchFamily="18" charset="0"/>
              </a:rPr>
              <a:t>lệ, động viên các bạn phát huy khả năng, cố gắng hết sức.</a:t>
            </a:r>
            <a:endParaRPr lang="en-US" sz="3200" dirty="0">
              <a:latin typeface="Times New Roman" panose="02020603050405020304" pitchFamily="18" charset="0"/>
              <a:cs typeface="Times New Roman" panose="02020603050405020304" pitchFamily="18" charset="0"/>
            </a:endParaRPr>
          </a:p>
          <a:p>
            <a:pPr lvl="0" algn="just"/>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Giúp </a:t>
            </a:r>
            <a:r>
              <a:rPr lang="vi-VN" sz="3200" dirty="0">
                <a:latin typeface="Times New Roman" panose="02020603050405020304" pitchFamily="18" charset="0"/>
                <a:cs typeface="Times New Roman" panose="02020603050405020304" pitchFamily="18" charset="0"/>
              </a:rPr>
              <a:t>các bạn xác đính mục tiêu, xây dựng kế hoạch tự hoàn thiện.</a:t>
            </a:r>
            <a:endParaRPr lang="en-US" sz="3200" dirty="0">
              <a:latin typeface="Times New Roman" panose="02020603050405020304" pitchFamily="18" charset="0"/>
              <a:cs typeface="Times New Roman" panose="02020603050405020304" pitchFamily="18" charset="0"/>
            </a:endParaRPr>
          </a:p>
          <a:p>
            <a:pPr marL="457200" lvl="0" indent="-457200" algn="just">
              <a:buFontTx/>
              <a:buChar char="-"/>
            </a:pPr>
            <a:r>
              <a:rPr lang="vi-VN" sz="3200" dirty="0" smtClean="0">
                <a:latin typeface="Times New Roman" panose="02020603050405020304" pitchFamily="18" charset="0"/>
                <a:cs typeface="Times New Roman" panose="02020603050405020304" pitchFamily="18" charset="0"/>
              </a:rPr>
              <a:t>Khuyên </a:t>
            </a:r>
            <a:r>
              <a:rPr lang="vi-VN" sz="3200" dirty="0">
                <a:latin typeface="Times New Roman" panose="02020603050405020304" pitchFamily="18" charset="0"/>
                <a:cs typeface="Times New Roman" panose="02020603050405020304" pitchFamily="18" charset="0"/>
              </a:rPr>
              <a:t>các bạn suy nghĩ tích cực và thay đồi vì tương lai của bản thân</a:t>
            </a:r>
            <a:r>
              <a:rPr lang="vi-VN"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457200" lvl="0" indent="-457200" algn="just">
              <a:buFontTx/>
              <a:buChar char="-"/>
            </a:pPr>
            <a:r>
              <a:rPr lang="en-US" sz="3200" dirty="0" err="1" smtClean="0">
                <a:latin typeface="Times New Roman" panose="02020603050405020304" pitchFamily="18" charset="0"/>
                <a:cs typeface="Times New Roman" panose="02020603050405020304" pitchFamily="18" charset="0"/>
              </a:rPr>
              <a:t>Cùng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mỗi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tuần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mỗi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thấy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rút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nghiệm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hợp</a:t>
            </a:r>
            <a:r>
              <a:rPr lang="en-US" sz="320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250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0" y="0"/>
            <a:ext cx="12192000" cy="721617"/>
            <a:chOff x="0" y="0"/>
            <a:chExt cx="6186311" cy="895726"/>
          </a:xfrm>
        </p:grpSpPr>
        <p:sp>
          <p:nvSpPr>
            <p:cNvPr id="16" name="Freeform 16"/>
            <p:cNvSpPr/>
            <p:nvPr/>
          </p:nvSpPr>
          <p:spPr>
            <a:xfrm>
              <a:off x="0" y="0"/>
              <a:ext cx="6186311" cy="895726"/>
            </a:xfrm>
            <a:custGeom>
              <a:avLst/>
              <a:gdLst/>
              <a:ahLst/>
              <a:cxnLst/>
              <a:rect l="l" t="t" r="r" b="b"/>
              <a:pathLst>
                <a:path w="6186311" h="895726">
                  <a:moveTo>
                    <a:pt x="0" y="0"/>
                  </a:moveTo>
                  <a:lnTo>
                    <a:pt x="6186311" y="0"/>
                  </a:lnTo>
                  <a:lnTo>
                    <a:pt x="6186311" y="895726"/>
                  </a:lnTo>
                  <a:lnTo>
                    <a:pt x="0" y="895726"/>
                  </a:lnTo>
                  <a:close/>
                </a:path>
              </a:pathLst>
            </a:custGeom>
            <a:solidFill>
              <a:srgbClr val="F46E16"/>
            </a:solidFill>
          </p:spPr>
        </p:sp>
      </p:grpSp>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94313">
            <a:off x="11211485" y="5667631"/>
            <a:ext cx="397993" cy="379088"/>
          </a:xfrm>
          <a:prstGeom prst="rect">
            <a:avLst/>
          </a:prstGeom>
        </p:spPr>
      </p:pic>
      <p:sp>
        <p:nvSpPr>
          <p:cNvPr id="25" name="TextBox 24"/>
          <p:cNvSpPr txBox="1"/>
          <p:nvPr/>
        </p:nvSpPr>
        <p:spPr>
          <a:xfrm>
            <a:off x="203200" y="104328"/>
            <a:ext cx="2383986" cy="543675"/>
          </a:xfrm>
          <a:prstGeom prst="rect">
            <a:avLst/>
          </a:prstGeom>
          <a:noFill/>
        </p:spPr>
        <p:txBody>
          <a:bodyPr wrap="none" rtlCol="0">
            <a:spAutoFit/>
          </a:bodyPr>
          <a:lstStyle/>
          <a:p>
            <a:r>
              <a:rPr lang="en-US" sz="2933" b="1">
                <a:solidFill>
                  <a:schemeClr val="bg1"/>
                </a:solidFill>
                <a:latin typeface="Arial" pitchFamily="34" charset="0"/>
                <a:cs typeface="Arial" pitchFamily="34" charset="0"/>
              </a:rPr>
              <a:t>KHỞI ĐỘNG</a:t>
            </a:r>
          </a:p>
        </p:txBody>
      </p:sp>
      <p:sp>
        <p:nvSpPr>
          <p:cNvPr id="26" name="Rounded Rectangle 25"/>
          <p:cNvSpPr/>
          <p:nvPr/>
        </p:nvSpPr>
        <p:spPr>
          <a:xfrm>
            <a:off x="203200" y="939799"/>
            <a:ext cx="11795930" cy="9831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itchFamily="34" charset="0"/>
                <a:cs typeface="Arial" pitchFamily="34" charset="0"/>
              </a:rPr>
              <a:t>GV cho nghe bài “Đường đến vinh quang”- Bức tường</a:t>
            </a:r>
            <a:endParaRPr lang="en-US" sz="2400" b="1">
              <a:latin typeface="Arial" pitchFamily="34" charset="0"/>
              <a:cs typeface="Arial" pitchFamily="34" charset="0"/>
            </a:endParaRPr>
          </a:p>
        </p:txBody>
      </p:sp>
      <p:sp>
        <p:nvSpPr>
          <p:cNvPr id="27" name="Snip Single Corner Rectangle 26"/>
          <p:cNvSpPr/>
          <p:nvPr/>
        </p:nvSpPr>
        <p:spPr>
          <a:xfrm>
            <a:off x="292568" y="1752601"/>
            <a:ext cx="5143032" cy="2687915"/>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i="1">
                <a:solidFill>
                  <a:srgbClr val="000000"/>
                </a:solidFill>
                <a:latin typeface="Times New Roman" panose="02020603050405020304" pitchFamily="18" charset="0"/>
                <a:ea typeface="Times New Roman" panose="02020603050405020304" pitchFamily="18" charset="0"/>
              </a:rPr>
              <a:t>Nhân vật trong bài hát để đến ngày vinh quang phải trải qua những khó khăn nào?</a:t>
            </a:r>
            <a:endParaRPr lang="en-US" sz="2800" b="1">
              <a:effectLst/>
              <a:latin typeface="Times New Roman" panose="02020603050405020304" pitchFamily="18" charset="0"/>
              <a:ea typeface="Times New Roman" panose="02020603050405020304" pitchFamily="18" charset="0"/>
            </a:endParaRPr>
          </a:p>
        </p:txBody>
      </p:sp>
      <p:sp>
        <p:nvSpPr>
          <p:cNvPr id="29" name="Rectangle 28"/>
          <p:cNvSpPr/>
          <p:nvPr/>
        </p:nvSpPr>
        <p:spPr>
          <a:xfrm>
            <a:off x="331822" y="4611434"/>
            <a:ext cx="5143032" cy="203200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r>
              <a:rPr lang="en-US" i="1"/>
              <a:t>Để </a:t>
            </a:r>
            <a:r>
              <a:rPr lang="en-US" i="1" smtClean="0"/>
              <a:t>đ</a:t>
            </a:r>
            <a:r>
              <a:rPr lang="en-US" sz="2800" i="1" smtClean="0"/>
              <a:t>ô</a:t>
            </a:r>
            <a:r>
              <a:rPr lang="en-US" sz="2800" i="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 ngày vinh quang, nhân vật phải trải qua muôn vàn sóng gió với nhiều thác ghềnh, </a:t>
            </a:r>
            <a:r>
              <a:rPr lang="en-US" sz="2800" i="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chông gai.</a:t>
            </a:r>
            <a:r>
              <a:rPr lang="en-US" sz="2800" i="1" smtClean="0"/>
              <a:t>ềnh</a:t>
            </a:r>
            <a:r>
              <a:rPr lang="en-US" i="1"/>
              <a:t>, mũi gai.</a:t>
            </a:r>
            <a:endParaRPr lang="en-US" sz="1200"/>
          </a:p>
        </p:txBody>
      </p:sp>
      <p:pic>
        <p:nvPicPr>
          <p:cNvPr id="31" name="Picture 30"/>
          <p:cNvPicPr>
            <a:picLocks noChangeAspect="1"/>
          </p:cNvPicPr>
          <p:nvPr/>
        </p:nvPicPr>
        <p:blipFill>
          <a:blip r:embed="rId4"/>
          <a:srcRect/>
          <a:stretch>
            <a:fillRect/>
          </a:stretch>
        </p:blipFill>
        <p:spPr>
          <a:xfrm>
            <a:off x="5791200" y="1752600"/>
            <a:ext cx="6207930" cy="4876800"/>
          </a:xfrm>
          <a:prstGeom prst="rect">
            <a:avLst/>
          </a:prstGeom>
          <a:ln>
            <a:noFill/>
          </a:ln>
          <a:effectLst>
            <a:softEdge rad="112500"/>
          </a:effectLst>
        </p:spPr>
      </p:pic>
    </p:spTree>
    <p:extLst>
      <p:ext uri="{BB962C8B-B14F-4D97-AF65-F5344CB8AC3E}">
        <p14:creationId xmlns:p14="http://schemas.microsoft.com/office/powerpoint/2010/main" val="761694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0" y="0"/>
            <a:ext cx="12192000" cy="721617"/>
            <a:chOff x="0" y="0"/>
            <a:chExt cx="6186311" cy="895726"/>
          </a:xfrm>
        </p:grpSpPr>
        <p:sp>
          <p:nvSpPr>
            <p:cNvPr id="16" name="Freeform 16"/>
            <p:cNvSpPr/>
            <p:nvPr/>
          </p:nvSpPr>
          <p:spPr>
            <a:xfrm>
              <a:off x="0" y="0"/>
              <a:ext cx="6186311" cy="895726"/>
            </a:xfrm>
            <a:custGeom>
              <a:avLst/>
              <a:gdLst/>
              <a:ahLst/>
              <a:cxnLst/>
              <a:rect l="l" t="t" r="r" b="b"/>
              <a:pathLst>
                <a:path w="6186311" h="895726">
                  <a:moveTo>
                    <a:pt x="0" y="0"/>
                  </a:moveTo>
                  <a:lnTo>
                    <a:pt x="6186311" y="0"/>
                  </a:lnTo>
                  <a:lnTo>
                    <a:pt x="6186311" y="895726"/>
                  </a:lnTo>
                  <a:lnTo>
                    <a:pt x="0" y="895726"/>
                  </a:lnTo>
                  <a:close/>
                </a:path>
              </a:pathLst>
            </a:custGeom>
            <a:solidFill>
              <a:srgbClr val="F46E16"/>
            </a:solidFill>
          </p:spPr>
        </p:sp>
      </p:grpSp>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94313">
            <a:off x="11211485" y="5667631"/>
            <a:ext cx="397993" cy="379088"/>
          </a:xfrm>
          <a:prstGeom prst="rect">
            <a:avLst/>
          </a:prstGeom>
        </p:spPr>
      </p:pic>
      <p:sp>
        <p:nvSpPr>
          <p:cNvPr id="25" name="TextBox 24"/>
          <p:cNvSpPr txBox="1"/>
          <p:nvPr/>
        </p:nvSpPr>
        <p:spPr>
          <a:xfrm>
            <a:off x="203200" y="104328"/>
            <a:ext cx="2383986" cy="543675"/>
          </a:xfrm>
          <a:prstGeom prst="rect">
            <a:avLst/>
          </a:prstGeom>
          <a:noFill/>
        </p:spPr>
        <p:txBody>
          <a:bodyPr wrap="none" rtlCol="0">
            <a:spAutoFit/>
          </a:bodyPr>
          <a:lstStyle/>
          <a:p>
            <a:r>
              <a:rPr lang="en-US" sz="2933" b="1">
                <a:solidFill>
                  <a:schemeClr val="bg1"/>
                </a:solidFill>
                <a:latin typeface="Arial" pitchFamily="34" charset="0"/>
                <a:cs typeface="Arial" pitchFamily="34" charset="0"/>
              </a:rPr>
              <a:t>KHỞI ĐỘNG</a:t>
            </a:r>
          </a:p>
        </p:txBody>
      </p:sp>
      <p:grpSp>
        <p:nvGrpSpPr>
          <p:cNvPr id="3" name="Group 2"/>
          <p:cNvGrpSpPr/>
          <p:nvPr/>
        </p:nvGrpSpPr>
        <p:grpSpPr>
          <a:xfrm>
            <a:off x="203200" y="990600"/>
            <a:ext cx="6350000" cy="5537200"/>
            <a:chOff x="304800" y="1790700"/>
            <a:chExt cx="9525000" cy="8305800"/>
          </a:xfrm>
        </p:grpSpPr>
        <p:sp>
          <p:nvSpPr>
            <p:cNvPr id="27" name="Snip Single Corner Rectangle 26"/>
            <p:cNvSpPr/>
            <p:nvPr/>
          </p:nvSpPr>
          <p:spPr>
            <a:xfrm>
              <a:off x="304800" y="1790700"/>
              <a:ext cx="9525000" cy="8305800"/>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Rectangle 1"/>
            <p:cNvSpPr/>
            <p:nvPr/>
          </p:nvSpPr>
          <p:spPr>
            <a:xfrm>
              <a:off x="457200" y="2125087"/>
              <a:ext cx="8915400" cy="970458"/>
            </a:xfrm>
            <a:prstGeom prst="rect">
              <a:avLst/>
            </a:prstGeom>
          </p:spPr>
          <p:txBody>
            <a:bodyPr wrap="square">
              <a:spAutoFit/>
            </a:bodyPr>
            <a:lstStyle/>
            <a:p>
              <a:pPr algn="just">
                <a:lnSpc>
                  <a:spcPct val="200000"/>
                </a:lnSpc>
              </a:pPr>
              <a:endParaRPr lang="en-US" sz="2133">
                <a:latin typeface="Arial" pitchFamily="34" charset="0"/>
                <a:cs typeface="Arial" pitchFamily="34" charset="0"/>
              </a:endParaRPr>
            </a:p>
          </p:txBody>
        </p:sp>
      </p:grpSp>
      <p:pic>
        <p:nvPicPr>
          <p:cNvPr id="14" name="Picture 13"/>
          <p:cNvPicPr>
            <a:picLocks noChangeAspect="1"/>
          </p:cNvPicPr>
          <p:nvPr/>
        </p:nvPicPr>
        <p:blipFill>
          <a:blip r:embed="rId4"/>
          <a:srcRect/>
          <a:stretch>
            <a:fillRect/>
          </a:stretch>
        </p:blipFill>
        <p:spPr>
          <a:xfrm>
            <a:off x="6756401" y="979055"/>
            <a:ext cx="5175687" cy="39743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975600" y="5230581"/>
            <a:ext cx="2966856" cy="1452379"/>
          </a:xfrm>
          <a:prstGeom prst="rect">
            <a:avLst/>
          </a:prstGeom>
        </p:spPr>
      </p:pic>
      <p:sp>
        <p:nvSpPr>
          <p:cNvPr id="4" name="Rectangle 3"/>
          <p:cNvSpPr/>
          <p:nvPr/>
        </p:nvSpPr>
        <p:spPr>
          <a:xfrm>
            <a:off x="406400" y="1455970"/>
            <a:ext cx="5943600" cy="4832092"/>
          </a:xfrm>
          <a:prstGeom prst="rect">
            <a:avLst/>
          </a:prstGeom>
        </p:spPr>
        <p:txBody>
          <a:bodyPr wrap="square">
            <a:spAutoFit/>
          </a:bodyPr>
          <a:lstStyle/>
          <a:p>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đường để đạt tới thành công không hề dễ dàng mà phải trải qua rất nhiều khó khăn, gian nan trong cuộc sống. Để đạt được điều đó, chúng ta phải không ngừng cố gắng, rèn luyện bản thân. Vậy làm cách nào để chúng ta biết cách rèn luyện bản thân cho hiệu quả và đạt được thành công? Chúng ta sẽ cùng nhau đi tìm hiểu và giải đáp trong Chủ đề 3 – Rèn luyện bản thân.</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388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39750" y="336530"/>
            <a:ext cx="747101" cy="698540"/>
          </a:xfrm>
          <a:prstGeom prst="rect">
            <a:avLst/>
          </a:prstGeom>
        </p:spPr>
      </p:pic>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21829" y="1395602"/>
            <a:ext cx="775583" cy="725170"/>
          </a:xfrm>
          <a:prstGeom prst="rect">
            <a:avLst/>
          </a:prstGeom>
        </p:spPr>
      </p:pic>
      <p:pic>
        <p:nvPicPr>
          <p:cNvPr id="26"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flipH="1" flipV="1">
            <a:off x="3667510" y="-1219794"/>
            <a:ext cx="5530870" cy="10040598"/>
          </a:xfrm>
          <a:prstGeom prst="rect">
            <a:avLst/>
          </a:prstGeom>
        </p:spPr>
      </p:pic>
      <p:pic>
        <p:nvPicPr>
          <p:cNvPr id="27"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253307" y="1486446"/>
            <a:ext cx="898131" cy="930268"/>
          </a:xfrm>
          <a:prstGeom prst="rect">
            <a:avLst/>
          </a:prstGeom>
        </p:spPr>
      </p:pic>
      <p:pic>
        <p:nvPicPr>
          <p:cNvPr id="28"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253307" y="2996090"/>
            <a:ext cx="898131" cy="930268"/>
          </a:xfrm>
          <a:prstGeom prst="rect">
            <a:avLst/>
          </a:prstGeom>
        </p:spPr>
      </p:pic>
      <p:pic>
        <p:nvPicPr>
          <p:cNvPr id="29"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117147" y="4454027"/>
            <a:ext cx="898131" cy="930268"/>
          </a:xfrm>
          <a:prstGeom prst="rect">
            <a:avLst/>
          </a:prstGeom>
        </p:spPr>
      </p:pic>
      <p:sp>
        <p:nvSpPr>
          <p:cNvPr id="30" name="Rounded Rectangle 29"/>
          <p:cNvSpPr/>
          <p:nvPr/>
        </p:nvSpPr>
        <p:spPr>
          <a:xfrm>
            <a:off x="3992100" y="1420769"/>
            <a:ext cx="7225465" cy="82771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HĐ 1: </a:t>
            </a:r>
            <a:r>
              <a:rPr lang="en-US" sz="2400" b="1" dirty="0" err="1" smtClean="0">
                <a:solidFill>
                  <a:schemeClr val="tx1"/>
                </a:solidFill>
                <a:latin typeface="Times New Roman" panose="02020603050405020304" pitchFamily="18" charset="0"/>
                <a:cs typeface="Times New Roman" panose="02020603050405020304" pitchFamily="18" charset="0"/>
              </a:rPr>
              <a:t>Tìm</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hiểu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cách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tuân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thủ</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kỉ</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luật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quy</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định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của</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nhóm</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lớp</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tập</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thể</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trường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cộng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đồng</a:t>
            </a:r>
            <a:r>
              <a:rPr lang="en-US" sz="2400" b="1" dirty="0" smtClean="0">
                <a:solidFill>
                  <a:schemeClr val="tx1"/>
                </a:solidFill>
                <a:latin typeface="Times New Roman" panose="02020603050405020304" pitchFamily="18" charset="0"/>
                <a:cs typeface="Times New Roman" panose="02020603050405020304"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1" name="Rounded Rectangle 30"/>
          <p:cNvSpPr/>
          <p:nvPr/>
        </p:nvSpPr>
        <p:spPr>
          <a:xfrm>
            <a:off x="3992100" y="3047365"/>
            <a:ext cx="7225465" cy="82771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HĐ 2: </a:t>
            </a:r>
            <a:r>
              <a:rPr lang="en-US" sz="2400" b="1" dirty="0" err="1" smtClean="0">
                <a:solidFill>
                  <a:schemeClr val="tx1"/>
                </a:solidFill>
                <a:latin typeface="Times New Roman" panose="02020603050405020304" pitchFamily="18" charset="0"/>
                <a:cs typeface="Times New Roman" panose="02020603050405020304" pitchFamily="18" charset="0"/>
              </a:rPr>
              <a:t>Tìm</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hiểu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biểu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hiện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của</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sự</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nỗ</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lực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hoàn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thiện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bản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thân</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2" name="Rounded Rectangle 31"/>
          <p:cNvSpPr/>
          <p:nvPr/>
        </p:nvSpPr>
        <p:spPr>
          <a:xfrm>
            <a:off x="3992100" y="4680864"/>
            <a:ext cx="7225465" cy="82771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HĐ 3: </a:t>
            </a:r>
            <a:r>
              <a:rPr lang="en-US" sz="2400" b="1" dirty="0" err="1" smtClean="0">
                <a:solidFill>
                  <a:schemeClr val="tx1"/>
                </a:solidFill>
                <a:latin typeface="Times New Roman" panose="02020603050405020304" pitchFamily="18" charset="0"/>
                <a:cs typeface="Times New Roman" panose="02020603050405020304" pitchFamily="18" charset="0"/>
              </a:rPr>
              <a:t>Tìm</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hiểu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cách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hút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các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bạn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cùng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phấn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đấu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hoàn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thiện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bản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thân</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3" name="Oval 32"/>
          <p:cNvSpPr/>
          <p:nvPr/>
        </p:nvSpPr>
        <p:spPr>
          <a:xfrm>
            <a:off x="2448373" y="1676082"/>
            <a:ext cx="508000" cy="4765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cs typeface="Arial" pitchFamily="34" charset="0"/>
              </a:rPr>
              <a:t>1</a:t>
            </a:r>
          </a:p>
        </p:txBody>
      </p:sp>
      <p:sp>
        <p:nvSpPr>
          <p:cNvPr id="34" name="Oval 33"/>
          <p:cNvSpPr/>
          <p:nvPr/>
        </p:nvSpPr>
        <p:spPr>
          <a:xfrm>
            <a:off x="2507278" y="3222926"/>
            <a:ext cx="508000" cy="4765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cs typeface="Arial" pitchFamily="34" charset="0"/>
              </a:rPr>
              <a:t>2</a:t>
            </a:r>
          </a:p>
        </p:txBody>
      </p:sp>
      <p:sp>
        <p:nvSpPr>
          <p:cNvPr id="35" name="Oval 34"/>
          <p:cNvSpPr/>
          <p:nvPr/>
        </p:nvSpPr>
        <p:spPr>
          <a:xfrm>
            <a:off x="2338598" y="4680864"/>
            <a:ext cx="508000" cy="4765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cs typeface="Arial" pitchFamily="34" charset="0"/>
              </a:rPr>
              <a:t>3</a:t>
            </a:r>
          </a:p>
        </p:txBody>
      </p:sp>
      <p:sp>
        <p:nvSpPr>
          <p:cNvPr id="2" name="TextBox 1"/>
          <p:cNvSpPr txBox="1"/>
          <p:nvPr/>
        </p:nvSpPr>
        <p:spPr>
          <a:xfrm>
            <a:off x="3563563" y="309014"/>
            <a:ext cx="508770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latin typeface="Times New Roman" panose="02020603050405020304" pitchFamily="18" charset="0"/>
                <a:cs typeface="Times New Roman" panose="02020603050405020304" pitchFamily="18" charset="0"/>
              </a:rPr>
              <a:t>NỘI DUNG BÀI HỌC</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142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64902" y="1777285"/>
            <a:ext cx="11462196" cy="1754326"/>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HOẠT ĐỘNG 1</a:t>
            </a:r>
          </a:p>
          <a:p>
            <a:r>
              <a:rPr lang="en-US" sz="3600" b="1" dirty="0" smtClean="0">
                <a:latin typeface="Times New Roman" panose="02020603050405020304" pitchFamily="18" charset="0"/>
                <a:cs typeface="Times New Roman" panose="02020603050405020304" pitchFamily="18" charset="0"/>
              </a:rPr>
              <a:t>TÌM HIỂU CÁCH TUÂN THỦ KỈ LUẬT, QUY ĐỊNH CỦA NHÓM, LỚP, TẬP THỂ TRƯỜNG, CỘNG ĐỒNG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990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0" y="0"/>
            <a:ext cx="12192000" cy="721617"/>
            <a:chOff x="0" y="0"/>
            <a:chExt cx="6186311" cy="895726"/>
          </a:xfrm>
        </p:grpSpPr>
        <p:sp>
          <p:nvSpPr>
            <p:cNvPr id="16" name="Freeform 16"/>
            <p:cNvSpPr/>
            <p:nvPr/>
          </p:nvSpPr>
          <p:spPr>
            <a:xfrm>
              <a:off x="0" y="0"/>
              <a:ext cx="6186311" cy="895726"/>
            </a:xfrm>
            <a:custGeom>
              <a:avLst/>
              <a:gdLst/>
              <a:ahLst/>
              <a:cxnLst/>
              <a:rect l="l" t="t" r="r" b="b"/>
              <a:pathLst>
                <a:path w="6186311" h="895726">
                  <a:moveTo>
                    <a:pt x="0" y="0"/>
                  </a:moveTo>
                  <a:lnTo>
                    <a:pt x="6186311" y="0"/>
                  </a:lnTo>
                  <a:lnTo>
                    <a:pt x="6186311" y="895726"/>
                  </a:lnTo>
                  <a:lnTo>
                    <a:pt x="0" y="895726"/>
                  </a:lnTo>
                  <a:close/>
                </a:path>
              </a:pathLst>
            </a:custGeom>
            <a:solidFill>
              <a:srgbClr val="F46E16"/>
            </a:solidFill>
          </p:spPr>
        </p:sp>
      </p:grpSp>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94313">
            <a:off x="11211485" y="5667631"/>
            <a:ext cx="397993" cy="379088"/>
          </a:xfrm>
          <a:prstGeom prst="rect">
            <a:avLst/>
          </a:prstGeom>
        </p:spPr>
      </p:pic>
      <p:sp>
        <p:nvSpPr>
          <p:cNvPr id="25" name="TextBox 24"/>
          <p:cNvSpPr txBox="1"/>
          <p:nvPr/>
        </p:nvSpPr>
        <p:spPr>
          <a:xfrm>
            <a:off x="1357923" y="751471"/>
            <a:ext cx="9815443"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vi-VN" sz="3600" b="1" dirty="0">
                <a:latin typeface="Times New Roman" panose="02020603050405020304" pitchFamily="18" charset="0"/>
                <a:cs typeface="Times New Roman" panose="02020603050405020304" pitchFamily="18" charset="0"/>
              </a:rPr>
              <a:t>Câu hỏi 1:</a:t>
            </a:r>
            <a:r>
              <a:rPr lang="vi-VN" sz="3600" dirty="0">
                <a:latin typeface="Times New Roman" panose="02020603050405020304" pitchFamily="18" charset="0"/>
                <a:cs typeface="Times New Roman" panose="02020603050405020304" pitchFamily="18" charset="0"/>
              </a:rPr>
              <a:t> Tìm hiểu cách tuân thủ kỉ luật, quy định của nhóm, lớp, tập thể trường, cộng đồng mà em đã thực hiện.</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968061" y="2798160"/>
            <a:ext cx="10255878"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lnSpc>
                <a:spcPct val="150000"/>
              </a:lnSpc>
              <a:spcAft>
                <a:spcPts val="0"/>
              </a:spcAft>
              <a:buClr>
                <a:srgbClr val="000000"/>
              </a:buClr>
              <a:buSzPts val="1200"/>
              <a:buFont typeface="Symbol" panose="05050102010706020507" pitchFamily="18" charset="2"/>
              <a:buChar char="-"/>
              <a:tabLst>
                <a:tab pos="624205" algn="l"/>
              </a:tabLst>
            </a:pPr>
            <a:r>
              <a:rPr lang="vi-VN" sz="3200" dirty="0">
                <a:latin typeface="+mj-lt"/>
                <a:ea typeface="Arial" panose="020B0604020202020204" pitchFamily="34" charset="0"/>
                <a:cs typeface="Arial" panose="020B0604020202020204" pitchFamily="34" charset="0"/>
              </a:rPr>
              <a:t>Những quy định chung của </a:t>
            </a:r>
            <a:r>
              <a:rPr lang="vi-VN" sz="3200" dirty="0" smtClean="0">
                <a:latin typeface="+mj-lt"/>
                <a:ea typeface="Arial" panose="020B0604020202020204" pitchFamily="34" charset="0"/>
                <a:cs typeface="Arial" panose="020B0604020202020204" pitchFamily="34" charset="0"/>
              </a:rPr>
              <a:t>t</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ổ</a:t>
            </a:r>
            <a:r>
              <a:rPr lang="vi-VN" sz="3200" dirty="0" smtClean="0">
                <a:latin typeface="+mj-lt"/>
                <a:ea typeface="Arial" panose="020B0604020202020204" pitchFamily="34" charset="0"/>
                <a:cs typeface="Arial" panose="020B0604020202020204" pitchFamily="34" charset="0"/>
              </a:rPr>
              <a:t>, </a:t>
            </a:r>
            <a:r>
              <a:rPr lang="vi-VN" sz="3200" dirty="0">
                <a:latin typeface="+mj-lt"/>
                <a:ea typeface="Arial" panose="020B0604020202020204" pitchFamily="34" charset="0"/>
                <a:cs typeface="Arial" panose="020B0604020202020204" pitchFamily="34" charset="0"/>
              </a:rPr>
              <a:t>lớp, chi đoàn, trường, cộng đồng em đã tuân </a:t>
            </a:r>
            <a:r>
              <a:rPr lang="vi-VN" sz="3200" dirty="0" smtClean="0">
                <a:latin typeface="+mj-lt"/>
                <a:ea typeface="Arial" panose="020B0604020202020204" pitchFamily="34" charset="0"/>
                <a:cs typeface="Arial" panose="020B0604020202020204" pitchFamily="34" charset="0"/>
              </a:rPr>
              <a:t>thủ</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a:t>
            </a:r>
            <a:r>
              <a:rPr lang="en-US" sz="3200" dirty="0" smtClean="0">
                <a:latin typeface="+mj-lt"/>
                <a:ea typeface="Arial" panose="020B0604020202020204" pitchFamily="34" charset="0"/>
                <a:cs typeface="Arial" panose="020B0604020202020204" pitchFamily="34" charset="0"/>
              </a:rPr>
              <a:t> </a:t>
            </a:r>
            <a:endParaRPr lang="en-US" sz="3200" dirty="0">
              <a:latin typeface="+mj-lt"/>
              <a:ea typeface="Arial" panose="020B0604020202020204" pitchFamily="34" charset="0"/>
              <a:cs typeface="Arial" panose="020B0604020202020204" pitchFamily="34" charset="0"/>
            </a:endParaRPr>
          </a:p>
          <a:p>
            <a:pPr marL="342900" lvl="0" indent="-342900" algn="just">
              <a:lnSpc>
                <a:spcPct val="150000"/>
              </a:lnSpc>
              <a:spcAft>
                <a:spcPts val="0"/>
              </a:spcAft>
              <a:buClr>
                <a:srgbClr val="000000"/>
              </a:buClr>
              <a:buSzPts val="1200"/>
              <a:buFont typeface="Symbol" panose="05050102010706020507" pitchFamily="18" charset="2"/>
              <a:buChar char="-"/>
              <a:tabLst>
                <a:tab pos="624205" algn="l"/>
              </a:tabLst>
            </a:pPr>
            <a:r>
              <a:rPr lang="vi-VN" sz="3200" dirty="0">
                <a:latin typeface="+mj-lt"/>
                <a:ea typeface="Arial" panose="020B0604020202020204" pitchFamily="34" charset="0"/>
                <a:cs typeface="Arial" panose="020B0604020202020204" pitchFamily="34" charset="0"/>
              </a:rPr>
              <a:t>Những quy định em chưa thường xuyên thực </a:t>
            </a:r>
            <a:r>
              <a:rPr lang="vi-VN" sz="3200" dirty="0" smtClean="0">
                <a:latin typeface="+mj-lt"/>
                <a:ea typeface="Arial" panose="020B0604020202020204" pitchFamily="34" charset="0"/>
                <a:cs typeface="Arial" panose="020B0604020202020204" pitchFamily="34" charset="0"/>
              </a:rPr>
              <a:t>hiện</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gn="just">
              <a:lnSpc>
                <a:spcPct val="150000"/>
              </a:lnSpc>
              <a:spcAft>
                <a:spcPts val="2610"/>
              </a:spcAft>
              <a:buClr>
                <a:srgbClr val="000000"/>
              </a:buClr>
              <a:buSzPts val="1200"/>
              <a:buFont typeface="Symbol" panose="05050102010706020507" pitchFamily="18" charset="2"/>
              <a:buChar char="-"/>
              <a:tabLst>
                <a:tab pos="624205" algn="l"/>
              </a:tabLst>
            </a:pPr>
            <a:r>
              <a:rPr lang="vi-VN" sz="3200" dirty="0">
                <a:latin typeface="+mj-lt"/>
                <a:ea typeface="Arial" panose="020B0604020202020204" pitchFamily="34" charset="0"/>
                <a:cs typeface="Arial" panose="020B0604020202020204" pitchFamily="34" charset="0"/>
              </a:rPr>
              <a:t>Những </a:t>
            </a:r>
            <a:r>
              <a:rPr lang="vi-VN" sz="3200" dirty="0" smtClean="0">
                <a:latin typeface="Times New Roman" panose="02020603050405020304" pitchFamily="18" charset="0"/>
                <a:ea typeface="Arial" panose="020B0604020202020204" pitchFamily="34" charset="0"/>
                <a:cs typeface="Times New Roman" panose="02020603050405020304" pitchFamily="18" charset="0"/>
              </a:rPr>
              <a:t>kh</a:t>
            </a:r>
            <a:r>
              <a:rPr lang="en-US" sz="3200" dirty="0">
                <a:latin typeface="Times New Roman" panose="02020603050405020304" pitchFamily="18" charset="0"/>
                <a:ea typeface="Arial" panose="020B0604020202020204" pitchFamily="34" charset="0"/>
                <a:cs typeface="Times New Roman" panose="02020603050405020304" pitchFamily="18" charset="0"/>
              </a:rPr>
              <a:t>ó</a:t>
            </a:r>
            <a:r>
              <a:rPr lang="vi-VN" sz="3200" dirty="0" smtClean="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khăn </a:t>
            </a:r>
            <a:r>
              <a:rPr lang="vi-VN" sz="3200" dirty="0">
                <a:latin typeface="+mj-lt"/>
                <a:ea typeface="Arial" panose="020B0604020202020204" pitchFamily="34" charset="0"/>
                <a:cs typeface="Arial" panose="020B0604020202020204" pitchFamily="34" charset="0"/>
              </a:rPr>
              <a:t>em đã gặp và cách khắc </a:t>
            </a:r>
            <a:r>
              <a:rPr lang="vi-VN" sz="3200" dirty="0" smtClean="0">
                <a:latin typeface="+mj-lt"/>
                <a:ea typeface="Arial" panose="020B0604020202020204" pitchFamily="34" charset="0"/>
                <a:cs typeface="Arial" panose="020B0604020202020204" pitchFamily="34" charset="0"/>
              </a:rPr>
              <a:t>phục</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a:t>
            </a:r>
            <a:r>
              <a:rPr lang="en-US" sz="3200" dirty="0" smtClean="0">
                <a:latin typeface="+mj-lt"/>
                <a:ea typeface="Arial" panose="020B0604020202020204" pitchFamily="34" charset="0"/>
                <a:cs typeface="Arial" panose="020B0604020202020204" pitchFamily="34" charset="0"/>
              </a:rPr>
              <a:t> </a:t>
            </a:r>
            <a:endParaRPr lang="en-US" sz="3200" u="none" strike="noStrike" spc="0" dirty="0">
              <a:effectLst/>
              <a:latin typeface="+mj-lt"/>
              <a:ea typeface="Arial" panose="020B0604020202020204" pitchFamily="34" charset="0"/>
              <a:cs typeface="Arial" panose="020B0604020202020204" pitchFamily="34" charset="0"/>
            </a:endParaRPr>
          </a:p>
        </p:txBody>
      </p:sp>
      <p:sp>
        <p:nvSpPr>
          <p:cNvPr id="3" name="TextBox 2"/>
          <p:cNvSpPr txBox="1"/>
          <p:nvPr/>
        </p:nvSpPr>
        <p:spPr>
          <a:xfrm>
            <a:off x="1004552" y="5857175"/>
            <a:ext cx="10207451"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Lưu</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trùng</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trước</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177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249251" y="588940"/>
            <a:ext cx="9659155" cy="175432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nSpc>
                <a:spcPct val="150000"/>
              </a:lnSpc>
              <a:buClr>
                <a:srgbClr val="000000"/>
              </a:buClr>
              <a:buSzPts val="1200"/>
              <a:tabLst>
                <a:tab pos="454025" algn="l"/>
              </a:tabLst>
            </a:pPr>
            <a:r>
              <a:rPr lang="en-US" sz="3600" dirty="0" smtClean="0">
                <a:latin typeface="Times New Roman" panose="02020603050405020304" pitchFamily="18" charset="0"/>
                <a:ea typeface="Arial" panose="020B0604020202020204" pitchFamily="34" charset="0"/>
                <a:cs typeface="Times New Roman" panose="02020603050405020304" pitchFamily="18" charset="0"/>
              </a:rPr>
              <a:t>2. </a:t>
            </a:r>
            <a:r>
              <a:rPr lang="vi-VN" sz="3600" dirty="0" smtClean="0">
                <a:latin typeface="Times New Roman" panose="02020603050405020304" pitchFamily="18" charset="0"/>
                <a:ea typeface="Arial" panose="020B0604020202020204" pitchFamily="34" charset="0"/>
                <a:cs typeface="Times New Roman" panose="02020603050405020304" pitchFamily="18" charset="0"/>
              </a:rPr>
              <a:t>Thảo </a:t>
            </a:r>
            <a:r>
              <a:rPr lang="vi-VN" sz="3600" dirty="0">
                <a:latin typeface="Times New Roman" panose="02020603050405020304" pitchFamily="18" charset="0"/>
                <a:ea typeface="Arial" panose="020B0604020202020204" pitchFamily="34" charset="0"/>
                <a:cs typeface="Times New Roman" panose="02020603050405020304" pitchFamily="18" charset="0"/>
              </a:rPr>
              <a:t>luận về biện pháp tuân thủ </a:t>
            </a:r>
            <a:r>
              <a:rPr lang="vi-VN" sz="3600" dirty="0" smtClean="0">
                <a:latin typeface="Times New Roman" panose="02020603050405020304" pitchFamily="18" charset="0"/>
                <a:ea typeface="Arial" panose="020B0604020202020204" pitchFamily="34" charset="0"/>
                <a:cs typeface="Times New Roman" panose="02020603050405020304" pitchFamily="18" charset="0"/>
              </a:rPr>
              <a:t>k</a:t>
            </a:r>
            <a:r>
              <a:rPr lang="en-US" sz="3600" dirty="0">
                <a:latin typeface="Times New Roman" panose="02020603050405020304" pitchFamily="18" charset="0"/>
                <a:ea typeface="Arial" panose="020B0604020202020204" pitchFamily="34" charset="0"/>
                <a:cs typeface="Times New Roman" panose="02020603050405020304" pitchFamily="18" charset="0"/>
              </a:rPr>
              <a:t>ỉ</a:t>
            </a:r>
            <a:r>
              <a:rPr lang="vi-VN" sz="3600" dirty="0" smtClean="0">
                <a:latin typeface="Times New Roman" panose="02020603050405020304" pitchFamily="18" charset="0"/>
                <a:ea typeface="Arial" panose="020B0604020202020204" pitchFamily="34" charset="0"/>
                <a:cs typeface="Times New Roman" panose="02020603050405020304" pitchFamily="18" charset="0"/>
              </a:rPr>
              <a:t> </a:t>
            </a:r>
            <a:r>
              <a:rPr lang="vi-VN" sz="3600" dirty="0">
                <a:latin typeface="Times New Roman" panose="02020603050405020304" pitchFamily="18" charset="0"/>
                <a:ea typeface="Arial" panose="020B0604020202020204" pitchFamily="34" charset="0"/>
                <a:cs typeface="Times New Roman" panose="02020603050405020304" pitchFamily="18" charset="0"/>
              </a:rPr>
              <a:t>luật, quy định của nhóm, lớp, tập </a:t>
            </a:r>
            <a:r>
              <a:rPr lang="vi-VN" sz="3600" dirty="0" smtClean="0">
                <a:latin typeface="Times New Roman" panose="02020603050405020304" pitchFamily="18" charset="0"/>
                <a:ea typeface="Arial" panose="020B0604020202020204" pitchFamily="34" charset="0"/>
                <a:cs typeface="Times New Roman" panose="02020603050405020304" pitchFamily="18" charset="0"/>
              </a:rPr>
              <a:t>th</a:t>
            </a:r>
            <a:r>
              <a:rPr lang="en-US" sz="3600" dirty="0" smtClean="0">
                <a:latin typeface="Times New Roman" panose="02020603050405020304" pitchFamily="18" charset="0"/>
                <a:ea typeface="Arial" panose="020B0604020202020204" pitchFamily="34" charset="0"/>
                <a:cs typeface="Times New Roman" panose="02020603050405020304" pitchFamily="18" charset="0"/>
              </a:rPr>
              <a:t>ể</a:t>
            </a:r>
            <a:r>
              <a:rPr lang="vi-VN" sz="3600" dirty="0" smtClean="0">
                <a:latin typeface="Times New Roman" panose="02020603050405020304" pitchFamily="18" charset="0"/>
                <a:ea typeface="Arial" panose="020B0604020202020204" pitchFamily="34" charset="0"/>
                <a:cs typeface="Times New Roman" panose="02020603050405020304" pitchFamily="18" charset="0"/>
              </a:rPr>
              <a:t> </a:t>
            </a:r>
            <a:r>
              <a:rPr lang="vi-VN" sz="3600" dirty="0">
                <a:latin typeface="Times New Roman" panose="02020603050405020304" pitchFamily="18" charset="0"/>
                <a:ea typeface="Arial" panose="020B0604020202020204" pitchFamily="34" charset="0"/>
                <a:cs typeface="Times New Roman" panose="02020603050405020304" pitchFamily="18" charset="0"/>
              </a:rPr>
              <a:t>trường, cộng đồng</a:t>
            </a:r>
            <a:endParaRPr lang="en-US" sz="36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TextBox 3"/>
          <p:cNvSpPr txBox="1"/>
          <p:nvPr/>
        </p:nvSpPr>
        <p:spPr>
          <a:xfrm>
            <a:off x="1249251" y="3000777"/>
            <a:ext cx="9659155"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Nhiệm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vụ</a:t>
            </a:r>
            <a:r>
              <a:rPr lang="en-US" sz="3200" dirty="0" smtClean="0">
                <a:latin typeface="Times New Roman" panose="02020603050405020304" pitchFamily="18" charset="0"/>
                <a:cs typeface="Times New Roman" panose="02020603050405020304" pitchFamily="18" charset="0"/>
              </a:rPr>
              <a:t> 1: </a:t>
            </a:r>
            <a:r>
              <a:rPr lang="en-US" sz="3200" dirty="0" err="1" smtClean="0">
                <a:latin typeface="Times New Roman" panose="02020603050405020304" pitchFamily="18" charset="0"/>
                <a:cs typeface="Times New Roman" panose="02020603050405020304" pitchFamily="18" charset="0"/>
              </a:rPr>
              <a:t>Đề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nhằm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nâng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tuân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luật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lớp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p>
          <a:p>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1: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trò</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sinh</a:t>
            </a:r>
            <a:endParaRPr lang="en-US" sz="3200" dirty="0" smtClean="0">
              <a:latin typeface="Times New Roman" panose="02020603050405020304" pitchFamily="18" charset="0"/>
              <a:cs typeface="Times New Roman" panose="02020603050405020304" pitchFamily="18" charset="0"/>
            </a:endParaRPr>
          </a:p>
          <a:p>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2: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trò</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bộ</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lớp</a:t>
            </a:r>
            <a:endParaRPr lang="en-US" sz="3200" dirty="0">
              <a:latin typeface="Times New Roman" panose="02020603050405020304" pitchFamily="18" charset="0"/>
              <a:cs typeface="Times New Roman" panose="02020603050405020304" pitchFamily="18" charset="0"/>
            </a:endParaRPr>
          </a:p>
          <a:p>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3: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trò</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phố</a:t>
            </a:r>
            <a:endParaRPr lang="en-US" sz="3200" dirty="0" smtClean="0">
              <a:latin typeface="Times New Roman" panose="02020603050405020304" pitchFamily="18" charset="0"/>
              <a:cs typeface="Times New Roman" panose="02020603050405020304" pitchFamily="18" charset="0"/>
            </a:endParaRPr>
          </a:p>
          <a:p>
            <a:r>
              <a:rPr lang="en-US" sz="3200" dirty="0" err="1" smtClean="0">
                <a:latin typeface="Times New Roman" panose="02020603050405020304" pitchFamily="18" charset="0"/>
                <a:cs typeface="Times New Roman" panose="02020603050405020304" pitchFamily="18" charset="0"/>
              </a:rPr>
              <a:t>Thời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thảo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luận</a:t>
            </a:r>
            <a:r>
              <a:rPr lang="en-US" sz="3200" dirty="0" smtClean="0">
                <a:latin typeface="Times New Roman" panose="02020603050405020304" pitchFamily="18" charset="0"/>
                <a:cs typeface="Times New Roman" panose="02020603050405020304" pitchFamily="18" charset="0"/>
              </a:rPr>
              <a:t>: 5 </a:t>
            </a:r>
            <a:r>
              <a:rPr lang="en-US" sz="3200" dirty="0" err="1" smtClean="0">
                <a:latin typeface="Times New Roman" panose="02020603050405020304" pitchFamily="18" charset="0"/>
                <a:cs typeface="Times New Roman" panose="02020603050405020304" pitchFamily="18" charset="0"/>
              </a:rPr>
              <a:t>phút</a:t>
            </a: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86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6357"/>
          </a:xfrm>
          <a:prstGeom prst="rect">
            <a:avLst/>
          </a:prstGeom>
        </p:spPr>
      </p:pic>
      <p:sp>
        <p:nvSpPr>
          <p:cNvPr id="3" name="TextBox 2"/>
          <p:cNvSpPr txBox="1"/>
          <p:nvPr/>
        </p:nvSpPr>
        <p:spPr>
          <a:xfrm>
            <a:off x="1287887" y="1197735"/>
            <a:ext cx="5241702" cy="175432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5400" dirty="0" err="1" smtClean="0">
                <a:latin typeface="Times New Roman" panose="02020603050405020304" pitchFamily="18" charset="0"/>
                <a:cs typeface="Times New Roman" panose="02020603050405020304" pitchFamily="18" charset="0"/>
              </a:rPr>
              <a:t>Đại</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diện</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các</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nhóm</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trình</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bày</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2046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3656</TotalTime>
  <Words>1532</Words>
  <Application>Microsoft Office PowerPoint</Application>
  <PresentationFormat>Widescreen</PresentationFormat>
  <Paragraphs>89</Paragraphs>
  <Slides>24</Slides>
  <Notes>0</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24</vt:i4>
      </vt:variant>
    </vt:vector>
  </HeadingPairs>
  <TitlesOfParts>
    <vt:vector size="39" baseType="lpstr">
      <vt:lpstr>Arial</vt:lpstr>
      <vt:lpstr>Calibri</vt:lpstr>
      <vt:lpstr>Calibri Light</vt:lpstr>
      <vt:lpstr>Microsoft Sans Serif</vt:lpstr>
      <vt:lpstr>Symbol</vt:lpstr>
      <vt:lpstr>Times New Roman</vt:lpstr>
      <vt:lpstr>Wingdings</vt:lpstr>
      <vt:lpstr>Office Theme</vt:lpstr>
      <vt:lpstr>1_Office Theme</vt:lpstr>
      <vt:lpstr>2_Office Theme</vt:lpstr>
      <vt:lpstr>3_Office Theme</vt:lpstr>
      <vt:lpstr>4_Office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MTBA</dc:creator>
  <cp:lastModifiedBy>Admin</cp:lastModifiedBy>
  <cp:revision>27</cp:revision>
  <dcterms:created xsi:type="dcterms:W3CDTF">2023-07-25T06:42:03Z</dcterms:created>
  <dcterms:modified xsi:type="dcterms:W3CDTF">2023-08-10T05:55:33Z</dcterms:modified>
</cp:coreProperties>
</file>