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1" r:id="rId1"/>
  </p:sldMasterIdLst>
  <p:sldIdLst>
    <p:sldId id="628" r:id="rId2"/>
    <p:sldId id="258" r:id="rId3"/>
    <p:sldId id="344" r:id="rId4"/>
    <p:sldId id="630" r:id="rId5"/>
    <p:sldId id="637" r:id="rId6"/>
    <p:sldId id="638" r:id="rId7"/>
    <p:sldId id="639" r:id="rId8"/>
    <p:sldId id="640" r:id="rId9"/>
    <p:sldId id="641" r:id="rId10"/>
    <p:sldId id="642" r:id="rId11"/>
    <p:sldId id="643" r:id="rId12"/>
    <p:sldId id="644" r:id="rId13"/>
    <p:sldId id="645" r:id="rId14"/>
    <p:sldId id="646" r:id="rId15"/>
    <p:sldId id="647" r:id="rId16"/>
    <p:sldId id="648" r:id="rId17"/>
    <p:sldId id="650" r:id="rId18"/>
    <p:sldId id="651" r:id="rId19"/>
    <p:sldId id="652" r:id="rId20"/>
    <p:sldId id="653" r:id="rId21"/>
    <p:sldId id="573" r:id="rId22"/>
    <p:sldId id="626" r:id="rId23"/>
    <p:sldId id="574" r:id="rId24"/>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FD587C-548E-4C16-900C-D9EE9C13F8E7}">
          <p14:sldIdLst>
            <p14:sldId id="628"/>
            <p14:sldId id="258"/>
            <p14:sldId id="344"/>
            <p14:sldId id="630"/>
            <p14:sldId id="637"/>
            <p14:sldId id="638"/>
            <p14:sldId id="639"/>
            <p14:sldId id="640"/>
            <p14:sldId id="641"/>
            <p14:sldId id="642"/>
            <p14:sldId id="643"/>
            <p14:sldId id="644"/>
            <p14:sldId id="645"/>
            <p14:sldId id="646"/>
            <p14:sldId id="647"/>
            <p14:sldId id="648"/>
            <p14:sldId id="650"/>
            <p14:sldId id="651"/>
            <p14:sldId id="652"/>
            <p14:sldId id="653"/>
            <p14:sldId id="573"/>
            <p14:sldId id="626"/>
            <p14:sldId id="574"/>
          </p14:sldIdLst>
        </p14:section>
        <p14:section name="Untitled Section" id="{467DB899-C1A0-456D-A140-52E4464913E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FC7"/>
    <a:srgbClr val="C694B4"/>
    <a:srgbClr val="D59ADA"/>
    <a:srgbClr val="BA7CA4"/>
    <a:srgbClr val="A7578A"/>
    <a:srgbClr val="A03EA8"/>
    <a:srgbClr val="8E52DE"/>
    <a:srgbClr val="FFFFCC"/>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9" autoAdjust="0"/>
    <p:restoredTop sz="94660"/>
  </p:normalViewPr>
  <p:slideViewPr>
    <p:cSldViewPr snapToGrid="0">
      <p:cViewPr varScale="1">
        <p:scale>
          <a:sx n="111" d="100"/>
          <a:sy n="111" d="100"/>
        </p:scale>
        <p:origin x="82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721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20839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2639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29600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F09DA-2A50-4278-B651-7C774329FF92}"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9647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08171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F09DA-2A50-4278-B651-7C774329FF92}"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168196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F09DA-2A50-4278-B651-7C774329FF92}"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93129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F09DA-2A50-4278-B651-7C774329FF92}"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299437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367373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F09DA-2A50-4278-B651-7C774329FF92}"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F6E54-5A31-44D4-9CB3-8E333596EE44}" type="slidenum">
              <a:rPr lang="en-US" smtClean="0"/>
              <a:t>‹#›</a:t>
            </a:fld>
            <a:endParaRPr lang="en-US"/>
          </a:p>
        </p:txBody>
      </p:sp>
    </p:spTree>
    <p:extLst>
      <p:ext uri="{BB962C8B-B14F-4D97-AF65-F5344CB8AC3E}">
        <p14:creationId xmlns:p14="http://schemas.microsoft.com/office/powerpoint/2010/main" val="4031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F09DA-2A50-4278-B651-7C774329FF92}"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F6E54-5A31-44D4-9CB3-8E333596EE44}" type="slidenum">
              <a:rPr lang="en-US" smtClean="0"/>
              <a:t>‹#›</a:t>
            </a:fld>
            <a:endParaRPr lang="en-US"/>
          </a:p>
        </p:txBody>
      </p:sp>
    </p:spTree>
    <p:extLst>
      <p:ext uri="{BB962C8B-B14F-4D97-AF65-F5344CB8AC3E}">
        <p14:creationId xmlns:p14="http://schemas.microsoft.com/office/powerpoint/2010/main" val="285848452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9749" y="-22668"/>
            <a:ext cx="842251" cy="830997"/>
          </a:xfrm>
          <a:prstGeom prst="rect">
            <a:avLst/>
          </a:prstGeom>
          <a:solidFill>
            <a:srgbClr val="0072C8"/>
          </a:solidFill>
        </p:spPr>
      </p:pic>
      <p:sp>
        <p:nvSpPr>
          <p:cNvPr id="2" name="TextBox 1"/>
          <p:cNvSpPr txBox="1"/>
          <p:nvPr/>
        </p:nvSpPr>
        <p:spPr>
          <a:xfrm>
            <a:off x="670009" y="139760"/>
            <a:ext cx="4724400" cy="615553"/>
          </a:xfrm>
          <a:prstGeom prst="rect">
            <a:avLst/>
          </a:prstGeom>
          <a:noFill/>
        </p:spPr>
        <p:txBody>
          <a:bodyPr wrap="square" rtlCol="0">
            <a:spAutoFit/>
          </a:bodyPr>
          <a:lstStyle/>
          <a:p>
            <a:pPr algn="ctr"/>
            <a:r>
              <a:rPr lang="en-US" sz="1700" dirty="0">
                <a:solidFill>
                  <a:srgbClr val="FF0000"/>
                </a:solidFill>
                <a:latin typeface="Times New Roman" panose="02020603050405020304" pitchFamily="18" charset="0"/>
                <a:cs typeface="Times New Roman" panose="02020603050405020304" pitchFamily="18" charset="0"/>
              </a:rPr>
              <a:t>NHÀ XUẤT BẢN GIÁO DỤC VIỆT NAM</a:t>
            </a:r>
          </a:p>
          <a:p>
            <a:pPr algn="ctr"/>
            <a:r>
              <a:rPr lang="en-US" sz="1700" dirty="0">
                <a:solidFill>
                  <a:srgbClr val="0072C8"/>
                </a:solidFill>
                <a:latin typeface="Times New Roman" panose="02020603050405020304" pitchFamily="18" charset="0"/>
                <a:cs typeface="Times New Roman" panose="02020603050405020304" pitchFamily="18" charset="0"/>
              </a:rPr>
              <a:t>VIETNAM EDUCATION PUBLISHING HOUSE</a:t>
            </a:r>
          </a:p>
        </p:txBody>
      </p:sp>
      <p:sp>
        <p:nvSpPr>
          <p:cNvPr id="14" name="TextBox 13"/>
          <p:cNvSpPr txBox="1"/>
          <p:nvPr/>
        </p:nvSpPr>
        <p:spPr>
          <a:xfrm>
            <a:off x="7315200" y="139760"/>
            <a:ext cx="4034548" cy="615553"/>
          </a:xfrm>
          <a:prstGeom prst="rect">
            <a:avLst/>
          </a:prstGeom>
          <a:noFill/>
        </p:spPr>
        <p:txBody>
          <a:bodyPr wrap="square" rtlCol="0">
            <a:spAutoFit/>
          </a:bodyPr>
          <a:lstStyle/>
          <a:p>
            <a:pPr algn="ctr"/>
            <a:r>
              <a:rPr lang="en-US" sz="1700" dirty="0">
                <a:solidFill>
                  <a:srgbClr val="FF0000"/>
                </a:solidFill>
                <a:latin typeface="Times New Roman" panose="02020603050405020304" pitchFamily="18" charset="0"/>
                <a:cs typeface="Times New Roman" panose="02020603050405020304" pitchFamily="18" charset="0"/>
              </a:rPr>
              <a:t>CÔNG TY CỔ PHẦN ĐẦU TƯ</a:t>
            </a:r>
          </a:p>
          <a:p>
            <a:pPr algn="ctr"/>
            <a:r>
              <a:rPr lang="en-US" sz="1700" dirty="0">
                <a:solidFill>
                  <a:srgbClr val="0072C8"/>
                </a:solidFill>
                <a:latin typeface="Times New Roman" panose="02020603050405020304" pitchFamily="18" charset="0"/>
                <a:cs typeface="Times New Roman" panose="02020603050405020304" pitchFamily="18" charset="0"/>
              </a:rPr>
              <a:t>VÀ PHÁT TRIỂN GIÁO DỤC HÀ NỘI</a:t>
            </a:r>
          </a:p>
        </p:txBody>
      </p:sp>
      <p:pic>
        <p:nvPicPr>
          <p:cNvPr id="3" name="Picture 2"/>
          <p:cNvPicPr>
            <a:picLocks noChangeAspect="1"/>
          </p:cNvPicPr>
          <p:nvPr/>
        </p:nvPicPr>
        <p:blipFill>
          <a:blip r:embed="rId3"/>
          <a:stretch>
            <a:fillRect/>
          </a:stretch>
        </p:blipFill>
        <p:spPr>
          <a:xfrm>
            <a:off x="25672" y="1412"/>
            <a:ext cx="671769" cy="892247"/>
          </a:xfrm>
          <a:prstGeom prst="rect">
            <a:avLst/>
          </a:prstGeom>
        </p:spPr>
      </p:pic>
      <p:pic>
        <p:nvPicPr>
          <p:cNvPr id="7" name="Picture 6">
            <a:extLst>
              <a:ext uri="{FF2B5EF4-FFF2-40B4-BE49-F238E27FC236}">
                <a16:creationId xmlns:a16="http://schemas.microsoft.com/office/drawing/2014/main" id="{E081C61F-66CB-2D77-3615-9B039108F638}"/>
              </a:ext>
            </a:extLst>
          </p:cNvPr>
          <p:cNvPicPr>
            <a:picLocks noChangeAspect="1"/>
          </p:cNvPicPr>
          <p:nvPr/>
        </p:nvPicPr>
        <p:blipFill rotWithShape="1">
          <a:blip r:embed="rId4"/>
          <a:srcRect t="1530"/>
          <a:stretch/>
        </p:blipFill>
        <p:spPr>
          <a:xfrm>
            <a:off x="508958" y="1509622"/>
            <a:ext cx="11011856" cy="4002657"/>
          </a:xfrm>
          <a:prstGeom prst="rect">
            <a:avLst/>
          </a:prstGeom>
        </p:spPr>
      </p:pic>
    </p:spTree>
    <p:extLst>
      <p:ext uri="{BB962C8B-B14F-4D97-AF65-F5344CB8AC3E}">
        <p14:creationId xmlns:p14="http://schemas.microsoft.com/office/powerpoint/2010/main" val="309164451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508157" y="1942117"/>
            <a:ext cx="6890255" cy="3748719"/>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c) Giai đoạn chạy giữa quãng</a:t>
            </a:r>
          </a:p>
          <a:p>
            <a:pPr marL="450215" algn="just">
              <a:lnSpc>
                <a:spcPct val="120000"/>
              </a:lnSpc>
              <a:spcAft>
                <a:spcPts val="0"/>
              </a:spcAft>
            </a:pPr>
            <a:r>
              <a:rPr lang="vi-VN" dirty="0">
                <a:latin typeface="Times New Roman"/>
                <a:ea typeface="Calibri"/>
                <a:cs typeface="Courier New"/>
              </a:rPr>
              <a:t>Thực hiện chạy giữa quãng với độ dài và tần số bước chân tương đối đều. Khi đạp sau cần phối hợp hoạt động của các nhóm cơ đùi, cẳng chân, bàn chân để đảm bảo chân sau được duỗi thẳng hoàn toàn, đùi của chân lăng thoải mái đưa</a:t>
            </a:r>
            <a:r>
              <a:rPr lang="en-US" dirty="0">
                <a:latin typeface="Times New Roman"/>
                <a:ea typeface="Calibri"/>
                <a:cs typeface="Courier New"/>
              </a:rPr>
              <a:t> </a:t>
            </a:r>
            <a:r>
              <a:rPr lang="vi-VN" dirty="0">
                <a:latin typeface="Times New Roman"/>
                <a:ea typeface="Calibri"/>
                <a:cs typeface="Courier New"/>
              </a:rPr>
              <a:t>về trước và kết thúc cùng lúc đạp sau.</a:t>
            </a:r>
          </a:p>
          <a:p>
            <a:pPr marL="450215" algn="just">
              <a:lnSpc>
                <a:spcPct val="120000"/>
              </a:lnSpc>
              <a:spcAft>
                <a:spcPts val="0"/>
              </a:spcAft>
            </a:pPr>
            <a:r>
              <a:rPr lang="vi-VN" dirty="0">
                <a:latin typeface="Times New Roman"/>
                <a:ea typeface="Calibri"/>
                <a:cs typeface="Courier New"/>
              </a:rPr>
              <a:t>Kết thúc đạp sau, chân đạp duỗi thẳng hoàn toàn, đùi của chân đạp song song với cẳng chân lăng, đồng thời chân lăng bắt đầu hạ xuống, cẳng chân hơi đưa về trước và chạm đất bằng mũi bàn chân, động tác đánh tay nhịp nhàng với bước chân, góc độ khuỷu tay khoảng 90°, các ngón tay nắm hờ.</a:t>
            </a: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879" y="2620638"/>
            <a:ext cx="2115253" cy="239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80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890122" y="1998978"/>
            <a:ext cx="8441494" cy="1421928"/>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c) Giai đoạn chạy về đích</a:t>
            </a:r>
            <a:endParaRPr lang="vi-VN" dirty="0">
              <a:latin typeface="Times New Roman"/>
              <a:ea typeface="Calibri"/>
              <a:cs typeface="Courier New"/>
            </a:endParaRPr>
          </a:p>
          <a:p>
            <a:pPr marL="450215" algn="just">
              <a:lnSpc>
                <a:spcPct val="120000"/>
              </a:lnSpc>
              <a:spcAft>
                <a:spcPts val="0"/>
              </a:spcAft>
            </a:pPr>
            <a:r>
              <a:rPr lang="vi-VN" dirty="0">
                <a:latin typeface="Times New Roman"/>
                <a:ea typeface="Calibri"/>
                <a:cs typeface="Courier New"/>
              </a:rPr>
              <a:t>Khi gần về đích, người tập phải phát huy hết tốc độ để chạm dây đích. Người tập</a:t>
            </a:r>
            <a:r>
              <a:rPr lang="en-US" dirty="0">
                <a:latin typeface="Times New Roman"/>
                <a:ea typeface="Calibri"/>
                <a:cs typeface="Courier New"/>
              </a:rPr>
              <a:t> </a:t>
            </a:r>
            <a:r>
              <a:rPr lang="vi-VN" dirty="0">
                <a:latin typeface="Times New Roman"/>
                <a:ea typeface="Calibri"/>
                <a:cs typeface="Courier New"/>
              </a:rPr>
              <a:t>đánh đích bằng ngực hoặc bằng vai. Khi qua đích, không dừng</a:t>
            </a:r>
            <a:r>
              <a:rPr lang="en-US" dirty="0">
                <a:latin typeface="Times New Roman"/>
                <a:ea typeface="Calibri"/>
                <a:cs typeface="Courier New"/>
              </a:rPr>
              <a:t> </a:t>
            </a:r>
            <a:r>
              <a:rPr lang="vi-VN" dirty="0">
                <a:latin typeface="Times New Roman"/>
                <a:ea typeface="Calibri"/>
                <a:cs typeface="Courier New"/>
              </a:rPr>
              <a:t>lại đột ngột mà phải chạy chậm dần rồi đi bộ, thả lỏng cơ thể để cơ thể dần trở về trạng thái bình thường.</a:t>
            </a: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036" y="3866608"/>
            <a:ext cx="7707534" cy="228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568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890122" y="1998978"/>
            <a:ext cx="4425078" cy="3416320"/>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2. Vận dụng kĩ thuật chạy vũ trang ở một số địa hình</a:t>
            </a:r>
          </a:p>
          <a:p>
            <a:pPr marL="450215" algn="just">
              <a:lnSpc>
                <a:spcPct val="120000"/>
              </a:lnSpc>
              <a:spcAft>
                <a:spcPts val="0"/>
              </a:spcAft>
            </a:pPr>
            <a:r>
              <a:rPr lang="vi-VN" b="1" dirty="0">
                <a:solidFill>
                  <a:srgbClr val="FF0000"/>
                </a:solidFill>
                <a:latin typeface="Times New Roman"/>
                <a:ea typeface="Calibri"/>
                <a:cs typeface="Courier New"/>
              </a:rPr>
              <a:t> a) Ch</a:t>
            </a:r>
            <a:r>
              <a:rPr lang="en-US" b="1" dirty="0" err="1">
                <a:solidFill>
                  <a:srgbClr val="FF0000"/>
                </a:solidFill>
                <a:latin typeface="Times New Roman"/>
                <a:ea typeface="Calibri"/>
                <a:cs typeface="Courier New"/>
              </a:rPr>
              <a:t>ạy</a:t>
            </a:r>
            <a:r>
              <a:rPr lang="vi-VN" b="1" dirty="0">
                <a:solidFill>
                  <a:srgbClr val="FF0000"/>
                </a:solidFill>
                <a:latin typeface="Times New Roman"/>
                <a:ea typeface="Calibri"/>
                <a:cs typeface="Courier New"/>
              </a:rPr>
              <a:t> lên dốc</a:t>
            </a:r>
          </a:p>
          <a:p>
            <a:pPr marL="450215" algn="just">
              <a:lnSpc>
                <a:spcPct val="120000"/>
              </a:lnSpc>
              <a:spcAft>
                <a:spcPts val="0"/>
              </a:spcAft>
            </a:pPr>
            <a:r>
              <a:rPr lang="vi-VN" dirty="0">
                <a:latin typeface="Times New Roman"/>
                <a:ea typeface="Calibri"/>
                <a:cs typeface="Courier New"/>
              </a:rPr>
              <a:t>Khi cách dốc 10 – 15 m, người chạy tăng dần tốc độ để lấy đà, thân người ngả về trước, tuỳ theo độ dốc của đường chạy mà ngả thân người nhiều hay ít, tiếp đất bằng nửa bàn chân trước, chạy bước ngắn, đầu gối nhấc cao hơn khi chạy ở địa hình bằng phẳng</a:t>
            </a:r>
            <a:r>
              <a:rPr lang="en-US" dirty="0">
                <a:latin typeface="Times New Roman"/>
                <a:ea typeface="Calibri"/>
                <a:cs typeface="Courier New"/>
              </a:rPr>
              <a:t>.</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250" y="2458050"/>
            <a:ext cx="3973513" cy="254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397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890122" y="1998978"/>
            <a:ext cx="4425078" cy="3083921"/>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2. Vận dụng kĩ thuật chạy vũ trang ở một số địa hình</a:t>
            </a:r>
          </a:p>
          <a:p>
            <a:pPr marL="450215" algn="just">
              <a:lnSpc>
                <a:spcPct val="120000"/>
              </a:lnSpc>
              <a:spcAft>
                <a:spcPts val="0"/>
              </a:spcAft>
            </a:pPr>
            <a:r>
              <a:rPr lang="vi-VN" b="1" dirty="0">
                <a:solidFill>
                  <a:srgbClr val="FF0000"/>
                </a:solidFill>
                <a:latin typeface="Times New Roman"/>
                <a:ea typeface="Calibri"/>
                <a:cs typeface="Courier New"/>
              </a:rPr>
              <a:t> b) Ch</a:t>
            </a:r>
            <a:r>
              <a:rPr lang="en-US" b="1" dirty="0" err="1">
                <a:solidFill>
                  <a:srgbClr val="FF0000"/>
                </a:solidFill>
                <a:latin typeface="Times New Roman"/>
                <a:ea typeface="Calibri"/>
                <a:cs typeface="Courier New"/>
              </a:rPr>
              <a:t>ạy</a:t>
            </a:r>
            <a:r>
              <a:rPr lang="vi-VN" b="1" dirty="0">
                <a:solidFill>
                  <a:srgbClr val="FF0000"/>
                </a:solidFill>
                <a:latin typeface="Times New Roman"/>
                <a:ea typeface="Calibri"/>
                <a:cs typeface="Courier New"/>
              </a:rPr>
              <a:t> xuống dốc</a:t>
            </a:r>
          </a:p>
          <a:p>
            <a:pPr marL="450215" algn="just">
              <a:lnSpc>
                <a:spcPct val="120000"/>
              </a:lnSpc>
              <a:spcAft>
                <a:spcPts val="0"/>
              </a:spcAft>
            </a:pPr>
            <a:r>
              <a:rPr lang="vi-VN" dirty="0">
                <a:latin typeface="Times New Roman"/>
                <a:ea typeface="Calibri"/>
                <a:cs typeface="Courier New"/>
              </a:rPr>
              <a:t>Người hơi ngả ra sau, tuỳ theo độ dốc của đường chạy mà ngả thân người nhiều</a:t>
            </a:r>
            <a:r>
              <a:rPr lang="en-US" dirty="0">
                <a:latin typeface="Times New Roman"/>
                <a:ea typeface="Calibri"/>
                <a:cs typeface="Courier New"/>
              </a:rPr>
              <a:t> </a:t>
            </a:r>
            <a:r>
              <a:rPr lang="vi-VN" dirty="0">
                <a:latin typeface="Times New Roman"/>
                <a:ea typeface="Calibri"/>
                <a:cs typeface="Courier New"/>
              </a:rPr>
              <a:t>hay ít, tiếp đất bằng cả bàn chân, đầu gối nhấc thấp hơn khi chạy ở địa hình bằng phẳng, chạy bước dài với tốc độ vừa phải để bảo đảm an toàn</a:t>
            </a:r>
            <a:r>
              <a:rPr lang="en-US" dirty="0">
                <a:latin typeface="Times New Roman"/>
                <a:ea typeface="Calibri"/>
                <a:cs typeface="Courier New"/>
              </a:rPr>
              <a:t>.</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0505" y="2264917"/>
            <a:ext cx="3879027" cy="2433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88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890122" y="1998978"/>
            <a:ext cx="4425078" cy="3083921"/>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2. Vận dụng kĩ thuật chạy vũ trang ở một số địa hình</a:t>
            </a:r>
          </a:p>
          <a:p>
            <a:pPr marL="450215" algn="just">
              <a:lnSpc>
                <a:spcPct val="120000"/>
              </a:lnSpc>
              <a:spcAft>
                <a:spcPts val="0"/>
              </a:spcAft>
            </a:pPr>
            <a:r>
              <a:rPr lang="vi-VN" b="1" dirty="0">
                <a:solidFill>
                  <a:srgbClr val="FF0000"/>
                </a:solidFill>
                <a:latin typeface="Times New Roman"/>
                <a:ea typeface="Calibri"/>
                <a:cs typeface="Courier New"/>
              </a:rPr>
              <a:t> c) Ch</a:t>
            </a:r>
            <a:r>
              <a:rPr lang="en-US" b="1" dirty="0" err="1">
                <a:solidFill>
                  <a:srgbClr val="FF0000"/>
                </a:solidFill>
                <a:latin typeface="Times New Roman"/>
                <a:ea typeface="Calibri"/>
                <a:cs typeface="Courier New"/>
              </a:rPr>
              <a:t>ạy</a:t>
            </a:r>
            <a:r>
              <a:rPr lang="vi-VN" b="1" dirty="0">
                <a:solidFill>
                  <a:srgbClr val="FF0000"/>
                </a:solidFill>
                <a:latin typeface="Times New Roman"/>
                <a:ea typeface="Calibri"/>
                <a:cs typeface="Courier New"/>
              </a:rPr>
              <a:t> trong rừng hoặc bụi rậm</a:t>
            </a:r>
          </a:p>
          <a:p>
            <a:pPr marL="450215" algn="just">
              <a:lnSpc>
                <a:spcPct val="120000"/>
              </a:lnSpc>
              <a:spcAft>
                <a:spcPts val="0"/>
              </a:spcAft>
            </a:pPr>
            <a:r>
              <a:rPr lang="vi-VN" dirty="0">
                <a:latin typeface="Times New Roman"/>
                <a:ea typeface="Calibri"/>
                <a:cs typeface="Courier New"/>
              </a:rPr>
              <a:t>Người chạy luôn chú ý quan sát mặt</a:t>
            </a:r>
            <a:r>
              <a:rPr lang="en-US" dirty="0">
                <a:latin typeface="Times New Roman"/>
                <a:ea typeface="Calibri"/>
                <a:cs typeface="Courier New"/>
              </a:rPr>
              <a:t> </a:t>
            </a:r>
            <a:r>
              <a:rPr lang="vi-VN" dirty="0">
                <a:latin typeface="Times New Roman"/>
                <a:ea typeface="Calibri"/>
                <a:cs typeface="Courier New"/>
              </a:rPr>
              <a:t>đường, đề phòng hầm hố bị lá cây che</a:t>
            </a:r>
            <a:r>
              <a:rPr lang="en-US" dirty="0">
                <a:latin typeface="Times New Roman"/>
                <a:ea typeface="Calibri"/>
                <a:cs typeface="Courier New"/>
              </a:rPr>
              <a:t> </a:t>
            </a:r>
            <a:r>
              <a:rPr lang="vi-VN" dirty="0">
                <a:latin typeface="Times New Roman"/>
                <a:ea typeface="Calibri"/>
                <a:cs typeface="Courier New"/>
              </a:rPr>
              <a:t>phủ hoặc cành cây gãy đâm vào gây chấn thương. Khi chạy qua bụi cây rậm rạp, người hơi khom, tay đưa ra trước để gạt cành cây tránh va</a:t>
            </a:r>
            <a:r>
              <a:rPr lang="en-US" dirty="0">
                <a:latin typeface="Times New Roman"/>
                <a:ea typeface="Calibri"/>
                <a:cs typeface="Courier New"/>
              </a:rPr>
              <a:t>,</a:t>
            </a:r>
            <a:r>
              <a:rPr lang="vi-VN" dirty="0">
                <a:latin typeface="Times New Roman"/>
                <a:ea typeface="Calibri"/>
                <a:cs typeface="Courier New"/>
              </a:rPr>
              <a:t> đập vào mặt</a:t>
            </a:r>
            <a:r>
              <a:rPr lang="en-US" dirty="0">
                <a:latin typeface="Times New Roman"/>
                <a:ea typeface="Calibri"/>
                <a:cs typeface="Courier New"/>
              </a:rPr>
              <a:t>.</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2845" y="2498149"/>
            <a:ext cx="3729858" cy="229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80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890122" y="2503490"/>
            <a:ext cx="4425078" cy="3083921"/>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2. Vận dụng kĩ thuật chạy vũ trang ở một số địa hình</a:t>
            </a:r>
          </a:p>
          <a:p>
            <a:pPr marL="450215" algn="just">
              <a:lnSpc>
                <a:spcPct val="120000"/>
              </a:lnSpc>
              <a:spcAft>
                <a:spcPts val="0"/>
              </a:spcAft>
            </a:pPr>
            <a:r>
              <a:rPr lang="vi-VN" b="1" dirty="0">
                <a:solidFill>
                  <a:srgbClr val="FF0000"/>
                </a:solidFill>
                <a:latin typeface="Times New Roman"/>
                <a:ea typeface="Calibri"/>
                <a:cs typeface="Courier New"/>
              </a:rPr>
              <a:t> d) Ch</a:t>
            </a:r>
            <a:r>
              <a:rPr lang="en-US" b="1" dirty="0" err="1">
                <a:solidFill>
                  <a:srgbClr val="FF0000"/>
                </a:solidFill>
                <a:latin typeface="Times New Roman"/>
                <a:ea typeface="Calibri"/>
                <a:cs typeface="Courier New"/>
              </a:rPr>
              <a:t>ạy</a:t>
            </a:r>
            <a:r>
              <a:rPr lang="vi-VN" b="1" dirty="0">
                <a:solidFill>
                  <a:srgbClr val="FF0000"/>
                </a:solidFill>
                <a:latin typeface="Times New Roman"/>
                <a:ea typeface="Calibri"/>
                <a:cs typeface="Courier New"/>
              </a:rPr>
              <a:t> qua các đoạn đường trơn, trên cát hoặc đất xốp</a:t>
            </a:r>
            <a:endParaRPr lang="vi-VN" dirty="0">
              <a:latin typeface="Times New Roman"/>
              <a:ea typeface="Calibri"/>
              <a:cs typeface="Courier New"/>
            </a:endParaRPr>
          </a:p>
          <a:p>
            <a:pPr marL="450215" algn="just">
              <a:lnSpc>
                <a:spcPct val="120000"/>
              </a:lnSpc>
              <a:spcAft>
                <a:spcPts val="0"/>
              </a:spcAft>
            </a:pPr>
            <a:r>
              <a:rPr lang="vi-VN" dirty="0">
                <a:latin typeface="Times New Roman"/>
                <a:ea typeface="Calibri"/>
                <a:cs typeface="Courier New"/>
              </a:rPr>
              <a:t>Chạy qua các đoạn đường trơn: Người chạy phải luôn quan sát mặt đường, giảm tốc độ, thực hiện chạy bước ngắn, tiếp đất bằng cả bàn chân và tay đánh rộng để giữ thăng bằng</a:t>
            </a:r>
            <a:r>
              <a:rPr lang="en-US" dirty="0">
                <a:latin typeface="Times New Roman"/>
                <a:ea typeface="Calibri"/>
                <a:cs typeface="Courier New"/>
              </a:rPr>
              <a:t>.</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452" y="1672747"/>
            <a:ext cx="3414548" cy="211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686" y="3833482"/>
            <a:ext cx="3450313" cy="2089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16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par>
                                <p:cTn id="8" presetID="6"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ircle(in)">
                                      <p:cBhvr>
                                        <p:cTn id="10"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21" name="TextBox 20"/>
          <p:cNvSpPr txBox="1"/>
          <p:nvPr/>
        </p:nvSpPr>
        <p:spPr>
          <a:xfrm>
            <a:off x="2877510" y="1907650"/>
            <a:ext cx="6459839" cy="369332"/>
          </a:xfrm>
          <a:prstGeom prst="rect">
            <a:avLst/>
          </a:prstGeom>
          <a:noFill/>
        </p:spPr>
        <p:txBody>
          <a:bodyPr wrap="square" rtlCol="0">
            <a:spAutoFit/>
          </a:bodyPr>
          <a:lstStyle/>
          <a:p>
            <a:r>
              <a:rPr lang="vi-VN" b="1" dirty="0">
                <a:solidFill>
                  <a:srgbClr val="0070C0"/>
                </a:solidFill>
                <a:latin typeface="Times New Roman" panose="02020603050405020304" pitchFamily="18" charset="0"/>
                <a:cs typeface="Times New Roman" panose="02020603050405020304" pitchFamily="18" charset="0"/>
              </a:rPr>
              <a:t>3. </a:t>
            </a:r>
            <a:r>
              <a:rPr lang="en-US" b="1" dirty="0" err="1">
                <a:solidFill>
                  <a:srgbClr val="0070C0"/>
                </a:solidFill>
                <a:latin typeface="Times New Roman" panose="02020603050405020304" pitchFamily="18" charset="0"/>
                <a:cs typeface="Times New Roman" panose="02020603050405020304" pitchFamily="18" charset="0"/>
              </a:rPr>
              <a:t>Xử</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lí</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một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tình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huống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trong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khi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chạy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vũ</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trang</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1819409-E668-3FAB-9408-B28785B4CA8F}"/>
              </a:ext>
            </a:extLst>
          </p:cNvPr>
          <p:cNvPicPr>
            <a:picLocks noChangeAspect="1"/>
          </p:cNvPicPr>
          <p:nvPr/>
        </p:nvPicPr>
        <p:blipFill>
          <a:blip r:embed="rId5"/>
          <a:stretch>
            <a:fillRect/>
          </a:stretch>
        </p:blipFill>
        <p:spPr>
          <a:xfrm>
            <a:off x="3127751" y="2276982"/>
            <a:ext cx="6459839" cy="4365975"/>
          </a:xfrm>
          <a:prstGeom prst="rect">
            <a:avLst/>
          </a:prstGeom>
        </p:spPr>
      </p:pic>
    </p:spTree>
    <p:extLst>
      <p:ext uri="{BB962C8B-B14F-4D97-AF65-F5344CB8AC3E}">
        <p14:creationId xmlns:p14="http://schemas.microsoft.com/office/powerpoint/2010/main" val="101060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2" name="TextBox 1"/>
          <p:cNvSpPr txBox="1"/>
          <p:nvPr/>
        </p:nvSpPr>
        <p:spPr>
          <a:xfrm>
            <a:off x="2624976" y="1631504"/>
            <a:ext cx="6459839" cy="369332"/>
          </a:xfrm>
          <a:prstGeom prst="rect">
            <a:avLst/>
          </a:prstGeom>
          <a:noFill/>
        </p:spPr>
        <p:txBody>
          <a:bodyPr wrap="square" rtlCol="0">
            <a:spAutoFit/>
          </a:bodyPr>
          <a:lstStyle/>
          <a:p>
            <a:r>
              <a:rPr lang="vi-VN" b="1" dirty="0">
                <a:solidFill>
                  <a:srgbClr val="0070C0"/>
                </a:solidFill>
              </a:rPr>
              <a:t>3. </a:t>
            </a:r>
            <a:r>
              <a:rPr lang="en-US" b="1" dirty="0" err="1">
                <a:solidFill>
                  <a:srgbClr val="0070C0"/>
                </a:solidFill>
                <a:latin typeface="Times New Roman" panose="02020603050405020304" pitchFamily="18" charset="0"/>
                <a:cs typeface="Times New Roman" panose="02020603050405020304" pitchFamily="18" charset="0"/>
              </a:rPr>
              <a:t>Xử</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lí</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một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số</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tình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huống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trong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khi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chạy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vũ</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trang</a:t>
            </a:r>
            <a:endParaRPr lang="en-US" b="1" dirty="0">
              <a:solidFill>
                <a:srgbClr val="0070C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669CD0A-91D7-99A2-24D4-5D1D13B22DD8}"/>
              </a:ext>
            </a:extLst>
          </p:cNvPr>
          <p:cNvPicPr>
            <a:picLocks noChangeAspect="1"/>
          </p:cNvPicPr>
          <p:nvPr/>
        </p:nvPicPr>
        <p:blipFill>
          <a:blip r:embed="rId5"/>
          <a:stretch>
            <a:fillRect/>
          </a:stretch>
        </p:blipFill>
        <p:spPr>
          <a:xfrm>
            <a:off x="2957100" y="2094296"/>
            <a:ext cx="8384977" cy="4531112"/>
          </a:xfrm>
          <a:prstGeom prst="rect">
            <a:avLst/>
          </a:prstGeom>
        </p:spPr>
      </p:pic>
    </p:spTree>
    <p:extLst>
      <p:ext uri="{BB962C8B-B14F-4D97-AF65-F5344CB8AC3E}">
        <p14:creationId xmlns:p14="http://schemas.microsoft.com/office/powerpoint/2010/main" val="2771250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320395"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ĐIỀU</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KIỆN, QUY</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TẮC, CÁCH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THÀNH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VÀ</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X</a:t>
            </a:r>
            <a:r>
              <a:rPr lang="vi-VN" sz="2000" b="1">
                <a:solidFill>
                  <a:schemeClr val="tx1"/>
                </a:solidFill>
                <a:latin typeface="Times New Roman" panose="02020603050405020304" pitchFamily="18" charset="0"/>
                <a:cs typeface="Times New Roman" panose="02020603050405020304" pitchFamily="18" charset="0"/>
              </a:rPr>
              <a:t>Ử </a:t>
            </a:r>
            <a:r>
              <a:rPr lang="en-US" sz="2000" b="1">
                <a:solidFill>
                  <a:schemeClr val="tx1"/>
                </a:solidFill>
                <a:latin typeface="Times New Roman" panose="02020603050405020304" pitchFamily="18" charset="0"/>
                <a:cs typeface="Times New Roman" panose="02020603050405020304" pitchFamily="18" charset="0"/>
              </a:rPr>
              <a:t>LÍ</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PHẠM</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2" name="TextBox 1"/>
          <p:cNvSpPr txBox="1"/>
          <p:nvPr/>
        </p:nvSpPr>
        <p:spPr>
          <a:xfrm>
            <a:off x="2624976" y="1631504"/>
            <a:ext cx="4138431" cy="4401205"/>
          </a:xfrm>
          <a:prstGeom prst="rect">
            <a:avLst/>
          </a:prstGeom>
          <a:noFill/>
        </p:spPr>
        <p:txBody>
          <a:bodyPr wrap="square" rtlCol="0">
            <a:spAutoFit/>
          </a:bodyPr>
          <a:lstStyle/>
          <a:p>
            <a:pPr algn="just"/>
            <a:r>
              <a:rPr lang="vi-VN" sz="2000" b="1" dirty="0">
                <a:solidFill>
                  <a:srgbClr val="0070C0"/>
                </a:solidFill>
                <a:latin typeface="+mj-lt"/>
              </a:rPr>
              <a:t>1. Điều kiện chạy vũ trang</a:t>
            </a:r>
          </a:p>
          <a:p>
            <a:pPr algn="just"/>
            <a:r>
              <a:rPr lang="vi-VN" sz="2000" dirty="0">
                <a:solidFill>
                  <a:srgbClr val="0070C0"/>
                </a:solidFill>
                <a:latin typeface="+mj-lt"/>
              </a:rPr>
              <a:t>− Đường chạy: Tuỳ theo điều kiện thực tế khu vực học tập có thể chạy trên đường nhựa,</a:t>
            </a:r>
            <a:r>
              <a:rPr lang="en-US" sz="2000" dirty="0">
                <a:solidFill>
                  <a:srgbClr val="0070C0"/>
                </a:solidFill>
                <a:latin typeface="+mj-lt"/>
              </a:rPr>
              <a:t> </a:t>
            </a:r>
            <a:r>
              <a:rPr lang="vi-VN" sz="2000" dirty="0">
                <a:solidFill>
                  <a:srgbClr val="0070C0"/>
                </a:solidFill>
                <a:latin typeface="+mj-lt"/>
              </a:rPr>
              <a:t>đường bê tông hoặc đường đất,...</a:t>
            </a:r>
          </a:p>
          <a:p>
            <a:pPr algn="just"/>
            <a:r>
              <a:rPr lang="vi-VN" sz="2000" dirty="0">
                <a:solidFill>
                  <a:srgbClr val="0070C0"/>
                </a:solidFill>
                <a:latin typeface="+mj-lt"/>
              </a:rPr>
              <a:t>− Cự li chạy (theo quy định của Bộ Giáo dục và Đào tạo)</a:t>
            </a:r>
            <a:r>
              <a:rPr lang="en-US" sz="2000" dirty="0">
                <a:solidFill>
                  <a:srgbClr val="0070C0"/>
                </a:solidFill>
                <a:latin typeface="+mj-lt"/>
              </a:rPr>
              <a:t>.</a:t>
            </a:r>
            <a:endParaRPr lang="vi-VN" sz="2000" dirty="0">
              <a:solidFill>
                <a:srgbClr val="0070C0"/>
              </a:solidFill>
              <a:latin typeface="+mj-lt"/>
            </a:endParaRPr>
          </a:p>
          <a:p>
            <a:pPr algn="just"/>
            <a:r>
              <a:rPr lang="vi-VN" sz="2000" dirty="0">
                <a:solidFill>
                  <a:srgbClr val="0070C0"/>
                </a:solidFill>
                <a:latin typeface="+mj-lt"/>
              </a:rPr>
              <a:t>− Thời tiết thuận lợi, không quá nóng hoặc quá lạnh, bảo đảm an toàn cho học sinh. Học sinh tham gia chạy có sức khoẻ tốt.</a:t>
            </a:r>
          </a:p>
          <a:p>
            <a:pPr algn="just"/>
            <a:r>
              <a:rPr lang="vi-VN" sz="2000" dirty="0">
                <a:solidFill>
                  <a:srgbClr val="0070C0"/>
                </a:solidFill>
                <a:latin typeface="+mj-lt"/>
              </a:rPr>
              <a:t>− Có bộ phận y tế trường học sẵn sàng xử lí các tình huống khi học sinh tập chạy.</a:t>
            </a:r>
            <a:endParaRPr lang="en-US" sz="2000" dirty="0">
              <a:solidFill>
                <a:srgbClr val="0070C0"/>
              </a:solidFill>
              <a:latin typeface="+mj-lt"/>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4807" y="2418844"/>
            <a:ext cx="4200536" cy="279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12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320395"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ĐIỀU</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KIỆN, QUY</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TẮC, CÁCH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THÀNH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VÀ</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X</a:t>
            </a:r>
            <a:r>
              <a:rPr lang="vi-VN" sz="2000" b="1">
                <a:solidFill>
                  <a:schemeClr val="tx1"/>
                </a:solidFill>
                <a:latin typeface="Times New Roman" panose="02020603050405020304" pitchFamily="18" charset="0"/>
                <a:cs typeface="Times New Roman" panose="02020603050405020304" pitchFamily="18" charset="0"/>
              </a:rPr>
              <a:t>Ử </a:t>
            </a:r>
            <a:r>
              <a:rPr lang="en-US" sz="2000" b="1">
                <a:solidFill>
                  <a:schemeClr val="tx1"/>
                </a:solidFill>
                <a:latin typeface="Times New Roman" panose="02020603050405020304" pitchFamily="18" charset="0"/>
                <a:cs typeface="Times New Roman" panose="02020603050405020304" pitchFamily="18" charset="0"/>
              </a:rPr>
              <a:t>LÍ</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PHẠM</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2" name="TextBox 1"/>
          <p:cNvSpPr txBox="1"/>
          <p:nvPr/>
        </p:nvSpPr>
        <p:spPr>
          <a:xfrm>
            <a:off x="2624976" y="1631504"/>
            <a:ext cx="4138431" cy="3477875"/>
          </a:xfrm>
          <a:prstGeom prst="rect">
            <a:avLst/>
          </a:prstGeom>
          <a:noFill/>
        </p:spPr>
        <p:txBody>
          <a:bodyPr wrap="square" rtlCol="0">
            <a:spAutoFit/>
          </a:bodyPr>
          <a:lstStyle/>
          <a:p>
            <a:pPr algn="just"/>
            <a:r>
              <a:rPr lang="vi-VN" sz="2000" b="1" dirty="0">
                <a:solidFill>
                  <a:srgbClr val="0070C0"/>
                </a:solidFill>
                <a:latin typeface="+mj-lt"/>
              </a:rPr>
              <a:t>2. Quy tắc chạy vũ trang</a:t>
            </a:r>
          </a:p>
          <a:p>
            <a:pPr algn="just"/>
            <a:r>
              <a:rPr lang="vi-VN" sz="2000" dirty="0">
                <a:solidFill>
                  <a:srgbClr val="0070C0"/>
                </a:solidFill>
                <a:latin typeface="+mj-lt"/>
              </a:rPr>
              <a:t>Người chạy thực hiện đúng các quy tắc</a:t>
            </a:r>
            <a:r>
              <a:rPr lang="en-US" sz="2000" dirty="0">
                <a:solidFill>
                  <a:srgbClr val="0070C0"/>
                </a:solidFill>
                <a:latin typeface="+mj-lt"/>
              </a:rPr>
              <a:t> </a:t>
            </a:r>
            <a:r>
              <a:rPr lang="vi-VN" sz="2000" dirty="0">
                <a:solidFill>
                  <a:srgbClr val="0070C0"/>
                </a:solidFill>
                <a:latin typeface="+mj-lt"/>
              </a:rPr>
              <a:t>sau: Khi chuẩn bị chạy không được chạm vạch xuất phát; Không xuất phát trước khi có hiệu lệnh; Khi chạy không được gây trở ngại cho người khác, không chèn ép, cản trở người chạy sau; Không được dìu, đỡ hoặc mang vác hộ vũ khí, trang bị của người khác trong khi chạy; Về đích phải dùng ngực hoặc vai để đánh đích.</a:t>
            </a:r>
            <a:endParaRPr lang="en-US" sz="2000" dirty="0">
              <a:solidFill>
                <a:srgbClr val="0070C0"/>
              </a:solidFill>
              <a:latin typeface="+mj-lt"/>
            </a:endParaRPr>
          </a:p>
        </p:txBody>
      </p:sp>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695" y="1815799"/>
            <a:ext cx="4259070" cy="310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947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1574" y="5699144"/>
            <a:ext cx="6768354" cy="646331"/>
          </a:xfrm>
          <a:prstGeom prst="rect">
            <a:avLst/>
          </a:prstGeom>
          <a:noFill/>
        </p:spPr>
        <p:txBody>
          <a:bodyPr wrap="square" rtlCol="0">
            <a:spAutoFit/>
          </a:bodyPr>
          <a:lstStyle/>
          <a:p>
            <a:r>
              <a:rPr lang="vi-VN" b="1" i="1" dirty="0">
                <a:solidFill>
                  <a:srgbClr val="FF0000"/>
                </a:solidFill>
                <a:latin typeface="+mj-lt"/>
              </a:rPr>
              <a:t>Em hãy quan sát hình</a:t>
            </a:r>
            <a:r>
              <a:rPr lang="en-US" b="1" i="1" dirty="0">
                <a:solidFill>
                  <a:srgbClr val="FF0000"/>
                </a:solidFill>
                <a:latin typeface="+mj-lt"/>
              </a:rPr>
              <a:t> </a:t>
            </a:r>
            <a:r>
              <a:rPr lang="en-US" b="1" i="1" dirty="0" err="1">
                <a:solidFill>
                  <a:srgbClr val="FF0000"/>
                </a:solidFill>
                <a:latin typeface="Times New Roman" panose="02020603050405020304" pitchFamily="18" charset="0"/>
                <a:cs typeface="Times New Roman" panose="02020603050405020304" pitchFamily="18" charset="0"/>
              </a:rPr>
              <a:t>trên</a:t>
            </a:r>
            <a:r>
              <a:rPr lang="en-US" b="1" i="1" dirty="0">
                <a:solidFill>
                  <a:srgbClr val="FF0000"/>
                </a:solidFill>
                <a:latin typeface="Times New Roman" panose="02020603050405020304" pitchFamily="18" charset="0"/>
                <a:cs typeface="Times New Roman" panose="02020603050405020304" pitchFamily="18" charset="0"/>
              </a:rPr>
              <a:t> </a:t>
            </a:r>
            <a:r>
              <a:rPr lang="vi-VN" b="1" i="1" dirty="0">
                <a:solidFill>
                  <a:srgbClr val="FF0000"/>
                </a:solidFill>
                <a:latin typeface="+mj-lt"/>
              </a:rPr>
              <a:t>và cho biết: Chạy vũ trang có những điểm khác gì so với</a:t>
            </a:r>
            <a:r>
              <a:rPr lang="en-US" b="1" i="1" dirty="0">
                <a:solidFill>
                  <a:srgbClr val="FF0000"/>
                </a:solidFill>
                <a:latin typeface="+mj-lt"/>
              </a:rPr>
              <a:t> </a:t>
            </a:r>
            <a:r>
              <a:rPr lang="vi-VN" b="1" i="1" dirty="0">
                <a:solidFill>
                  <a:srgbClr val="FF0000"/>
                </a:solidFill>
                <a:latin typeface="+mj-lt"/>
              </a:rPr>
              <a:t>chạy thông thường</a:t>
            </a:r>
            <a:r>
              <a:rPr lang="en-US" b="1" i="1" dirty="0">
                <a:solidFill>
                  <a:srgbClr val="FF0000"/>
                </a:solidFill>
                <a:latin typeface="+mj-lt"/>
              </a:rPr>
              <a:t>.</a:t>
            </a:r>
          </a:p>
        </p:txBody>
      </p:sp>
      <p:grpSp>
        <p:nvGrpSpPr>
          <p:cNvPr id="17" name="Group 16"/>
          <p:cNvGrpSpPr/>
          <p:nvPr/>
        </p:nvGrpSpPr>
        <p:grpSpPr>
          <a:xfrm>
            <a:off x="0" y="-1"/>
            <a:ext cx="12214860" cy="1169593"/>
            <a:chOff x="0" y="-1"/>
            <a:chExt cx="12214860" cy="1169593"/>
          </a:xfrm>
        </p:grpSpPr>
        <p:grpSp>
          <p:nvGrpSpPr>
            <p:cNvPr id="7" name="Group 6"/>
            <p:cNvGrpSpPr/>
            <p:nvPr/>
          </p:nvGrpSpPr>
          <p:grpSpPr>
            <a:xfrm>
              <a:off x="0" y="14286"/>
              <a:ext cx="12192000" cy="1155306"/>
              <a:chOff x="0" y="14286"/>
              <a:chExt cx="12192000" cy="1155306"/>
            </a:xfrm>
          </p:grpSpPr>
          <p:grpSp>
            <p:nvGrpSpPr>
              <p:cNvPr id="10" name="Group 9"/>
              <p:cNvGrpSpPr/>
              <p:nvPr/>
            </p:nvGrpSpPr>
            <p:grpSpPr>
              <a:xfrm>
                <a:off x="0" y="14286"/>
                <a:ext cx="12192000" cy="1155306"/>
                <a:chOff x="0" y="14286"/>
                <a:chExt cx="12192000" cy="1155306"/>
              </a:xfrm>
            </p:grpSpPr>
            <p:sp>
              <p:nvSpPr>
                <p:cNvPr id="12" name="Rectangle 11"/>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1"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0" y="-1"/>
              <a:ext cx="12214860" cy="1155306"/>
              <a:chOff x="-549538" y="-1714500"/>
              <a:chExt cx="12214860" cy="1155306"/>
            </a:xfrm>
          </p:grpSpPr>
          <p:sp>
            <p:nvSpPr>
              <p:cNvPr id="15" name="Rectangle 14"/>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6" name="Straight Connector 15"/>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19" name="TextBox 18"/>
          <p:cNvSpPr txBox="1"/>
          <p:nvPr/>
        </p:nvSpPr>
        <p:spPr>
          <a:xfrm>
            <a:off x="5530467" y="1469856"/>
            <a:ext cx="1447636" cy="400110"/>
          </a:xfrm>
          <a:prstGeom prst="rect">
            <a:avLst/>
          </a:prstGeom>
          <a:solidFill>
            <a:srgbClr val="FFFF99"/>
          </a:solidFill>
          <a:ln>
            <a:solidFill>
              <a:schemeClr val="accent1">
                <a:alpha val="97000"/>
              </a:schemeClr>
            </a:solidFill>
          </a:ln>
        </p:spPr>
        <p:txBody>
          <a:bodyPr wrap="square" rtlCol="0">
            <a:spAutoFit/>
          </a:bodyPr>
          <a:lstStyle/>
          <a:p>
            <a:pPr algn="ctr"/>
            <a:r>
              <a:rPr lang="vi-VN" sz="2000" b="1">
                <a:latin typeface="+mj-lt"/>
              </a:rPr>
              <a:t>MỞ ĐẦU</a:t>
            </a:r>
            <a:endParaRPr lang="en-US" sz="2000" b="1">
              <a:latin typeface="+mj-lt"/>
            </a:endParaRPr>
          </a:p>
        </p:txBody>
      </p:sp>
      <p:pic>
        <p:nvPicPr>
          <p:cNvPr id="4" name="Picture 2" descr="D:\SÁCH QPAN\ảnh 12\IMG_H9.1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6599" y="2570890"/>
            <a:ext cx="3833868" cy="25509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357" y="2570890"/>
            <a:ext cx="3833464" cy="255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88964" y="5221995"/>
            <a:ext cx="2247441" cy="369332"/>
          </a:xfrm>
          <a:prstGeom prst="rect">
            <a:avLst/>
          </a:prstGeom>
          <a:noFill/>
        </p:spPr>
        <p:txBody>
          <a:bodyPr wrap="square" rtlCol="0">
            <a:spAutoFit/>
          </a:bodyPr>
          <a:lstStyle/>
          <a:p>
            <a:r>
              <a:rPr lang="vi-VN">
                <a:latin typeface="+mj-lt"/>
              </a:rPr>
              <a:t>Chạy vũ trang</a:t>
            </a:r>
            <a:endParaRPr lang="en-US">
              <a:latin typeface="+mj-lt"/>
            </a:endParaRPr>
          </a:p>
        </p:txBody>
      </p:sp>
      <p:sp>
        <p:nvSpPr>
          <p:cNvPr id="18" name="TextBox 17"/>
          <p:cNvSpPr txBox="1"/>
          <p:nvPr/>
        </p:nvSpPr>
        <p:spPr>
          <a:xfrm>
            <a:off x="7810623" y="5221995"/>
            <a:ext cx="2247441" cy="369332"/>
          </a:xfrm>
          <a:prstGeom prst="rect">
            <a:avLst/>
          </a:prstGeom>
          <a:noFill/>
        </p:spPr>
        <p:txBody>
          <a:bodyPr wrap="square" rtlCol="0">
            <a:spAutoFit/>
          </a:bodyPr>
          <a:lstStyle/>
          <a:p>
            <a:r>
              <a:rPr lang="vi-VN">
                <a:latin typeface="+mj-lt"/>
              </a:rPr>
              <a:t>Chạy việt dã</a:t>
            </a:r>
            <a:endParaRPr lang="en-US">
              <a:latin typeface="+mj-lt"/>
            </a:endParaRPr>
          </a:p>
        </p:txBody>
      </p:sp>
    </p:spTree>
    <p:extLst>
      <p:ext uri="{BB962C8B-B14F-4D97-AF65-F5344CB8AC3E}">
        <p14:creationId xmlns:p14="http://schemas.microsoft.com/office/powerpoint/2010/main" val="3468945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320395"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III.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ĐIỀU</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KIỆN, QUY</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TẮC, CÁCH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THÀNH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TÍCH</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VÀ</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X</a:t>
            </a:r>
            <a:r>
              <a:rPr lang="vi-VN" sz="2000" b="1">
                <a:solidFill>
                  <a:schemeClr val="tx1"/>
                </a:solidFill>
                <a:latin typeface="Times New Roman" panose="02020603050405020304" pitchFamily="18" charset="0"/>
                <a:cs typeface="Times New Roman" panose="02020603050405020304" pitchFamily="18" charset="0"/>
              </a:rPr>
              <a:t>Ử </a:t>
            </a:r>
            <a:r>
              <a:rPr lang="en-US" sz="2000" b="1">
                <a:solidFill>
                  <a:schemeClr val="tx1"/>
                </a:solidFill>
                <a:latin typeface="Times New Roman" panose="02020603050405020304" pitchFamily="18" charset="0"/>
                <a:cs typeface="Times New Roman" panose="02020603050405020304" pitchFamily="18" charset="0"/>
              </a:rPr>
              <a:t>LÍ</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VI</a:t>
            </a:r>
            <a:r>
              <a:rPr lang="vi-VN" sz="2000" b="1">
                <a:solidFill>
                  <a:schemeClr val="tx1"/>
                </a:solidFill>
                <a:latin typeface="Times New Roman" panose="02020603050405020304" pitchFamily="18" charset="0"/>
                <a:cs typeface="Times New Roman" panose="02020603050405020304" pitchFamily="18" charset="0"/>
              </a:rPr>
              <a:t> </a:t>
            </a:r>
            <a:r>
              <a:rPr lang="en-US" sz="2000" b="1">
                <a:solidFill>
                  <a:schemeClr val="tx1"/>
                </a:solidFill>
                <a:latin typeface="Times New Roman" panose="02020603050405020304" pitchFamily="18" charset="0"/>
                <a:cs typeface="Times New Roman" panose="02020603050405020304" pitchFamily="18" charset="0"/>
              </a:rPr>
              <a:t>PHẠM</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2" name="TextBox 1"/>
          <p:cNvSpPr txBox="1"/>
          <p:nvPr/>
        </p:nvSpPr>
        <p:spPr>
          <a:xfrm>
            <a:off x="2624976" y="2092767"/>
            <a:ext cx="8079810" cy="3847207"/>
          </a:xfrm>
          <a:prstGeom prst="rect">
            <a:avLst/>
          </a:prstGeom>
          <a:noFill/>
        </p:spPr>
        <p:txBody>
          <a:bodyPr wrap="square" rtlCol="0">
            <a:spAutoFit/>
          </a:bodyPr>
          <a:lstStyle/>
          <a:p>
            <a:pPr algn="just"/>
            <a:r>
              <a:rPr lang="vi-VN" sz="2000" b="1" dirty="0">
                <a:solidFill>
                  <a:srgbClr val="0070C0"/>
                </a:solidFill>
                <a:latin typeface="+mj-lt"/>
              </a:rPr>
              <a:t> 3. Cách tính thành tích và xử lí các vi phạm quy tắc</a:t>
            </a:r>
          </a:p>
          <a:p>
            <a:pPr algn="just"/>
            <a:r>
              <a:rPr lang="vi-VN" sz="2200" dirty="0">
                <a:solidFill>
                  <a:srgbClr val="0070C0"/>
                </a:solidFill>
                <a:latin typeface="+mj-lt"/>
              </a:rPr>
              <a:t>– Cách tính thành tích: Theo quy định hiện hành của Bộ Giáo dục và Đào tạo.</a:t>
            </a:r>
          </a:p>
          <a:p>
            <a:pPr algn="just"/>
            <a:r>
              <a:rPr lang="vi-VN" sz="2000" dirty="0">
                <a:solidFill>
                  <a:srgbClr val="0070C0"/>
                </a:solidFill>
                <a:latin typeface="+mj-lt"/>
              </a:rPr>
              <a:t>– Xử lí các vi phạm quy tắc:</a:t>
            </a:r>
          </a:p>
          <a:p>
            <a:pPr algn="just"/>
            <a:r>
              <a:rPr lang="vi-VN" sz="2000" dirty="0">
                <a:solidFill>
                  <a:srgbClr val="0070C0"/>
                </a:solidFill>
                <a:latin typeface="+mj-lt"/>
              </a:rPr>
              <a:t>+ Người chạy bị xoá thành tích nếu vi phạm các lỗi sau: Chạm chân vào vạch xuất phát khi vào vị trí, khi chuẩn bị chạy; xuất phát trước hiệu lệnh; có người mang,</a:t>
            </a:r>
            <a:r>
              <a:rPr lang="en-US" sz="2000" dirty="0">
                <a:solidFill>
                  <a:srgbClr val="0070C0"/>
                </a:solidFill>
                <a:latin typeface="+mj-lt"/>
              </a:rPr>
              <a:t> </a:t>
            </a:r>
            <a:r>
              <a:rPr lang="vi-VN" sz="2000" dirty="0">
                <a:solidFill>
                  <a:srgbClr val="0070C0"/>
                </a:solidFill>
                <a:latin typeface="+mj-lt"/>
              </a:rPr>
              <a:t>cầm hộ vũ khí, trang bị hoặc dìu đỡ trước khi về đích; chen lấn thô bạo, cố tình cản trở, làm ảnh hưởng đến thành tích của người khác trong quá trình chạy; chạy không hết cự li quy định; về đích thiếu súng.</a:t>
            </a:r>
          </a:p>
          <a:p>
            <a:pPr algn="just"/>
            <a:r>
              <a:rPr lang="vi-VN" sz="2000" dirty="0">
                <a:solidFill>
                  <a:srgbClr val="0070C0"/>
                </a:solidFill>
                <a:latin typeface="+mj-lt"/>
              </a:rPr>
              <a:t>+ Người chạy bị hạ thành tích bằng cách cộng thời gian nếu vi phạm các lỗi sau: Chạy sai đường; rơi trang bị trong khi chạy; về đích thiếu trang bị quy định; đánh đích không đúng quy tắc.</a:t>
            </a:r>
            <a:endParaRPr lang="en-US" sz="2000" dirty="0">
              <a:solidFill>
                <a:srgbClr val="0070C0"/>
              </a:solidFill>
              <a:latin typeface="+mj-lt"/>
            </a:endParaRPr>
          </a:p>
        </p:txBody>
      </p:sp>
    </p:spTree>
    <p:extLst>
      <p:ext uri="{BB962C8B-B14F-4D97-AF65-F5344CB8AC3E}">
        <p14:creationId xmlns:p14="http://schemas.microsoft.com/office/powerpoint/2010/main" val="1744987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Callout 8"/>
          <p:cNvSpPr/>
          <p:nvPr/>
        </p:nvSpPr>
        <p:spPr>
          <a:xfrm>
            <a:off x="4644235" y="1348898"/>
            <a:ext cx="2246392" cy="707231"/>
          </a:xfrm>
          <a:prstGeom prst="downArrowCallout">
            <a:avLst/>
          </a:prstGeom>
          <a:solidFill>
            <a:schemeClr val="accent4">
              <a:lumMod val="20000"/>
              <a:lumOff val="80000"/>
            </a:schemeClr>
          </a:solidFill>
          <a:ln>
            <a:solidFill>
              <a:schemeClr val="accent1"/>
            </a:solidFill>
          </a:ln>
        </p:spPr>
        <p:txBody>
          <a:bodyPr wrap="square">
            <a:spAutoFit/>
          </a:bodyPr>
          <a:lstStyle/>
          <a:p>
            <a:pPr algn="ctr">
              <a:spcBef>
                <a:spcPts val="300"/>
              </a:spcBef>
              <a:spcAft>
                <a:spcPts val="300"/>
              </a:spcAft>
            </a:pPr>
            <a:r>
              <a:rPr lang="en-US" sz="2400" b="1">
                <a:latin typeface="Times New Roman" panose="02020603050405020304" pitchFamily="18" charset="0"/>
                <a:cs typeface="Times New Roman" panose="02020603050405020304" pitchFamily="18" charset="0"/>
              </a:rPr>
              <a:t>Phương pháp</a:t>
            </a:r>
          </a:p>
        </p:txBody>
      </p:sp>
      <p:sp>
        <p:nvSpPr>
          <p:cNvPr id="10" name="Flowchart: Magnetic Disk 9"/>
          <p:cNvSpPr/>
          <p:nvPr/>
        </p:nvSpPr>
        <p:spPr>
          <a:xfrm>
            <a:off x="748297" y="3146612"/>
            <a:ext cx="2783541" cy="1640541"/>
          </a:xfrm>
          <a:prstGeom prst="flowChartMagneticDisk">
            <a:avLst/>
          </a:prstGeom>
          <a:solidFill>
            <a:srgbClr val="CC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Từng</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tự</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nghiên</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cứu</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Flowchart: Magnetic Disk 11"/>
          <p:cNvSpPr/>
          <p:nvPr/>
        </p:nvSpPr>
        <p:spPr>
          <a:xfrm>
            <a:off x="3935599" y="4381471"/>
            <a:ext cx="2783541" cy="1640541"/>
          </a:xfrm>
          <a:prstGeom prst="flowChartMagneticDisk">
            <a:avLst/>
          </a:prstGeom>
          <a:solidFill>
            <a:srgbClr val="FFFF9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chậm</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p>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nhanh</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dần</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Flowchart: Magnetic Disk 12"/>
          <p:cNvSpPr/>
          <p:nvPr/>
        </p:nvSpPr>
        <p:spPr>
          <a:xfrm>
            <a:off x="7214317" y="5082989"/>
            <a:ext cx="2783541" cy="1640541"/>
          </a:xfrm>
          <a:prstGeom prst="flowChartMagneticDisk">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nhanh</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sát</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endParaRPr lang="vi-VN"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thực</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tế</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3832721" y="2184461"/>
            <a:ext cx="3634868" cy="461665"/>
          </a:xfrm>
          <a:prstGeom prst="rect">
            <a:avLst/>
          </a:prstGeom>
          <a:noFill/>
        </p:spPr>
        <p:txBody>
          <a:bodyPr wrap="square" rtlCol="0">
            <a:spAutoFit/>
          </a:bodyPr>
          <a:lstStyle/>
          <a:p>
            <a:pPr algn="ctr"/>
            <a:r>
              <a:rPr lang="vi-VN" sz="2400" b="1" dirty="0">
                <a:solidFill>
                  <a:schemeClr val="accent5">
                    <a:lumMod val="75000"/>
                  </a:schemeClr>
                </a:solidFill>
                <a:latin typeface="+mj-lt"/>
              </a:rPr>
              <a:t>LUYỆN TẬP CÁ NHÂN</a:t>
            </a:r>
            <a:endParaRPr lang="en-US" sz="2400" b="1" dirty="0">
              <a:solidFill>
                <a:schemeClr val="accent5">
                  <a:lumMod val="75000"/>
                </a:schemeClr>
              </a:solidFill>
              <a:latin typeface="+mj-lt"/>
            </a:endParaRPr>
          </a:p>
        </p:txBody>
      </p:sp>
      <p:cxnSp>
        <p:nvCxnSpPr>
          <p:cNvPr id="23" name="Straight Connector 22"/>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LUYỆN TẬP</a:t>
            </a:r>
            <a:endParaRPr lang="en-US" sz="2400" b="1">
              <a:latin typeface="+mj-lt"/>
            </a:endParaRPr>
          </a:p>
        </p:txBody>
      </p:sp>
      <p:grpSp>
        <p:nvGrpSpPr>
          <p:cNvPr id="11" name="Group 10"/>
          <p:cNvGrpSpPr/>
          <p:nvPr/>
        </p:nvGrpSpPr>
        <p:grpSpPr>
          <a:xfrm>
            <a:off x="0" y="-1"/>
            <a:ext cx="12214860" cy="1169593"/>
            <a:chOff x="0" y="-1"/>
            <a:chExt cx="12214860" cy="1169593"/>
          </a:xfrm>
        </p:grpSpPr>
        <p:grpSp>
          <p:nvGrpSpPr>
            <p:cNvPr id="16" name="Group 15"/>
            <p:cNvGrpSpPr/>
            <p:nvPr/>
          </p:nvGrpSpPr>
          <p:grpSpPr>
            <a:xfrm>
              <a:off x="0" y="14286"/>
              <a:ext cx="12192000" cy="1155306"/>
              <a:chOff x="0" y="14286"/>
              <a:chExt cx="12192000" cy="1155306"/>
            </a:xfrm>
          </p:grpSpPr>
          <p:grpSp>
            <p:nvGrpSpPr>
              <p:cNvPr id="21" name="Group 20"/>
              <p:cNvGrpSpPr/>
              <p:nvPr/>
            </p:nvGrpSpPr>
            <p:grpSpPr>
              <a:xfrm>
                <a:off x="0" y="14286"/>
                <a:ext cx="12192000" cy="1155306"/>
                <a:chOff x="0" y="14286"/>
                <a:chExt cx="12192000" cy="1155306"/>
              </a:xfrm>
            </p:grpSpPr>
            <p:sp>
              <p:nvSpPr>
                <p:cNvPr id="24" name="Rectangle 23"/>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p:cNvGrpSpPr/>
            <p:nvPr/>
          </p:nvGrpSpPr>
          <p:grpSpPr>
            <a:xfrm>
              <a:off x="0" y="-1"/>
              <a:ext cx="12214860" cy="1155306"/>
              <a:chOff x="-549538" y="-1714500"/>
              <a:chExt cx="12214860" cy="1155306"/>
            </a:xfrm>
          </p:grpSpPr>
          <p:sp>
            <p:nvSpPr>
              <p:cNvPr id="19" name="Rectangle 18"/>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20" name="Straight Connector 19"/>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Tree>
    <p:extLst>
      <p:ext uri="{BB962C8B-B14F-4D97-AF65-F5344CB8AC3E}">
        <p14:creationId xmlns:p14="http://schemas.microsoft.com/office/powerpoint/2010/main" val="3015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Callout 8"/>
          <p:cNvSpPr/>
          <p:nvPr/>
        </p:nvSpPr>
        <p:spPr>
          <a:xfrm>
            <a:off x="4644235" y="1348898"/>
            <a:ext cx="2246392" cy="707231"/>
          </a:xfrm>
          <a:prstGeom prst="downArrowCallout">
            <a:avLst/>
          </a:prstGeom>
          <a:solidFill>
            <a:schemeClr val="accent4">
              <a:lumMod val="20000"/>
              <a:lumOff val="80000"/>
            </a:schemeClr>
          </a:solidFill>
          <a:ln>
            <a:solidFill>
              <a:schemeClr val="accent1"/>
            </a:solidFill>
          </a:ln>
        </p:spPr>
        <p:txBody>
          <a:bodyPr wrap="square">
            <a:spAutoFit/>
          </a:bodyPr>
          <a:lstStyle/>
          <a:p>
            <a:pPr algn="ctr">
              <a:spcBef>
                <a:spcPts val="300"/>
              </a:spcBef>
              <a:spcAft>
                <a:spcPts val="300"/>
              </a:spcAft>
            </a:pPr>
            <a:r>
              <a:rPr lang="en-US" sz="2400" b="1">
                <a:latin typeface="Times New Roman" panose="02020603050405020304" pitchFamily="18" charset="0"/>
                <a:cs typeface="Times New Roman" panose="02020603050405020304" pitchFamily="18" charset="0"/>
              </a:rPr>
              <a:t>Phương pháp</a:t>
            </a:r>
          </a:p>
        </p:txBody>
      </p:sp>
      <p:sp>
        <p:nvSpPr>
          <p:cNvPr id="12" name="Flowchart: Magnetic Disk 11"/>
          <p:cNvSpPr/>
          <p:nvPr/>
        </p:nvSpPr>
        <p:spPr>
          <a:xfrm>
            <a:off x="2731911" y="3265191"/>
            <a:ext cx="2783541" cy="1640541"/>
          </a:xfrm>
          <a:prstGeom prst="flowChartMagneticDisk">
            <a:avLst/>
          </a:prstGeom>
          <a:solidFill>
            <a:srgbClr val="FFFF9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endParaRPr lang="en-US"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Flowchart: Magnetic Disk 12"/>
          <p:cNvSpPr/>
          <p:nvPr/>
        </p:nvSpPr>
        <p:spPr>
          <a:xfrm>
            <a:off x="6463737" y="4596101"/>
            <a:ext cx="2783541" cy="1640541"/>
          </a:xfrm>
          <a:prstGeom prst="flowChartMagneticDisk">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chemeClr val="tx1"/>
                </a:solidFill>
                <a:latin typeface="Times New Roman" panose="02020603050405020304" pitchFamily="18" charset="0"/>
                <a:ea typeface="Tahoma" panose="020B0604030504040204" pitchFamily="34" charset="0"/>
                <a:cs typeface="Times New Roman" panose="02020603050405020304" pitchFamily="18" charset="0"/>
              </a:rPr>
              <a:t>tổng hợp</a:t>
            </a:r>
            <a:endParaRPr lang="vi-VN" sz="24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extBox 3"/>
          <p:cNvSpPr txBox="1"/>
          <p:nvPr/>
        </p:nvSpPr>
        <p:spPr>
          <a:xfrm>
            <a:off x="3527916" y="2142897"/>
            <a:ext cx="4327592" cy="830997"/>
          </a:xfrm>
          <a:prstGeom prst="rect">
            <a:avLst/>
          </a:prstGeom>
          <a:noFill/>
        </p:spPr>
        <p:txBody>
          <a:bodyPr wrap="square" rtlCol="0">
            <a:spAutoFit/>
          </a:bodyPr>
          <a:lstStyle/>
          <a:p>
            <a:pPr algn="ctr"/>
            <a:r>
              <a:rPr lang="vi-VN" sz="2400" b="1" dirty="0">
                <a:solidFill>
                  <a:schemeClr val="accent5">
                    <a:lumMod val="75000"/>
                  </a:schemeClr>
                </a:solidFill>
                <a:latin typeface="+mj-lt"/>
              </a:rPr>
              <a:t>LUYỆN TẬP THEO </a:t>
            </a:r>
            <a:endParaRPr lang="en-US" sz="2400" b="1" dirty="0">
              <a:solidFill>
                <a:schemeClr val="accent5">
                  <a:lumMod val="75000"/>
                </a:schemeClr>
              </a:solidFill>
              <a:latin typeface="+mj-lt"/>
            </a:endParaRPr>
          </a:p>
          <a:p>
            <a:pPr algn="ctr"/>
            <a:r>
              <a:rPr lang="vi-VN" sz="2400" b="1" dirty="0">
                <a:solidFill>
                  <a:schemeClr val="accent5">
                    <a:lumMod val="75000"/>
                  </a:schemeClr>
                </a:solidFill>
                <a:latin typeface="+mj-lt"/>
              </a:rPr>
              <a:t>ĐỘI HÌNH LỚP HỌC</a:t>
            </a:r>
            <a:endParaRPr lang="en-US" sz="2400" b="1" dirty="0">
              <a:solidFill>
                <a:schemeClr val="accent5">
                  <a:lumMod val="75000"/>
                </a:schemeClr>
              </a:solidFill>
              <a:latin typeface="+mj-lt"/>
            </a:endParaRPr>
          </a:p>
        </p:txBody>
      </p:sp>
      <p:grpSp>
        <p:nvGrpSpPr>
          <p:cNvPr id="7" name="Group 6"/>
          <p:cNvGrpSpPr/>
          <p:nvPr/>
        </p:nvGrpSpPr>
        <p:grpSpPr>
          <a:xfrm>
            <a:off x="0" y="-1"/>
            <a:ext cx="12214860" cy="1169593"/>
            <a:chOff x="0" y="-1"/>
            <a:chExt cx="12214860" cy="1169593"/>
          </a:xfrm>
        </p:grpSpPr>
        <p:grpSp>
          <p:nvGrpSpPr>
            <p:cNvPr id="8" name="Group 7"/>
            <p:cNvGrpSpPr/>
            <p:nvPr/>
          </p:nvGrpSpPr>
          <p:grpSpPr>
            <a:xfrm>
              <a:off x="0" y="14286"/>
              <a:ext cx="12192000" cy="1155306"/>
              <a:chOff x="0" y="14286"/>
              <a:chExt cx="12192000" cy="1155306"/>
            </a:xfrm>
          </p:grpSpPr>
          <p:grpSp>
            <p:nvGrpSpPr>
              <p:cNvPr id="17" name="Group 16"/>
              <p:cNvGrpSpPr/>
              <p:nvPr/>
            </p:nvGrpSpPr>
            <p:grpSpPr>
              <a:xfrm>
                <a:off x="0" y="14286"/>
                <a:ext cx="12192000" cy="1155306"/>
                <a:chOff x="0" y="14286"/>
                <a:chExt cx="12192000" cy="1155306"/>
              </a:xfrm>
            </p:grpSpPr>
            <p:sp>
              <p:nvSpPr>
                <p:cNvPr id="19" name="Rectangle 18"/>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0" y="-1"/>
              <a:ext cx="12214860" cy="1155306"/>
              <a:chOff x="-549538" y="-1714500"/>
              <a:chExt cx="12214860" cy="1155306"/>
            </a:xfrm>
          </p:grpSpPr>
          <p:sp>
            <p:nvSpPr>
              <p:cNvPr id="15" name="Rectangle 14"/>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6" name="Straight Connector 15"/>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Tree>
    <p:extLst>
      <p:ext uri="{BB962C8B-B14F-4D97-AF65-F5344CB8AC3E}">
        <p14:creationId xmlns:p14="http://schemas.microsoft.com/office/powerpoint/2010/main" val="246040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1112" y="1891032"/>
            <a:ext cx="6751556" cy="646331"/>
          </a:xfrm>
          <a:prstGeom prst="rect">
            <a:avLst/>
          </a:prstGeom>
          <a:noFill/>
        </p:spPr>
        <p:txBody>
          <a:bodyPr wrap="square" rtlCol="0">
            <a:spAutoFit/>
          </a:bodyPr>
          <a:lstStyle/>
          <a:p>
            <a:r>
              <a:rPr lang="vi-VN" b="1" i="1">
                <a:solidFill>
                  <a:schemeClr val="accent5">
                    <a:lumMod val="75000"/>
                  </a:schemeClr>
                </a:solidFill>
                <a:latin typeface="+mj-lt"/>
              </a:rPr>
              <a:t>Em và các bạn hãy đăng kí tham gia các giải chạy do địa phương, nhà trường tổ chức.</a:t>
            </a:r>
            <a:endParaRPr lang="en-US" b="1" i="1" dirty="0">
              <a:solidFill>
                <a:schemeClr val="accent5">
                  <a:lumMod val="75000"/>
                </a:schemeClr>
              </a:solidFill>
              <a:latin typeface="+mj-lt"/>
            </a:endParaRPr>
          </a:p>
        </p:txBody>
      </p:sp>
      <p:sp>
        <p:nvSpPr>
          <p:cNvPr id="15" name="TextBox 14"/>
          <p:cNvSpPr txBox="1"/>
          <p:nvPr/>
        </p:nvSpPr>
        <p:spPr>
          <a:xfrm>
            <a:off x="43896" y="1429367"/>
            <a:ext cx="2095822" cy="461665"/>
          </a:xfrm>
          <a:prstGeom prst="rect">
            <a:avLst/>
          </a:prstGeom>
          <a:solidFill>
            <a:srgbClr val="FFFF99"/>
          </a:solidFill>
          <a:ln>
            <a:solidFill>
              <a:schemeClr val="accent1">
                <a:alpha val="97000"/>
              </a:schemeClr>
            </a:solidFill>
          </a:ln>
        </p:spPr>
        <p:txBody>
          <a:bodyPr wrap="square" rtlCol="0">
            <a:spAutoFit/>
          </a:bodyPr>
          <a:lstStyle/>
          <a:p>
            <a:pPr algn="ctr"/>
            <a:r>
              <a:rPr lang="vi-VN" sz="2400" b="1">
                <a:latin typeface="+mj-lt"/>
              </a:rPr>
              <a:t>VẬN DỤNG</a:t>
            </a:r>
            <a:endParaRPr lang="en-US" sz="2400" b="1">
              <a:latin typeface="+mj-lt"/>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718" y="2984863"/>
            <a:ext cx="4019746" cy="267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890" y="2984863"/>
            <a:ext cx="4019746" cy="267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0" y="-1"/>
            <a:ext cx="12214860" cy="1169593"/>
            <a:chOff x="0" y="-1"/>
            <a:chExt cx="12214860" cy="1169593"/>
          </a:xfrm>
        </p:grpSpPr>
        <p:grpSp>
          <p:nvGrpSpPr>
            <p:cNvPr id="11" name="Group 10"/>
            <p:cNvGrpSpPr/>
            <p:nvPr/>
          </p:nvGrpSpPr>
          <p:grpSpPr>
            <a:xfrm>
              <a:off x="0" y="14286"/>
              <a:ext cx="12192000" cy="1155306"/>
              <a:chOff x="0" y="14286"/>
              <a:chExt cx="12192000" cy="1155306"/>
            </a:xfrm>
          </p:grpSpPr>
          <p:grpSp>
            <p:nvGrpSpPr>
              <p:cNvPr id="18" name="Group 17"/>
              <p:cNvGrpSpPr/>
              <p:nvPr/>
            </p:nvGrpSpPr>
            <p:grpSpPr>
              <a:xfrm>
                <a:off x="0" y="14286"/>
                <a:ext cx="12192000" cy="1155306"/>
                <a:chOff x="0" y="14286"/>
                <a:chExt cx="12192000" cy="1155306"/>
              </a:xfrm>
            </p:grpSpPr>
            <p:sp>
              <p:nvSpPr>
                <p:cNvPr id="20" name="Rectangle 19"/>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9"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0" y="-1"/>
              <a:ext cx="12214860" cy="1155306"/>
              <a:chOff x="-549538" y="-1714500"/>
              <a:chExt cx="12214860" cy="1155306"/>
            </a:xfrm>
          </p:grpSpPr>
          <p:sp>
            <p:nvSpPr>
              <p:cNvPr id="16" name="Rectangle 15"/>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17" name="Straight Connector 16"/>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Tree>
    <p:extLst>
      <p:ext uri="{BB962C8B-B14F-4D97-AF65-F5344CB8AC3E}">
        <p14:creationId xmlns:p14="http://schemas.microsoft.com/office/powerpoint/2010/main" val="32889651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3316941" y="1400869"/>
            <a:ext cx="5638800" cy="685800"/>
          </a:xfrm>
          <a:prstGeom prst="ribb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NỘI DUNG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1" name="Horizontal Scroll 10"/>
          <p:cNvSpPr/>
          <p:nvPr/>
        </p:nvSpPr>
        <p:spPr>
          <a:xfrm>
            <a:off x="2879975" y="2505861"/>
            <a:ext cx="7475880" cy="1249674"/>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Times New Roman" panose="02020603050405020304" pitchFamily="18" charset="0"/>
                <a:cs typeface="Times New Roman" panose="02020603050405020304" pitchFamily="18" charset="0"/>
              </a:rPr>
              <a:t>I</a:t>
            </a:r>
            <a:r>
              <a:rPr lang="vi-VN" sz="2400" b="1">
                <a:solidFill>
                  <a:schemeClr val="tx1"/>
                </a:solidFill>
                <a:latin typeface="Times New Roman" panose="02020603050405020304" pitchFamily="18" charset="0"/>
                <a:cs typeface="Times New Roman" panose="02020603050405020304" pitchFamily="18" charset="0"/>
              </a:rPr>
              <a:t>. NHỮNG VẤN ĐỀ CHUNG VỀ CHẠY VŨ TRANG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Horizontal Scroll 9"/>
          <p:cNvSpPr/>
          <p:nvPr/>
        </p:nvSpPr>
        <p:spPr>
          <a:xfrm>
            <a:off x="2852265" y="3827186"/>
            <a:ext cx="7503589" cy="1279101"/>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latin typeface="Times New Roman" panose="02020603050405020304" pitchFamily="18" charset="0"/>
                <a:cs typeface="Times New Roman" panose="02020603050405020304" pitchFamily="18" charset="0"/>
              </a:rPr>
              <a:t> II. KĨ THUẬT CHẠY VŨ TRANG</a:t>
            </a:r>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0" y="-1"/>
            <a:ext cx="12214860" cy="1169593"/>
            <a:chOff x="0" y="-1"/>
            <a:chExt cx="12214860" cy="1169593"/>
          </a:xfrm>
        </p:grpSpPr>
        <p:grpSp>
          <p:nvGrpSpPr>
            <p:cNvPr id="23" name="Group 22"/>
            <p:cNvGrpSpPr/>
            <p:nvPr/>
          </p:nvGrpSpPr>
          <p:grpSpPr>
            <a:xfrm>
              <a:off x="0" y="14286"/>
              <a:ext cx="12192000" cy="1155306"/>
              <a:chOff x="0" y="14286"/>
              <a:chExt cx="12192000" cy="1155306"/>
            </a:xfrm>
          </p:grpSpPr>
          <p:grpSp>
            <p:nvGrpSpPr>
              <p:cNvPr id="28" name="Group 27"/>
              <p:cNvGrpSpPr/>
              <p:nvPr/>
            </p:nvGrpSpPr>
            <p:grpSpPr>
              <a:xfrm>
                <a:off x="0" y="14286"/>
                <a:ext cx="12192000" cy="1155306"/>
                <a:chOff x="0" y="14286"/>
                <a:chExt cx="12192000" cy="1155306"/>
              </a:xfrm>
            </p:grpSpPr>
            <p:sp>
              <p:nvSpPr>
                <p:cNvPr id="30" name="Rectangle 29"/>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9"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0" y="-1"/>
              <a:ext cx="12214860" cy="1155306"/>
              <a:chOff x="-549538" y="-1714500"/>
              <a:chExt cx="12214860" cy="1155306"/>
            </a:xfrm>
          </p:grpSpPr>
          <p:sp>
            <p:nvSpPr>
              <p:cNvPr id="26" name="Rectangle 25"/>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27" name="Straight Connector 26"/>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sp>
        <p:nvSpPr>
          <p:cNvPr id="32" name="Horizontal Scroll 31"/>
          <p:cNvSpPr/>
          <p:nvPr/>
        </p:nvSpPr>
        <p:spPr>
          <a:xfrm>
            <a:off x="2833957" y="5161372"/>
            <a:ext cx="7503589" cy="1279101"/>
          </a:xfrm>
          <a:prstGeom prst="horizontalScroll">
            <a:avLst/>
          </a:prstGeom>
          <a:blipFill>
            <a:blip r:embed="rId2"/>
            <a:tile tx="0" ty="0" sx="100000" sy="100000" flip="none" algn="tl"/>
          </a:blip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latin typeface="Times New Roman" panose="02020603050405020304" pitchFamily="18" charset="0"/>
                <a:cs typeface="Times New Roman" panose="02020603050405020304" pitchFamily="18" charset="0"/>
              </a:rPr>
              <a:t> III. ĐIỀU KIỆN, QUY TẮC, CÁCH TÍNH THÀNH TÍCH VÀ XỬ LÍ VI PHẠM</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1080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 NHỮNG VẤN ĐỀ CHUNG VỀ CHẠY VŨ TRANG</a:t>
            </a:r>
          </a:p>
        </p:txBody>
      </p:sp>
      <p:sp>
        <p:nvSpPr>
          <p:cNvPr id="8" name="Rectangle 7"/>
          <p:cNvSpPr/>
          <p:nvPr/>
        </p:nvSpPr>
        <p:spPr>
          <a:xfrm>
            <a:off x="2612329" y="1383694"/>
            <a:ext cx="5198629" cy="5410712"/>
          </a:xfrm>
          <a:prstGeom prst="rect">
            <a:avLst/>
          </a:prstGeom>
          <a:solidFill>
            <a:schemeClr val="accent4">
              <a:lumMod val="20000"/>
              <a:lumOff val="80000"/>
            </a:schemeClr>
          </a:solidFill>
        </p:spPr>
        <p:txBody>
          <a:bodyPr wrap="square">
            <a:spAutoFit/>
          </a:bodyPr>
          <a:lstStyle/>
          <a:p>
            <a:pPr marL="907415" indent="-457200" algn="just">
              <a:lnSpc>
                <a:spcPct val="120000"/>
              </a:lnSpc>
              <a:spcAft>
                <a:spcPts val="0"/>
              </a:spcAft>
              <a:buAutoNum type="arabicPeriod"/>
            </a:pPr>
            <a:r>
              <a:rPr lang="vi-VN" sz="2400" b="1" dirty="0">
                <a:latin typeface="Times New Roman"/>
                <a:ea typeface="Times New Roman"/>
                <a:cs typeface="Courier New"/>
              </a:rPr>
              <a:t>Đặc điểm chạy vũ trang</a:t>
            </a:r>
          </a:p>
          <a:p>
            <a:pPr marL="450215" algn="just">
              <a:lnSpc>
                <a:spcPct val="120000"/>
              </a:lnSpc>
              <a:spcAft>
                <a:spcPts val="0"/>
              </a:spcAft>
            </a:pPr>
            <a:r>
              <a:rPr lang="vi-VN" sz="2000" dirty="0">
                <a:latin typeface="Times New Roman"/>
                <a:ea typeface="Times New Roman"/>
                <a:cs typeface="Courier New"/>
              </a:rPr>
              <a:t>– Chạy vũ trang là một môn vận động nặng, tiêu hao nhiều năng lượng, động tác chạy hơi gò bó vì mang vác vũ khí, trang bị.</a:t>
            </a:r>
          </a:p>
          <a:p>
            <a:pPr marL="450215" algn="just">
              <a:lnSpc>
                <a:spcPct val="120000"/>
              </a:lnSpc>
              <a:spcAft>
                <a:spcPts val="0"/>
              </a:spcAft>
            </a:pPr>
            <a:r>
              <a:rPr lang="vi-VN" sz="2000" dirty="0">
                <a:latin typeface="Times New Roman"/>
                <a:ea typeface="Times New Roman"/>
                <a:cs typeface="Courier New"/>
              </a:rPr>
              <a:t>– Chạy vũ trang có mang, vác vũ khí</a:t>
            </a:r>
            <a:r>
              <a:rPr lang="en-US" sz="2000" dirty="0">
                <a:latin typeface="Times New Roman"/>
                <a:ea typeface="Times New Roman"/>
                <a:cs typeface="Courier New"/>
              </a:rPr>
              <a:t>,</a:t>
            </a:r>
            <a:r>
              <a:rPr lang="vi-VN" sz="2000" dirty="0">
                <a:latin typeface="Times New Roman"/>
                <a:ea typeface="Times New Roman"/>
                <a:cs typeface="Courier New"/>
              </a:rPr>
              <a:t> trang bị nên bước chạy ngắn hơn và tốc độ chạy chậm hơn so với chạy thông thường.</a:t>
            </a:r>
          </a:p>
          <a:p>
            <a:pPr marL="450215" algn="just">
              <a:lnSpc>
                <a:spcPct val="120000"/>
              </a:lnSpc>
              <a:spcAft>
                <a:spcPts val="0"/>
              </a:spcAft>
            </a:pPr>
            <a:r>
              <a:rPr lang="vi-VN" sz="2000" dirty="0">
                <a:latin typeface="Times New Roman"/>
                <a:ea typeface="Times New Roman"/>
                <a:cs typeface="Courier New"/>
              </a:rPr>
              <a:t>– Chạy vũ trang có thể được tiến hành trong những điều kiện và địa hình khác nhau như chạy trên đường bằng, lên dốc, xuống dốc; chạy trong rừng, trên đường mấp mô, lầy lội; có thể có những khúc cua theo nhiều hướng,…</a:t>
            </a:r>
          </a:p>
          <a:p>
            <a:pPr marL="964565" indent="-514350" algn="just">
              <a:lnSpc>
                <a:spcPct val="120000"/>
              </a:lnSpc>
              <a:spcAft>
                <a:spcPts val="0"/>
              </a:spcAft>
              <a:buAutoNum type="arabicPeriod"/>
            </a:pPr>
            <a:endParaRPr lang="vi-VN" sz="2400" b="1"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9048" y="1548947"/>
            <a:ext cx="3176798" cy="201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9048" y="3873313"/>
            <a:ext cx="3176798" cy="193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20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arn(inVertical)">
                                      <p:cBhvr>
                                        <p:cTn id="1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 NHỮNG VẤN ĐỀ CHUNG VỀ CHẠY VŨ TRANG</a:t>
            </a:r>
          </a:p>
        </p:txBody>
      </p:sp>
      <p:sp>
        <p:nvSpPr>
          <p:cNvPr id="8" name="Rectangle 7"/>
          <p:cNvSpPr/>
          <p:nvPr/>
        </p:nvSpPr>
        <p:spPr>
          <a:xfrm>
            <a:off x="2612329" y="1383694"/>
            <a:ext cx="5198629" cy="4967514"/>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sz="2400" b="1" dirty="0">
                <a:latin typeface="Times New Roman"/>
                <a:ea typeface="Times New Roman"/>
                <a:cs typeface="Courier New"/>
              </a:rPr>
              <a:t>2. Cách mang trang bị, vũ khí</a:t>
            </a:r>
          </a:p>
          <a:p>
            <a:pPr marL="450215" algn="just">
              <a:lnSpc>
                <a:spcPct val="120000"/>
              </a:lnSpc>
              <a:spcAft>
                <a:spcPts val="0"/>
              </a:spcAft>
            </a:pPr>
            <a:r>
              <a:rPr lang="vi-VN" sz="2400" dirty="0">
                <a:latin typeface="Times New Roman"/>
                <a:ea typeface="Times New Roman"/>
                <a:cs typeface="Courier New"/>
              </a:rPr>
              <a:t>Cách mang trang bị: Trước khi chạy, phải chuẩn bị chu đáo: quần, áo, mũ, giày và những vật mang theo phải mang đeo gọn gàng, chắc chắn, không để va đập vào người và bị rơi trong khi chạy.</a:t>
            </a:r>
          </a:p>
          <a:p>
            <a:pPr marL="450215" algn="just">
              <a:lnSpc>
                <a:spcPct val="120000"/>
              </a:lnSpc>
              <a:spcAft>
                <a:spcPts val="0"/>
              </a:spcAft>
            </a:pPr>
            <a:r>
              <a:rPr lang="vi-VN" sz="2400" dirty="0">
                <a:latin typeface="Times New Roman"/>
                <a:ea typeface="Times New Roman"/>
                <a:cs typeface="Courier New"/>
              </a:rPr>
              <a:t>Chú ý: Khi buộc trang bị không nên thắt quá chặt làm máu khó lưu thông và hạn chế các cử động trong khi chạy.</a:t>
            </a:r>
            <a:endParaRPr lang="vi-VN" sz="2400"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1653" y="2335634"/>
            <a:ext cx="3803379" cy="278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27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 NHỮNG VẤN ĐỀ CHUNG VỀ CHẠY VŨ TRANG</a:t>
            </a:r>
          </a:p>
        </p:txBody>
      </p:sp>
      <p:sp>
        <p:nvSpPr>
          <p:cNvPr id="8" name="Rectangle 7"/>
          <p:cNvSpPr/>
          <p:nvPr/>
        </p:nvSpPr>
        <p:spPr>
          <a:xfrm>
            <a:off x="2612329" y="1483084"/>
            <a:ext cx="6074471" cy="1938992"/>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sz="2000" b="1" dirty="0">
                <a:latin typeface="Times New Roman"/>
                <a:ea typeface="Times New Roman"/>
                <a:cs typeface="Courier New"/>
              </a:rPr>
              <a:t>2. Cách mang trang bị, vũ khí</a:t>
            </a:r>
          </a:p>
          <a:p>
            <a:pPr marL="450215" algn="just">
              <a:lnSpc>
                <a:spcPct val="120000"/>
              </a:lnSpc>
              <a:spcAft>
                <a:spcPts val="0"/>
              </a:spcAft>
            </a:pPr>
            <a:r>
              <a:rPr lang="vi-VN" sz="2000" dirty="0">
                <a:latin typeface="Times New Roman"/>
                <a:ea typeface="Times New Roman"/>
                <a:cs typeface="Courier New"/>
              </a:rPr>
              <a:t>− Cách mang súng</a:t>
            </a:r>
          </a:p>
          <a:p>
            <a:pPr marL="450215" algn="just">
              <a:lnSpc>
                <a:spcPct val="120000"/>
              </a:lnSpc>
              <a:spcAft>
                <a:spcPts val="0"/>
              </a:spcAft>
            </a:pPr>
            <a:r>
              <a:rPr lang="vi-VN" sz="2000" dirty="0">
                <a:latin typeface="Times New Roman"/>
                <a:ea typeface="Times New Roman"/>
                <a:cs typeface="Courier New"/>
              </a:rPr>
              <a:t>+ Cách 1:Vác súng trên vai</a:t>
            </a:r>
          </a:p>
          <a:p>
            <a:pPr marL="450215" algn="just">
              <a:lnSpc>
                <a:spcPct val="120000"/>
              </a:lnSpc>
              <a:spcAft>
                <a:spcPts val="0"/>
              </a:spcAft>
            </a:pPr>
            <a:r>
              <a:rPr lang="vi-VN" sz="2000" dirty="0">
                <a:latin typeface="Times New Roman"/>
                <a:ea typeface="Times New Roman"/>
                <a:cs typeface="Courier New"/>
              </a:rPr>
              <a:t>Tay nắm lấy nòng súng (cách đầu ngắm 10 – 15 cm), đặt súng nằm trên vai</a:t>
            </a:r>
            <a:r>
              <a:rPr lang="en-US" sz="2000" dirty="0">
                <a:latin typeface="Times New Roman"/>
                <a:ea typeface="Times New Roman"/>
                <a:cs typeface="Courier New"/>
              </a:rPr>
              <a:t>.</a:t>
            </a:r>
            <a:endParaRPr lang="vi-VN" sz="2000" dirty="0">
              <a:latin typeface="Times New Roman"/>
              <a:ea typeface="Times New Roman"/>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5122" name="Picture 2" descr="D:\SÁCH QPAN\ảnh 12\IMG_H9.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2325" y="1491869"/>
            <a:ext cx="2941569" cy="201256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SÁCH QPAN\ảnh 12\IMG_H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1780" y="3862993"/>
            <a:ext cx="3047458" cy="20277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612328" y="3895908"/>
            <a:ext cx="6074471" cy="1938992"/>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sz="2000" dirty="0">
                <a:latin typeface="Times New Roman"/>
                <a:ea typeface="Times New Roman"/>
                <a:cs typeface="Courier New"/>
              </a:rPr>
              <a:t>+ Cách 2: Đeo súng (dưới nách)</a:t>
            </a:r>
          </a:p>
          <a:p>
            <a:pPr marL="450215" algn="just">
              <a:lnSpc>
                <a:spcPct val="120000"/>
              </a:lnSpc>
              <a:spcAft>
                <a:spcPts val="0"/>
              </a:spcAft>
            </a:pPr>
            <a:r>
              <a:rPr lang="vi-VN" sz="2000" dirty="0">
                <a:latin typeface="Times New Roman"/>
                <a:ea typeface="Times New Roman"/>
                <a:cs typeface="Courier New"/>
              </a:rPr>
              <a:t>Khoác dây súng lên vai, súng nằm cân bằng dưới nách (cao hơn xương hông), mũi súng hướng về phía trước. Tay ở phía vai đeo súng co lên, bàn tay nắm nòng súng để súng chắc chắn trong khi chạy.</a:t>
            </a:r>
          </a:p>
        </p:txBody>
      </p:sp>
    </p:spTree>
    <p:extLst>
      <p:ext uri="{BB962C8B-B14F-4D97-AF65-F5344CB8AC3E}">
        <p14:creationId xmlns:p14="http://schemas.microsoft.com/office/powerpoint/2010/main" val="1559464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circle(in)">
                                      <p:cBhvr>
                                        <p:cTn id="2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 NHỮNG VẤN ĐỀ CHUNG VỀ CHẠY VŨ TRANG</a:t>
            </a:r>
          </a:p>
        </p:txBody>
      </p:sp>
      <p:sp>
        <p:nvSpPr>
          <p:cNvPr id="8" name="Rectangle 7"/>
          <p:cNvSpPr/>
          <p:nvPr/>
        </p:nvSpPr>
        <p:spPr>
          <a:xfrm>
            <a:off x="2612329" y="1383694"/>
            <a:ext cx="5198629" cy="5410712"/>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Times New Roman"/>
                <a:cs typeface="Courier New"/>
              </a:rPr>
              <a:t>3. Kĩ thuật thở</a:t>
            </a:r>
          </a:p>
          <a:p>
            <a:pPr marL="450215" algn="just">
              <a:lnSpc>
                <a:spcPct val="120000"/>
              </a:lnSpc>
              <a:spcAft>
                <a:spcPts val="0"/>
              </a:spcAft>
            </a:pPr>
            <a:r>
              <a:rPr lang="vi-VN" dirty="0">
                <a:latin typeface="Times New Roman"/>
                <a:ea typeface="Times New Roman"/>
                <a:cs typeface="Courier New"/>
              </a:rPr>
              <a:t>Trong khi chạy, hít vào bằng mũi thật nhanh, mạnh và sâu; khi thở ra bằng miệng thì chậm và từ từ. Khi muốn tăng tốc độ, cần phải tăng nhịp thở và phối hợp tốt kĩ thuật hít vào, thở ra.</a:t>
            </a:r>
          </a:p>
          <a:p>
            <a:pPr marL="450215" algn="just">
              <a:lnSpc>
                <a:spcPct val="120000"/>
              </a:lnSpc>
              <a:spcAft>
                <a:spcPts val="0"/>
              </a:spcAft>
            </a:pPr>
            <a:r>
              <a:rPr lang="vi-VN" dirty="0">
                <a:latin typeface="Times New Roman"/>
                <a:ea typeface="Times New Roman"/>
                <a:cs typeface="Courier New"/>
              </a:rPr>
              <a:t>Nhịp thở tuỳ thuộc vào từng người tập và tốc độ chạy. Thường chạy kết hợp với</a:t>
            </a:r>
            <a:r>
              <a:rPr lang="en-US" dirty="0">
                <a:latin typeface="Times New Roman"/>
                <a:ea typeface="Times New Roman"/>
                <a:cs typeface="Courier New"/>
              </a:rPr>
              <a:t> </a:t>
            </a:r>
            <a:r>
              <a:rPr lang="vi-VN" dirty="0">
                <a:latin typeface="Times New Roman"/>
                <a:ea typeface="Times New Roman"/>
                <a:cs typeface="Courier New"/>
              </a:rPr>
              <a:t>thở sâu theo nhịp 2/2 hoặc 3/3 (hít vào 2 nhịp bằng mũi, thở ra 2 nhịp bằng miệng hoặc hít vào 3 nhịp bằng mũi, thở ra 3 nhịp bằng miệng).</a:t>
            </a:r>
          </a:p>
          <a:p>
            <a:pPr marL="450215" algn="just">
              <a:lnSpc>
                <a:spcPct val="120000"/>
              </a:lnSpc>
              <a:spcAft>
                <a:spcPts val="0"/>
              </a:spcAft>
            </a:pPr>
            <a:r>
              <a:rPr lang="vi-VN" dirty="0">
                <a:latin typeface="Times New Roman"/>
                <a:ea typeface="Times New Roman"/>
                <a:cs typeface="Courier New"/>
              </a:rPr>
              <a:t>Khi chạy vũ trang, người chạy thường gặp hiện tượng cực điểm, đó là biểu hiện tức thở, tay cứng đờ tưởng như không thể tiếp tục chạy. Khi gặp hiện tượng này, người chạy cần có nghị lực để vượt qua, có thể giảm tốc độ, đồng thời tích cực thở sâu, cảm giác dễ chịu sẽ trở lại.</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309" y="1355991"/>
            <a:ext cx="2524048" cy="167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9762" y="5139031"/>
            <a:ext cx="2518595" cy="165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4707" y="3147706"/>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4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612329" y="1322635"/>
            <a:ext cx="6890255" cy="2086725"/>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1. Các giai đoạn chạy vũ trang</a:t>
            </a:r>
          </a:p>
          <a:p>
            <a:pPr marL="450215" algn="just">
              <a:lnSpc>
                <a:spcPct val="120000"/>
              </a:lnSpc>
              <a:spcAft>
                <a:spcPts val="0"/>
              </a:spcAft>
            </a:pPr>
            <a:r>
              <a:rPr lang="vi-VN" dirty="0">
                <a:latin typeface="Times New Roman"/>
                <a:ea typeface="Calibri"/>
                <a:cs typeface="Courier New"/>
              </a:rPr>
              <a:t> a) Giai đoạn xuất phát</a:t>
            </a:r>
          </a:p>
          <a:p>
            <a:pPr marL="450215" algn="just">
              <a:lnSpc>
                <a:spcPct val="120000"/>
              </a:lnSpc>
              <a:spcAft>
                <a:spcPts val="0"/>
              </a:spcAft>
            </a:pPr>
            <a:r>
              <a:rPr lang="vi-VN" dirty="0">
                <a:latin typeface="Times New Roman"/>
                <a:ea typeface="Calibri"/>
                <a:cs typeface="Courier New"/>
              </a:rPr>
              <a:t>Khi có lệnh “Vào vị trí”, người tập đến vạch xuất phát, chân thuận đứng sát vạch xuất phát, khớp gối hơi trùng, trọng lượng dồn đều vào hai chân, thân trên hơi ngả về trước, thở đều, tập trung nghe lệnh của giáo viên</a:t>
            </a:r>
            <a:r>
              <a:rPr lang="en-US" dirty="0">
                <a:latin typeface="Times New Roman"/>
                <a:ea typeface="Calibri"/>
                <a:cs typeface="Courier New"/>
              </a:rPr>
              <a:t>.</a:t>
            </a:r>
            <a:endParaRPr lang="vi-VN" dirty="0">
              <a:latin typeface="Times New Roman"/>
              <a:ea typeface="Calibri"/>
              <a:cs typeface="Courier New"/>
            </a:endParaRP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6819" y="1346516"/>
            <a:ext cx="1992978" cy="178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2612329" y="3779467"/>
            <a:ext cx="6890255" cy="1060547"/>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dirty="0">
                <a:latin typeface="Times New Roman"/>
                <a:ea typeface="Calibri"/>
                <a:cs typeface="Courier New"/>
              </a:rPr>
              <a:t>Khi có lệnh “Sẵn sàng”, hai đầu gối trùng thấp hơn, trọng tâm thân người dồn vào chân trước, hai gót chân kiễng, mắt nhìn về phía trước.</a:t>
            </a:r>
          </a:p>
        </p:txBody>
      </p:sp>
      <p:sp>
        <p:nvSpPr>
          <p:cNvPr id="26" name="Rectangle 25"/>
          <p:cNvSpPr/>
          <p:nvPr/>
        </p:nvSpPr>
        <p:spPr>
          <a:xfrm>
            <a:off x="2650872" y="5509662"/>
            <a:ext cx="6890255" cy="728148"/>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a:latin typeface="Times New Roman"/>
                <a:ea typeface="Calibri"/>
                <a:cs typeface="Courier New"/>
              </a:rPr>
              <a:t>Khi có lệnh “Chạy”, kết hợp sức bật của hai chân và toàn thân, nhanh chóng rời khỏi vạch xuất phát.</a:t>
            </a:r>
            <a:endParaRPr lang="vi-VN" dirty="0">
              <a:latin typeface="Times New Roman"/>
              <a:ea typeface="Calibri"/>
              <a:cs typeface="Courier New"/>
            </a:endParaRPr>
          </a:p>
        </p:txBody>
      </p:sp>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5988" y="3362281"/>
            <a:ext cx="1754641" cy="16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4843" y="5196781"/>
            <a:ext cx="1515155" cy="149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21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circle(in)">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circle(in)">
                                      <p:cBhvr>
                                        <p:cTn id="24" dur="20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173"/>
                                        </p:tgtEl>
                                        <p:attrNameLst>
                                          <p:attrName>style.visibility</p:attrName>
                                        </p:attrNameLst>
                                      </p:cBhvr>
                                      <p:to>
                                        <p:strVal val="visible"/>
                                      </p:to>
                                    </p:set>
                                    <p:animEffect transition="in" filter="circle(in)">
                                      <p:cBhvr>
                                        <p:cTn id="36"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Callout 11"/>
          <p:cNvSpPr/>
          <p:nvPr/>
        </p:nvSpPr>
        <p:spPr>
          <a:xfrm>
            <a:off x="20841" y="2092767"/>
            <a:ext cx="2036559" cy="3447421"/>
          </a:xfrm>
          <a:prstGeom prst="rightArrowCallout">
            <a:avLst>
              <a:gd name="adj1" fmla="val 14543"/>
              <a:gd name="adj2" fmla="val 38942"/>
              <a:gd name="adj3" fmla="val 13235"/>
              <a:gd name="adj4" fmla="val 81317"/>
            </a:avLst>
          </a:prstGeom>
          <a:solidFill>
            <a:srgbClr val="CCFFFF"/>
          </a:solidFill>
          <a:ln>
            <a:solidFill>
              <a:srgbClr val="FF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Times New Roman" panose="02020603050405020304" pitchFamily="18" charset="0"/>
                <a:cs typeface="Times New Roman" panose="02020603050405020304" pitchFamily="18" charset="0"/>
              </a:rPr>
              <a:t>I</a:t>
            </a:r>
            <a:r>
              <a:rPr lang="vi-VN" sz="2000" b="1" dirty="0">
                <a:solidFill>
                  <a:schemeClr val="tx1"/>
                </a:solidFill>
                <a:latin typeface="Times New Roman" panose="02020603050405020304" pitchFamily="18" charset="0"/>
                <a:cs typeface="Times New Roman" panose="02020603050405020304" pitchFamily="18" charset="0"/>
              </a:rPr>
              <a:t>I</a:t>
            </a:r>
            <a:r>
              <a:rPr lang="en-US" sz="2000" b="1" dirty="0">
                <a:solidFill>
                  <a:schemeClr val="tx1"/>
                </a:solidFill>
                <a:latin typeface="Times New Roman" panose="02020603050405020304" pitchFamily="18" charset="0"/>
                <a:cs typeface="Times New Roman" panose="02020603050405020304" pitchFamily="18" charset="0"/>
              </a:rPr>
              <a:t>. </a:t>
            </a:r>
            <a:r>
              <a:rPr lang="vi-VN" sz="2000" b="1" dirty="0">
                <a:solidFill>
                  <a:schemeClr val="tx1"/>
                </a:solidFill>
                <a:latin typeface="Times New Roman" panose="02020603050405020304" pitchFamily="18" charset="0"/>
                <a:cs typeface="Times New Roman" panose="02020603050405020304" pitchFamily="18" charset="0"/>
              </a:rPr>
              <a:t>K</a:t>
            </a:r>
            <a:r>
              <a:rPr lang="en-US" sz="2000" b="1" dirty="0">
                <a:solidFill>
                  <a:schemeClr val="tx1"/>
                </a:solidFill>
                <a:latin typeface="Times New Roman" panose="02020603050405020304" pitchFamily="18" charset="0"/>
                <a:cs typeface="Times New Roman" panose="02020603050405020304" pitchFamily="18" charset="0"/>
              </a:rPr>
              <a:t>Ĩ</a:t>
            </a:r>
            <a:r>
              <a:rPr lang="vi-VN" sz="2000" b="1" dirty="0">
                <a:solidFill>
                  <a:schemeClr val="tx1"/>
                </a:solidFill>
                <a:latin typeface="Times New Roman" panose="02020603050405020304" pitchFamily="18" charset="0"/>
                <a:cs typeface="Times New Roman" panose="02020603050405020304" pitchFamily="18" charset="0"/>
              </a:rPr>
              <a:t> THUẬT</a:t>
            </a:r>
            <a:r>
              <a:rPr lang="en-US" sz="2000" b="1" dirty="0">
                <a:solidFill>
                  <a:schemeClr val="tx1"/>
                </a:solidFill>
                <a:latin typeface="Times New Roman" panose="02020603050405020304" pitchFamily="18" charset="0"/>
                <a:cs typeface="Times New Roman" panose="02020603050405020304" pitchFamily="18" charset="0"/>
              </a:rPr>
              <a:t> CHẠY VŨ TRANG</a:t>
            </a:r>
          </a:p>
        </p:txBody>
      </p:sp>
      <p:sp>
        <p:nvSpPr>
          <p:cNvPr id="8" name="Rectangle 7"/>
          <p:cNvSpPr/>
          <p:nvPr/>
        </p:nvSpPr>
        <p:spPr>
          <a:xfrm>
            <a:off x="2612329" y="1612010"/>
            <a:ext cx="8835033" cy="1421928"/>
          </a:xfrm>
          <a:prstGeom prst="rect">
            <a:avLst/>
          </a:prstGeom>
          <a:solidFill>
            <a:schemeClr val="accent4">
              <a:lumMod val="20000"/>
              <a:lumOff val="80000"/>
            </a:schemeClr>
          </a:solidFill>
        </p:spPr>
        <p:txBody>
          <a:bodyPr wrap="square">
            <a:spAutoFit/>
          </a:bodyPr>
          <a:lstStyle/>
          <a:p>
            <a:pPr marL="450215" algn="just">
              <a:lnSpc>
                <a:spcPct val="120000"/>
              </a:lnSpc>
              <a:spcAft>
                <a:spcPts val="0"/>
              </a:spcAft>
            </a:pPr>
            <a:r>
              <a:rPr lang="vi-VN" b="1" dirty="0">
                <a:latin typeface="Times New Roman"/>
                <a:ea typeface="Calibri"/>
                <a:cs typeface="Courier New"/>
              </a:rPr>
              <a:t>1. Các giai đoạn chạy vũ trang</a:t>
            </a:r>
          </a:p>
          <a:p>
            <a:pPr marL="450215" algn="just">
              <a:lnSpc>
                <a:spcPct val="120000"/>
              </a:lnSpc>
              <a:spcAft>
                <a:spcPts val="0"/>
              </a:spcAft>
            </a:pPr>
            <a:r>
              <a:rPr lang="vi-VN" dirty="0">
                <a:latin typeface="Times New Roman"/>
                <a:ea typeface="Calibri"/>
                <a:cs typeface="Courier New"/>
              </a:rPr>
              <a:t> b) Giai đoạn chạy sau xuất phát</a:t>
            </a:r>
          </a:p>
          <a:p>
            <a:pPr marL="450215" algn="just">
              <a:lnSpc>
                <a:spcPct val="120000"/>
              </a:lnSpc>
              <a:spcAft>
                <a:spcPts val="0"/>
              </a:spcAft>
            </a:pPr>
            <a:r>
              <a:rPr lang="vi-VN" dirty="0">
                <a:latin typeface="Times New Roman"/>
                <a:ea typeface="Calibri"/>
                <a:cs typeface="Courier New"/>
              </a:rPr>
              <a:t>Những bước </a:t>
            </a:r>
            <a:r>
              <a:rPr lang="en-US" dirty="0" err="1">
                <a:latin typeface="Times New Roman"/>
                <a:ea typeface="Calibri"/>
                <a:cs typeface="Courier New"/>
              </a:rPr>
              <a:t>chạy</a:t>
            </a:r>
            <a:r>
              <a:rPr lang="en-US" dirty="0">
                <a:latin typeface="Times New Roman"/>
                <a:ea typeface="Calibri"/>
                <a:cs typeface="Courier New"/>
              </a:rPr>
              <a:t> </a:t>
            </a:r>
            <a:r>
              <a:rPr lang="vi-VN" dirty="0">
                <a:latin typeface="Times New Roman"/>
                <a:ea typeface="Calibri"/>
                <a:cs typeface="Courier New"/>
              </a:rPr>
              <a:t>đầu tiên, thân người lao về trước với góc độ lớn</a:t>
            </a:r>
            <a:r>
              <a:rPr lang="en-US" dirty="0">
                <a:latin typeface="Times New Roman"/>
                <a:ea typeface="Calibri"/>
                <a:cs typeface="Courier New"/>
              </a:rPr>
              <a:t>,</a:t>
            </a:r>
            <a:r>
              <a:rPr lang="vi-VN" dirty="0">
                <a:latin typeface="Times New Roman"/>
                <a:ea typeface="Calibri"/>
                <a:cs typeface="Courier New"/>
              </a:rPr>
              <a:t> sau đó</a:t>
            </a:r>
            <a:r>
              <a:rPr lang="en-US" dirty="0">
                <a:latin typeface="Times New Roman"/>
                <a:ea typeface="Calibri"/>
                <a:cs typeface="Courier New"/>
              </a:rPr>
              <a:t> </a:t>
            </a:r>
            <a:r>
              <a:rPr lang="vi-VN" dirty="0">
                <a:latin typeface="Times New Roman"/>
                <a:ea typeface="Calibri"/>
                <a:cs typeface="Courier New"/>
              </a:rPr>
              <a:t>giảm dần, đầu giữ thẳng, mắt nhìn về trước và chuyển sang chạy thoải mái ở giai đoạn chạy giữa quãng.</a:t>
            </a:r>
          </a:p>
        </p:txBody>
      </p:sp>
      <p:cxnSp>
        <p:nvCxnSpPr>
          <p:cNvPr id="29" name="Straight Connector 28"/>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9502584" y="-1771247"/>
            <a:ext cx="9177302" cy="4269396"/>
          </a:xfrm>
          <a:prstGeom prst="cloud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1" y="1346516"/>
            <a:ext cx="2305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0" y="-1"/>
            <a:ext cx="12214860" cy="1169593"/>
            <a:chOff x="0" y="-1"/>
            <a:chExt cx="12214860" cy="1169593"/>
          </a:xfrm>
        </p:grpSpPr>
        <p:grpSp>
          <p:nvGrpSpPr>
            <p:cNvPr id="24" name="Group 23"/>
            <p:cNvGrpSpPr/>
            <p:nvPr/>
          </p:nvGrpSpPr>
          <p:grpSpPr>
            <a:xfrm>
              <a:off x="0" y="14286"/>
              <a:ext cx="12192000" cy="1155306"/>
              <a:chOff x="0" y="14286"/>
              <a:chExt cx="12192000" cy="1155306"/>
            </a:xfrm>
          </p:grpSpPr>
          <p:grpSp>
            <p:nvGrpSpPr>
              <p:cNvPr id="34" name="Group 33"/>
              <p:cNvGrpSpPr/>
              <p:nvPr/>
            </p:nvGrpSpPr>
            <p:grpSpPr>
              <a:xfrm>
                <a:off x="0" y="14286"/>
                <a:ext cx="12192000" cy="1155306"/>
                <a:chOff x="0" y="14286"/>
                <a:chExt cx="12192000" cy="1155306"/>
              </a:xfrm>
            </p:grpSpPr>
            <p:sp>
              <p:nvSpPr>
                <p:cNvPr id="36" name="Rectangle 35"/>
                <p:cNvSpPr/>
                <p:nvPr/>
              </p:nvSpPr>
              <p:spPr>
                <a:xfrm>
                  <a:off x="979504" y="14286"/>
                  <a:ext cx="11212496" cy="1155306"/>
                </a:xfrm>
                <a:prstGeom prst="rect">
                  <a:avLst/>
                </a:prstGeom>
                <a:solidFill>
                  <a:srgbClr val="D59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Times New Roman" panose="02020603050405020304" pitchFamily="18" charset="0"/>
                      <a:cs typeface="Times New Roman" panose="02020603050405020304" pitchFamily="18" charset="0"/>
                    </a:rPr>
                    <a:t>LỢI DỤNG ĐỊA HÌNH ĐỊA VẬT</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a:off x="0" y="1158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25758"/>
                <a:ext cx="979505" cy="108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0" y="-1"/>
              <a:ext cx="12214860" cy="1155306"/>
              <a:chOff x="-549538" y="-1714500"/>
              <a:chExt cx="12214860" cy="1155306"/>
            </a:xfrm>
          </p:grpSpPr>
          <p:sp>
            <p:nvSpPr>
              <p:cNvPr id="32" name="Rectangle 31"/>
              <p:cNvSpPr/>
              <p:nvPr/>
            </p:nvSpPr>
            <p:spPr>
              <a:xfrm>
                <a:off x="-549538" y="-1714500"/>
                <a:ext cx="12214860" cy="11553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2600" b="1">
                  <a:solidFill>
                    <a:schemeClr val="tx1"/>
                  </a:solidFill>
                  <a:latin typeface="+mj-lt"/>
                  <a:ea typeface="Calibri"/>
                </a:endParaRPr>
              </a:p>
            </p:txBody>
          </p:sp>
          <p:cxnSp>
            <p:nvCxnSpPr>
              <p:cNvPr id="33" name="Straight Connector 32"/>
              <p:cNvCxnSpPr/>
              <p:nvPr/>
            </p:nvCxnSpPr>
            <p:spPr>
              <a:xfrm>
                <a:off x="-549538" y="-592823"/>
                <a:ext cx="1219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71804" y="309255"/>
              <a:ext cx="11122090" cy="523220"/>
            </a:xfrm>
            <a:prstGeom prst="rect">
              <a:avLst/>
            </a:prstGeom>
          </p:spPr>
          <p:txBody>
            <a:bodyPr wrap="square">
              <a:spAutoFit/>
            </a:bodyPr>
            <a:lstStyle/>
            <a:p>
              <a:pPr algn="ctr"/>
              <a:r>
                <a:rPr lang="vi-VN" sz="2800" b="1">
                  <a:latin typeface="Times New Roman" pitchFamily="18" charset="0"/>
                  <a:cs typeface="Times New Roman" pitchFamily="18" charset="0"/>
                </a:rPr>
                <a:t>CHẠY VŨ TRANG</a:t>
              </a:r>
            </a:p>
          </p:txBody>
        </p:sp>
      </p:gr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539" y="3385247"/>
            <a:ext cx="6753160" cy="215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80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146302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3511</TotalTime>
  <Words>2124</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Trang-BanNDS</cp:lastModifiedBy>
  <cp:revision>803</cp:revision>
  <dcterms:created xsi:type="dcterms:W3CDTF">2022-04-30T11:42:35Z</dcterms:created>
  <dcterms:modified xsi:type="dcterms:W3CDTF">2024-05-13T08:09:06Z</dcterms:modified>
</cp:coreProperties>
</file>