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1" r:id="rId1"/>
  </p:sldMasterIdLst>
  <p:sldIdLst>
    <p:sldId id="628" r:id="rId2"/>
    <p:sldId id="258" r:id="rId3"/>
    <p:sldId id="344" r:id="rId4"/>
    <p:sldId id="630" r:id="rId5"/>
    <p:sldId id="631" r:id="rId6"/>
    <p:sldId id="611" r:id="rId7"/>
    <p:sldId id="634" r:id="rId8"/>
    <p:sldId id="635" r:id="rId9"/>
    <p:sldId id="636" r:id="rId10"/>
    <p:sldId id="573" r:id="rId11"/>
    <p:sldId id="626" r:id="rId12"/>
    <p:sldId id="574" r:id="rId13"/>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FD587C-548E-4C16-900C-D9EE9C13F8E7}">
          <p14:sldIdLst>
            <p14:sldId id="628"/>
            <p14:sldId id="258"/>
            <p14:sldId id="344"/>
            <p14:sldId id="630"/>
            <p14:sldId id="631"/>
            <p14:sldId id="611"/>
            <p14:sldId id="634"/>
            <p14:sldId id="635"/>
            <p14:sldId id="636"/>
            <p14:sldId id="573"/>
            <p14:sldId id="626"/>
            <p14:sldId id="5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AFC7"/>
    <a:srgbClr val="C694B4"/>
    <a:srgbClr val="D59ADA"/>
    <a:srgbClr val="BA7CA4"/>
    <a:srgbClr val="A7578A"/>
    <a:srgbClr val="A03EA8"/>
    <a:srgbClr val="8E52DE"/>
    <a:srgbClr val="FFFFCC"/>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9" autoAdjust="0"/>
    <p:restoredTop sz="94660"/>
  </p:normalViewPr>
  <p:slideViewPr>
    <p:cSldViewPr snapToGrid="0">
      <p:cViewPr varScale="1">
        <p:scale>
          <a:sx n="107" d="100"/>
          <a:sy n="107" d="100"/>
        </p:scale>
        <p:origin x="98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721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420839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26397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29600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9647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BF09DA-2A50-4278-B651-7C774329FF92}"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08171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BF09DA-2A50-4278-B651-7C774329FF92}"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168196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BF09DA-2A50-4278-B651-7C774329FF92}"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93129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F09DA-2A50-4278-B651-7C774329FF92}"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99437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F09DA-2A50-4278-B651-7C774329FF92}"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67373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F09DA-2A50-4278-B651-7C774329FF92}"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40310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0"/>
                <a:lumMod val="0"/>
                <a:lumOff val="10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F09DA-2A50-4278-B651-7C774329FF92}" type="datetimeFigureOut">
              <a:rPr lang="en-US" smtClean="0"/>
              <a:t>5/13/2024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F6E54-5A31-44D4-9CB3-8E333596EE44}" type="slidenum">
              <a:rPr lang="en-US" smtClean="0"/>
              <a:t>‹#›</a:t>
            </a:fld>
            <a:endParaRPr lang="en-US"/>
          </a:p>
        </p:txBody>
      </p:sp>
    </p:spTree>
    <p:extLst>
      <p:ext uri="{BB962C8B-B14F-4D97-AF65-F5344CB8AC3E}">
        <p14:creationId xmlns:p14="http://schemas.microsoft.com/office/powerpoint/2010/main" val="285848452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7349" y="44701"/>
            <a:ext cx="816579" cy="805668"/>
          </a:xfrm>
          <a:prstGeom prst="rect">
            <a:avLst/>
          </a:prstGeom>
          <a:solidFill>
            <a:srgbClr val="0072C8"/>
          </a:solidFill>
        </p:spPr>
      </p:pic>
      <p:sp>
        <p:nvSpPr>
          <p:cNvPr id="2" name="TextBox 1"/>
          <p:cNvSpPr txBox="1"/>
          <p:nvPr/>
        </p:nvSpPr>
        <p:spPr>
          <a:xfrm>
            <a:off x="670009" y="139760"/>
            <a:ext cx="4724400" cy="615553"/>
          </a:xfrm>
          <a:prstGeom prst="rect">
            <a:avLst/>
          </a:prstGeom>
          <a:noFill/>
        </p:spPr>
        <p:txBody>
          <a:bodyPr wrap="square" rtlCol="0">
            <a:spAutoFit/>
          </a:bodyPr>
          <a:lstStyle/>
          <a:p>
            <a:pPr algn="ctr"/>
            <a:r>
              <a:rPr lang="en-US" sz="1700" dirty="0">
                <a:solidFill>
                  <a:srgbClr val="FF0000"/>
                </a:solidFill>
                <a:latin typeface="Times New Roman" panose="02020603050405020304" pitchFamily="18" charset="0"/>
                <a:cs typeface="Times New Roman" panose="02020603050405020304" pitchFamily="18" charset="0"/>
              </a:rPr>
              <a:t>NHÀ XUẤT BẢN GIÁO DỤC VIỆT NAM</a:t>
            </a:r>
          </a:p>
          <a:p>
            <a:pPr algn="ctr"/>
            <a:r>
              <a:rPr lang="en-US" sz="1700" dirty="0">
                <a:solidFill>
                  <a:srgbClr val="0072C8"/>
                </a:solidFill>
                <a:latin typeface="Times New Roman" panose="02020603050405020304" pitchFamily="18" charset="0"/>
                <a:cs typeface="Times New Roman" panose="02020603050405020304" pitchFamily="18" charset="0"/>
              </a:rPr>
              <a:t>VIETNAM EDUCATION PUBLISHING HOUSE</a:t>
            </a:r>
          </a:p>
        </p:txBody>
      </p:sp>
      <p:sp>
        <p:nvSpPr>
          <p:cNvPr id="14" name="TextBox 13"/>
          <p:cNvSpPr txBox="1"/>
          <p:nvPr/>
        </p:nvSpPr>
        <p:spPr>
          <a:xfrm>
            <a:off x="7315200" y="139760"/>
            <a:ext cx="4034548" cy="615553"/>
          </a:xfrm>
          <a:prstGeom prst="rect">
            <a:avLst/>
          </a:prstGeom>
          <a:noFill/>
        </p:spPr>
        <p:txBody>
          <a:bodyPr wrap="square" rtlCol="0">
            <a:spAutoFit/>
          </a:bodyPr>
          <a:lstStyle/>
          <a:p>
            <a:pPr algn="ctr"/>
            <a:r>
              <a:rPr lang="en-US" sz="1700" dirty="0">
                <a:solidFill>
                  <a:srgbClr val="FF0000"/>
                </a:solidFill>
                <a:latin typeface="Times New Roman" panose="02020603050405020304" pitchFamily="18" charset="0"/>
                <a:cs typeface="Times New Roman" panose="02020603050405020304" pitchFamily="18" charset="0"/>
              </a:rPr>
              <a:t>CÔNG TY CỔ PHẦN ĐẦU TƯ</a:t>
            </a:r>
          </a:p>
          <a:p>
            <a:pPr algn="ctr"/>
            <a:r>
              <a:rPr lang="en-US" sz="1700" dirty="0">
                <a:solidFill>
                  <a:srgbClr val="0072C8"/>
                </a:solidFill>
                <a:latin typeface="Times New Roman" panose="02020603050405020304" pitchFamily="18" charset="0"/>
                <a:cs typeface="Times New Roman" panose="02020603050405020304" pitchFamily="18" charset="0"/>
              </a:rPr>
              <a:t>VÀ PHÁT TRIỂN GIÁO DỤC HÀ NỘI</a:t>
            </a:r>
          </a:p>
        </p:txBody>
      </p:sp>
      <p:pic>
        <p:nvPicPr>
          <p:cNvPr id="3" name="Picture 2"/>
          <p:cNvPicPr>
            <a:picLocks noChangeAspect="1"/>
          </p:cNvPicPr>
          <p:nvPr/>
        </p:nvPicPr>
        <p:blipFill>
          <a:blip r:embed="rId3"/>
          <a:stretch>
            <a:fillRect/>
          </a:stretch>
        </p:blipFill>
        <p:spPr>
          <a:xfrm>
            <a:off x="25672" y="1412"/>
            <a:ext cx="671769" cy="892247"/>
          </a:xfrm>
          <a:prstGeom prst="rect">
            <a:avLst/>
          </a:prstGeom>
        </p:spPr>
      </p:pic>
      <p:pic>
        <p:nvPicPr>
          <p:cNvPr id="4" name="Picture 3">
            <a:extLst>
              <a:ext uri="{FF2B5EF4-FFF2-40B4-BE49-F238E27FC236}">
                <a16:creationId xmlns:a16="http://schemas.microsoft.com/office/drawing/2014/main" id="{8DBEEB9B-DECA-A882-7476-C3D37214D2E1}"/>
              </a:ext>
            </a:extLst>
          </p:cNvPr>
          <p:cNvPicPr>
            <a:picLocks noChangeAspect="1"/>
          </p:cNvPicPr>
          <p:nvPr/>
        </p:nvPicPr>
        <p:blipFill>
          <a:blip r:embed="rId4"/>
          <a:stretch>
            <a:fillRect/>
          </a:stretch>
        </p:blipFill>
        <p:spPr>
          <a:xfrm>
            <a:off x="819705" y="1376953"/>
            <a:ext cx="11194223" cy="4104094"/>
          </a:xfrm>
          <a:prstGeom prst="rect">
            <a:avLst/>
          </a:prstGeom>
        </p:spPr>
      </p:pic>
    </p:spTree>
    <p:extLst>
      <p:ext uri="{BB962C8B-B14F-4D97-AF65-F5344CB8AC3E}">
        <p14:creationId xmlns:p14="http://schemas.microsoft.com/office/powerpoint/2010/main" val="309164451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Callout 8"/>
          <p:cNvSpPr/>
          <p:nvPr/>
        </p:nvSpPr>
        <p:spPr>
          <a:xfrm>
            <a:off x="4644235" y="1348898"/>
            <a:ext cx="2246392" cy="707231"/>
          </a:xfrm>
          <a:prstGeom prst="downArrowCallout">
            <a:avLst/>
          </a:prstGeom>
          <a:solidFill>
            <a:schemeClr val="accent4">
              <a:lumMod val="20000"/>
              <a:lumOff val="80000"/>
            </a:schemeClr>
          </a:solidFill>
          <a:ln>
            <a:solidFill>
              <a:schemeClr val="accent1"/>
            </a:solidFill>
          </a:ln>
        </p:spPr>
        <p:txBody>
          <a:bodyPr wrap="square">
            <a:spAutoFit/>
          </a:bodyPr>
          <a:lstStyle/>
          <a:p>
            <a:pPr algn="ctr">
              <a:spcBef>
                <a:spcPts val="300"/>
              </a:spcBef>
              <a:spcAft>
                <a:spcPts val="300"/>
              </a:spcAft>
            </a:pPr>
            <a:r>
              <a:rPr lang="en-US" sz="2400" b="1">
                <a:latin typeface="Times New Roman" panose="02020603050405020304" pitchFamily="18" charset="0"/>
                <a:cs typeface="Times New Roman" panose="02020603050405020304" pitchFamily="18" charset="0"/>
              </a:rPr>
              <a:t>Phương pháp</a:t>
            </a:r>
          </a:p>
        </p:txBody>
      </p:sp>
      <p:sp>
        <p:nvSpPr>
          <p:cNvPr id="10" name="Flowchart: Magnetic Disk 9"/>
          <p:cNvSpPr/>
          <p:nvPr/>
        </p:nvSpPr>
        <p:spPr>
          <a:xfrm>
            <a:off x="748297" y="3146612"/>
            <a:ext cx="2783541" cy="1640541"/>
          </a:xfrm>
          <a:prstGeom prst="flowChartMagneticDisk">
            <a:avLst/>
          </a:prstGeom>
          <a:solidFill>
            <a:srgbClr val="CC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Từng</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tự</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nghiên</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cứu</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Flowchart: Magnetic Disk 11"/>
          <p:cNvSpPr/>
          <p:nvPr/>
        </p:nvSpPr>
        <p:spPr>
          <a:xfrm>
            <a:off x="3935599" y="4381471"/>
            <a:ext cx="2783541" cy="1640541"/>
          </a:xfrm>
          <a:prstGeom prst="flowChartMagneticDisk">
            <a:avLst/>
          </a:prstGeom>
          <a:solidFill>
            <a:srgbClr val="FFFF9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chậm</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nhanh</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dần</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Flowchart: Magnetic Disk 12"/>
          <p:cNvSpPr/>
          <p:nvPr/>
        </p:nvSpPr>
        <p:spPr>
          <a:xfrm>
            <a:off x="7214317" y="5082989"/>
            <a:ext cx="2783541" cy="1640541"/>
          </a:xfrm>
          <a:prstGeom prst="flowChartMagneticDisk">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nhanh</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sát</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vi-VN"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thực</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tế</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3832721" y="2184461"/>
            <a:ext cx="3634868" cy="461665"/>
          </a:xfrm>
          <a:prstGeom prst="rect">
            <a:avLst/>
          </a:prstGeom>
          <a:noFill/>
        </p:spPr>
        <p:txBody>
          <a:bodyPr wrap="square" rtlCol="0">
            <a:spAutoFit/>
          </a:bodyPr>
          <a:lstStyle/>
          <a:p>
            <a:pPr algn="ctr"/>
            <a:r>
              <a:rPr lang="vi-VN" sz="2400" b="1">
                <a:solidFill>
                  <a:schemeClr val="accent5">
                    <a:lumMod val="75000"/>
                  </a:schemeClr>
                </a:solidFill>
                <a:latin typeface="+mj-lt"/>
              </a:rPr>
              <a:t>LUYỆN TẬP CÁ NHÂN</a:t>
            </a:r>
            <a:endParaRPr lang="en-US" sz="2400" b="1">
              <a:solidFill>
                <a:schemeClr val="accent5">
                  <a:lumMod val="75000"/>
                </a:schemeClr>
              </a:solidFill>
              <a:latin typeface="+mj-lt"/>
            </a:endParaRPr>
          </a:p>
        </p:txBody>
      </p:sp>
      <p:cxnSp>
        <p:nvCxnSpPr>
          <p:cNvPr id="23" name="Straight Connector 22"/>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55983"/>
            <a:ext cx="1221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LUYỆN TẬP</a:t>
            </a:r>
            <a:endParaRPr lang="en-US" sz="2400" b="1">
              <a:latin typeface="+mj-lt"/>
            </a:endParaRPr>
          </a:p>
        </p:txBody>
      </p:sp>
    </p:spTree>
    <p:extLst>
      <p:ext uri="{BB962C8B-B14F-4D97-AF65-F5344CB8AC3E}">
        <p14:creationId xmlns:p14="http://schemas.microsoft.com/office/powerpoint/2010/main" val="3015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Callout 8"/>
          <p:cNvSpPr/>
          <p:nvPr/>
        </p:nvSpPr>
        <p:spPr>
          <a:xfrm>
            <a:off x="4644235" y="1348898"/>
            <a:ext cx="2246392" cy="707231"/>
          </a:xfrm>
          <a:prstGeom prst="downArrowCallout">
            <a:avLst/>
          </a:prstGeom>
          <a:solidFill>
            <a:schemeClr val="accent4">
              <a:lumMod val="20000"/>
              <a:lumOff val="80000"/>
            </a:schemeClr>
          </a:solidFill>
          <a:ln>
            <a:solidFill>
              <a:schemeClr val="accent1"/>
            </a:solidFill>
          </a:ln>
        </p:spPr>
        <p:txBody>
          <a:bodyPr wrap="square">
            <a:spAutoFit/>
          </a:bodyPr>
          <a:lstStyle/>
          <a:p>
            <a:pPr algn="ctr">
              <a:spcBef>
                <a:spcPts val="300"/>
              </a:spcBef>
              <a:spcAft>
                <a:spcPts val="300"/>
              </a:spcAft>
            </a:pPr>
            <a:r>
              <a:rPr lang="en-US" sz="2400" b="1">
                <a:latin typeface="Times New Roman" panose="02020603050405020304" pitchFamily="18" charset="0"/>
                <a:cs typeface="Times New Roman" panose="02020603050405020304" pitchFamily="18" charset="0"/>
              </a:rPr>
              <a:t>Phương pháp</a:t>
            </a:r>
          </a:p>
        </p:txBody>
      </p:sp>
      <p:sp>
        <p:nvSpPr>
          <p:cNvPr id="12" name="Flowchart: Magnetic Disk 11"/>
          <p:cNvSpPr/>
          <p:nvPr/>
        </p:nvSpPr>
        <p:spPr>
          <a:xfrm>
            <a:off x="2731911" y="3265191"/>
            <a:ext cx="2783541" cy="1640541"/>
          </a:xfrm>
          <a:prstGeom prst="flowChartMagneticDisk">
            <a:avLst/>
          </a:prstGeom>
          <a:solidFill>
            <a:srgbClr val="FFFF9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chậm</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Flowchart: Magnetic Disk 12"/>
          <p:cNvSpPr/>
          <p:nvPr/>
        </p:nvSpPr>
        <p:spPr>
          <a:xfrm>
            <a:off x="6463737" y="4596101"/>
            <a:ext cx="2783541" cy="1640541"/>
          </a:xfrm>
          <a:prstGeom prst="flowChartMagneticDisk">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tổng hợp</a:t>
            </a:r>
            <a:endParaRPr lang="vi-VN"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3527916" y="2142897"/>
            <a:ext cx="4327592" cy="461665"/>
          </a:xfrm>
          <a:prstGeom prst="rect">
            <a:avLst/>
          </a:prstGeom>
          <a:noFill/>
        </p:spPr>
        <p:txBody>
          <a:bodyPr wrap="square" rtlCol="0">
            <a:spAutoFit/>
          </a:bodyPr>
          <a:lstStyle/>
          <a:p>
            <a:pPr algn="ctr"/>
            <a:r>
              <a:rPr lang="vi-VN" sz="2400" b="1">
                <a:solidFill>
                  <a:schemeClr val="accent5">
                    <a:lumMod val="75000"/>
                  </a:schemeClr>
                </a:solidFill>
                <a:latin typeface="+mj-lt"/>
              </a:rPr>
              <a:t>LUYỆN TẬP THEO NHÓM</a:t>
            </a:r>
            <a:endParaRPr lang="en-US" sz="2400" b="1">
              <a:solidFill>
                <a:schemeClr val="accent5">
                  <a:lumMod val="75000"/>
                </a:schemeClr>
              </a:solidFill>
              <a:latin typeface="+mj-lt"/>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55983"/>
            <a:ext cx="1221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4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483" y="2984863"/>
            <a:ext cx="3747972" cy="260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78366" y="1650961"/>
            <a:ext cx="6751556" cy="923330"/>
          </a:xfrm>
          <a:prstGeom prst="rect">
            <a:avLst/>
          </a:prstGeom>
          <a:noFill/>
        </p:spPr>
        <p:txBody>
          <a:bodyPr wrap="square" rtlCol="0">
            <a:spAutoFit/>
          </a:bodyPr>
          <a:lstStyle/>
          <a:p>
            <a:r>
              <a:rPr lang="vi-VN" b="1" i="1">
                <a:solidFill>
                  <a:schemeClr val="accent5">
                    <a:lumMod val="75000"/>
                  </a:schemeClr>
                </a:solidFill>
                <a:latin typeface="+mj-lt"/>
              </a:rPr>
              <a:t>Em hãy quan sát và thực hiện động tác vận động qua một số địa hình (trống trải hoặc nhiều cây cối rậm rạp,...) ở sân trường hoặc khu vực em sinh sống.</a:t>
            </a:r>
            <a:endParaRPr lang="en-US" b="1" i="1">
              <a:solidFill>
                <a:schemeClr val="accent5">
                  <a:lumMod val="75000"/>
                </a:schemeClr>
              </a:solidFill>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5983"/>
            <a:ext cx="1221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VẬN DỤNG</a:t>
            </a:r>
            <a:endParaRPr lang="en-US" sz="2400" b="1">
              <a:latin typeface="+mj-lt"/>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983" y="2984863"/>
            <a:ext cx="3367631" cy="25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965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192610" y="5483483"/>
            <a:ext cx="7134732" cy="923330"/>
          </a:xfrm>
          <a:prstGeom prst="rect">
            <a:avLst/>
          </a:prstGeom>
          <a:noFill/>
        </p:spPr>
        <p:txBody>
          <a:bodyPr wrap="square" rtlCol="0">
            <a:spAutoFit/>
          </a:bodyPr>
          <a:lstStyle/>
          <a:p>
            <a:pPr algn="just"/>
            <a:r>
              <a:rPr lang="vi-VN" b="1" i="1">
                <a:solidFill>
                  <a:srgbClr val="FF0000"/>
                </a:solidFill>
                <a:latin typeface="+mj-lt"/>
              </a:rPr>
              <a:t>Theo em, trong chiến đấu khi gặp các vật che khuất, che đỡ tương tự như trong hình, chiến sĩ có thể sử dụng những động tác nào để vận động tiếp cận gần địch?</a:t>
            </a:r>
            <a:endParaRPr lang="en-US" b="1" i="1">
              <a:solidFill>
                <a:srgbClr val="FF0000"/>
              </a:solidFill>
              <a:latin typeface="+mj-lt"/>
            </a:endParaRPr>
          </a:p>
        </p:txBody>
      </p:sp>
      <p:grpSp>
        <p:nvGrpSpPr>
          <p:cNvPr id="17" name="Group 16"/>
          <p:cNvGrpSpPr/>
          <p:nvPr/>
        </p:nvGrpSpPr>
        <p:grpSpPr>
          <a:xfrm>
            <a:off x="0" y="-1"/>
            <a:ext cx="12214860" cy="1169593"/>
            <a:chOff x="0" y="-1"/>
            <a:chExt cx="12214860" cy="1169593"/>
          </a:xfrm>
        </p:grpSpPr>
        <p:grpSp>
          <p:nvGrpSpPr>
            <p:cNvPr id="7" name="Group 6"/>
            <p:cNvGrpSpPr/>
            <p:nvPr/>
          </p:nvGrpSpPr>
          <p:grpSpPr>
            <a:xfrm>
              <a:off x="0" y="14286"/>
              <a:ext cx="12192000" cy="1155306"/>
              <a:chOff x="0" y="14286"/>
              <a:chExt cx="12192000" cy="1155306"/>
            </a:xfrm>
          </p:grpSpPr>
          <p:grpSp>
            <p:nvGrpSpPr>
              <p:cNvPr id="10" name="Group 9"/>
              <p:cNvGrpSpPr/>
              <p:nvPr/>
            </p:nvGrpSpPr>
            <p:grpSpPr>
              <a:xfrm>
                <a:off x="0" y="14286"/>
                <a:ext cx="12192000" cy="1155306"/>
                <a:chOff x="0" y="14286"/>
                <a:chExt cx="12192000" cy="1155306"/>
              </a:xfrm>
            </p:grpSpPr>
            <p:sp>
              <p:nvSpPr>
                <p:cNvPr id="12" name="Rectangle 11"/>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0" y="-1"/>
              <a:ext cx="12214860" cy="1155306"/>
              <a:chOff x="-549538" y="-1714500"/>
              <a:chExt cx="12214860" cy="1155306"/>
            </a:xfrm>
          </p:grpSpPr>
          <p:sp>
            <p:nvSpPr>
              <p:cNvPr id="15" name="Rectangle 14"/>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16" name="Straight Connector 15"/>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71804" y="33830"/>
              <a:ext cx="11122090" cy="954107"/>
            </a:xfrm>
            <a:prstGeom prst="rect">
              <a:avLst/>
            </a:prstGeom>
          </p:spPr>
          <p:txBody>
            <a:bodyPr wrap="square">
              <a:spAutoFit/>
            </a:bodyPr>
            <a:lstStyle/>
            <a:p>
              <a:pPr algn="ctr"/>
              <a:r>
                <a:rPr lang="en-US" sz="2800" b="1" dirty="0">
                  <a:latin typeface="Times New Roman" pitchFamily="18" charset="0"/>
                  <a:cs typeface="Times New Roman" pitchFamily="18" charset="0"/>
                </a:rPr>
                <a:t>VẬN DỤNG CÁC TƯ THẾ, ĐỘNG TÁC CƠ BẢN</a:t>
              </a:r>
              <a:r>
                <a:rPr lang="vi-VN"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KHI </a:t>
              </a:r>
              <a:endParaRPr lang="vi-VN"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VẬN ĐỘNG TRONG CHIẾN ĐẤU</a:t>
              </a:r>
              <a:endParaRPr lang="en-US" sz="2800" dirty="0">
                <a:latin typeface="Times New Roman" pitchFamily="18" charset="0"/>
                <a:cs typeface="Times New Roman" pitchFamily="18" charset="0"/>
              </a:endParaRPr>
            </a:p>
          </p:txBody>
        </p:sp>
      </p:grpSp>
      <p:sp>
        <p:nvSpPr>
          <p:cNvPr id="19" name="TextBox 18"/>
          <p:cNvSpPr txBox="1"/>
          <p:nvPr/>
        </p:nvSpPr>
        <p:spPr>
          <a:xfrm>
            <a:off x="5732006" y="1473058"/>
            <a:ext cx="1447636" cy="400110"/>
          </a:xfrm>
          <a:prstGeom prst="rect">
            <a:avLst/>
          </a:prstGeom>
          <a:solidFill>
            <a:srgbClr val="FFFF99"/>
          </a:solidFill>
          <a:ln>
            <a:solidFill>
              <a:schemeClr val="accent1">
                <a:alpha val="97000"/>
              </a:schemeClr>
            </a:solidFill>
          </a:ln>
        </p:spPr>
        <p:txBody>
          <a:bodyPr wrap="square" rtlCol="0">
            <a:spAutoFit/>
          </a:bodyPr>
          <a:lstStyle/>
          <a:p>
            <a:pPr algn="ctr"/>
            <a:r>
              <a:rPr lang="vi-VN" sz="2000" b="1">
                <a:latin typeface="+mj-lt"/>
              </a:rPr>
              <a:t>MỞ ĐẦU</a:t>
            </a:r>
            <a:endParaRPr lang="en-US" sz="2000" b="1">
              <a:latin typeface="+mj-lt"/>
            </a:endParaRPr>
          </a:p>
        </p:txBody>
      </p:sp>
      <p:pic>
        <p:nvPicPr>
          <p:cNvPr id="4" name="Picture 3">
            <a:extLst>
              <a:ext uri="{FF2B5EF4-FFF2-40B4-BE49-F238E27FC236}">
                <a16:creationId xmlns:a16="http://schemas.microsoft.com/office/drawing/2014/main" id="{73F3C5F9-7DF4-EDEE-2B5E-0B9370449DC4}"/>
              </a:ext>
            </a:extLst>
          </p:cNvPr>
          <p:cNvPicPr>
            <a:picLocks noChangeAspect="1"/>
          </p:cNvPicPr>
          <p:nvPr/>
        </p:nvPicPr>
        <p:blipFill rotWithShape="1">
          <a:blip r:embed="rId4"/>
          <a:srcRect b="8180"/>
          <a:stretch/>
        </p:blipFill>
        <p:spPr>
          <a:xfrm>
            <a:off x="1577789" y="2028587"/>
            <a:ext cx="9708776" cy="3299477"/>
          </a:xfrm>
          <a:prstGeom prst="rect">
            <a:avLst/>
          </a:prstGeom>
        </p:spPr>
      </p:pic>
    </p:spTree>
    <p:extLst>
      <p:ext uri="{BB962C8B-B14F-4D97-AF65-F5344CB8AC3E}">
        <p14:creationId xmlns:p14="http://schemas.microsoft.com/office/powerpoint/2010/main" val="3468945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Down Ribbon 2"/>
          <p:cNvSpPr/>
          <p:nvPr/>
        </p:nvSpPr>
        <p:spPr>
          <a:xfrm>
            <a:off x="3316941" y="1400869"/>
            <a:ext cx="5638800" cy="685800"/>
          </a:xfrm>
          <a:prstGeom prst="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NỘI DUNG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1" name="Horizontal Scroll 10"/>
          <p:cNvSpPr/>
          <p:nvPr/>
        </p:nvSpPr>
        <p:spPr>
          <a:xfrm>
            <a:off x="2879975" y="2825354"/>
            <a:ext cx="6991813" cy="1249674"/>
          </a:xfrm>
          <a:prstGeom prst="horizontalScroll">
            <a:avLst/>
          </a:prstGeom>
          <a:blipFill>
            <a:blip r:embed="rId2"/>
            <a:tile tx="0" ty="0" sx="100000" sy="100000" flip="none" algn="tl"/>
          </a:blip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I. Ý </a:t>
            </a:r>
            <a:r>
              <a:rPr lang="vi-VN" sz="2400" b="1" spc="-90" dirty="0">
                <a:solidFill>
                  <a:schemeClr val="tx1"/>
                </a:solidFill>
                <a:latin typeface="Times New Roman"/>
                <a:ea typeface="Calibri"/>
              </a:rPr>
              <a:t>NGHĨA, YÊU CẦU, THỜI CƠ VẬN ĐỘNG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Horizontal Scroll 9"/>
          <p:cNvSpPr/>
          <p:nvPr/>
        </p:nvSpPr>
        <p:spPr>
          <a:xfrm>
            <a:off x="2852266" y="4378036"/>
            <a:ext cx="7019522" cy="1279101"/>
          </a:xfrm>
          <a:prstGeom prst="horizontalScroll">
            <a:avLst/>
          </a:prstGeom>
          <a:blipFill>
            <a:blip r:embed="rId2"/>
            <a:tile tx="0" ty="0" sx="100000" sy="100000" flip="none" algn="tl"/>
          </a:blip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latin typeface="Times New Roman" panose="02020603050405020304" pitchFamily="18" charset="0"/>
                <a:cs typeface="Times New Roman" panose="02020603050405020304" pitchFamily="18" charset="0"/>
              </a:rPr>
              <a:t>     II. VẬN</a:t>
            </a:r>
            <a:r>
              <a:rPr lang="vi-VN" sz="2400" b="1" spc="-90">
                <a:solidFill>
                  <a:schemeClr val="tx1"/>
                </a:solidFill>
                <a:latin typeface="Times New Roman"/>
              </a:rPr>
              <a:t> </a:t>
            </a:r>
            <a:r>
              <a:rPr lang="en-US" sz="2400" b="1" spc="-90">
                <a:solidFill>
                  <a:schemeClr val="tx1"/>
                </a:solidFill>
                <a:latin typeface="Times New Roman"/>
                <a:ea typeface="Calibri"/>
              </a:rPr>
              <a:t>DỤNG TRONG</a:t>
            </a:r>
            <a:r>
              <a:rPr lang="vi-VN" sz="2400" b="1" spc="-90">
                <a:solidFill>
                  <a:schemeClr val="tx1"/>
                </a:solidFill>
                <a:latin typeface="Times New Roman"/>
                <a:ea typeface="Calibri"/>
              </a:rPr>
              <a:t> </a:t>
            </a:r>
            <a:r>
              <a:rPr lang="en-US" sz="2400" b="1" spc="-90">
                <a:solidFill>
                  <a:schemeClr val="tx1"/>
                </a:solidFill>
                <a:latin typeface="Times New Roman"/>
                <a:ea typeface="Calibri"/>
              </a:rPr>
              <a:t>MỘT</a:t>
            </a:r>
            <a:r>
              <a:rPr lang="vi-VN" sz="2400" b="1" spc="-90">
                <a:solidFill>
                  <a:schemeClr val="tx1"/>
                </a:solidFill>
                <a:latin typeface="Times New Roman"/>
                <a:ea typeface="Calibri"/>
              </a:rPr>
              <a:t> </a:t>
            </a:r>
            <a:r>
              <a:rPr lang="en-US" sz="2400" b="1" spc="-90">
                <a:solidFill>
                  <a:schemeClr val="tx1"/>
                </a:solidFill>
                <a:latin typeface="Times New Roman"/>
                <a:ea typeface="Calibri"/>
              </a:rPr>
              <a:t>SỐ</a:t>
            </a:r>
            <a:r>
              <a:rPr lang="vi-VN" sz="2400" b="1" spc="-90">
                <a:solidFill>
                  <a:schemeClr val="tx1"/>
                </a:solidFill>
                <a:latin typeface="Times New Roman"/>
                <a:ea typeface="Calibri"/>
              </a:rPr>
              <a:t> </a:t>
            </a:r>
            <a:r>
              <a:rPr lang="en-US" sz="2400" b="1" spc="-90">
                <a:solidFill>
                  <a:schemeClr val="tx1"/>
                </a:solidFill>
                <a:latin typeface="Times New Roman"/>
                <a:ea typeface="Calibri"/>
              </a:rPr>
              <a:t>TÌNH</a:t>
            </a:r>
            <a:r>
              <a:rPr lang="vi-VN" sz="2400" b="1" spc="-90">
                <a:solidFill>
                  <a:schemeClr val="tx1"/>
                </a:solidFill>
                <a:latin typeface="Times New Roman"/>
                <a:ea typeface="Calibri"/>
              </a:rPr>
              <a:t> </a:t>
            </a:r>
            <a:r>
              <a:rPr lang="en-US" sz="2400" b="1" spc="-90">
                <a:solidFill>
                  <a:schemeClr val="tx1"/>
                </a:solidFill>
                <a:latin typeface="Times New Roman"/>
                <a:ea typeface="Calibri"/>
              </a:rPr>
              <a:t>HUỐNG, ĐỊA</a:t>
            </a:r>
            <a:r>
              <a:rPr lang="vi-VN" sz="2400" b="1" spc="-90">
                <a:solidFill>
                  <a:schemeClr val="tx1"/>
                </a:solidFill>
                <a:latin typeface="Times New Roman"/>
                <a:ea typeface="Calibri"/>
              </a:rPr>
              <a:t> </a:t>
            </a:r>
            <a:r>
              <a:rPr lang="en-US" sz="2400" b="1" spc="-90">
                <a:solidFill>
                  <a:schemeClr val="tx1"/>
                </a:solidFill>
                <a:latin typeface="Times New Roman"/>
                <a:ea typeface="Calibri"/>
              </a:rPr>
              <a:t>HÌNH</a:t>
            </a:r>
            <a:r>
              <a:rPr lang="vi-VN" sz="2400" b="1" spc="-90">
                <a:solidFill>
                  <a:schemeClr val="tx1"/>
                </a:solidFill>
                <a:latin typeface="Times New Roman"/>
                <a:ea typeface="Calibri"/>
              </a:rPr>
              <a:t> </a:t>
            </a:r>
            <a:r>
              <a:rPr lang="en-US" sz="2400" b="1" spc="-90">
                <a:solidFill>
                  <a:schemeClr val="tx1"/>
                </a:solidFill>
                <a:latin typeface="Times New Roman"/>
                <a:ea typeface="Calibri"/>
              </a:rPr>
              <a:t>KHÁC</a:t>
            </a:r>
            <a:r>
              <a:rPr lang="vi-VN" sz="2400" b="1" spc="-90">
                <a:solidFill>
                  <a:schemeClr val="tx1"/>
                </a:solidFill>
                <a:latin typeface="Times New Roman"/>
                <a:ea typeface="Calibri"/>
              </a:rPr>
              <a:t> </a:t>
            </a:r>
            <a:r>
              <a:rPr lang="en-US" sz="2400" b="1" spc="-90">
                <a:solidFill>
                  <a:schemeClr val="tx1"/>
                </a:solidFill>
                <a:latin typeface="Times New Roman"/>
                <a:ea typeface="Calibri"/>
              </a:rPr>
              <a:t>NHAU</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0" y="-1"/>
            <a:ext cx="12214860" cy="1169593"/>
            <a:chOff x="0" y="-1"/>
            <a:chExt cx="12214860" cy="1169593"/>
          </a:xfrm>
        </p:grpSpPr>
        <p:grpSp>
          <p:nvGrpSpPr>
            <p:cNvPr id="13" name="Group 12"/>
            <p:cNvGrpSpPr/>
            <p:nvPr/>
          </p:nvGrpSpPr>
          <p:grpSpPr>
            <a:xfrm>
              <a:off x="0" y="14286"/>
              <a:ext cx="12192000" cy="1155306"/>
              <a:chOff x="0" y="14286"/>
              <a:chExt cx="12192000" cy="1155306"/>
            </a:xfrm>
          </p:grpSpPr>
          <p:grpSp>
            <p:nvGrpSpPr>
              <p:cNvPr id="18" name="Group 17"/>
              <p:cNvGrpSpPr/>
              <p:nvPr/>
            </p:nvGrpSpPr>
            <p:grpSpPr>
              <a:xfrm>
                <a:off x="0" y="14286"/>
                <a:ext cx="12192000" cy="1155306"/>
                <a:chOff x="0" y="14286"/>
                <a:chExt cx="12192000" cy="1155306"/>
              </a:xfrm>
            </p:grpSpPr>
            <p:sp>
              <p:nvSpPr>
                <p:cNvPr id="20" name="Rectangle 19"/>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9"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0" y="-1"/>
              <a:ext cx="12214860" cy="1155306"/>
              <a:chOff x="-549538" y="-1714500"/>
              <a:chExt cx="12214860" cy="1155306"/>
            </a:xfrm>
          </p:grpSpPr>
          <p:sp>
            <p:nvSpPr>
              <p:cNvPr id="16" name="Rectangle 15"/>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17" name="Straight Connector 16"/>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671804" y="33830"/>
              <a:ext cx="11122090" cy="954107"/>
            </a:xfrm>
            <a:prstGeom prst="rect">
              <a:avLst/>
            </a:prstGeom>
          </p:spPr>
          <p:txBody>
            <a:bodyPr wrap="square">
              <a:spAutoFit/>
            </a:bodyPr>
            <a:lstStyle/>
            <a:p>
              <a:pPr algn="ctr"/>
              <a:r>
                <a:rPr lang="en-US" sz="2800" b="1">
                  <a:latin typeface="Times New Roman" pitchFamily="18" charset="0"/>
                  <a:cs typeface="Times New Roman" pitchFamily="18" charset="0"/>
                </a:rPr>
                <a:t>VẬN DỤNG CÁC TƯ THẾ, ĐỘNG TÁC CƠ BẢN</a:t>
              </a:r>
              <a:r>
                <a:rPr lang="vi-VN" sz="2800">
                  <a:latin typeface="Times New Roman" pitchFamily="18" charset="0"/>
                  <a:cs typeface="Times New Roman" pitchFamily="18" charset="0"/>
                </a:rPr>
                <a:t> </a:t>
              </a:r>
              <a:r>
                <a:rPr lang="en-US" sz="2800" b="1">
                  <a:latin typeface="Times New Roman" pitchFamily="18" charset="0"/>
                  <a:cs typeface="Times New Roman" pitchFamily="18" charset="0"/>
                </a:rPr>
                <a:t>KHI </a:t>
              </a:r>
              <a:endParaRPr lang="vi-VN" sz="2800" b="1">
                <a:latin typeface="Times New Roman" pitchFamily="18" charset="0"/>
                <a:cs typeface="Times New Roman" pitchFamily="18" charset="0"/>
              </a:endParaRPr>
            </a:p>
            <a:p>
              <a:pPr algn="ctr"/>
              <a:r>
                <a:rPr lang="en-US" sz="2800" b="1">
                  <a:latin typeface="Times New Roman" pitchFamily="18" charset="0"/>
                  <a:cs typeface="Times New Roman" pitchFamily="18" charset="0"/>
                </a:rPr>
                <a:t>VẬN ĐỘNG TRONG CHIẾN ĐẤU</a:t>
              </a:r>
              <a:endParaRPr lang="en-US" sz="2800">
                <a:latin typeface="Times New Roman" pitchFamily="18" charset="0"/>
                <a:cs typeface="Times New Roman" pitchFamily="18" charset="0"/>
              </a:endParaRPr>
            </a:p>
          </p:txBody>
        </p:sp>
      </p:grpSp>
    </p:spTree>
    <p:extLst>
      <p:ext uri="{BB962C8B-B14F-4D97-AF65-F5344CB8AC3E}">
        <p14:creationId xmlns:p14="http://schemas.microsoft.com/office/powerpoint/2010/main" val="32581080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 Ý </a:t>
            </a:r>
            <a:r>
              <a:rPr lang="vi-VN" sz="2000" b="1" spc="-90">
                <a:solidFill>
                  <a:schemeClr val="tx1"/>
                </a:solidFill>
                <a:latin typeface="Times New Roman"/>
                <a:ea typeface="Calibri"/>
              </a:rPr>
              <a:t>NGHĨA, YÊU CẦU, THỜI CƠ VẬN ĐỘNG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25891" y="1667674"/>
            <a:ext cx="9468003" cy="5041380"/>
          </a:xfrm>
          <a:prstGeom prst="rect">
            <a:avLst/>
          </a:prstGeom>
          <a:solidFill>
            <a:schemeClr val="accent4">
              <a:lumMod val="20000"/>
              <a:lumOff val="80000"/>
            </a:schemeClr>
          </a:solidFill>
        </p:spPr>
        <p:txBody>
          <a:bodyPr wrap="square">
            <a:spAutoFit/>
          </a:bodyPr>
          <a:lstStyle/>
          <a:p>
            <a:pPr marL="907415" indent="-457200" algn="just">
              <a:lnSpc>
                <a:spcPct val="120000"/>
              </a:lnSpc>
              <a:spcAft>
                <a:spcPts val="0"/>
              </a:spcAft>
              <a:buAutoNum type="arabicPeriod"/>
            </a:pPr>
            <a:r>
              <a:rPr lang="en-US" sz="2400" b="1" dirty="0">
                <a:latin typeface="Times New Roman"/>
                <a:ea typeface="Times New Roman"/>
                <a:cs typeface="Courier New"/>
              </a:rPr>
              <a:t>Ý nghĩa, </a:t>
            </a:r>
            <a:r>
              <a:rPr lang="en-US" sz="2400" b="1" dirty="0" err="1">
                <a:latin typeface="Times New Roman"/>
                <a:ea typeface="Times New Roman"/>
                <a:cs typeface="Courier New"/>
              </a:rPr>
              <a:t>yêu</a:t>
            </a:r>
            <a:r>
              <a:rPr lang="en-US" sz="2400" b="1" dirty="0">
                <a:latin typeface="Times New Roman"/>
                <a:ea typeface="Times New Roman"/>
                <a:cs typeface="Courier New"/>
              </a:rPr>
              <a:t> </a:t>
            </a:r>
            <a:r>
              <a:rPr lang="en-US" sz="2400" b="1" dirty="0" err="1">
                <a:latin typeface="Times New Roman"/>
                <a:ea typeface="Times New Roman"/>
                <a:cs typeface="Courier New"/>
              </a:rPr>
              <a:t>cầu</a:t>
            </a:r>
            <a:r>
              <a:rPr lang="vi-VN" sz="2400" b="1" dirty="0">
                <a:latin typeface="Times New Roman"/>
                <a:ea typeface="Times New Roman"/>
                <a:cs typeface="Courier New"/>
              </a:rPr>
              <a:t>, thời cơ vận động</a:t>
            </a:r>
          </a:p>
          <a:p>
            <a:pPr algn="just"/>
            <a:r>
              <a:rPr lang="vi-VN" sz="2400" b="1" dirty="0">
                <a:latin typeface="Times New Roman"/>
                <a:cs typeface="Courier New"/>
              </a:rPr>
              <a:t>       </a:t>
            </a:r>
            <a:r>
              <a:rPr lang="vi-VN" sz="24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Ý </a:t>
            </a:r>
            <a:r>
              <a:rPr lang="en-US" sz="2400" b="1" dirty="0" err="1">
                <a:solidFill>
                  <a:srgbClr val="FF0000"/>
                </a:solidFill>
                <a:latin typeface="Times New Roman" pitchFamily="18" charset="0"/>
                <a:cs typeface="Times New Roman" pitchFamily="18" charset="0"/>
              </a:rPr>
              <a:t>nghĩa</a:t>
            </a:r>
            <a:endParaRPr lang="vi-VN" sz="2400" b="1" dirty="0">
              <a:solidFill>
                <a:srgbClr val="FF0000"/>
              </a:solidFill>
              <a:latin typeface="Times New Roman" pitchFamily="18" charset="0"/>
              <a:cs typeface="Times New Roman" pitchFamily="18" charset="0"/>
            </a:endParaRPr>
          </a:p>
          <a:p>
            <a:pPr algn="just"/>
            <a:r>
              <a:rPr lang="vi-VN" sz="2400" dirty="0">
                <a:solidFill>
                  <a:srgbClr val="002060"/>
                </a:solidFill>
                <a:latin typeface="Times New Roman" pitchFamily="18" charset="0"/>
                <a:cs typeface="Times New Roman" pitchFamily="18" charset="0"/>
              </a:rPr>
              <a:t>        Vận dụng các tư thế, động tác cơ bản phù hợp với điều kiện địch, địa hình trong chiến đấu có vị trí hết sức quan trọng, giúp người chiến sĩ bí mật tiếp cận mục tiêu,</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bất ngờ sử dụng vũ khí tiêu diệt địch, bảo vệ mình, hoàn thành nhiệm vụ được giao.</a:t>
            </a:r>
          </a:p>
          <a:p>
            <a:pPr algn="just"/>
            <a:r>
              <a:rPr lang="vi-VN"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Yêu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endParaRPr lang="en-US" sz="2400" b="1" dirty="0">
              <a:solidFill>
                <a:srgbClr val="FF0000"/>
              </a:solidFill>
              <a:latin typeface="Times New Roman" pitchFamily="18" charset="0"/>
              <a:cs typeface="Times New Roman" pitchFamily="18" charset="0"/>
            </a:endParaRPr>
          </a:p>
          <a:p>
            <a:pPr algn="just"/>
            <a:r>
              <a:rPr lang="vi-VN" sz="2400" dirty="0">
                <a:solidFill>
                  <a:srgbClr val="002060"/>
                </a:solidFill>
                <a:latin typeface="Times New Roman" pitchFamily="18" charset="0"/>
                <a:cs typeface="Times New Roman" pitchFamily="18" charset="0"/>
              </a:rPr>
              <a:t>       + Có quyết tâm chiến đấu cao.</a:t>
            </a:r>
          </a:p>
          <a:p>
            <a:pPr algn="just"/>
            <a:r>
              <a:rPr lang="vi-VN" sz="2400" dirty="0">
                <a:solidFill>
                  <a:srgbClr val="002060"/>
                </a:solidFill>
                <a:latin typeface="Times New Roman" pitchFamily="18" charset="0"/>
                <a:cs typeface="Times New Roman" pitchFamily="18" charset="0"/>
              </a:rPr>
              <a:t>       + Nắm chắc tình hình địch, địa hình, địa vật.</a:t>
            </a:r>
          </a:p>
          <a:p>
            <a:pPr algn="just"/>
            <a:r>
              <a:rPr lang="vi-VN" sz="2400" dirty="0">
                <a:solidFill>
                  <a:srgbClr val="002060"/>
                </a:solidFill>
                <a:latin typeface="Times New Roman" pitchFamily="18" charset="0"/>
                <a:cs typeface="Times New Roman" pitchFamily="18" charset="0"/>
              </a:rPr>
              <a:t>       + Nắm chắc tư thế, động tác cơ bản trong chiến đấu; vận dụng linh hoạt, xử trí</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các tình huống chính xác, kịp  thời.</a:t>
            </a:r>
          </a:p>
          <a:p>
            <a:pPr algn="just"/>
            <a:r>
              <a:rPr lang="vi-VN" sz="2400" dirty="0">
                <a:solidFill>
                  <a:srgbClr val="002060"/>
                </a:solidFill>
                <a:latin typeface="Times New Roman" pitchFamily="18" charset="0"/>
                <a:cs typeface="Times New Roman" pitchFamily="18" charset="0"/>
              </a:rPr>
              <a:t>        + Hiệp đồng chặt chẽ với đồng đội và cấp trên.</a:t>
            </a:r>
            <a:endParaRPr lang="en-US" sz="2400" dirty="0">
              <a:solidFill>
                <a:srgbClr val="002060"/>
              </a:solidFill>
              <a:latin typeface="Times New Roman" pitchFamily="18" charset="0"/>
              <a:cs typeface="Times New Roman" pitchFamily="18" charset="0"/>
            </a:endParaRPr>
          </a:p>
          <a:p>
            <a:pPr marL="964565" indent="-514350" algn="just">
              <a:lnSpc>
                <a:spcPct val="120000"/>
              </a:lnSpc>
              <a:spcAft>
                <a:spcPts val="0"/>
              </a:spcAft>
              <a:buAutoNum type="arabicPeriod"/>
            </a:pPr>
            <a:endParaRPr lang="vi-VN" sz="2400" b="1" dirty="0">
              <a:latin typeface="Times New Roman"/>
              <a:ea typeface="Calibri"/>
              <a:cs typeface="Courier New"/>
            </a:endParaRPr>
          </a:p>
        </p:txBody>
      </p:sp>
      <p:grpSp>
        <p:nvGrpSpPr>
          <p:cNvPr id="25" name="Group 24"/>
          <p:cNvGrpSpPr/>
          <p:nvPr/>
        </p:nvGrpSpPr>
        <p:grpSpPr>
          <a:xfrm>
            <a:off x="0" y="14286"/>
            <a:ext cx="12192000" cy="1155306"/>
            <a:chOff x="0" y="14286"/>
            <a:chExt cx="12192000" cy="1155306"/>
          </a:xfrm>
        </p:grpSpPr>
        <p:grpSp>
          <p:nvGrpSpPr>
            <p:cNvPr id="26" name="Group 25"/>
            <p:cNvGrpSpPr/>
            <p:nvPr/>
          </p:nvGrpSpPr>
          <p:grpSpPr>
            <a:xfrm>
              <a:off x="0" y="14286"/>
              <a:ext cx="12192000" cy="1155306"/>
              <a:chOff x="0" y="14286"/>
              <a:chExt cx="12192000" cy="1155306"/>
            </a:xfrm>
          </p:grpSpPr>
          <p:sp>
            <p:nvSpPr>
              <p:cNvPr id="28" name="Rectangle 27"/>
              <p:cNvSpPr/>
              <p:nvPr/>
            </p:nvSpPr>
            <p:spPr>
              <a:xfrm>
                <a:off x="979504" y="14286"/>
                <a:ext cx="11212496" cy="1155306"/>
              </a:xfrm>
              <a:prstGeom prst="rect">
                <a:avLst/>
              </a:prstGeom>
              <a:solidFill>
                <a:srgbClr val="D5A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grpSp>
        <p:nvGrpSpPr>
          <p:cNvPr id="11" name="Group 10"/>
          <p:cNvGrpSpPr/>
          <p:nvPr/>
        </p:nvGrpSpPr>
        <p:grpSpPr>
          <a:xfrm>
            <a:off x="0" y="-1"/>
            <a:ext cx="12214860" cy="1169593"/>
            <a:chOff x="0" y="-1"/>
            <a:chExt cx="12214860" cy="1169593"/>
          </a:xfrm>
        </p:grpSpPr>
        <p:grpSp>
          <p:nvGrpSpPr>
            <p:cNvPr id="13" name="Group 12"/>
            <p:cNvGrpSpPr/>
            <p:nvPr/>
          </p:nvGrpSpPr>
          <p:grpSpPr>
            <a:xfrm>
              <a:off x="0" y="14286"/>
              <a:ext cx="12192000" cy="1155306"/>
              <a:chOff x="0" y="14286"/>
              <a:chExt cx="12192000" cy="1155306"/>
            </a:xfrm>
          </p:grpSpPr>
          <p:grpSp>
            <p:nvGrpSpPr>
              <p:cNvPr id="19" name="Group 18"/>
              <p:cNvGrpSpPr/>
              <p:nvPr/>
            </p:nvGrpSpPr>
            <p:grpSpPr>
              <a:xfrm>
                <a:off x="0" y="14286"/>
                <a:ext cx="12192000" cy="1155306"/>
                <a:chOff x="0" y="14286"/>
                <a:chExt cx="12192000" cy="1155306"/>
              </a:xfrm>
            </p:grpSpPr>
            <p:sp>
              <p:nvSpPr>
                <p:cNvPr id="21" name="Rectangle 20"/>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0" y="-1"/>
              <a:ext cx="12214860" cy="1155306"/>
              <a:chOff x="-549538" y="-1714500"/>
              <a:chExt cx="12214860" cy="1155306"/>
            </a:xfrm>
          </p:grpSpPr>
          <p:sp>
            <p:nvSpPr>
              <p:cNvPr id="17" name="Rectangle 16"/>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18" name="Straight Connector 17"/>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671804" y="33830"/>
              <a:ext cx="11122090" cy="954107"/>
            </a:xfrm>
            <a:prstGeom prst="rect">
              <a:avLst/>
            </a:prstGeom>
          </p:spPr>
          <p:txBody>
            <a:bodyPr wrap="square">
              <a:spAutoFit/>
            </a:bodyPr>
            <a:lstStyle/>
            <a:p>
              <a:pPr algn="ctr"/>
              <a:r>
                <a:rPr lang="en-US" sz="2800" b="1">
                  <a:latin typeface="Times New Roman" pitchFamily="18" charset="0"/>
                  <a:cs typeface="Times New Roman" pitchFamily="18" charset="0"/>
                </a:rPr>
                <a:t>VẬN DỤNG CÁC TƯ THẾ, ĐỘNG TÁC CƠ BẢN</a:t>
              </a:r>
              <a:r>
                <a:rPr lang="vi-VN" sz="2800">
                  <a:latin typeface="Times New Roman" pitchFamily="18" charset="0"/>
                  <a:cs typeface="Times New Roman" pitchFamily="18" charset="0"/>
                </a:rPr>
                <a:t> </a:t>
              </a:r>
              <a:r>
                <a:rPr lang="en-US" sz="2800" b="1">
                  <a:latin typeface="Times New Roman" pitchFamily="18" charset="0"/>
                  <a:cs typeface="Times New Roman" pitchFamily="18" charset="0"/>
                </a:rPr>
                <a:t>KHI </a:t>
              </a:r>
              <a:endParaRPr lang="vi-VN" sz="2800" b="1">
                <a:latin typeface="Times New Roman" pitchFamily="18" charset="0"/>
                <a:cs typeface="Times New Roman" pitchFamily="18" charset="0"/>
              </a:endParaRPr>
            </a:p>
            <a:p>
              <a:pPr algn="ctr"/>
              <a:r>
                <a:rPr lang="en-US" sz="2800" b="1">
                  <a:latin typeface="Times New Roman" pitchFamily="18" charset="0"/>
                  <a:cs typeface="Times New Roman" pitchFamily="18" charset="0"/>
                </a:rPr>
                <a:t>VẬN ĐỘNG TRONG CHIẾN ĐẤU</a:t>
              </a:r>
              <a:endParaRPr lang="en-US" sz="2800">
                <a:latin typeface="Times New Roman" pitchFamily="18" charset="0"/>
                <a:cs typeface="Times New Roman" pitchFamily="18" charset="0"/>
              </a:endParaRPr>
            </a:p>
          </p:txBody>
        </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0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down)">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down)">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down)">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down)">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wipe(down)">
                                      <p:cBhvr>
                                        <p:cTn id="47" dur="500"/>
                                        <p:tgtEl>
                                          <p:spTgt spid="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wipe(down)">
                                      <p:cBhvr>
                                        <p:cTn id="52" dur="500"/>
                                        <p:tgtEl>
                                          <p:spTgt spid="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nodePh="1">
                                  <p:stCondLst>
                                    <p:cond delay="0"/>
                                  </p:stCondLst>
                                  <p:endCondLst>
                                    <p:cond evt="begin" delay="0">
                                      <p:tn val="55"/>
                                    </p:cond>
                                  </p:end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build="p"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solidFill>
                <a:latin typeface="Times New Roman" panose="02020603050405020304" pitchFamily="18" charset="0"/>
                <a:cs typeface="Times New Roman" panose="02020603050405020304" pitchFamily="18" charset="0"/>
              </a:rPr>
              <a:t>I. Ý </a:t>
            </a:r>
            <a:r>
              <a:rPr lang="vi-VN" sz="2000" b="1" spc="-90">
                <a:solidFill>
                  <a:schemeClr val="tx1"/>
                </a:solidFill>
                <a:latin typeface="Times New Roman"/>
                <a:ea typeface="Calibri"/>
              </a:rPr>
              <a:t>NGHĨA, YÊU CẦU, THỜI CƠ VẬN ĐỘNG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25891" y="1992215"/>
            <a:ext cx="9468003" cy="3637919"/>
          </a:xfrm>
          <a:prstGeom prst="rect">
            <a:avLst/>
          </a:prstGeom>
          <a:solidFill>
            <a:schemeClr val="accent4">
              <a:lumMod val="20000"/>
              <a:lumOff val="80000"/>
            </a:schemeClr>
          </a:solidFill>
        </p:spPr>
        <p:txBody>
          <a:bodyPr wrap="square">
            <a:spAutoFit/>
          </a:bodyPr>
          <a:lstStyle/>
          <a:p>
            <a:pPr marL="907415" indent="-457200" algn="just">
              <a:lnSpc>
                <a:spcPct val="120000"/>
              </a:lnSpc>
              <a:spcAft>
                <a:spcPts val="0"/>
              </a:spcAft>
              <a:buAutoNum type="arabicPeriod"/>
            </a:pPr>
            <a:r>
              <a:rPr lang="en-US" sz="2400" b="1" dirty="0">
                <a:latin typeface="Times New Roman"/>
                <a:ea typeface="Times New Roman"/>
                <a:cs typeface="Courier New"/>
              </a:rPr>
              <a:t>Ý nghĩa, </a:t>
            </a:r>
            <a:r>
              <a:rPr lang="en-US" sz="2400" b="1" dirty="0" err="1">
                <a:latin typeface="Times New Roman"/>
                <a:ea typeface="Times New Roman"/>
                <a:cs typeface="Courier New"/>
              </a:rPr>
              <a:t>yêu</a:t>
            </a:r>
            <a:r>
              <a:rPr lang="en-US" sz="2400" b="1" dirty="0">
                <a:latin typeface="Times New Roman"/>
                <a:ea typeface="Times New Roman"/>
                <a:cs typeface="Courier New"/>
              </a:rPr>
              <a:t> </a:t>
            </a:r>
            <a:r>
              <a:rPr lang="en-US" sz="2400" b="1" dirty="0" err="1">
                <a:latin typeface="Times New Roman"/>
                <a:ea typeface="Times New Roman"/>
                <a:cs typeface="Courier New"/>
              </a:rPr>
              <a:t>cầu</a:t>
            </a:r>
            <a:r>
              <a:rPr lang="vi-VN" sz="2400" b="1" dirty="0">
                <a:latin typeface="Times New Roman"/>
                <a:ea typeface="Times New Roman"/>
                <a:cs typeface="Courier New"/>
              </a:rPr>
              <a:t>, thời cơ vận động</a:t>
            </a:r>
          </a:p>
          <a:p>
            <a:pPr marL="450215" algn="just">
              <a:lnSpc>
                <a:spcPct val="120000"/>
              </a:lnSpc>
              <a:spcAft>
                <a:spcPts val="0"/>
              </a:spcAft>
            </a:pPr>
            <a:r>
              <a:rPr lang="vi-VN" sz="2400" b="1" dirty="0">
                <a:solidFill>
                  <a:srgbClr val="FF0000"/>
                </a:solidFill>
                <a:latin typeface="Times New Roman"/>
                <a:ea typeface="Calibri"/>
                <a:cs typeface="Courier New"/>
              </a:rPr>
              <a:t>−</a:t>
            </a:r>
            <a:r>
              <a:rPr lang="en-US" sz="2400" b="1" dirty="0">
                <a:solidFill>
                  <a:srgbClr val="FF0000"/>
                </a:solidFill>
                <a:latin typeface="Times New Roman"/>
                <a:ea typeface="Calibri"/>
                <a:cs typeface="Courier New"/>
              </a:rPr>
              <a:t> </a:t>
            </a:r>
            <a:r>
              <a:rPr lang="vi-VN" sz="2400" b="1" dirty="0">
                <a:solidFill>
                  <a:srgbClr val="FF0000"/>
                </a:solidFill>
                <a:latin typeface="Times New Roman"/>
                <a:ea typeface="Calibri"/>
                <a:cs typeface="Courier New"/>
              </a:rPr>
              <a:t>Thời cơ vận động</a:t>
            </a:r>
          </a:p>
          <a:p>
            <a:pPr marL="450215" algn="just">
              <a:lnSpc>
                <a:spcPct val="120000"/>
              </a:lnSpc>
              <a:spcAft>
                <a:spcPts val="0"/>
              </a:spcAft>
            </a:pPr>
            <a:r>
              <a:rPr lang="vi-VN" sz="2400" dirty="0">
                <a:solidFill>
                  <a:srgbClr val="002060"/>
                </a:solidFill>
                <a:latin typeface="Times New Roman"/>
                <a:ea typeface="Calibri"/>
                <a:cs typeface="Courier New"/>
              </a:rPr>
              <a:t>+ Khi có nhiều tiếng động ồn ào, bom đạn nổ, màn khói, cát bụi dày đặc,...</a:t>
            </a:r>
          </a:p>
          <a:p>
            <a:pPr marL="450215" algn="just">
              <a:lnSpc>
                <a:spcPct val="120000"/>
              </a:lnSpc>
              <a:spcAft>
                <a:spcPts val="0"/>
              </a:spcAft>
            </a:pPr>
            <a:r>
              <a:rPr lang="vi-VN" sz="2400" dirty="0">
                <a:solidFill>
                  <a:srgbClr val="002060"/>
                </a:solidFill>
                <a:latin typeface="Times New Roman"/>
                <a:ea typeface="Calibri"/>
                <a:cs typeface="Courier New"/>
              </a:rPr>
              <a:t>+ Khi địch không chú ý về hướng ta vận động.</a:t>
            </a:r>
          </a:p>
          <a:p>
            <a:pPr marL="450215" algn="just">
              <a:lnSpc>
                <a:spcPct val="120000"/>
              </a:lnSpc>
              <a:spcAft>
                <a:spcPts val="0"/>
              </a:spcAft>
            </a:pPr>
            <a:r>
              <a:rPr lang="vi-VN" sz="2400" dirty="0">
                <a:solidFill>
                  <a:srgbClr val="002060"/>
                </a:solidFill>
                <a:latin typeface="Times New Roman"/>
                <a:ea typeface="Calibri"/>
                <a:cs typeface="Courier New"/>
              </a:rPr>
              <a:t>+ Địa hình, địa vật kín đáo, thời tiết thuận lợi để ta vận động.</a:t>
            </a:r>
          </a:p>
          <a:p>
            <a:pPr marL="450215" algn="just">
              <a:lnSpc>
                <a:spcPct val="120000"/>
              </a:lnSpc>
              <a:spcAft>
                <a:spcPts val="0"/>
              </a:spcAft>
            </a:pPr>
            <a:r>
              <a:rPr lang="vi-VN" sz="2400" dirty="0">
                <a:solidFill>
                  <a:srgbClr val="002060"/>
                </a:solidFill>
                <a:latin typeface="Times New Roman"/>
                <a:ea typeface="Calibri"/>
                <a:cs typeface="Courier New"/>
              </a:rPr>
              <a:t>+ Khi có lệnh của người chỉ huy.</a:t>
            </a:r>
          </a:p>
          <a:p>
            <a:pPr marL="450215" algn="just">
              <a:lnSpc>
                <a:spcPct val="120000"/>
              </a:lnSpc>
              <a:spcAft>
                <a:spcPts val="0"/>
              </a:spcAft>
            </a:pPr>
            <a:endParaRPr lang="vi-VN" sz="2400" b="1" dirty="0">
              <a:solidFill>
                <a:srgbClr val="FF0000"/>
              </a:solidFill>
              <a:latin typeface="Times New Roman"/>
              <a:ea typeface="Calibri"/>
              <a:cs typeface="Courier New"/>
            </a:endParaRPr>
          </a:p>
        </p:txBody>
      </p:sp>
      <p:grpSp>
        <p:nvGrpSpPr>
          <p:cNvPr id="25" name="Group 24"/>
          <p:cNvGrpSpPr/>
          <p:nvPr/>
        </p:nvGrpSpPr>
        <p:grpSpPr>
          <a:xfrm>
            <a:off x="0" y="14286"/>
            <a:ext cx="12192000" cy="1155306"/>
            <a:chOff x="0" y="14286"/>
            <a:chExt cx="12192000" cy="1155306"/>
          </a:xfrm>
        </p:grpSpPr>
        <p:grpSp>
          <p:nvGrpSpPr>
            <p:cNvPr id="26" name="Group 25"/>
            <p:cNvGrpSpPr/>
            <p:nvPr/>
          </p:nvGrpSpPr>
          <p:grpSpPr>
            <a:xfrm>
              <a:off x="0" y="14286"/>
              <a:ext cx="12192000" cy="1155306"/>
              <a:chOff x="0" y="14286"/>
              <a:chExt cx="12192000" cy="1155306"/>
            </a:xfrm>
          </p:grpSpPr>
          <p:sp>
            <p:nvSpPr>
              <p:cNvPr id="28" name="Rectangle 27"/>
              <p:cNvSpPr/>
              <p:nvPr/>
            </p:nvSpPr>
            <p:spPr>
              <a:xfrm>
                <a:off x="979504" y="14286"/>
                <a:ext cx="11212496" cy="1155306"/>
              </a:xfrm>
              <a:prstGeom prst="rect">
                <a:avLst/>
              </a:prstGeom>
              <a:solidFill>
                <a:srgbClr val="D5A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grpSp>
        <p:nvGrpSpPr>
          <p:cNvPr id="11" name="Group 10"/>
          <p:cNvGrpSpPr/>
          <p:nvPr/>
        </p:nvGrpSpPr>
        <p:grpSpPr>
          <a:xfrm>
            <a:off x="0" y="-1"/>
            <a:ext cx="12214860" cy="1169593"/>
            <a:chOff x="0" y="-1"/>
            <a:chExt cx="12214860" cy="1169593"/>
          </a:xfrm>
        </p:grpSpPr>
        <p:grpSp>
          <p:nvGrpSpPr>
            <p:cNvPr id="13" name="Group 12"/>
            <p:cNvGrpSpPr/>
            <p:nvPr/>
          </p:nvGrpSpPr>
          <p:grpSpPr>
            <a:xfrm>
              <a:off x="0" y="14286"/>
              <a:ext cx="12192000" cy="1155306"/>
              <a:chOff x="0" y="14286"/>
              <a:chExt cx="12192000" cy="1155306"/>
            </a:xfrm>
          </p:grpSpPr>
          <p:grpSp>
            <p:nvGrpSpPr>
              <p:cNvPr id="19" name="Group 18"/>
              <p:cNvGrpSpPr/>
              <p:nvPr/>
            </p:nvGrpSpPr>
            <p:grpSpPr>
              <a:xfrm>
                <a:off x="0" y="14286"/>
                <a:ext cx="12192000" cy="1155306"/>
                <a:chOff x="0" y="14286"/>
                <a:chExt cx="12192000" cy="1155306"/>
              </a:xfrm>
            </p:grpSpPr>
            <p:sp>
              <p:nvSpPr>
                <p:cNvPr id="21" name="Rectangle 20"/>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0" y="-1"/>
              <a:ext cx="12214860" cy="1155306"/>
              <a:chOff x="-549538" y="-1714500"/>
              <a:chExt cx="12214860" cy="1155306"/>
            </a:xfrm>
          </p:grpSpPr>
          <p:sp>
            <p:nvSpPr>
              <p:cNvPr id="17" name="Rectangle 16"/>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18" name="Straight Connector 17"/>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671804" y="33830"/>
              <a:ext cx="11122090" cy="954107"/>
            </a:xfrm>
            <a:prstGeom prst="rect">
              <a:avLst/>
            </a:prstGeom>
          </p:spPr>
          <p:txBody>
            <a:bodyPr wrap="square">
              <a:spAutoFit/>
            </a:bodyPr>
            <a:lstStyle/>
            <a:p>
              <a:pPr algn="ctr"/>
              <a:r>
                <a:rPr lang="en-US" sz="2800" b="1">
                  <a:latin typeface="Times New Roman" pitchFamily="18" charset="0"/>
                  <a:cs typeface="Times New Roman" pitchFamily="18" charset="0"/>
                </a:rPr>
                <a:t>VẬN DỤNG CÁC TƯ THẾ, ĐỘNG TÁC CƠ BẢN</a:t>
              </a:r>
              <a:r>
                <a:rPr lang="vi-VN" sz="2800">
                  <a:latin typeface="Times New Roman" pitchFamily="18" charset="0"/>
                  <a:cs typeface="Times New Roman" pitchFamily="18" charset="0"/>
                </a:rPr>
                <a:t> </a:t>
              </a:r>
              <a:r>
                <a:rPr lang="en-US" sz="2800" b="1">
                  <a:latin typeface="Times New Roman" pitchFamily="18" charset="0"/>
                  <a:cs typeface="Times New Roman" pitchFamily="18" charset="0"/>
                </a:rPr>
                <a:t>KHI </a:t>
              </a:r>
              <a:endParaRPr lang="vi-VN" sz="2800" b="1">
                <a:latin typeface="Times New Roman" pitchFamily="18" charset="0"/>
                <a:cs typeface="Times New Roman" pitchFamily="18" charset="0"/>
              </a:endParaRPr>
            </a:p>
            <a:p>
              <a:pPr algn="ctr"/>
              <a:r>
                <a:rPr lang="en-US" sz="2800" b="1">
                  <a:latin typeface="Times New Roman" pitchFamily="18" charset="0"/>
                  <a:cs typeface="Times New Roman" pitchFamily="18" charset="0"/>
                </a:rPr>
                <a:t>VẬN ĐỘNG TRONG CHIẾN ĐẤU</a:t>
              </a:r>
              <a:endParaRPr lang="en-US" sz="2800">
                <a:latin typeface="Times New Roman" pitchFamily="18" charset="0"/>
                <a:cs typeface="Times New Roman" pitchFamily="18" charset="0"/>
              </a:endParaRPr>
            </a:p>
          </p:txBody>
        </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831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down)">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down)">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down)">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down)">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nodePh="1">
                                  <p:stCondLst>
                                    <p:cond delay="0"/>
                                  </p:stCondLst>
                                  <p:endCondLst>
                                    <p:cond evt="begin" delay="0">
                                      <p:tn val="45"/>
                                    </p:cond>
                                  </p:end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build="p"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ight Arrow Callout 11"/>
          <p:cNvSpPr/>
          <p:nvPr/>
        </p:nvSpPr>
        <p:spPr>
          <a:xfrm>
            <a:off x="144409" y="2186547"/>
            <a:ext cx="1928983" cy="3517634"/>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chemeClr val="tx1"/>
                </a:solidFill>
                <a:latin typeface="Times New Roman" panose="02020603050405020304" pitchFamily="18" charset="0"/>
                <a:cs typeface="Times New Roman" panose="02020603050405020304" pitchFamily="18" charset="0"/>
              </a:rPr>
              <a:t>II. VẬN DỤNG TRONG MỘT SỐ ĐỊA HÌNH KHÁC NHAU</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241852" y="1442552"/>
            <a:ext cx="6230344" cy="4431639"/>
          </a:xfrm>
          <a:prstGeom prst="roundRect">
            <a:avLst/>
          </a:prstGeom>
          <a:solidFill>
            <a:schemeClr val="bg1"/>
          </a:solidFill>
          <a:ln>
            <a:solidFill>
              <a:srgbClr val="FF0000"/>
            </a:solidFill>
          </a:ln>
        </p:spPr>
        <p:txBody>
          <a:bodyPr wrap="square">
            <a:spAutoFit/>
          </a:bodyPr>
          <a:lstStyle/>
          <a:p>
            <a:pPr marL="457200" indent="-457200" algn="just">
              <a:lnSpc>
                <a:spcPct val="120000"/>
              </a:lnSpc>
              <a:spcAft>
                <a:spcPts val="0"/>
              </a:spcAft>
              <a:buAutoNum type="arabicPeriod"/>
            </a:pPr>
            <a:r>
              <a:rPr lang="vi-VN" sz="2200" b="1" dirty="0">
                <a:solidFill>
                  <a:srgbClr val="002060"/>
                </a:solidFill>
                <a:latin typeface="Times New Roman"/>
                <a:ea typeface="Times New Roman"/>
                <a:cs typeface="Courier New"/>
              </a:rPr>
              <a:t>Vận động dưới hoả lực bắn thẳng của địch</a:t>
            </a:r>
          </a:p>
          <a:p>
            <a:pPr marL="342900" indent="-77788" algn="just">
              <a:lnSpc>
                <a:spcPct val="120000"/>
              </a:lnSpc>
              <a:spcAft>
                <a:spcPts val="0"/>
              </a:spcAft>
            </a:pPr>
            <a:r>
              <a:rPr lang="vi-VN" sz="2400" dirty="0">
                <a:solidFill>
                  <a:srgbClr val="002060"/>
                </a:solidFill>
                <a:latin typeface="Times New Roman"/>
                <a:ea typeface="Times New Roman"/>
                <a:cs typeface="Courier New"/>
              </a:rPr>
              <a:t>− Trước khi vận động: Phải nắm chắc tình         hình địch, địa hình, địa vật để xác định đường vận động, thời cơ vận động.</a:t>
            </a:r>
          </a:p>
          <a:p>
            <a:pPr marL="265112" algn="just">
              <a:lnSpc>
                <a:spcPct val="120000"/>
              </a:lnSpc>
              <a:spcAft>
                <a:spcPts val="0"/>
              </a:spcAft>
            </a:pPr>
            <a:r>
              <a:rPr lang="vi-VN" sz="2400" dirty="0">
                <a:solidFill>
                  <a:srgbClr val="002060"/>
                </a:solidFill>
                <a:latin typeface="Times New Roman"/>
                <a:ea typeface="Times New Roman"/>
                <a:cs typeface="Courier New"/>
              </a:rPr>
              <a:t>− Khi vận động: Tuỳ theo địa hình để sử dụng các động tác cho phù hợp như vọt tiến, chạy khom, bò, trườn,...</a:t>
            </a:r>
          </a:p>
          <a:p>
            <a:pPr marL="265112" algn="just">
              <a:lnSpc>
                <a:spcPct val="120000"/>
              </a:lnSpc>
              <a:spcAft>
                <a:spcPts val="0"/>
              </a:spcAft>
            </a:pPr>
            <a:r>
              <a:rPr lang="vi-VN" sz="2400" dirty="0">
                <a:solidFill>
                  <a:srgbClr val="002060"/>
                </a:solidFill>
                <a:latin typeface="Times New Roman"/>
                <a:ea typeface="Times New Roman"/>
                <a:cs typeface="Courier New"/>
              </a:rPr>
              <a:t>− Khi vào tới nơi ẩn nấp: Nhanh chóng lợi dụng địa hình, địa vật và quan sát địch,...</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5983"/>
            <a:ext cx="1221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D:\SÁCH QPAN\ảnh 12\IMG_H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5501" y="1346516"/>
            <a:ext cx="3210044" cy="222685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SÁCH QPAN\ảnh11\20211023120847_DSS_29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0" y="-17907000"/>
            <a:ext cx="9720000" cy="648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SÁCH QPAN\ảnh11\20211023120844_DSS_29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5502" y="3709945"/>
            <a:ext cx="3210044" cy="21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circle(in)">
                                      <p:cBhvr>
                                        <p:cTn id="31" dur="2000"/>
                                        <p:tgtEl>
                                          <p:spTgt spid="4100"/>
                                        </p:tgtEl>
                                      </p:cBhvr>
                                    </p:animEffect>
                                  </p:childTnLst>
                                </p:cTn>
                              </p:par>
                              <p:par>
                                <p:cTn id="32" presetID="6" presetClass="entr" presetSubtype="16" fill="hold" nodeType="with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circle(in)">
                                      <p:cBhvr>
                                        <p:cTn id="34"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ight Arrow Callout 11"/>
          <p:cNvSpPr/>
          <p:nvPr/>
        </p:nvSpPr>
        <p:spPr>
          <a:xfrm>
            <a:off x="144409" y="2186547"/>
            <a:ext cx="1928983" cy="3517634"/>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chemeClr val="tx1"/>
                </a:solidFill>
                <a:latin typeface="Times New Roman" panose="02020603050405020304" pitchFamily="18" charset="0"/>
                <a:cs typeface="Times New Roman" panose="02020603050405020304" pitchFamily="18" charset="0"/>
              </a:rPr>
              <a:t>II. VẬN DỤNG TRONG MỘT SỐ ĐỊA HÌNH KHÁC NHAU</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325891" y="1480834"/>
            <a:ext cx="6190580" cy="5495973"/>
          </a:xfrm>
          <a:prstGeom prst="roundRect">
            <a:avLst/>
          </a:prstGeom>
          <a:solidFill>
            <a:schemeClr val="bg1"/>
          </a:solidFill>
          <a:ln>
            <a:solidFill>
              <a:srgbClr val="FF0000"/>
            </a:solidFill>
          </a:ln>
        </p:spPr>
        <p:txBody>
          <a:bodyPr wrap="square">
            <a:spAutoFit/>
          </a:bodyPr>
          <a:lstStyle/>
          <a:p>
            <a:pPr algn="just">
              <a:lnSpc>
                <a:spcPct val="120000"/>
              </a:lnSpc>
              <a:spcAft>
                <a:spcPts val="0"/>
              </a:spcAft>
            </a:pPr>
            <a:r>
              <a:rPr lang="vi-VN" sz="2400" b="1" dirty="0">
                <a:solidFill>
                  <a:srgbClr val="002060"/>
                </a:solidFill>
                <a:latin typeface="Times New Roman"/>
                <a:ea typeface="Times New Roman"/>
                <a:cs typeface="Courier New"/>
              </a:rPr>
              <a:t>2. Vận động dưới hoả lực không quân, pháo binh, súng cối của địch</a:t>
            </a:r>
          </a:p>
          <a:p>
            <a:pPr algn="just">
              <a:lnSpc>
                <a:spcPct val="120000"/>
              </a:lnSpc>
              <a:spcAft>
                <a:spcPts val="0"/>
              </a:spcAft>
            </a:pPr>
            <a:r>
              <a:rPr lang="vi-VN" sz="2400" dirty="0">
                <a:solidFill>
                  <a:srgbClr val="002060"/>
                </a:solidFill>
                <a:latin typeface="Times New Roman"/>
                <a:ea typeface="Times New Roman"/>
                <a:cs typeface="Courier New"/>
              </a:rPr>
              <a:t>−</a:t>
            </a:r>
            <a:r>
              <a:rPr lang="en-US" sz="2400" dirty="0">
                <a:solidFill>
                  <a:srgbClr val="002060"/>
                </a:solidFill>
                <a:latin typeface="Times New Roman"/>
                <a:ea typeface="Times New Roman"/>
                <a:cs typeface="Courier New"/>
              </a:rPr>
              <a:t> </a:t>
            </a:r>
            <a:r>
              <a:rPr lang="vi-VN" sz="2400" dirty="0">
                <a:solidFill>
                  <a:srgbClr val="002060"/>
                </a:solidFill>
                <a:latin typeface="Times New Roman"/>
                <a:ea typeface="Times New Roman"/>
                <a:cs typeface="Courier New"/>
              </a:rPr>
              <a:t>Khi địch dùng hoả lực không quân, pháo binh, súng cối, khống chế đường vận động, chiến sĩ sử dụng động tác chạy, vọt tiến, để nhanh chóng vượt qua,...</a:t>
            </a:r>
          </a:p>
          <a:p>
            <a:pPr algn="just">
              <a:lnSpc>
                <a:spcPct val="120000"/>
              </a:lnSpc>
              <a:spcAft>
                <a:spcPts val="0"/>
              </a:spcAft>
            </a:pPr>
            <a:r>
              <a:rPr lang="vi-VN" sz="2400" dirty="0">
                <a:solidFill>
                  <a:srgbClr val="002060"/>
                </a:solidFill>
                <a:latin typeface="Times New Roman"/>
                <a:ea typeface="Times New Roman"/>
                <a:cs typeface="Courier New"/>
              </a:rPr>
              <a:t>−</a:t>
            </a:r>
            <a:r>
              <a:rPr lang="en-US" sz="2400" dirty="0">
                <a:solidFill>
                  <a:srgbClr val="002060"/>
                </a:solidFill>
                <a:latin typeface="Times New Roman"/>
                <a:ea typeface="Times New Roman"/>
                <a:cs typeface="Courier New"/>
              </a:rPr>
              <a:t> </a:t>
            </a:r>
            <a:r>
              <a:rPr lang="vi-VN" sz="2400" dirty="0">
                <a:solidFill>
                  <a:srgbClr val="002060"/>
                </a:solidFill>
                <a:latin typeface="Times New Roman"/>
                <a:ea typeface="Times New Roman"/>
                <a:cs typeface="Courier New"/>
              </a:rPr>
              <a:t>Quá trình vận động triệt để lợi dụng địa hình, địa vật để bảo đảm an toàn.</a:t>
            </a:r>
          </a:p>
          <a:p>
            <a:pPr algn="just">
              <a:lnSpc>
                <a:spcPct val="120000"/>
              </a:lnSpc>
              <a:spcAft>
                <a:spcPts val="0"/>
              </a:spcAft>
            </a:pPr>
            <a:r>
              <a:rPr lang="vi-VN" sz="2400" dirty="0">
                <a:solidFill>
                  <a:srgbClr val="002060"/>
                </a:solidFill>
                <a:latin typeface="Times New Roman"/>
                <a:ea typeface="Times New Roman"/>
                <a:cs typeface="Courier New"/>
              </a:rPr>
              <a:t>−</a:t>
            </a:r>
            <a:r>
              <a:rPr lang="en-US" sz="2400" dirty="0">
                <a:solidFill>
                  <a:srgbClr val="002060"/>
                </a:solidFill>
                <a:latin typeface="Times New Roman"/>
                <a:ea typeface="Times New Roman"/>
                <a:cs typeface="Courier New"/>
              </a:rPr>
              <a:t> </a:t>
            </a:r>
            <a:r>
              <a:rPr lang="vi-VN" sz="2400" dirty="0">
                <a:solidFill>
                  <a:srgbClr val="002060"/>
                </a:solidFill>
                <a:latin typeface="Times New Roman"/>
                <a:ea typeface="Times New Roman"/>
                <a:cs typeface="Courier New"/>
              </a:rPr>
              <a:t>Khi ẩn nấp dùng tư thế thấp, áp sát người vào giao thông hào,... hoặc nằm sát xuống mương, máng,...</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5983"/>
            <a:ext cx="1221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D:\SÁCH QPAN\ảnh 12\IMG_H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5501" y="1794741"/>
            <a:ext cx="3210044" cy="222685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SÁCH QPAN\ảnh11\20211023120847_DSS_29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0" y="-17907000"/>
            <a:ext cx="9720000" cy="6480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01" y="4399413"/>
            <a:ext cx="3376106" cy="200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99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arn(inVertical)">
                                      <p:cBhvr>
                                        <p:cTn id="32" dur="500"/>
                                        <p:tgtEl>
                                          <p:spTgt spid="4100"/>
                                        </p:tgtEl>
                                      </p:cBhvr>
                                    </p:animEffect>
                                  </p:childTnLst>
                                </p:cTn>
                              </p:par>
                              <p:par>
                                <p:cTn id="33" presetID="16" presetClass="entr" presetSubtype="21" fill="hold" nodeType="with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barn(inVertical)">
                                      <p:cBhvr>
                                        <p:cTn id="3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ight Arrow Callout 11"/>
          <p:cNvSpPr/>
          <p:nvPr/>
        </p:nvSpPr>
        <p:spPr>
          <a:xfrm>
            <a:off x="144409" y="2186547"/>
            <a:ext cx="1928983" cy="3517634"/>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chemeClr val="tx1"/>
                </a:solidFill>
                <a:latin typeface="Times New Roman" panose="02020603050405020304" pitchFamily="18" charset="0"/>
                <a:cs typeface="Times New Roman" panose="02020603050405020304" pitchFamily="18" charset="0"/>
              </a:rPr>
              <a:t>II. VẬN DỤNG TRONG MỘT SỐ ĐỊA HÌNH KHÁC NHAU</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325891" y="2144359"/>
            <a:ext cx="5617270" cy="4024932"/>
          </a:xfrm>
          <a:prstGeom prst="roundRect">
            <a:avLst/>
          </a:prstGeom>
          <a:solidFill>
            <a:schemeClr val="bg1"/>
          </a:solidFill>
          <a:ln>
            <a:solidFill>
              <a:srgbClr val="FF0000"/>
            </a:solidFill>
          </a:ln>
        </p:spPr>
        <p:txBody>
          <a:bodyPr wrap="square">
            <a:spAutoFit/>
          </a:bodyPr>
          <a:lstStyle/>
          <a:p>
            <a:pPr algn="just">
              <a:lnSpc>
                <a:spcPct val="120000"/>
              </a:lnSpc>
              <a:spcAft>
                <a:spcPts val="0"/>
              </a:spcAft>
            </a:pPr>
            <a:r>
              <a:rPr lang="vi-VN" sz="2400" b="1" dirty="0">
                <a:solidFill>
                  <a:srgbClr val="002060"/>
                </a:solidFill>
                <a:latin typeface="Times New Roman"/>
                <a:ea typeface="Times New Roman"/>
                <a:cs typeface="Courier New"/>
              </a:rPr>
              <a:t>3. Vận động bí mật đến gần địch trong một số địa hình</a:t>
            </a:r>
          </a:p>
          <a:p>
            <a:pPr algn="just">
              <a:lnSpc>
                <a:spcPct val="120000"/>
              </a:lnSpc>
              <a:spcAft>
                <a:spcPts val="0"/>
              </a:spcAft>
            </a:pPr>
            <a:r>
              <a:rPr lang="vi-VN" sz="2400" dirty="0">
                <a:solidFill>
                  <a:srgbClr val="FF0000"/>
                </a:solidFill>
                <a:latin typeface="Times New Roman"/>
                <a:ea typeface="Times New Roman"/>
                <a:cs typeface="Courier New"/>
              </a:rPr>
              <a:t>− Vận động qua địa hình nhiều cây cối rậm rạp </a:t>
            </a:r>
          </a:p>
          <a:p>
            <a:pPr algn="just">
              <a:lnSpc>
                <a:spcPct val="120000"/>
              </a:lnSpc>
              <a:spcAft>
                <a:spcPts val="0"/>
              </a:spcAft>
            </a:pPr>
            <a:r>
              <a:rPr lang="vi-VN" sz="2400" dirty="0">
                <a:solidFill>
                  <a:srgbClr val="002060"/>
                </a:solidFill>
                <a:latin typeface="Times New Roman"/>
                <a:ea typeface="Times New Roman"/>
                <a:cs typeface="Courier New"/>
              </a:rPr>
              <a:t>   Động tác vận dụng: Thường vận dụng động tác đi thường hoặc đi khom. Khi vận động qua địa hình này phải nhẹ nhàng, thận trọng để vượt qua.</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5983"/>
            <a:ext cx="1221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D:\SÁCH QPAN\ảnh11\20211023120847_DSS_29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0" y="-17907000"/>
            <a:ext cx="9720000" cy="6480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SÁCH QPAN\ảnh11\20210731_0756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0241"/>
          <a:stretch/>
        </p:blipFill>
        <p:spPr bwMode="auto">
          <a:xfrm>
            <a:off x="8032414" y="2577947"/>
            <a:ext cx="3596133" cy="289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4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wheel(1)">
                                      <p:cBhvr>
                                        <p:cTn id="2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ight Arrow Callout 11"/>
          <p:cNvSpPr/>
          <p:nvPr/>
        </p:nvSpPr>
        <p:spPr>
          <a:xfrm>
            <a:off x="144409" y="2186547"/>
            <a:ext cx="1928983" cy="3517634"/>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chemeClr val="tx1"/>
                </a:solidFill>
                <a:latin typeface="Times New Roman" panose="02020603050405020304" pitchFamily="18" charset="0"/>
                <a:cs typeface="Times New Roman" panose="02020603050405020304" pitchFamily="18" charset="0"/>
              </a:rPr>
              <a:t>II. VẬN DỤNG TRONG MỘT SỐ ĐỊA HÌNH KHÁC NHAU</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436060" y="1995048"/>
            <a:ext cx="5617270" cy="4515279"/>
          </a:xfrm>
          <a:prstGeom prst="roundRect">
            <a:avLst/>
          </a:prstGeom>
          <a:solidFill>
            <a:schemeClr val="bg1"/>
          </a:solidFill>
          <a:ln>
            <a:solidFill>
              <a:srgbClr val="FF0000"/>
            </a:solidFill>
          </a:ln>
        </p:spPr>
        <p:txBody>
          <a:bodyPr wrap="square">
            <a:spAutoFit/>
          </a:bodyPr>
          <a:lstStyle/>
          <a:p>
            <a:pPr algn="just">
              <a:lnSpc>
                <a:spcPct val="120000"/>
              </a:lnSpc>
              <a:spcAft>
                <a:spcPts val="0"/>
              </a:spcAft>
            </a:pPr>
            <a:r>
              <a:rPr lang="vi-VN" sz="2400" b="1" dirty="0">
                <a:solidFill>
                  <a:srgbClr val="002060"/>
                </a:solidFill>
                <a:latin typeface="Times New Roman"/>
                <a:ea typeface="Times New Roman"/>
                <a:cs typeface="Courier New"/>
              </a:rPr>
              <a:t>3. Vận động bí mật đến gần địch trong một số địa hình</a:t>
            </a:r>
          </a:p>
          <a:p>
            <a:pPr algn="just">
              <a:lnSpc>
                <a:spcPct val="120000"/>
              </a:lnSpc>
              <a:spcAft>
                <a:spcPts val="0"/>
              </a:spcAft>
            </a:pPr>
            <a:r>
              <a:rPr lang="vi-VN" sz="2400" dirty="0">
                <a:solidFill>
                  <a:srgbClr val="FF0000"/>
                </a:solidFill>
                <a:latin typeface="Times New Roman"/>
                <a:ea typeface="Times New Roman"/>
                <a:cs typeface="Courier New"/>
              </a:rPr>
              <a:t>− Vận động qua địa hình trống trải ho</a:t>
            </a:r>
            <a:r>
              <a:rPr lang="en-US" sz="2400" dirty="0" err="1">
                <a:solidFill>
                  <a:srgbClr val="FF0000"/>
                </a:solidFill>
                <a:latin typeface="Times New Roman"/>
                <a:ea typeface="Times New Roman"/>
                <a:cs typeface="Courier New"/>
              </a:rPr>
              <a:t>ặc</a:t>
            </a:r>
            <a:r>
              <a:rPr lang="vi-VN" sz="2400" dirty="0">
                <a:solidFill>
                  <a:srgbClr val="FF0000"/>
                </a:solidFill>
                <a:latin typeface="Times New Roman"/>
                <a:ea typeface="Times New Roman"/>
                <a:cs typeface="Courier New"/>
              </a:rPr>
              <a:t> không kín đáo</a:t>
            </a:r>
          </a:p>
          <a:p>
            <a:pPr algn="just">
              <a:lnSpc>
                <a:spcPct val="120000"/>
              </a:lnSpc>
              <a:spcAft>
                <a:spcPts val="0"/>
              </a:spcAft>
            </a:pPr>
            <a:r>
              <a:rPr lang="vi-VN" sz="2400" dirty="0">
                <a:solidFill>
                  <a:srgbClr val="002060"/>
                </a:solidFill>
                <a:latin typeface="Times New Roman"/>
                <a:ea typeface="Times New Roman"/>
                <a:cs typeface="Courier New"/>
              </a:rPr>
              <a:t>   Động tác vận dụng: Động tác vận dụng: Thường vận dụng động tác vọt tiến, bò, trườn,...</a:t>
            </a:r>
            <a:r>
              <a:rPr lang="en-US" sz="2400" dirty="0">
                <a:solidFill>
                  <a:srgbClr val="002060"/>
                </a:solidFill>
                <a:latin typeface="Times New Roman"/>
                <a:ea typeface="Times New Roman"/>
                <a:cs typeface="Courier New"/>
              </a:rPr>
              <a:t> </a:t>
            </a:r>
            <a:r>
              <a:rPr lang="vi-VN" sz="2400" dirty="0">
                <a:solidFill>
                  <a:srgbClr val="002060"/>
                </a:solidFill>
                <a:latin typeface="Times New Roman"/>
                <a:ea typeface="Times New Roman"/>
                <a:cs typeface="Courier New"/>
              </a:rPr>
              <a:t>Tranh thủ thời cơ thuận lợi, khi địch không chú ý, sương mù,...</a:t>
            </a:r>
            <a:r>
              <a:rPr lang="en-US" sz="2400" dirty="0">
                <a:solidFill>
                  <a:srgbClr val="002060"/>
                </a:solidFill>
                <a:latin typeface="Times New Roman"/>
                <a:ea typeface="Times New Roman"/>
                <a:cs typeface="Courier New"/>
              </a:rPr>
              <a:t> </a:t>
            </a:r>
            <a:r>
              <a:rPr lang="vi-VN" sz="2400" dirty="0">
                <a:solidFill>
                  <a:srgbClr val="002060"/>
                </a:solidFill>
                <a:latin typeface="Times New Roman"/>
                <a:ea typeface="Times New Roman"/>
                <a:cs typeface="Courier New"/>
              </a:rPr>
              <a:t>để vượt qua</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5983"/>
            <a:ext cx="1221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D:\SÁCH QPAN\ảnh11\20211023120847_DSS_29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0" y="-17907000"/>
            <a:ext cx="9720000" cy="64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SÁCH QPAN\ảnh 12\IMG_H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8042" y="1710077"/>
            <a:ext cx="3210044" cy="22268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SÁCH QPAN\ảnh11\20211023120844_DSS_29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8043" y="4073506"/>
            <a:ext cx="3210044" cy="21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par>
                                <p:cTn id="28" presetID="6"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146302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3398</TotalTime>
  <Words>876</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 Light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Trang-BanNDS</cp:lastModifiedBy>
  <cp:revision>709</cp:revision>
  <dcterms:created xsi:type="dcterms:W3CDTF">2022-04-30T11:42:35Z</dcterms:created>
  <dcterms:modified xsi:type="dcterms:W3CDTF">2024-05-13T08:10:45Z</dcterms:modified>
</cp:coreProperties>
</file>