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1"/>
  </p:sldMasterIdLst>
  <p:notesMasterIdLst>
    <p:notesMasterId r:id="rId34"/>
  </p:notesMasterIdLst>
  <p:sldIdLst>
    <p:sldId id="260" r:id="rId2"/>
    <p:sldId id="544" r:id="rId3"/>
    <p:sldId id="434" r:id="rId4"/>
    <p:sldId id="567" r:id="rId5"/>
    <p:sldId id="569" r:id="rId6"/>
    <p:sldId id="597" r:id="rId7"/>
    <p:sldId id="571" r:id="rId8"/>
    <p:sldId id="572" r:id="rId9"/>
    <p:sldId id="574" r:id="rId10"/>
    <p:sldId id="573" r:id="rId11"/>
    <p:sldId id="576" r:id="rId12"/>
    <p:sldId id="570" r:id="rId13"/>
    <p:sldId id="575" r:id="rId14"/>
    <p:sldId id="577" r:id="rId15"/>
    <p:sldId id="578" r:id="rId16"/>
    <p:sldId id="579" r:id="rId17"/>
    <p:sldId id="580" r:id="rId18"/>
    <p:sldId id="581" r:id="rId19"/>
    <p:sldId id="582" r:id="rId20"/>
    <p:sldId id="584" r:id="rId21"/>
    <p:sldId id="585" r:id="rId22"/>
    <p:sldId id="586" r:id="rId23"/>
    <p:sldId id="587" r:id="rId24"/>
    <p:sldId id="589" r:id="rId25"/>
    <p:sldId id="590" r:id="rId26"/>
    <p:sldId id="588" r:id="rId27"/>
    <p:sldId id="591" r:id="rId28"/>
    <p:sldId id="592" r:id="rId29"/>
    <p:sldId id="593" r:id="rId30"/>
    <p:sldId id="594" r:id="rId31"/>
    <p:sldId id="595" r:id="rId32"/>
    <p:sldId id="596" r:id="rId33"/>
  </p:sldIdLst>
  <p:sldSz cx="12192000" cy="6858000"/>
  <p:notesSz cx="6735763" cy="9866313"/>
  <p:defaultTextStyle>
    <a:defPPr>
      <a:defRPr lang="en-US"/>
    </a:defPPr>
    <a:lvl1pPr marL="0" algn="l" defTabSz="90913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4566" algn="l" defTabSz="90913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09137" algn="l" defTabSz="90913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3716" algn="l" defTabSz="90913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18270" algn="l" defTabSz="90913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2844" algn="l" defTabSz="90913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27413" algn="l" defTabSz="90913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81968" algn="l" defTabSz="90913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36551" algn="l" defTabSz="90913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E3FF"/>
    <a:srgbClr val="98FEB0"/>
    <a:srgbClr val="E59FD1"/>
    <a:srgbClr val="DA76BD"/>
    <a:srgbClr val="F4B870"/>
    <a:srgbClr val="0060A8"/>
    <a:srgbClr val="B2DE82"/>
    <a:srgbClr val="FFFF33"/>
    <a:srgbClr val="FF6161"/>
    <a:srgbClr val="0072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24" autoAdjust="0"/>
    <p:restoredTop sz="94660"/>
  </p:normalViewPr>
  <p:slideViewPr>
    <p:cSldViewPr>
      <p:cViewPr varScale="1">
        <p:scale>
          <a:sx n="101" d="100"/>
          <a:sy n="101" d="100"/>
        </p:scale>
        <p:origin x="402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6495FE-5773-4B95-9215-4FB091298516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0A92D-D7B4-4A6E-975E-2569A03C5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61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091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4566" algn="l" defTabSz="9091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9137" algn="l" defTabSz="9091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3716" algn="l" defTabSz="9091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18270" algn="l" defTabSz="9091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2844" algn="l" defTabSz="9091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27413" algn="l" defTabSz="9091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1968" algn="l" defTabSz="9091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36551" algn="l" defTabSz="9091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00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46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57338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67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4219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53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16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88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438810-190F-4319-A2B3-E1113E9B9FC0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-7257"/>
            <a:ext cx="12192000" cy="6865258"/>
          </a:xfrm>
          <a:prstGeom prst="rect">
            <a:avLst/>
          </a:prstGeom>
          <a:blipFill dpi="0" rotWithShape="0">
            <a:blip r:embed="rId2">
              <a:alphaModFix amt="6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387" r="-20387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lIns="90916" tIns="45460" rIns="90916" bIns="45460" anchor="ctr"/>
          <a:lstStyle/>
          <a:p>
            <a:pPr algn="ctr" defTabSz="681856">
              <a:defRPr/>
            </a:pPr>
            <a:endParaRPr lang="id-ID" sz="1100" kern="0">
              <a:solidFill>
                <a:prstClr val="white"/>
              </a:solidFill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772533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8A44CA-CFBF-4A31-97CF-0F65333B0C16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0" y="-1"/>
            <a:ext cx="12192000" cy="6858001"/>
          </a:xfrm>
          <a:prstGeom prst="rect">
            <a:avLst/>
          </a:prstGeom>
          <a:gradFill>
            <a:gsLst>
              <a:gs pos="13000">
                <a:srgbClr val="13488C"/>
              </a:gs>
              <a:gs pos="100000">
                <a:srgbClr val="06B8FD"/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lIns="90916" tIns="45460" rIns="90916" bIns="45460" anchor="ctr"/>
          <a:lstStyle/>
          <a:p>
            <a:pPr algn="ctr" defTabSz="681856">
              <a:defRPr/>
            </a:pPr>
            <a:endParaRPr lang="id-ID" sz="1100" kern="0">
              <a:solidFill>
                <a:prstClr val="black">
                  <a:lumMod val="65000"/>
                  <a:lumOff val="35000"/>
                </a:prstClr>
              </a:solidFill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5276031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438810-190F-4319-A2B3-E1113E9B9FC0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-7257"/>
            <a:ext cx="12192000" cy="6865258"/>
          </a:xfrm>
          <a:prstGeom prst="rect">
            <a:avLst/>
          </a:prstGeom>
          <a:blipFill dpi="0" rotWithShape="0">
            <a:blip r:embed="rId2">
              <a:alphaModFix amt="6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387" r="-20387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lIns="90916" tIns="45460" rIns="90916" bIns="45460" anchor="ctr"/>
          <a:lstStyle/>
          <a:p>
            <a:pPr algn="ctr" defTabSz="681856">
              <a:defRPr/>
            </a:pPr>
            <a:endParaRPr lang="id-ID" sz="1100" kern="0">
              <a:solidFill>
                <a:prstClr val="white"/>
              </a:solidFill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753431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783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8A44CA-CFBF-4A31-97CF-0F65333B0C16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0" y="-1"/>
            <a:ext cx="12192000" cy="6858001"/>
          </a:xfrm>
          <a:prstGeom prst="rect">
            <a:avLst/>
          </a:prstGeom>
          <a:gradFill>
            <a:gsLst>
              <a:gs pos="13000">
                <a:srgbClr val="13488C"/>
              </a:gs>
              <a:gs pos="100000">
                <a:srgbClr val="06B8FD"/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lIns="90916" tIns="45460" rIns="90916" bIns="45460" anchor="ctr"/>
          <a:lstStyle/>
          <a:p>
            <a:pPr algn="ctr" defTabSz="681856">
              <a:defRPr/>
            </a:pPr>
            <a:endParaRPr lang="id-ID" sz="1100" kern="0">
              <a:solidFill>
                <a:prstClr val="black">
                  <a:lumMod val="65000"/>
                  <a:lumOff val="35000"/>
                </a:prstClr>
              </a:solidFill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955154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438810-190F-4319-A2B3-E1113E9B9FC0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-7257"/>
            <a:ext cx="12192000" cy="6865258"/>
          </a:xfrm>
          <a:prstGeom prst="rect">
            <a:avLst/>
          </a:prstGeom>
          <a:blipFill dpi="0" rotWithShape="0">
            <a:blip r:embed="rId2">
              <a:alphaModFix amt="6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387" r="-20387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lIns="90916" tIns="45460" rIns="90916" bIns="45460" anchor="ctr"/>
          <a:lstStyle/>
          <a:p>
            <a:pPr algn="ctr" defTabSz="681856">
              <a:defRPr/>
            </a:pPr>
            <a:endParaRPr lang="id-ID" sz="1100" kern="0">
              <a:solidFill>
                <a:prstClr val="white"/>
              </a:solidFill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270064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8A44CA-CFBF-4A31-97CF-0F65333B0C16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0" y="-1"/>
            <a:ext cx="12192000" cy="6858001"/>
          </a:xfrm>
          <a:prstGeom prst="rect">
            <a:avLst/>
          </a:prstGeom>
          <a:gradFill>
            <a:gsLst>
              <a:gs pos="13000">
                <a:srgbClr val="13488C"/>
              </a:gs>
              <a:gs pos="100000">
                <a:srgbClr val="06B8FD"/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lIns="90916" tIns="45460" rIns="90916" bIns="45460" anchor="ctr"/>
          <a:lstStyle/>
          <a:p>
            <a:pPr algn="ctr" defTabSz="681856">
              <a:defRPr/>
            </a:pPr>
            <a:endParaRPr lang="id-ID" sz="1100" kern="0">
              <a:solidFill>
                <a:prstClr val="black">
                  <a:lumMod val="65000"/>
                  <a:lumOff val="35000"/>
                </a:prstClr>
              </a:solidFill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6860986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438810-190F-4319-A2B3-E1113E9B9FC0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-7257"/>
            <a:ext cx="12192000" cy="6865258"/>
          </a:xfrm>
          <a:prstGeom prst="rect">
            <a:avLst/>
          </a:prstGeom>
          <a:blipFill dpi="0" rotWithShape="0">
            <a:blip r:embed="rId2">
              <a:alphaModFix amt="6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387" r="-20387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lIns="90916" tIns="45460" rIns="90916" bIns="45460" anchor="ctr"/>
          <a:lstStyle/>
          <a:p>
            <a:pPr algn="ctr" defTabSz="681856">
              <a:defRPr/>
            </a:pPr>
            <a:endParaRPr lang="id-ID" sz="1100" kern="0">
              <a:solidFill>
                <a:prstClr val="white"/>
              </a:solidFill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5885401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8A44CA-CFBF-4A31-97CF-0F65333B0C16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0" y="-1"/>
            <a:ext cx="12192000" cy="6858001"/>
          </a:xfrm>
          <a:prstGeom prst="rect">
            <a:avLst/>
          </a:prstGeom>
          <a:gradFill>
            <a:gsLst>
              <a:gs pos="13000">
                <a:srgbClr val="13488C"/>
              </a:gs>
              <a:gs pos="100000">
                <a:srgbClr val="06B8FD"/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lIns="90916" tIns="45460" rIns="90916" bIns="45460" anchor="ctr"/>
          <a:lstStyle/>
          <a:p>
            <a:pPr algn="ctr" defTabSz="681856">
              <a:defRPr/>
            </a:pPr>
            <a:endParaRPr lang="id-ID" sz="1100" kern="0">
              <a:solidFill>
                <a:prstClr val="black">
                  <a:lumMod val="65000"/>
                  <a:lumOff val="35000"/>
                </a:prstClr>
              </a:solidFill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42249321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E438810-190F-4319-A2B3-E1113E9B9FC0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-7257"/>
            <a:ext cx="12192000" cy="6865258"/>
          </a:xfrm>
          <a:prstGeom prst="rect">
            <a:avLst/>
          </a:prstGeom>
          <a:blipFill dpi="0" rotWithShape="0">
            <a:blip r:embed="rId2">
              <a:alphaModFix amt="6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387" r="-20387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id-ID" sz="1013" kern="0">
              <a:solidFill>
                <a:prstClr val="white"/>
              </a:solidFill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0350044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B8A44CA-CFBF-4A31-97CF-0F65333B0C16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0" y="-1"/>
            <a:ext cx="12192000" cy="6858001"/>
          </a:xfrm>
          <a:prstGeom prst="rect">
            <a:avLst/>
          </a:prstGeom>
          <a:gradFill>
            <a:gsLst>
              <a:gs pos="13000">
                <a:srgbClr val="13488C"/>
              </a:gs>
              <a:gs pos="100000">
                <a:srgbClr val="06B8FD"/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id-ID" sz="1013" kern="0">
              <a:solidFill>
                <a:prstClr val="black">
                  <a:lumMod val="65000"/>
                  <a:lumOff val="35000"/>
                </a:prstClr>
              </a:solidFill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551720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26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6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10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72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41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00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121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19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  <p:sldLayoutId id="2147483980" r:id="rId14"/>
    <p:sldLayoutId id="2147483981" r:id="rId15"/>
    <p:sldLayoutId id="2147483982" r:id="rId16"/>
    <p:sldLayoutId id="2147483662" r:id="rId17"/>
    <p:sldLayoutId id="2147483663" r:id="rId18"/>
    <p:sldLayoutId id="2147483803" r:id="rId19"/>
    <p:sldLayoutId id="2147483804" r:id="rId20"/>
    <p:sldLayoutId id="2147483815" r:id="rId21"/>
    <p:sldLayoutId id="2147483816" r:id="rId22"/>
    <p:sldLayoutId id="2147483827" r:id="rId23"/>
    <p:sldLayoutId id="2147483828" r:id="rId24"/>
    <p:sldLayoutId id="2147483869" r:id="rId25"/>
    <p:sldLayoutId id="2147483870" r:id="rId2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970" y="38581"/>
            <a:ext cx="857630" cy="755091"/>
          </a:xfrm>
          <a:prstGeom prst="rect">
            <a:avLst/>
          </a:prstGeom>
          <a:solidFill>
            <a:srgbClr val="0072C8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8" y="38582"/>
            <a:ext cx="671769" cy="8922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2133600"/>
            <a:ext cx="10406524" cy="34383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964F69-0A1A-9B86-0B60-056CCC4C79E4}"/>
              </a:ext>
            </a:extLst>
          </p:cNvPr>
          <p:cNvSpPr txBox="1"/>
          <p:nvPr/>
        </p:nvSpPr>
        <p:spPr>
          <a:xfrm>
            <a:off x="670009" y="139760"/>
            <a:ext cx="4724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XUẤT BẢN GIÁO DỤC VIỆT NAM</a:t>
            </a:r>
          </a:p>
          <a:p>
            <a:pPr algn="ctr"/>
            <a:r>
              <a:rPr lang="en-US" sz="1700" dirty="0">
                <a:solidFill>
                  <a:srgbClr val="0072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VIETNAM EDUCATION PUBLISHING HOUSE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777C6A-048F-8866-A980-82FA7E16E990}"/>
              </a:ext>
            </a:extLst>
          </p:cNvPr>
          <p:cNvSpPr txBox="1"/>
          <p:nvPr/>
        </p:nvSpPr>
        <p:spPr>
          <a:xfrm>
            <a:off x="7315200" y="139760"/>
            <a:ext cx="403454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TY CỔ PHẦN ĐẦU TƯ</a:t>
            </a:r>
          </a:p>
          <a:p>
            <a:pPr algn="ctr"/>
            <a:r>
              <a:rPr lang="en-US" sz="1700" dirty="0">
                <a:solidFill>
                  <a:srgbClr val="0072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PHÁT TRIỂN GIÁO DỤC HÀ NỘI</a:t>
            </a:r>
          </a:p>
        </p:txBody>
      </p:sp>
    </p:spTree>
    <p:extLst>
      <p:ext uri="{BB962C8B-B14F-4D97-AF65-F5344CB8AC3E}">
        <p14:creationId xmlns:p14="http://schemas.microsoft.com/office/powerpoint/2010/main" val="111806416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4286"/>
            <a:ext cx="12192000" cy="876544"/>
            <a:chOff x="0" y="14286"/>
            <a:chExt cx="12192000" cy="876544"/>
          </a:xfrm>
        </p:grpSpPr>
        <p:sp>
          <p:nvSpPr>
            <p:cNvPr id="5" name="Rectangle 4"/>
            <p:cNvSpPr/>
            <p:nvPr/>
          </p:nvSpPr>
          <p:spPr>
            <a:xfrm>
              <a:off x="0" y="14286"/>
              <a:ext cx="12192000" cy="876544"/>
            </a:xfrm>
            <a:prstGeom prst="rect">
              <a:avLst/>
            </a:prstGeom>
            <a:solidFill>
              <a:srgbClr val="93E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VÀ GIỮ PHƯƠNG HƯỚNG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838200"/>
              <a:ext cx="12192000" cy="2857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8"/>
          <p:cNvSpPr/>
          <p:nvPr/>
        </p:nvSpPr>
        <p:spPr>
          <a:xfrm>
            <a:off x="33337" y="1676403"/>
            <a:ext cx="1795463" cy="236219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PHƯƠNG HƯỚNG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133600" y="1028227"/>
            <a:ext cx="4572000" cy="510778"/>
          </a:xfrm>
          <a:prstGeom prst="roundRect">
            <a:avLst/>
          </a:prstGeom>
          <a:solidFill>
            <a:srgbClr val="98FEB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Kĩ thuật tìm phương hướng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157412" y="1614488"/>
            <a:ext cx="3767139" cy="510778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a) Sử dụng địa bàn, bản đồ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133601" y="2200749"/>
            <a:ext cx="2514600" cy="510778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103120" y="2610236"/>
            <a:ext cx="4602480" cy="919401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115960"/>
            <a:ext cx="3877399" cy="55391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86"/>
          <a:stretch/>
        </p:blipFill>
        <p:spPr>
          <a:xfrm>
            <a:off x="5031517" y="3610616"/>
            <a:ext cx="2042065" cy="309498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" name="Straight Arrow Connector 5"/>
          <p:cNvCxnSpPr/>
          <p:nvPr/>
        </p:nvCxnSpPr>
        <p:spPr>
          <a:xfrm flipV="1">
            <a:off x="6324600" y="2438400"/>
            <a:ext cx="3657600" cy="16002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6324600" y="5586170"/>
            <a:ext cx="3810000" cy="46297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2564061" y="4283666"/>
            <a:ext cx="2041847" cy="1736646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0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4286"/>
            <a:ext cx="12192000" cy="876544"/>
            <a:chOff x="0" y="14286"/>
            <a:chExt cx="12192000" cy="876544"/>
          </a:xfrm>
        </p:grpSpPr>
        <p:sp>
          <p:nvSpPr>
            <p:cNvPr id="5" name="Rectangle 4"/>
            <p:cNvSpPr/>
            <p:nvPr/>
          </p:nvSpPr>
          <p:spPr>
            <a:xfrm>
              <a:off x="0" y="14286"/>
              <a:ext cx="12192000" cy="876544"/>
            </a:xfrm>
            <a:prstGeom prst="rect">
              <a:avLst/>
            </a:prstGeom>
            <a:solidFill>
              <a:srgbClr val="93E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VÀ GIỮ PHƯƠNG HƯỚNG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838200"/>
              <a:ext cx="12192000" cy="2857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8"/>
          <p:cNvSpPr/>
          <p:nvPr/>
        </p:nvSpPr>
        <p:spPr>
          <a:xfrm>
            <a:off x="33337" y="1676403"/>
            <a:ext cx="1795463" cy="236219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PHƯƠNG HƯỚNG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133600" y="1028227"/>
            <a:ext cx="4572000" cy="510778"/>
          </a:xfrm>
          <a:prstGeom prst="roundRect">
            <a:avLst/>
          </a:prstGeom>
          <a:solidFill>
            <a:srgbClr val="98FEB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Kĩ thuật tìm phương hướng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157412" y="1614488"/>
            <a:ext cx="3767139" cy="510778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a) Sử dụng địa bàn, bản đồ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133601" y="2200749"/>
            <a:ext cx="2514600" cy="510778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103120" y="2610236"/>
            <a:ext cx="4602480" cy="919401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+ Định hướng bản đồ bằng đường phương hướng giữa hai địa vật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665" y="1028227"/>
            <a:ext cx="4043947" cy="577706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08"/>
          <a:stretch/>
        </p:blipFill>
        <p:spPr>
          <a:xfrm>
            <a:off x="5715000" y="3939124"/>
            <a:ext cx="1885184" cy="28435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" t="44473" r="1433" b="43652"/>
          <a:stretch/>
        </p:blipFill>
        <p:spPr>
          <a:xfrm rot="16200000" flipV="1">
            <a:off x="6027201" y="5202723"/>
            <a:ext cx="1791191" cy="166971"/>
          </a:xfrm>
          <a:prstGeom prst="rect">
            <a:avLst/>
          </a:prstGeom>
        </p:spPr>
      </p:pic>
      <p:cxnSp>
        <p:nvCxnSpPr>
          <p:cNvPr id="76" name="Straight Arrow Connector 75"/>
          <p:cNvCxnSpPr/>
          <p:nvPr/>
        </p:nvCxnSpPr>
        <p:spPr>
          <a:xfrm flipV="1">
            <a:off x="6846336" y="3025996"/>
            <a:ext cx="1" cy="31855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entagon 16"/>
          <p:cNvSpPr/>
          <p:nvPr/>
        </p:nvSpPr>
        <p:spPr>
          <a:xfrm>
            <a:off x="4138806" y="4618752"/>
            <a:ext cx="1551655" cy="1569660"/>
          </a:xfrm>
          <a:prstGeom prst="homePlate">
            <a:avLst>
              <a:gd name="adj" fmla="val 19036"/>
            </a:avLst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86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4286"/>
            <a:ext cx="12192000" cy="876544"/>
            <a:chOff x="0" y="14286"/>
            <a:chExt cx="12192000" cy="876544"/>
          </a:xfrm>
        </p:grpSpPr>
        <p:sp>
          <p:nvSpPr>
            <p:cNvPr id="5" name="Rectangle 4"/>
            <p:cNvSpPr/>
            <p:nvPr/>
          </p:nvSpPr>
          <p:spPr>
            <a:xfrm>
              <a:off x="0" y="14286"/>
              <a:ext cx="12192000" cy="876544"/>
            </a:xfrm>
            <a:prstGeom prst="rect">
              <a:avLst/>
            </a:prstGeom>
            <a:solidFill>
              <a:srgbClr val="93E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VÀ GIỮ PHƯƠNG HƯỚNG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838200"/>
              <a:ext cx="12192000" cy="2857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8"/>
          <p:cNvSpPr/>
          <p:nvPr/>
        </p:nvSpPr>
        <p:spPr>
          <a:xfrm>
            <a:off x="33337" y="1676403"/>
            <a:ext cx="1795463" cy="236219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PHƯƠNG HƯỚNG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133600" y="1028227"/>
            <a:ext cx="4572000" cy="510778"/>
          </a:xfrm>
          <a:prstGeom prst="roundRect">
            <a:avLst/>
          </a:prstGeom>
          <a:solidFill>
            <a:srgbClr val="98FEB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Kĩ thuật tìm phương hướng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157412" y="1614488"/>
            <a:ext cx="3767139" cy="510778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a) Sử dụng địa bàn, bản đồ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133601" y="2200749"/>
            <a:ext cx="2514600" cy="510778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103120" y="2610236"/>
            <a:ext cx="4602480" cy="919401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+ Định hướng bản đồ bằng đường phương hướng giữa hai địa vật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665" y="1028227"/>
            <a:ext cx="4043947" cy="577706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08"/>
          <a:stretch/>
        </p:blipFill>
        <p:spPr>
          <a:xfrm>
            <a:off x="9448800" y="3239142"/>
            <a:ext cx="1456152" cy="219641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" t="44473" r="1433" b="43652"/>
          <a:stretch/>
        </p:blipFill>
        <p:spPr>
          <a:xfrm rot="16200000" flipV="1">
            <a:off x="9520610" y="4274743"/>
            <a:ext cx="1791191" cy="166971"/>
          </a:xfrm>
          <a:prstGeom prst="rect">
            <a:avLst/>
          </a:prstGeom>
        </p:spPr>
      </p:pic>
      <p:cxnSp>
        <p:nvCxnSpPr>
          <p:cNvPr id="76" name="Straight Arrow Connector 75"/>
          <p:cNvCxnSpPr/>
          <p:nvPr/>
        </p:nvCxnSpPr>
        <p:spPr>
          <a:xfrm flipV="1">
            <a:off x="10357790" y="2250047"/>
            <a:ext cx="1" cy="31855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Pentagon 76"/>
          <p:cNvSpPr/>
          <p:nvPr/>
        </p:nvSpPr>
        <p:spPr>
          <a:xfrm>
            <a:off x="6203439" y="4337351"/>
            <a:ext cx="1551655" cy="1569660"/>
          </a:xfrm>
          <a:prstGeom prst="homePlate">
            <a:avLst>
              <a:gd name="adj" fmla="val 19036"/>
            </a:avLst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hợp đứng trên địa vật</a:t>
            </a:r>
          </a:p>
        </p:txBody>
      </p:sp>
    </p:spTree>
    <p:extLst>
      <p:ext uri="{BB962C8B-B14F-4D97-AF65-F5344CB8AC3E}">
        <p14:creationId xmlns:p14="http://schemas.microsoft.com/office/powerpoint/2010/main" val="133601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4286"/>
            <a:ext cx="12192000" cy="876544"/>
            <a:chOff x="0" y="14286"/>
            <a:chExt cx="12192000" cy="876544"/>
          </a:xfrm>
        </p:grpSpPr>
        <p:sp>
          <p:nvSpPr>
            <p:cNvPr id="5" name="Rectangle 4"/>
            <p:cNvSpPr/>
            <p:nvPr/>
          </p:nvSpPr>
          <p:spPr>
            <a:xfrm>
              <a:off x="0" y="14286"/>
              <a:ext cx="12192000" cy="876544"/>
            </a:xfrm>
            <a:prstGeom prst="rect">
              <a:avLst/>
            </a:prstGeom>
            <a:solidFill>
              <a:srgbClr val="93E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VÀ GIỮ PHƯƠNG HƯỚNG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838200"/>
              <a:ext cx="12192000" cy="2857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8"/>
          <p:cNvSpPr/>
          <p:nvPr/>
        </p:nvSpPr>
        <p:spPr>
          <a:xfrm>
            <a:off x="33337" y="1676403"/>
            <a:ext cx="1795463" cy="236219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PHƯƠNG HƯỚNG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133600" y="1028227"/>
            <a:ext cx="4572000" cy="510778"/>
          </a:xfrm>
          <a:prstGeom prst="roundRect">
            <a:avLst/>
          </a:prstGeom>
          <a:solidFill>
            <a:srgbClr val="98FEB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Kĩ thuật tìm phương hướng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157412" y="1614488"/>
            <a:ext cx="3767139" cy="510778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a) Sử dụng địa bàn, bản đồ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133601" y="2200749"/>
            <a:ext cx="2514600" cy="510778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103120" y="2610236"/>
            <a:ext cx="4602480" cy="919401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665" y="1028227"/>
            <a:ext cx="4043947" cy="577706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08"/>
          <a:stretch/>
        </p:blipFill>
        <p:spPr>
          <a:xfrm>
            <a:off x="9448800" y="3239142"/>
            <a:ext cx="1456152" cy="219641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" t="44473" r="1433" b="43652"/>
          <a:stretch/>
        </p:blipFill>
        <p:spPr>
          <a:xfrm rot="16200000" flipV="1">
            <a:off x="9520610" y="4274743"/>
            <a:ext cx="1791191" cy="166971"/>
          </a:xfrm>
          <a:prstGeom prst="rect">
            <a:avLst/>
          </a:prstGeom>
        </p:spPr>
      </p:pic>
      <p:cxnSp>
        <p:nvCxnSpPr>
          <p:cNvPr id="76" name="Straight Arrow Connector 75"/>
          <p:cNvCxnSpPr/>
          <p:nvPr/>
        </p:nvCxnSpPr>
        <p:spPr>
          <a:xfrm flipV="1">
            <a:off x="10357790" y="2250047"/>
            <a:ext cx="1" cy="31855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entagon 13"/>
          <p:cNvSpPr/>
          <p:nvPr/>
        </p:nvSpPr>
        <p:spPr>
          <a:xfrm>
            <a:off x="6203439" y="4337351"/>
            <a:ext cx="1551655" cy="1569660"/>
          </a:xfrm>
          <a:prstGeom prst="homePlate">
            <a:avLst>
              <a:gd name="adj" fmla="val 19036"/>
            </a:avLst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07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4286"/>
            <a:ext cx="12192000" cy="876544"/>
            <a:chOff x="0" y="14286"/>
            <a:chExt cx="12192000" cy="876544"/>
          </a:xfrm>
        </p:grpSpPr>
        <p:sp>
          <p:nvSpPr>
            <p:cNvPr id="5" name="Rectangle 4"/>
            <p:cNvSpPr/>
            <p:nvPr/>
          </p:nvSpPr>
          <p:spPr>
            <a:xfrm>
              <a:off x="0" y="14286"/>
              <a:ext cx="12192000" cy="876544"/>
            </a:xfrm>
            <a:prstGeom prst="rect">
              <a:avLst/>
            </a:prstGeom>
            <a:solidFill>
              <a:srgbClr val="93E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VÀ GIỮ PHƯƠNG HƯỚNG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838200"/>
              <a:ext cx="12192000" cy="2857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8"/>
          <p:cNvSpPr/>
          <p:nvPr/>
        </p:nvSpPr>
        <p:spPr>
          <a:xfrm>
            <a:off x="33337" y="1676403"/>
            <a:ext cx="1795463" cy="236219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PHƯƠNG HƯỚNG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133600" y="1028227"/>
            <a:ext cx="4572000" cy="510778"/>
          </a:xfrm>
          <a:prstGeom prst="roundRect">
            <a:avLst/>
          </a:prstGeom>
          <a:solidFill>
            <a:srgbClr val="98FEB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Kĩ thuật tìm phương hướng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157413" y="1614488"/>
            <a:ext cx="3100388" cy="510778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b) Dựa vào Mặt Trời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399" y="2409824"/>
            <a:ext cx="7896281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1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4286"/>
            <a:ext cx="12192000" cy="876544"/>
            <a:chOff x="0" y="14286"/>
            <a:chExt cx="12192000" cy="876544"/>
          </a:xfrm>
        </p:grpSpPr>
        <p:sp>
          <p:nvSpPr>
            <p:cNvPr id="5" name="Rectangle 4"/>
            <p:cNvSpPr/>
            <p:nvPr/>
          </p:nvSpPr>
          <p:spPr>
            <a:xfrm>
              <a:off x="0" y="14286"/>
              <a:ext cx="12192000" cy="876544"/>
            </a:xfrm>
            <a:prstGeom prst="rect">
              <a:avLst/>
            </a:prstGeom>
            <a:solidFill>
              <a:srgbClr val="93E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VÀ GIỮ PHƯƠNG HƯỚNG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838200"/>
              <a:ext cx="12192000" cy="2857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8"/>
          <p:cNvSpPr/>
          <p:nvPr/>
        </p:nvSpPr>
        <p:spPr>
          <a:xfrm>
            <a:off x="33337" y="1676403"/>
            <a:ext cx="1795463" cy="236219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PHƯƠNG HƯỚNG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133600" y="1028227"/>
            <a:ext cx="4572000" cy="510778"/>
          </a:xfrm>
          <a:prstGeom prst="roundRect">
            <a:avLst/>
          </a:prstGeom>
          <a:solidFill>
            <a:srgbClr val="98FEB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Kĩ thuật tìm phương hướng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157413" y="1614488"/>
            <a:ext cx="3100388" cy="510778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b) Dựa vào Mặt Trời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413" y="2362200"/>
            <a:ext cx="9882187" cy="434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1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4286"/>
            <a:ext cx="12192000" cy="876544"/>
            <a:chOff x="0" y="14286"/>
            <a:chExt cx="12192000" cy="876544"/>
          </a:xfrm>
        </p:grpSpPr>
        <p:sp>
          <p:nvSpPr>
            <p:cNvPr id="5" name="Rectangle 4"/>
            <p:cNvSpPr/>
            <p:nvPr/>
          </p:nvSpPr>
          <p:spPr>
            <a:xfrm>
              <a:off x="0" y="14286"/>
              <a:ext cx="12192000" cy="876544"/>
            </a:xfrm>
            <a:prstGeom prst="rect">
              <a:avLst/>
            </a:prstGeom>
            <a:solidFill>
              <a:srgbClr val="93E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VÀ GIỮ PHƯƠNG HƯỚNG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838200"/>
              <a:ext cx="12192000" cy="2857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8"/>
          <p:cNvSpPr/>
          <p:nvPr/>
        </p:nvSpPr>
        <p:spPr>
          <a:xfrm>
            <a:off x="33337" y="1676403"/>
            <a:ext cx="1795463" cy="236219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PHƯƠNG HƯỚNG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133600" y="1028227"/>
            <a:ext cx="4572000" cy="510778"/>
          </a:xfrm>
          <a:prstGeom prst="roundRect">
            <a:avLst/>
          </a:prstGeom>
          <a:solidFill>
            <a:srgbClr val="98FEB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Kĩ thuật tìm phương hướng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157413" y="1614488"/>
            <a:ext cx="3100388" cy="510778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b) Dựa vào Mặt Trời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157413" y="2362200"/>
            <a:ext cx="9882187" cy="4343398"/>
            <a:chOff x="2157413" y="2362201"/>
            <a:chExt cx="9882187" cy="434339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b="82456"/>
            <a:stretch/>
          </p:blipFill>
          <p:spPr>
            <a:xfrm>
              <a:off x="2157413" y="2362201"/>
              <a:ext cx="9882187" cy="762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7413" y="3110089"/>
              <a:ext cx="9882187" cy="35955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304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4286"/>
            <a:ext cx="12192000" cy="876544"/>
            <a:chOff x="0" y="14286"/>
            <a:chExt cx="12192000" cy="876544"/>
          </a:xfrm>
        </p:grpSpPr>
        <p:sp>
          <p:nvSpPr>
            <p:cNvPr id="5" name="Rectangle 4"/>
            <p:cNvSpPr/>
            <p:nvPr/>
          </p:nvSpPr>
          <p:spPr>
            <a:xfrm>
              <a:off x="0" y="14286"/>
              <a:ext cx="12192000" cy="876544"/>
            </a:xfrm>
            <a:prstGeom prst="rect">
              <a:avLst/>
            </a:prstGeom>
            <a:solidFill>
              <a:srgbClr val="93E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VÀ GIỮ PHƯƠNG HƯỚNG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838200"/>
              <a:ext cx="12192000" cy="2857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8"/>
          <p:cNvSpPr/>
          <p:nvPr/>
        </p:nvSpPr>
        <p:spPr>
          <a:xfrm>
            <a:off x="33337" y="1676403"/>
            <a:ext cx="1795463" cy="236219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PHƯƠNG HƯỚNG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133600" y="1028227"/>
            <a:ext cx="4572000" cy="510778"/>
          </a:xfrm>
          <a:prstGeom prst="roundRect">
            <a:avLst/>
          </a:prstGeom>
          <a:solidFill>
            <a:srgbClr val="98FEB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Kĩ thuật tìm phương hướng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157413" y="1614488"/>
            <a:ext cx="3100388" cy="510778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c) Dựa vào Mặt Trăng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2514600"/>
            <a:ext cx="891789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3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4286"/>
            <a:ext cx="12192000" cy="876544"/>
            <a:chOff x="0" y="14286"/>
            <a:chExt cx="12192000" cy="876544"/>
          </a:xfrm>
        </p:grpSpPr>
        <p:sp>
          <p:nvSpPr>
            <p:cNvPr id="5" name="Rectangle 4"/>
            <p:cNvSpPr/>
            <p:nvPr/>
          </p:nvSpPr>
          <p:spPr>
            <a:xfrm>
              <a:off x="0" y="14286"/>
              <a:ext cx="12192000" cy="876544"/>
            </a:xfrm>
            <a:prstGeom prst="rect">
              <a:avLst/>
            </a:prstGeom>
            <a:solidFill>
              <a:srgbClr val="93E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VÀ GIỮ PHƯƠNG HƯỚNG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838200"/>
              <a:ext cx="12192000" cy="2857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8"/>
          <p:cNvSpPr/>
          <p:nvPr/>
        </p:nvSpPr>
        <p:spPr>
          <a:xfrm>
            <a:off x="33337" y="1676403"/>
            <a:ext cx="1795463" cy="236219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PHƯƠNG HƯỚNG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133600" y="1028227"/>
            <a:ext cx="4572000" cy="510778"/>
          </a:xfrm>
          <a:prstGeom prst="roundRect">
            <a:avLst/>
          </a:prstGeom>
          <a:solidFill>
            <a:srgbClr val="98FEB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Kĩ thuật tìm phương hướng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157412" y="1614488"/>
            <a:ext cx="3405187" cy="510778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d) Dựa vào sao Bắc Cực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2236912"/>
            <a:ext cx="6858000" cy="456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2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4286"/>
            <a:ext cx="12192000" cy="876544"/>
            <a:chOff x="0" y="14286"/>
            <a:chExt cx="12192000" cy="876544"/>
          </a:xfrm>
        </p:grpSpPr>
        <p:sp>
          <p:nvSpPr>
            <p:cNvPr id="5" name="Rectangle 4"/>
            <p:cNvSpPr/>
            <p:nvPr/>
          </p:nvSpPr>
          <p:spPr>
            <a:xfrm>
              <a:off x="0" y="14286"/>
              <a:ext cx="12192000" cy="876544"/>
            </a:xfrm>
            <a:prstGeom prst="rect">
              <a:avLst/>
            </a:prstGeom>
            <a:solidFill>
              <a:srgbClr val="93E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VÀ GIỮ PHƯƠNG HƯỚNG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838200"/>
              <a:ext cx="12192000" cy="2857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8"/>
          <p:cNvSpPr/>
          <p:nvPr/>
        </p:nvSpPr>
        <p:spPr>
          <a:xfrm>
            <a:off x="33337" y="1676403"/>
            <a:ext cx="1795463" cy="236219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PHƯƠNG HƯỚNG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133600" y="1028227"/>
            <a:ext cx="4572000" cy="510778"/>
          </a:xfrm>
          <a:prstGeom prst="roundRect">
            <a:avLst/>
          </a:prstGeom>
          <a:solidFill>
            <a:srgbClr val="98FEB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Kĩ thuật tìm phương hướng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157412" y="1614488"/>
            <a:ext cx="3938588" cy="510778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e) Dựa vào các yếu tố khác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133600" y="2200749"/>
            <a:ext cx="5257799" cy="510778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7" descr="C:\Users\ADMIN\Desktop\Screenshot_20200821_0744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2" b="46523"/>
          <a:stretch>
            <a:fillRect/>
          </a:stretch>
        </p:blipFill>
        <p:spPr bwMode="auto">
          <a:xfrm>
            <a:off x="2187117" y="3124200"/>
            <a:ext cx="4318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603" y="3124200"/>
            <a:ext cx="4470400" cy="3352800"/>
          </a:xfrm>
          <a:prstGeom prst="rect">
            <a:avLst/>
          </a:prstGeom>
        </p:spPr>
      </p:pic>
      <p:sp>
        <p:nvSpPr>
          <p:cNvPr id="15" name="AutoShape 37"/>
          <p:cNvSpPr>
            <a:spLocks noChangeArrowheads="1"/>
          </p:cNvSpPr>
          <p:nvPr/>
        </p:nvSpPr>
        <p:spPr bwMode="auto">
          <a:xfrm>
            <a:off x="6096000" y="2787010"/>
            <a:ext cx="1006475" cy="549275"/>
          </a:xfrm>
          <a:prstGeom prst="wedgeRectCallout">
            <a:avLst>
              <a:gd name="adj1" fmla="val 52646"/>
              <a:gd name="adj2" fmla="val 18575"/>
            </a:avLst>
          </a:prstGeom>
          <a:solidFill>
            <a:schemeClr val="accent3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HƯỚNG BĂC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334001" y="3336285"/>
            <a:ext cx="1265236" cy="6851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5" idx="2"/>
          </p:cNvCxnSpPr>
          <p:nvPr/>
        </p:nvCxnSpPr>
        <p:spPr>
          <a:xfrm>
            <a:off x="6599238" y="3336285"/>
            <a:ext cx="1706562" cy="7023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133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200400" y="124586"/>
            <a:ext cx="5715000" cy="707886"/>
          </a:xfrm>
          <a:prstGeom prst="rect">
            <a:avLst/>
          </a:prstGeom>
          <a:solidFill>
            <a:srgbClr val="B2DE8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  <a:endParaRPr lang="en-US" sz="4000" b="1" dirty="0">
              <a:solidFill>
                <a:srgbClr val="0072C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676400"/>
            <a:ext cx="10309440" cy="417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1435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4286"/>
            <a:ext cx="12192000" cy="876544"/>
            <a:chOff x="0" y="14286"/>
            <a:chExt cx="12192000" cy="876544"/>
          </a:xfrm>
        </p:grpSpPr>
        <p:sp>
          <p:nvSpPr>
            <p:cNvPr id="5" name="Rectangle 4"/>
            <p:cNvSpPr/>
            <p:nvPr/>
          </p:nvSpPr>
          <p:spPr>
            <a:xfrm>
              <a:off x="0" y="14286"/>
              <a:ext cx="12192000" cy="876544"/>
            </a:xfrm>
            <a:prstGeom prst="rect">
              <a:avLst/>
            </a:prstGeom>
            <a:solidFill>
              <a:srgbClr val="93E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VÀ GIỮ PHƯƠNG HƯỚNG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838200"/>
              <a:ext cx="12192000" cy="2857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8"/>
          <p:cNvSpPr/>
          <p:nvPr/>
        </p:nvSpPr>
        <p:spPr>
          <a:xfrm>
            <a:off x="33337" y="1676403"/>
            <a:ext cx="1795463" cy="236219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PHƯƠNG HƯỚNG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133600" y="1028227"/>
            <a:ext cx="4572000" cy="510778"/>
          </a:xfrm>
          <a:prstGeom prst="roundRect">
            <a:avLst/>
          </a:prstGeom>
          <a:solidFill>
            <a:srgbClr val="98FEB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Kĩ thuật tìm phương hướng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157412" y="1614488"/>
            <a:ext cx="3938588" cy="510778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e) Dựa vào các yếu tố khác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133600" y="2200749"/>
            <a:ext cx="5257799" cy="510778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888498"/>
            <a:ext cx="7305153" cy="376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1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4286"/>
            <a:ext cx="12192000" cy="876544"/>
            <a:chOff x="0" y="14286"/>
            <a:chExt cx="12192000" cy="876544"/>
          </a:xfrm>
        </p:grpSpPr>
        <p:sp>
          <p:nvSpPr>
            <p:cNvPr id="5" name="Rectangle 4"/>
            <p:cNvSpPr/>
            <p:nvPr/>
          </p:nvSpPr>
          <p:spPr>
            <a:xfrm>
              <a:off x="0" y="14286"/>
              <a:ext cx="12192000" cy="876544"/>
            </a:xfrm>
            <a:prstGeom prst="rect">
              <a:avLst/>
            </a:prstGeom>
            <a:solidFill>
              <a:srgbClr val="93E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VÀ GIỮ PHƯƠNG HƯỚNG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838200"/>
              <a:ext cx="12192000" cy="2857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8"/>
          <p:cNvSpPr/>
          <p:nvPr/>
        </p:nvSpPr>
        <p:spPr>
          <a:xfrm>
            <a:off x="33337" y="1676403"/>
            <a:ext cx="1795463" cy="236219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PHƯƠNG HƯỚNG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133600" y="1028227"/>
            <a:ext cx="4572000" cy="510778"/>
          </a:xfrm>
          <a:prstGeom prst="roundRect">
            <a:avLst/>
          </a:prstGeom>
          <a:solidFill>
            <a:srgbClr val="98FEB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Kĩ thuật tìm phương hướng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157412" y="1614488"/>
            <a:ext cx="3938588" cy="510778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e) Dựa vào các yếu tố khác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133600" y="2200749"/>
            <a:ext cx="6858000" cy="510778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2926222"/>
            <a:ext cx="4867316" cy="33936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2921056"/>
            <a:ext cx="4895572" cy="3431084"/>
          </a:xfrm>
          <a:prstGeom prst="rect">
            <a:avLst/>
          </a:prstGeom>
        </p:spPr>
      </p:pic>
      <p:sp>
        <p:nvSpPr>
          <p:cNvPr id="12" name="AutoShape 37"/>
          <p:cNvSpPr>
            <a:spLocks noChangeArrowheads="1"/>
          </p:cNvSpPr>
          <p:nvPr/>
        </p:nvSpPr>
        <p:spPr bwMode="auto">
          <a:xfrm>
            <a:off x="5861773" y="6410789"/>
            <a:ext cx="2286000" cy="371011"/>
          </a:xfrm>
          <a:prstGeom prst="wedgeRectCallout">
            <a:avLst>
              <a:gd name="adj1" fmla="val 48469"/>
              <a:gd name="adj2" fmla="val 18575"/>
            </a:avLst>
          </a:prstGeom>
          <a:solidFill>
            <a:schemeClr val="accent3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HƯỚNG ĐÔNG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>
            <a:stCxn id="12" idx="0"/>
          </p:cNvCxnSpPr>
          <p:nvPr/>
        </p:nvCxnSpPr>
        <p:spPr>
          <a:xfrm flipH="1" flipV="1">
            <a:off x="5645192" y="5181601"/>
            <a:ext cx="1359581" cy="12291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2" idx="0"/>
          </p:cNvCxnSpPr>
          <p:nvPr/>
        </p:nvCxnSpPr>
        <p:spPr>
          <a:xfrm flipV="1">
            <a:off x="7004773" y="5579436"/>
            <a:ext cx="2453413" cy="8313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776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4286"/>
            <a:ext cx="12192000" cy="876544"/>
            <a:chOff x="0" y="14286"/>
            <a:chExt cx="12192000" cy="876544"/>
          </a:xfrm>
        </p:grpSpPr>
        <p:sp>
          <p:nvSpPr>
            <p:cNvPr id="5" name="Rectangle 4"/>
            <p:cNvSpPr/>
            <p:nvPr/>
          </p:nvSpPr>
          <p:spPr>
            <a:xfrm>
              <a:off x="0" y="14286"/>
              <a:ext cx="12192000" cy="876544"/>
            </a:xfrm>
            <a:prstGeom prst="rect">
              <a:avLst/>
            </a:prstGeom>
            <a:solidFill>
              <a:srgbClr val="93E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VÀ GIỮ PHƯƠNG HƯỚNG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838200"/>
              <a:ext cx="12192000" cy="2857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8"/>
          <p:cNvSpPr/>
          <p:nvPr/>
        </p:nvSpPr>
        <p:spPr>
          <a:xfrm>
            <a:off x="33337" y="1676403"/>
            <a:ext cx="1795463" cy="236219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PHƯƠNG HƯỚNG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133600" y="1028227"/>
            <a:ext cx="4572000" cy="510778"/>
          </a:xfrm>
          <a:prstGeom prst="roundRect">
            <a:avLst/>
          </a:prstGeom>
          <a:solidFill>
            <a:srgbClr val="98FEB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Kĩ thuật tìm phương hướng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157412" y="1614488"/>
            <a:ext cx="3938588" cy="510778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e) Dựa vào các yếu tố khác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133600" y="2200749"/>
            <a:ext cx="6858000" cy="510778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857501"/>
            <a:ext cx="7201546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2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4286"/>
            <a:ext cx="12192000" cy="876544"/>
            <a:chOff x="0" y="14286"/>
            <a:chExt cx="12192000" cy="876544"/>
          </a:xfrm>
        </p:grpSpPr>
        <p:sp>
          <p:nvSpPr>
            <p:cNvPr id="5" name="Rectangle 4"/>
            <p:cNvSpPr/>
            <p:nvPr/>
          </p:nvSpPr>
          <p:spPr>
            <a:xfrm>
              <a:off x="0" y="14286"/>
              <a:ext cx="12192000" cy="876544"/>
            </a:xfrm>
            <a:prstGeom prst="rect">
              <a:avLst/>
            </a:prstGeom>
            <a:solidFill>
              <a:srgbClr val="93E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VÀ GIỮ PHƯƠNG HƯỚNG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838200"/>
              <a:ext cx="12192000" cy="2857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8"/>
          <p:cNvSpPr/>
          <p:nvPr/>
        </p:nvSpPr>
        <p:spPr>
          <a:xfrm>
            <a:off x="33337" y="1676403"/>
            <a:ext cx="1795463" cy="236219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PHƯƠNG HƯỚNG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133600" y="1028227"/>
            <a:ext cx="4572000" cy="510778"/>
          </a:xfrm>
          <a:prstGeom prst="roundRect">
            <a:avLst/>
          </a:prstGeom>
          <a:solidFill>
            <a:srgbClr val="98FEB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Kĩ thuật tìm phương hướng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157412" y="1614488"/>
            <a:ext cx="3938588" cy="510778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e) Dựa vào các yếu tố khác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133600" y="2200749"/>
            <a:ext cx="5486400" cy="510778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090730cl2chimdicu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060669"/>
            <a:ext cx="3505200" cy="356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ADMIN\Desktop\Screenshot_20200821_0740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3" t="10152" r="6160" b="25000"/>
          <a:stretch>
            <a:fillRect/>
          </a:stretch>
        </p:blipFill>
        <p:spPr bwMode="auto">
          <a:xfrm>
            <a:off x="1888937" y="3068639"/>
            <a:ext cx="3213100" cy="356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C:\Users\ADMIN\Desktop\Screenshot_20200821_07293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5" b="27928"/>
          <a:stretch>
            <a:fillRect/>
          </a:stretch>
        </p:blipFill>
        <p:spPr bwMode="auto">
          <a:xfrm>
            <a:off x="5153725" y="3060669"/>
            <a:ext cx="3405187" cy="35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37"/>
          <p:cNvSpPr>
            <a:spLocks noChangeArrowheads="1"/>
          </p:cNvSpPr>
          <p:nvPr/>
        </p:nvSpPr>
        <p:spPr bwMode="auto">
          <a:xfrm flipH="1">
            <a:off x="4419600" y="3068639"/>
            <a:ext cx="1524000" cy="549275"/>
          </a:xfrm>
          <a:prstGeom prst="wedgeRectCallout">
            <a:avLst>
              <a:gd name="adj1" fmla="val -14362"/>
              <a:gd name="adj2" fmla="val 39678"/>
            </a:avLst>
          </a:prstGeom>
          <a:solidFill>
            <a:schemeClr val="accent3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HƯỚNG ĐÔNG NAM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3962400" y="3654900"/>
            <a:ext cx="1199774" cy="19839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53725" y="3625884"/>
            <a:ext cx="1273161" cy="61527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128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4286"/>
            <a:ext cx="12192000" cy="876544"/>
            <a:chOff x="0" y="14286"/>
            <a:chExt cx="12192000" cy="876544"/>
          </a:xfrm>
        </p:grpSpPr>
        <p:sp>
          <p:nvSpPr>
            <p:cNvPr id="5" name="Rectangle 4"/>
            <p:cNvSpPr/>
            <p:nvPr/>
          </p:nvSpPr>
          <p:spPr>
            <a:xfrm>
              <a:off x="0" y="14286"/>
              <a:ext cx="12192000" cy="876544"/>
            </a:xfrm>
            <a:prstGeom prst="rect">
              <a:avLst/>
            </a:prstGeom>
            <a:solidFill>
              <a:srgbClr val="93E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VÀ GIỮ PHƯƠNG HƯỚNG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838200"/>
              <a:ext cx="12192000" cy="2857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8"/>
          <p:cNvSpPr/>
          <p:nvPr/>
        </p:nvSpPr>
        <p:spPr>
          <a:xfrm>
            <a:off x="33337" y="1676403"/>
            <a:ext cx="1795463" cy="236219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PHƯƠNG HƯỚNG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133600" y="1028227"/>
            <a:ext cx="4572000" cy="510778"/>
          </a:xfrm>
          <a:prstGeom prst="roundRect">
            <a:avLst/>
          </a:prstGeom>
          <a:solidFill>
            <a:srgbClr val="98FEB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Kĩ thuật tìm phương hướng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157412" y="1614488"/>
            <a:ext cx="3938588" cy="510778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e) Dựa vào các yếu tố khác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133600" y="2200749"/>
            <a:ext cx="7315200" cy="510778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2945969" y="3886200"/>
            <a:ext cx="1981200" cy="1200329"/>
          </a:xfrm>
          <a:prstGeom prst="homePlate">
            <a:avLst>
              <a:gd name="adj" fmla="val 37164"/>
            </a:avLst>
          </a:prstGeom>
          <a:solidFill>
            <a:srgbClr val="FF43A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rgbClr val="FFFF00"/>
                </a:solidFill>
              </a:rPr>
              <a:t>Hệ</a:t>
            </a:r>
            <a:r>
              <a:rPr lang="en-US" altLang="en-US" b="1" dirty="0">
                <a:solidFill>
                  <a:srgbClr val="FFFF00"/>
                </a:solidFill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</a:rPr>
              <a:t>thống</a:t>
            </a:r>
            <a:r>
              <a:rPr lang="en-US" altLang="en-US" b="1" dirty="0">
                <a:solidFill>
                  <a:srgbClr val="FFFF00"/>
                </a:solidFill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</a:rPr>
              <a:t>sông</a:t>
            </a:r>
            <a:r>
              <a:rPr lang="en-US" altLang="en-US" b="1" dirty="0">
                <a:solidFill>
                  <a:srgbClr val="FFFF00"/>
                </a:solidFill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</a:rPr>
              <a:t>ngòi</a:t>
            </a:r>
            <a:r>
              <a:rPr lang="en-US" altLang="en-US" b="1" dirty="0">
                <a:solidFill>
                  <a:srgbClr val="FFFF00"/>
                </a:solidFill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</a:rPr>
              <a:t>Bắc</a:t>
            </a:r>
            <a:r>
              <a:rPr lang="en-US" altLang="en-US" b="1" dirty="0">
                <a:solidFill>
                  <a:srgbClr val="FFFF00"/>
                </a:solidFill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</a:rPr>
              <a:t>bộ</a:t>
            </a:r>
            <a:endParaRPr lang="en-US" altLang="en-US" b="1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6964" t="24610" r="31935" b="32191"/>
          <a:stretch/>
        </p:blipFill>
        <p:spPr>
          <a:xfrm>
            <a:off x="5334000" y="2743200"/>
            <a:ext cx="6447692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3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4286"/>
            <a:ext cx="12192000" cy="876544"/>
            <a:chOff x="0" y="14286"/>
            <a:chExt cx="12192000" cy="876544"/>
          </a:xfrm>
        </p:grpSpPr>
        <p:sp>
          <p:nvSpPr>
            <p:cNvPr id="5" name="Rectangle 4"/>
            <p:cNvSpPr/>
            <p:nvPr/>
          </p:nvSpPr>
          <p:spPr>
            <a:xfrm>
              <a:off x="0" y="14286"/>
              <a:ext cx="12192000" cy="876544"/>
            </a:xfrm>
            <a:prstGeom prst="rect">
              <a:avLst/>
            </a:prstGeom>
            <a:solidFill>
              <a:srgbClr val="93E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VÀ GIỮ PHƯƠNG HƯỚNG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838200"/>
              <a:ext cx="12192000" cy="2857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8"/>
          <p:cNvSpPr/>
          <p:nvPr/>
        </p:nvSpPr>
        <p:spPr>
          <a:xfrm>
            <a:off x="33337" y="1676403"/>
            <a:ext cx="1795463" cy="236219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PHƯƠNG HƯỚNG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133600" y="1028227"/>
            <a:ext cx="4572000" cy="510778"/>
          </a:xfrm>
          <a:prstGeom prst="roundRect">
            <a:avLst/>
          </a:prstGeom>
          <a:solidFill>
            <a:srgbClr val="98FEB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Kĩ thuật tìm phương hướng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157412" y="1614488"/>
            <a:ext cx="3938588" cy="510778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e) Dựa vào các yếu tố khác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133600" y="2200749"/>
            <a:ext cx="7319788" cy="510778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2945969" y="3886200"/>
            <a:ext cx="1981200" cy="1200329"/>
          </a:xfrm>
          <a:prstGeom prst="homePlate">
            <a:avLst>
              <a:gd name="adj" fmla="val 37164"/>
            </a:avLst>
          </a:prstGeom>
          <a:solidFill>
            <a:srgbClr val="FF43A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rgbClr val="FFFF00"/>
                </a:solidFill>
              </a:rPr>
              <a:t>Hệ</a:t>
            </a:r>
            <a:r>
              <a:rPr lang="en-US" altLang="en-US" b="1" dirty="0">
                <a:solidFill>
                  <a:srgbClr val="FFFF00"/>
                </a:solidFill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</a:rPr>
              <a:t>thống</a:t>
            </a:r>
            <a:r>
              <a:rPr lang="en-US" altLang="en-US" b="1" dirty="0">
                <a:solidFill>
                  <a:srgbClr val="FFFF00"/>
                </a:solidFill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</a:rPr>
              <a:t>sông</a:t>
            </a:r>
            <a:r>
              <a:rPr lang="en-US" altLang="en-US" b="1" dirty="0">
                <a:solidFill>
                  <a:srgbClr val="FFFF00"/>
                </a:solidFill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</a:rPr>
              <a:t>ngòi</a:t>
            </a:r>
            <a:r>
              <a:rPr lang="en-US" altLang="en-US" b="1" dirty="0">
                <a:solidFill>
                  <a:srgbClr val="FFFF00"/>
                </a:solidFill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</a:rPr>
              <a:t>Trung</a:t>
            </a:r>
            <a:r>
              <a:rPr lang="en-US" altLang="en-US" b="1" dirty="0">
                <a:solidFill>
                  <a:srgbClr val="FFFF00"/>
                </a:solidFill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</a:rPr>
              <a:t>bộ</a:t>
            </a:r>
            <a:endParaRPr lang="en-US" altLang="en-US" b="1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4376" t="4560" r="26057" b="14505"/>
          <a:stretch/>
        </p:blipFill>
        <p:spPr>
          <a:xfrm>
            <a:off x="4936694" y="2697238"/>
            <a:ext cx="4516694" cy="414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5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4286"/>
            <a:ext cx="12192000" cy="876544"/>
            <a:chOff x="0" y="14286"/>
            <a:chExt cx="12192000" cy="876544"/>
          </a:xfrm>
        </p:grpSpPr>
        <p:sp>
          <p:nvSpPr>
            <p:cNvPr id="5" name="Rectangle 4"/>
            <p:cNvSpPr/>
            <p:nvPr/>
          </p:nvSpPr>
          <p:spPr>
            <a:xfrm>
              <a:off x="0" y="14286"/>
              <a:ext cx="12192000" cy="876544"/>
            </a:xfrm>
            <a:prstGeom prst="rect">
              <a:avLst/>
            </a:prstGeom>
            <a:solidFill>
              <a:srgbClr val="93E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VÀ GIỮ PHƯƠNG HƯỚNG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838200"/>
              <a:ext cx="12192000" cy="2857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8"/>
          <p:cNvSpPr/>
          <p:nvPr/>
        </p:nvSpPr>
        <p:spPr>
          <a:xfrm>
            <a:off x="33337" y="1676403"/>
            <a:ext cx="1795463" cy="236219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PHƯƠNG HƯỚNG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133600" y="1028227"/>
            <a:ext cx="4572000" cy="510778"/>
          </a:xfrm>
          <a:prstGeom prst="roundRect">
            <a:avLst/>
          </a:prstGeom>
          <a:solidFill>
            <a:srgbClr val="98FEB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Kĩ thuật tìm phương hướng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157412" y="1614488"/>
            <a:ext cx="3938588" cy="510778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e) Dựa vào các yếu tố khác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133600" y="2200749"/>
            <a:ext cx="7239000" cy="510778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2945969" y="3886200"/>
            <a:ext cx="1981200" cy="1200329"/>
          </a:xfrm>
          <a:prstGeom prst="homePlate">
            <a:avLst>
              <a:gd name="adj" fmla="val 37164"/>
            </a:avLst>
          </a:prstGeom>
          <a:solidFill>
            <a:srgbClr val="FF43A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F00"/>
                </a:solidFill>
              </a:rPr>
              <a:t>Hệ thống sông ngòi Nam bộ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4954" t="17265" r="22020" b="28611"/>
          <a:stretch/>
        </p:blipFill>
        <p:spPr>
          <a:xfrm>
            <a:off x="4927169" y="2787727"/>
            <a:ext cx="6960031" cy="39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9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4286"/>
            <a:ext cx="12192000" cy="876544"/>
            <a:chOff x="0" y="14286"/>
            <a:chExt cx="12192000" cy="876544"/>
          </a:xfrm>
        </p:grpSpPr>
        <p:sp>
          <p:nvSpPr>
            <p:cNvPr id="5" name="Rectangle 4"/>
            <p:cNvSpPr/>
            <p:nvPr/>
          </p:nvSpPr>
          <p:spPr>
            <a:xfrm>
              <a:off x="0" y="14286"/>
              <a:ext cx="12192000" cy="876544"/>
            </a:xfrm>
            <a:prstGeom prst="rect">
              <a:avLst/>
            </a:prstGeom>
            <a:solidFill>
              <a:srgbClr val="93E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VÀ GIỮ PHƯƠNG HƯỚNG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838200"/>
              <a:ext cx="12192000" cy="2857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8"/>
          <p:cNvSpPr/>
          <p:nvPr/>
        </p:nvSpPr>
        <p:spPr>
          <a:xfrm>
            <a:off x="33337" y="1676403"/>
            <a:ext cx="1795463" cy="236219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GIỮ PHƯƠNG HƯỚNG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133600" y="1028227"/>
            <a:ext cx="1828800" cy="510778"/>
          </a:xfrm>
          <a:prstGeom prst="roundRect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1. Ý nghĩa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438400"/>
            <a:ext cx="4933950" cy="3505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887" y="2438400"/>
            <a:ext cx="4637448" cy="3505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5055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4286"/>
            <a:ext cx="12192000" cy="876544"/>
            <a:chOff x="0" y="14286"/>
            <a:chExt cx="12192000" cy="876544"/>
          </a:xfrm>
        </p:grpSpPr>
        <p:sp>
          <p:nvSpPr>
            <p:cNvPr id="5" name="Rectangle 4"/>
            <p:cNvSpPr/>
            <p:nvPr/>
          </p:nvSpPr>
          <p:spPr>
            <a:xfrm>
              <a:off x="0" y="14286"/>
              <a:ext cx="12192000" cy="876544"/>
            </a:xfrm>
            <a:prstGeom prst="rect">
              <a:avLst/>
            </a:prstGeom>
            <a:solidFill>
              <a:srgbClr val="93E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VÀ GIỮ PHƯƠNG HƯỚNG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838200"/>
              <a:ext cx="12192000" cy="2857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8"/>
          <p:cNvSpPr/>
          <p:nvPr/>
        </p:nvSpPr>
        <p:spPr>
          <a:xfrm>
            <a:off x="33337" y="1676403"/>
            <a:ext cx="1795463" cy="236219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GIỮ PHƯƠNG HƯỚNG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133600" y="1028227"/>
            <a:ext cx="4267200" cy="510778"/>
          </a:xfrm>
          <a:prstGeom prst="roundRect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Cách giữ phương hướng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133600" y="1729031"/>
            <a:ext cx="3429000" cy="461665"/>
          </a:xfrm>
          <a:prstGeom prst="homePlate">
            <a:avLst>
              <a:gd name="adj" fmla="val 37164"/>
            </a:avLst>
          </a:prstGeom>
          <a:solidFill>
            <a:srgbClr val="FF43A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/>
              <a:t>a) Trước khi di chuyển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262135"/>
            <a:ext cx="6705600" cy="44738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13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4286"/>
            <a:ext cx="12192000" cy="876544"/>
            <a:chOff x="0" y="14286"/>
            <a:chExt cx="12192000" cy="876544"/>
          </a:xfrm>
        </p:grpSpPr>
        <p:sp>
          <p:nvSpPr>
            <p:cNvPr id="5" name="Rectangle 4"/>
            <p:cNvSpPr/>
            <p:nvPr/>
          </p:nvSpPr>
          <p:spPr>
            <a:xfrm>
              <a:off x="0" y="14286"/>
              <a:ext cx="12192000" cy="876544"/>
            </a:xfrm>
            <a:prstGeom prst="rect">
              <a:avLst/>
            </a:prstGeom>
            <a:solidFill>
              <a:srgbClr val="93E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VÀ GIỮ PHƯƠNG HƯỚNG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838200"/>
              <a:ext cx="12192000" cy="2857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8"/>
          <p:cNvSpPr/>
          <p:nvPr/>
        </p:nvSpPr>
        <p:spPr>
          <a:xfrm>
            <a:off x="33337" y="1676403"/>
            <a:ext cx="1795463" cy="236219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GIỮ PHƯƠNG HƯỚNG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133600" y="1028227"/>
            <a:ext cx="4267200" cy="510778"/>
          </a:xfrm>
          <a:prstGeom prst="roundRect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Cách giữ phương hướng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133600" y="1729031"/>
            <a:ext cx="3352800" cy="461665"/>
          </a:xfrm>
          <a:prstGeom prst="homePlate">
            <a:avLst>
              <a:gd name="adj" fmla="val 37164"/>
            </a:avLst>
          </a:prstGeom>
          <a:solidFill>
            <a:srgbClr val="FF43A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/>
              <a:t>b) Quá trình di chuyển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564" y="2409297"/>
            <a:ext cx="4775036" cy="4298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824" y="2409297"/>
            <a:ext cx="5126202" cy="4298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8703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4286"/>
            <a:ext cx="12192000" cy="876544"/>
            <a:chOff x="0" y="14286"/>
            <a:chExt cx="12192000" cy="876544"/>
          </a:xfrm>
        </p:grpSpPr>
        <p:sp>
          <p:nvSpPr>
            <p:cNvPr id="5" name="Rectangle 4"/>
            <p:cNvSpPr/>
            <p:nvPr/>
          </p:nvSpPr>
          <p:spPr>
            <a:xfrm>
              <a:off x="0" y="14286"/>
              <a:ext cx="12192000" cy="876544"/>
            </a:xfrm>
            <a:prstGeom prst="rect">
              <a:avLst/>
            </a:prstGeom>
            <a:solidFill>
              <a:srgbClr val="93E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VÀ GIỮ PHƯƠNG HƯỚNG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838200"/>
              <a:ext cx="12192000" cy="2857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r="77158"/>
          <a:stretch/>
        </p:blipFill>
        <p:spPr>
          <a:xfrm>
            <a:off x="10393917" y="4952519"/>
            <a:ext cx="1779886" cy="1887284"/>
          </a:xfrm>
          <a:prstGeom prst="rect">
            <a:avLst/>
          </a:prstGeom>
          <a:ln>
            <a:noFill/>
          </a:ln>
        </p:spPr>
      </p:pic>
      <p:sp>
        <p:nvSpPr>
          <p:cNvPr id="11" name="Rounded Rectangle 10"/>
          <p:cNvSpPr/>
          <p:nvPr/>
        </p:nvSpPr>
        <p:spPr>
          <a:xfrm>
            <a:off x="3591068" y="2803098"/>
            <a:ext cx="4333732" cy="823571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PHƯƠNG HƯỚNG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591068" y="3810000"/>
            <a:ext cx="4333732" cy="854893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GIỮ PHƯƠNG HƯỚNG</a:t>
            </a:r>
          </a:p>
        </p:txBody>
      </p:sp>
      <p:sp>
        <p:nvSpPr>
          <p:cNvPr id="14" name="Down Arrow Callout 13"/>
          <p:cNvSpPr/>
          <p:nvPr/>
        </p:nvSpPr>
        <p:spPr>
          <a:xfrm>
            <a:off x="3657600" y="1471368"/>
            <a:ext cx="4044455" cy="1085747"/>
          </a:xfrm>
          <a:prstGeom prst="downArrow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KHÁM PHÁ</a:t>
            </a:r>
          </a:p>
        </p:txBody>
      </p:sp>
    </p:spTree>
    <p:extLst>
      <p:ext uri="{BB962C8B-B14F-4D97-AF65-F5344CB8AC3E}">
        <p14:creationId xmlns:p14="http://schemas.microsoft.com/office/powerpoint/2010/main" val="405437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4286"/>
            <a:ext cx="12192000" cy="876544"/>
            <a:chOff x="0" y="14286"/>
            <a:chExt cx="12192000" cy="876544"/>
          </a:xfrm>
        </p:grpSpPr>
        <p:sp>
          <p:nvSpPr>
            <p:cNvPr id="5" name="Rectangle 4"/>
            <p:cNvSpPr/>
            <p:nvPr/>
          </p:nvSpPr>
          <p:spPr>
            <a:xfrm>
              <a:off x="0" y="14286"/>
              <a:ext cx="12192000" cy="876544"/>
            </a:xfrm>
            <a:prstGeom prst="rect">
              <a:avLst/>
            </a:prstGeom>
            <a:solidFill>
              <a:srgbClr val="93E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VÀ GIỮ PHƯƠNG HƯỚNG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838200"/>
              <a:ext cx="12192000" cy="2857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8"/>
          <p:cNvSpPr/>
          <p:nvPr/>
        </p:nvSpPr>
        <p:spPr>
          <a:xfrm>
            <a:off x="33337" y="1676403"/>
            <a:ext cx="1795463" cy="236219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GIỮ PHƯƠNG HƯỚNG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133600" y="1028227"/>
            <a:ext cx="4267200" cy="510778"/>
          </a:xfrm>
          <a:prstGeom prst="roundRect">
            <a:avLst/>
          </a:prstGeom>
          <a:solidFill>
            <a:srgbClr val="FFFF0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Cách giữ phương hướng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133600" y="1729031"/>
            <a:ext cx="4038600" cy="461665"/>
          </a:xfrm>
          <a:prstGeom prst="homePlate">
            <a:avLst>
              <a:gd name="adj" fmla="val 37164"/>
            </a:avLst>
          </a:prstGeom>
          <a:solidFill>
            <a:srgbClr val="FF43A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i="1" dirty="0"/>
              <a:t>c) </a:t>
            </a:r>
            <a:r>
              <a:rPr lang="en-US" altLang="en-US" b="1" i="1" dirty="0" err="1"/>
              <a:t>Cách</a:t>
            </a:r>
            <a:r>
              <a:rPr lang="en-US" altLang="en-US" b="1" i="1" dirty="0"/>
              <a:t> </a:t>
            </a:r>
            <a:r>
              <a:rPr lang="en-US" altLang="en-US" b="1" i="1" dirty="0" err="1"/>
              <a:t>xử</a:t>
            </a:r>
            <a:r>
              <a:rPr lang="en-US" altLang="en-US" b="1" i="1" dirty="0"/>
              <a:t> </a:t>
            </a:r>
            <a:r>
              <a:rPr lang="en-US" altLang="en-US" b="1" i="1" dirty="0" err="1"/>
              <a:t>lí</a:t>
            </a:r>
            <a:r>
              <a:rPr lang="en-US" altLang="en-US" b="1" i="1" dirty="0"/>
              <a:t> </a:t>
            </a:r>
            <a:r>
              <a:rPr lang="en-US" altLang="en-US" b="1" i="1" dirty="0" err="1"/>
              <a:t>khi</a:t>
            </a:r>
            <a:r>
              <a:rPr lang="en-US" altLang="en-US" b="1" i="1" dirty="0"/>
              <a:t> </a:t>
            </a:r>
            <a:r>
              <a:rPr lang="en-US" altLang="en-US" b="1" i="1" dirty="0" err="1"/>
              <a:t>lạc</a:t>
            </a:r>
            <a:r>
              <a:rPr lang="en-US" altLang="en-US" b="1" i="1" dirty="0"/>
              <a:t> </a:t>
            </a:r>
            <a:r>
              <a:rPr lang="en-US" altLang="en-US" b="1" i="1" dirty="0" err="1"/>
              <a:t>hướng</a:t>
            </a:r>
            <a:endParaRPr lang="en-US" altLang="en-US" b="1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7"/>
          <a:stretch/>
        </p:blipFill>
        <p:spPr>
          <a:xfrm>
            <a:off x="6781800" y="2743200"/>
            <a:ext cx="5105400" cy="3390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2743200"/>
            <a:ext cx="4699000" cy="3390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6070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4286"/>
            <a:ext cx="12192000" cy="876544"/>
            <a:chOff x="0" y="14286"/>
            <a:chExt cx="12192000" cy="876544"/>
          </a:xfrm>
        </p:grpSpPr>
        <p:sp>
          <p:nvSpPr>
            <p:cNvPr id="5" name="Rectangle 4"/>
            <p:cNvSpPr/>
            <p:nvPr/>
          </p:nvSpPr>
          <p:spPr>
            <a:xfrm>
              <a:off x="0" y="14286"/>
              <a:ext cx="12192000" cy="876544"/>
            </a:xfrm>
            <a:prstGeom prst="rect">
              <a:avLst/>
            </a:prstGeom>
            <a:solidFill>
              <a:srgbClr val="93E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VÀ GIỮ PHƯƠNG HƯỚNG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838200"/>
              <a:ext cx="12192000" cy="2857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152400" y="1828801"/>
            <a:ext cx="2971800" cy="2899708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  <a:endParaRPr lang="en-US" sz="3200" b="1" dirty="0">
              <a:solidFill>
                <a:srgbClr val="0072C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52800" y="1482813"/>
            <a:ext cx="8305800" cy="1328023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những cách xác định phương hướng nào dựa vào Mặt Trời? Em hãy hướng 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mọi người thực hiện một trong những cách xác định phương hướng dựa 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đó.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367087" y="3063006"/>
            <a:ext cx="8305800" cy="919401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Buổi tối (khi có sao), em hãy quan sát lên bầu trời và xác định sao Bắc Cực.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386137" y="4234577"/>
            <a:ext cx="8305800" cy="1328023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thực hành xác định phương hướng dựa vào các yếu tố tự nhiên (đặc 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vật, tập tính của một số động vật,...) có ở xung quanh mình.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1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4286"/>
            <a:ext cx="12192000" cy="876544"/>
            <a:chOff x="0" y="14286"/>
            <a:chExt cx="12192000" cy="876544"/>
          </a:xfrm>
        </p:grpSpPr>
        <p:sp>
          <p:nvSpPr>
            <p:cNvPr id="5" name="Rectangle 4"/>
            <p:cNvSpPr/>
            <p:nvPr/>
          </p:nvSpPr>
          <p:spPr>
            <a:xfrm>
              <a:off x="0" y="14286"/>
              <a:ext cx="12192000" cy="876544"/>
            </a:xfrm>
            <a:prstGeom prst="rect">
              <a:avLst/>
            </a:prstGeom>
            <a:solidFill>
              <a:srgbClr val="93E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VÀ GIỮ PHƯƠNG HƯỚNG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838200"/>
              <a:ext cx="12192000" cy="2857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ounded Rectangle 11"/>
          <p:cNvSpPr/>
          <p:nvPr/>
        </p:nvSpPr>
        <p:spPr>
          <a:xfrm>
            <a:off x="3352800" y="1482813"/>
            <a:ext cx="8305800" cy="919401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xác định phương hướng từng chặng và các vật chuẩn trên quãng 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nhà đến trường.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1828801"/>
            <a:ext cx="2971800" cy="2899708"/>
          </a:xfrm>
          <a:prstGeom prst="ellipse">
            <a:avLst/>
          </a:prstGeom>
          <a:solidFill>
            <a:srgbClr val="93E3FF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  <a:endParaRPr lang="en-US" sz="3200" b="1" dirty="0">
              <a:solidFill>
                <a:srgbClr val="0072C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2568236"/>
            <a:ext cx="7543800" cy="414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2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4286"/>
            <a:ext cx="12192000" cy="876544"/>
            <a:chOff x="0" y="14286"/>
            <a:chExt cx="12192000" cy="876544"/>
          </a:xfrm>
        </p:grpSpPr>
        <p:sp>
          <p:nvSpPr>
            <p:cNvPr id="5" name="Rectangle 4"/>
            <p:cNvSpPr/>
            <p:nvPr/>
          </p:nvSpPr>
          <p:spPr>
            <a:xfrm>
              <a:off x="0" y="14286"/>
              <a:ext cx="12192000" cy="876544"/>
            </a:xfrm>
            <a:prstGeom prst="rect">
              <a:avLst/>
            </a:prstGeom>
            <a:solidFill>
              <a:srgbClr val="93E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VÀ GIỮ PHƯƠNG HƯỚNG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838200"/>
              <a:ext cx="12192000" cy="2857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8"/>
          <p:cNvSpPr/>
          <p:nvPr/>
        </p:nvSpPr>
        <p:spPr>
          <a:xfrm>
            <a:off x="33337" y="1676403"/>
            <a:ext cx="1795463" cy="236219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PHƯƠNG HƯỚNG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133600" y="1028227"/>
            <a:ext cx="1752600" cy="510778"/>
          </a:xfrm>
          <a:prstGeom prst="roundRect">
            <a:avLst/>
          </a:prstGeom>
          <a:solidFill>
            <a:srgbClr val="98FEB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1. Ý nghĩa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50"/>
          <a:stretch/>
        </p:blipFill>
        <p:spPr>
          <a:xfrm>
            <a:off x="7334250" y="2026444"/>
            <a:ext cx="4552950" cy="4298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026444"/>
            <a:ext cx="5126202" cy="4298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898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4286"/>
            <a:ext cx="12192000" cy="876544"/>
            <a:chOff x="0" y="14286"/>
            <a:chExt cx="12192000" cy="876544"/>
          </a:xfrm>
        </p:grpSpPr>
        <p:sp>
          <p:nvSpPr>
            <p:cNvPr id="5" name="Rectangle 4"/>
            <p:cNvSpPr/>
            <p:nvPr/>
          </p:nvSpPr>
          <p:spPr>
            <a:xfrm>
              <a:off x="0" y="14286"/>
              <a:ext cx="12192000" cy="876544"/>
            </a:xfrm>
            <a:prstGeom prst="rect">
              <a:avLst/>
            </a:prstGeom>
            <a:solidFill>
              <a:srgbClr val="93E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VÀ GIỮ PHƯƠNG HƯỚNG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838200"/>
              <a:ext cx="12192000" cy="2857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8"/>
          <p:cNvSpPr/>
          <p:nvPr/>
        </p:nvSpPr>
        <p:spPr>
          <a:xfrm>
            <a:off x="33337" y="1676403"/>
            <a:ext cx="1795463" cy="236219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PHƯƠNG HƯỚNG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133600" y="1028227"/>
            <a:ext cx="4572000" cy="510778"/>
          </a:xfrm>
          <a:prstGeom prst="roundRect">
            <a:avLst/>
          </a:prstGeom>
          <a:solidFill>
            <a:srgbClr val="98FEB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Kĩ thuật tìm phương hướng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157412" y="1614488"/>
            <a:ext cx="3767139" cy="510778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a) Sử dụng địa bàn, bản đồ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133601" y="2200749"/>
            <a:ext cx="2514600" cy="510778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247901" y="2880836"/>
            <a:ext cx="3505200" cy="231552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“0”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72" t="19085" r="30681" b="21993"/>
          <a:stretch/>
        </p:blipFill>
        <p:spPr>
          <a:xfrm rot="5400000">
            <a:off x="6449380" y="1828800"/>
            <a:ext cx="4474840" cy="4419600"/>
          </a:xfrm>
          <a:custGeom>
            <a:avLst/>
            <a:gdLst>
              <a:gd name="connsiteX0" fmla="*/ 0 w 2700334"/>
              <a:gd name="connsiteY0" fmla="*/ 1333500 h 2667000"/>
              <a:gd name="connsiteX1" fmla="*/ 1350167 w 2700334"/>
              <a:gd name="connsiteY1" fmla="*/ 0 h 2667000"/>
              <a:gd name="connsiteX2" fmla="*/ 2700334 w 2700334"/>
              <a:gd name="connsiteY2" fmla="*/ 1333500 h 2667000"/>
              <a:gd name="connsiteX3" fmla="*/ 1350167 w 2700334"/>
              <a:gd name="connsiteY3" fmla="*/ 2667000 h 2667000"/>
              <a:gd name="connsiteX4" fmla="*/ 0 w 2700334"/>
              <a:gd name="connsiteY4" fmla="*/ 1333500 h 266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0334" h="2667000">
                <a:moveTo>
                  <a:pt x="0" y="1333500"/>
                </a:moveTo>
                <a:cubicBezTo>
                  <a:pt x="0" y="597028"/>
                  <a:pt x="604490" y="0"/>
                  <a:pt x="1350167" y="0"/>
                </a:cubicBezTo>
                <a:cubicBezTo>
                  <a:pt x="2095844" y="0"/>
                  <a:pt x="2700334" y="597028"/>
                  <a:pt x="2700334" y="1333500"/>
                </a:cubicBezTo>
                <a:cubicBezTo>
                  <a:pt x="2700334" y="2069972"/>
                  <a:pt x="2095844" y="2667000"/>
                  <a:pt x="1350167" y="2667000"/>
                </a:cubicBezTo>
                <a:cubicBezTo>
                  <a:pt x="604490" y="2667000"/>
                  <a:pt x="0" y="2069972"/>
                  <a:pt x="0" y="133350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1762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4286"/>
            <a:ext cx="12192000" cy="876544"/>
            <a:chOff x="0" y="14286"/>
            <a:chExt cx="12192000" cy="876544"/>
          </a:xfrm>
        </p:grpSpPr>
        <p:sp>
          <p:nvSpPr>
            <p:cNvPr id="5" name="Rectangle 4"/>
            <p:cNvSpPr/>
            <p:nvPr/>
          </p:nvSpPr>
          <p:spPr>
            <a:xfrm>
              <a:off x="0" y="14286"/>
              <a:ext cx="12192000" cy="876544"/>
            </a:xfrm>
            <a:prstGeom prst="rect">
              <a:avLst/>
            </a:prstGeom>
            <a:solidFill>
              <a:srgbClr val="93E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VÀ GIỮ PHƯƠNG HƯỚNG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838200"/>
              <a:ext cx="12192000" cy="2857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8"/>
          <p:cNvSpPr/>
          <p:nvPr/>
        </p:nvSpPr>
        <p:spPr>
          <a:xfrm>
            <a:off x="33337" y="1676403"/>
            <a:ext cx="1795463" cy="236219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PHƯƠNG HƯỚNG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133600" y="1028227"/>
            <a:ext cx="4572000" cy="510778"/>
          </a:xfrm>
          <a:prstGeom prst="roundRect">
            <a:avLst/>
          </a:prstGeom>
          <a:solidFill>
            <a:srgbClr val="98FEB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Kĩ thuật tìm phương hướng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157412" y="1614488"/>
            <a:ext cx="3767139" cy="510778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a) Sử dụng địa bàn, bản đồ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133601" y="2200749"/>
            <a:ext cx="2514600" cy="510778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 descr="IMG_0844"/>
          <p:cNvPicPr>
            <a:picLocks noChangeAspect="1" noChangeArrowheads="1"/>
          </p:cNvPicPr>
          <p:nvPr/>
        </p:nvPicPr>
        <p:blipFill>
          <a:blip r:embed="rId3">
            <a:lum bright="1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3" t="9694" r="24501" b="8357"/>
          <a:stretch>
            <a:fillRect/>
          </a:stretch>
        </p:blipFill>
        <p:spPr bwMode="auto">
          <a:xfrm>
            <a:off x="7772400" y="1772855"/>
            <a:ext cx="2365820" cy="510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9026750" y="1028227"/>
            <a:ext cx="0" cy="4953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9220200" y="1100627"/>
            <a:ext cx="1060901" cy="510778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495075" y="3816555"/>
            <a:ext cx="1225233" cy="510778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335725" y="4114800"/>
            <a:ext cx="2945376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6092983" y="3816555"/>
            <a:ext cx="1225233" cy="510778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179716" y="2867504"/>
            <a:ext cx="3505200" cy="2962513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Từ từ xoay địa bàn sao cho đầu bắc kim nam châm chỉ vào đúng số “0” trên mặt số địa bàn hoặc đúng vạch chuẩn trên địa bàn thì dừng lại.</a:t>
            </a:r>
          </a:p>
        </p:txBody>
      </p:sp>
    </p:spTree>
    <p:extLst>
      <p:ext uri="{BB962C8B-B14F-4D97-AF65-F5344CB8AC3E}">
        <p14:creationId xmlns:p14="http://schemas.microsoft.com/office/powerpoint/2010/main" val="380299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4286"/>
            <a:ext cx="12192000" cy="876544"/>
            <a:chOff x="0" y="14286"/>
            <a:chExt cx="12192000" cy="876544"/>
          </a:xfrm>
        </p:grpSpPr>
        <p:sp>
          <p:nvSpPr>
            <p:cNvPr id="5" name="Rectangle 4"/>
            <p:cNvSpPr/>
            <p:nvPr/>
          </p:nvSpPr>
          <p:spPr>
            <a:xfrm>
              <a:off x="0" y="14286"/>
              <a:ext cx="12192000" cy="876544"/>
            </a:xfrm>
            <a:prstGeom prst="rect">
              <a:avLst/>
            </a:prstGeom>
            <a:solidFill>
              <a:srgbClr val="93E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VÀ GIỮ PHƯƠNG HƯỚNG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838200"/>
              <a:ext cx="12192000" cy="2857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8"/>
          <p:cNvSpPr/>
          <p:nvPr/>
        </p:nvSpPr>
        <p:spPr>
          <a:xfrm>
            <a:off x="33337" y="1676403"/>
            <a:ext cx="1795463" cy="236219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PHƯƠNG HƯỚNG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133600" y="1028227"/>
            <a:ext cx="4572000" cy="510778"/>
          </a:xfrm>
          <a:prstGeom prst="roundRect">
            <a:avLst/>
          </a:prstGeom>
          <a:solidFill>
            <a:srgbClr val="98FEB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Kĩ thuật tìm phương hướng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157412" y="1614488"/>
            <a:ext cx="3767139" cy="510778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a) Sử dụng địa bàn, bản đồ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133601" y="2200749"/>
            <a:ext cx="2514600" cy="510778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" t="3076" b="3847"/>
          <a:stretch/>
        </p:blipFill>
        <p:spPr>
          <a:xfrm>
            <a:off x="6124239" y="1828800"/>
            <a:ext cx="6025870" cy="49926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8" t="20544" r="27735" b="17549"/>
          <a:stretch/>
        </p:blipFill>
        <p:spPr>
          <a:xfrm rot="16200000">
            <a:off x="2680297" y="3895916"/>
            <a:ext cx="3213774" cy="25847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ounded Rectangle 14"/>
          <p:cNvSpPr/>
          <p:nvPr/>
        </p:nvSpPr>
        <p:spPr>
          <a:xfrm>
            <a:off x="2103120" y="2610236"/>
            <a:ext cx="3752237" cy="919401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4691680" y="5333144"/>
            <a:ext cx="2971800" cy="856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1092911" y="4325131"/>
            <a:ext cx="1629560" cy="208901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Địa vật định hướng là đoạn đường</a:t>
            </a:r>
          </a:p>
        </p:txBody>
      </p:sp>
    </p:spTree>
    <p:extLst>
      <p:ext uri="{BB962C8B-B14F-4D97-AF65-F5344CB8AC3E}">
        <p14:creationId xmlns:p14="http://schemas.microsoft.com/office/powerpoint/2010/main" val="276476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4286"/>
            <a:ext cx="12192000" cy="876544"/>
            <a:chOff x="0" y="14286"/>
            <a:chExt cx="12192000" cy="876544"/>
          </a:xfrm>
        </p:grpSpPr>
        <p:sp>
          <p:nvSpPr>
            <p:cNvPr id="5" name="Rectangle 4"/>
            <p:cNvSpPr/>
            <p:nvPr/>
          </p:nvSpPr>
          <p:spPr>
            <a:xfrm>
              <a:off x="0" y="14286"/>
              <a:ext cx="12192000" cy="876544"/>
            </a:xfrm>
            <a:prstGeom prst="rect">
              <a:avLst/>
            </a:prstGeom>
            <a:solidFill>
              <a:srgbClr val="93E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VÀ GIỮ PHƯƠNG HƯỚNG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838200"/>
              <a:ext cx="12192000" cy="2857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8"/>
          <p:cNvSpPr/>
          <p:nvPr/>
        </p:nvSpPr>
        <p:spPr>
          <a:xfrm>
            <a:off x="33337" y="1676403"/>
            <a:ext cx="1795463" cy="236219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PHƯƠNG HƯỚNG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133600" y="1028227"/>
            <a:ext cx="4572000" cy="510778"/>
          </a:xfrm>
          <a:prstGeom prst="roundRect">
            <a:avLst/>
          </a:prstGeom>
          <a:solidFill>
            <a:srgbClr val="98FEB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Kĩ thuật tìm phương hướng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157412" y="1614488"/>
            <a:ext cx="3767139" cy="510778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a) Sử dụng địa bàn, bản đồ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133601" y="2200749"/>
            <a:ext cx="2514600" cy="510778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" t="3076" b="3847"/>
          <a:stretch/>
        </p:blipFill>
        <p:spPr>
          <a:xfrm>
            <a:off x="6553200" y="2200749"/>
            <a:ext cx="5337828" cy="4422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8" t="20544" r="27735" b="17549"/>
          <a:stretch/>
        </p:blipFill>
        <p:spPr>
          <a:xfrm>
            <a:off x="2499680" y="3871782"/>
            <a:ext cx="3424871" cy="27545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ounded Rectangle 14"/>
          <p:cNvSpPr/>
          <p:nvPr/>
        </p:nvSpPr>
        <p:spPr>
          <a:xfrm>
            <a:off x="2103120" y="2610236"/>
            <a:ext cx="3752237" cy="919401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+ Định hướng bản đồ bằng địa vật dài thẳng</a:t>
            </a:r>
          </a:p>
        </p:txBody>
      </p:sp>
      <p:sp>
        <p:nvSpPr>
          <p:cNvPr id="18" name="Pentagon 17"/>
          <p:cNvSpPr/>
          <p:nvPr/>
        </p:nvSpPr>
        <p:spPr>
          <a:xfrm>
            <a:off x="907821" y="4632753"/>
            <a:ext cx="1551655" cy="1569660"/>
          </a:xfrm>
          <a:prstGeom prst="homePlate">
            <a:avLst>
              <a:gd name="adj" fmla="val 19036"/>
            </a:avLst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hợp đứng ngoài địa vật</a:t>
            </a:r>
          </a:p>
        </p:txBody>
      </p:sp>
    </p:spTree>
    <p:extLst>
      <p:ext uri="{BB962C8B-B14F-4D97-AF65-F5344CB8AC3E}">
        <p14:creationId xmlns:p14="http://schemas.microsoft.com/office/powerpoint/2010/main" val="115967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4286"/>
            <a:ext cx="12192000" cy="876544"/>
            <a:chOff x="0" y="14286"/>
            <a:chExt cx="12192000" cy="876544"/>
          </a:xfrm>
        </p:grpSpPr>
        <p:sp>
          <p:nvSpPr>
            <p:cNvPr id="5" name="Rectangle 4"/>
            <p:cNvSpPr/>
            <p:nvPr/>
          </p:nvSpPr>
          <p:spPr>
            <a:xfrm>
              <a:off x="0" y="14286"/>
              <a:ext cx="12192000" cy="876544"/>
            </a:xfrm>
            <a:prstGeom prst="rect">
              <a:avLst/>
            </a:prstGeom>
            <a:solidFill>
              <a:srgbClr val="93E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VÀ GIỮ PHƯƠNG HƯỚNG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838200"/>
              <a:ext cx="12192000" cy="2857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8"/>
          <p:cNvSpPr/>
          <p:nvPr/>
        </p:nvSpPr>
        <p:spPr>
          <a:xfrm>
            <a:off x="33337" y="1676403"/>
            <a:ext cx="1795463" cy="236219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PHƯƠNG HƯỚNG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133600" y="1028227"/>
            <a:ext cx="4572000" cy="510778"/>
          </a:xfrm>
          <a:prstGeom prst="roundRect">
            <a:avLst/>
          </a:prstGeom>
          <a:solidFill>
            <a:srgbClr val="98FEB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Kĩ thuật tìm phương hướng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157412" y="1614488"/>
            <a:ext cx="3767139" cy="510778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a) Sử dụng địa bàn, bản đồ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133601" y="2200749"/>
            <a:ext cx="2514600" cy="510778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" t="3076" b="3847"/>
          <a:stretch/>
        </p:blipFill>
        <p:spPr>
          <a:xfrm>
            <a:off x="6553200" y="2200749"/>
            <a:ext cx="5337828" cy="4422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8" t="20544" r="27735" b="17549"/>
          <a:stretch/>
        </p:blipFill>
        <p:spPr>
          <a:xfrm>
            <a:off x="6736080" y="4648200"/>
            <a:ext cx="1765974" cy="14203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ounded Rectangle 14"/>
          <p:cNvSpPr/>
          <p:nvPr/>
        </p:nvSpPr>
        <p:spPr>
          <a:xfrm>
            <a:off x="2103120" y="2610236"/>
            <a:ext cx="3752237" cy="919401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+ Định hướng bản đồ bằng địa vật dài thẳng</a:t>
            </a:r>
          </a:p>
        </p:txBody>
      </p:sp>
      <p:sp>
        <p:nvSpPr>
          <p:cNvPr id="16" name="Pentagon 15"/>
          <p:cNvSpPr/>
          <p:nvPr/>
        </p:nvSpPr>
        <p:spPr>
          <a:xfrm>
            <a:off x="4801626" y="4573530"/>
            <a:ext cx="1551655" cy="1569660"/>
          </a:xfrm>
          <a:prstGeom prst="homePlate">
            <a:avLst>
              <a:gd name="adj" fmla="val 19036"/>
            </a:avLst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64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4311</TotalTime>
  <Words>1191</Words>
  <Application>Microsoft Office PowerPoint</Application>
  <PresentationFormat>Widescreen</PresentationFormat>
  <Paragraphs>166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Century Gothic</vt:lpstr>
      <vt:lpstr>Raleway</vt:lpstr>
      <vt:lpstr>Times New Roman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chaunguyen</dc:creator>
  <cp:lastModifiedBy>Trang-BanNDS</cp:lastModifiedBy>
  <cp:revision>553</cp:revision>
  <cp:lastPrinted>2021-09-15T03:24:58Z</cp:lastPrinted>
  <dcterms:created xsi:type="dcterms:W3CDTF">2006-08-16T00:00:00Z</dcterms:created>
  <dcterms:modified xsi:type="dcterms:W3CDTF">2024-05-13T07:59:55Z</dcterms:modified>
</cp:coreProperties>
</file>