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57"/>
  </p:notesMasterIdLst>
  <p:sldIdLst>
    <p:sldId id="260" r:id="rId2"/>
    <p:sldId id="544" r:id="rId3"/>
    <p:sldId id="434" r:id="rId4"/>
    <p:sldId id="598" r:id="rId5"/>
    <p:sldId id="599" r:id="rId6"/>
    <p:sldId id="600" r:id="rId7"/>
    <p:sldId id="602" r:id="rId8"/>
    <p:sldId id="606" r:id="rId9"/>
    <p:sldId id="603" r:id="rId10"/>
    <p:sldId id="604" r:id="rId11"/>
    <p:sldId id="605" r:id="rId12"/>
    <p:sldId id="607" r:id="rId13"/>
    <p:sldId id="608" r:id="rId14"/>
    <p:sldId id="609" r:id="rId15"/>
    <p:sldId id="610" r:id="rId16"/>
    <p:sldId id="611" r:id="rId17"/>
    <p:sldId id="612" r:id="rId18"/>
    <p:sldId id="613" r:id="rId19"/>
    <p:sldId id="614" r:id="rId20"/>
    <p:sldId id="615" r:id="rId21"/>
    <p:sldId id="616" r:id="rId22"/>
    <p:sldId id="617" r:id="rId23"/>
    <p:sldId id="618" r:id="rId24"/>
    <p:sldId id="619" r:id="rId25"/>
    <p:sldId id="620" r:id="rId26"/>
    <p:sldId id="621" r:id="rId27"/>
    <p:sldId id="622" r:id="rId28"/>
    <p:sldId id="623" r:id="rId29"/>
    <p:sldId id="624" r:id="rId30"/>
    <p:sldId id="625" r:id="rId31"/>
    <p:sldId id="626" r:id="rId32"/>
    <p:sldId id="627" r:id="rId33"/>
    <p:sldId id="628" r:id="rId34"/>
    <p:sldId id="629" r:id="rId35"/>
    <p:sldId id="630" r:id="rId36"/>
    <p:sldId id="631" r:id="rId37"/>
    <p:sldId id="632" r:id="rId38"/>
    <p:sldId id="633" r:id="rId39"/>
    <p:sldId id="634" r:id="rId40"/>
    <p:sldId id="635" r:id="rId41"/>
    <p:sldId id="636" r:id="rId42"/>
    <p:sldId id="637" r:id="rId43"/>
    <p:sldId id="638" r:id="rId44"/>
    <p:sldId id="639" r:id="rId45"/>
    <p:sldId id="648" r:id="rId46"/>
    <p:sldId id="640" r:id="rId47"/>
    <p:sldId id="649" r:id="rId48"/>
    <p:sldId id="650" r:id="rId49"/>
    <p:sldId id="651" r:id="rId50"/>
    <p:sldId id="652" r:id="rId51"/>
    <p:sldId id="653" r:id="rId52"/>
    <p:sldId id="654" r:id="rId53"/>
    <p:sldId id="656" r:id="rId54"/>
    <p:sldId id="657" r:id="rId55"/>
    <p:sldId id="658" r:id="rId56"/>
  </p:sldIdLst>
  <p:sldSz cx="12192000" cy="6858000"/>
  <p:notesSz cx="6735763" cy="9866313"/>
  <p:defaultTextStyle>
    <a:defPPr>
      <a:defRPr lang="en-US"/>
    </a:defPPr>
    <a:lvl1pPr marL="0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566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9137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3716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8270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2844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7413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1968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6551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33"/>
    <a:srgbClr val="93E3FF"/>
    <a:srgbClr val="F4B870"/>
    <a:srgbClr val="0060A8"/>
    <a:srgbClr val="B2DE82"/>
    <a:srgbClr val="98FEB0"/>
    <a:srgbClr val="E59FD1"/>
    <a:srgbClr val="DA76BD"/>
    <a:srgbClr val="FF6161"/>
    <a:srgbClr val="007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4660"/>
  </p:normalViewPr>
  <p:slideViewPr>
    <p:cSldViewPr>
      <p:cViewPr varScale="1">
        <p:scale>
          <a:sx n="110" d="100"/>
          <a:sy n="110" d="100"/>
        </p:scale>
        <p:origin x="126" y="3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495FE-5773-4B95-9215-4FB09129851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0A92D-D7B4-4A6E-975E-2569A03C5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1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566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137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3716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8270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2844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7413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1968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6551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4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733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67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4219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53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16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88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438810-190F-4319-A2B3-E1113E9B9FC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white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77253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27603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438810-190F-4319-A2B3-E1113E9B9FC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white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75343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7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95515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438810-190F-4319-A2B3-E1113E9B9FC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white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27006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686098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438810-190F-4319-A2B3-E1113E9B9FC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white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88540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224932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438810-190F-4319-A2B3-E1113E9B9FC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id-ID" sz="1013" kern="0">
              <a:solidFill>
                <a:prstClr val="white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035004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id-ID" sz="1013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55172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2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7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4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0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2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1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662" r:id="rId17"/>
    <p:sldLayoutId id="2147483663" r:id="rId18"/>
    <p:sldLayoutId id="2147483803" r:id="rId19"/>
    <p:sldLayoutId id="2147483804" r:id="rId20"/>
    <p:sldLayoutId id="2147483815" r:id="rId21"/>
    <p:sldLayoutId id="2147483816" r:id="rId22"/>
    <p:sldLayoutId id="2147483827" r:id="rId23"/>
    <p:sldLayoutId id="2147483828" r:id="rId24"/>
    <p:sldLayoutId id="2147483869" r:id="rId25"/>
    <p:sldLayoutId id="2147483870" r:id="rId2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8582"/>
            <a:ext cx="959656" cy="860481"/>
          </a:xfrm>
          <a:prstGeom prst="rect">
            <a:avLst/>
          </a:prstGeom>
          <a:solidFill>
            <a:srgbClr val="0072C8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8" y="38582"/>
            <a:ext cx="671769" cy="892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970" y="1752600"/>
            <a:ext cx="9380952" cy="3257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848CCA-B94E-7E2C-3674-D187DB0A2A47}"/>
              </a:ext>
            </a:extLst>
          </p:cNvPr>
          <p:cNvSpPr txBox="1"/>
          <p:nvPr/>
        </p:nvSpPr>
        <p:spPr>
          <a:xfrm>
            <a:off x="670009" y="139760"/>
            <a:ext cx="472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XUẤT BẢN GIÁO DỤC VIỆT NAM</a:t>
            </a:r>
          </a:p>
          <a:p>
            <a:pPr algn="ctr"/>
            <a:r>
              <a:rPr lang="en-US" sz="1700" dirty="0">
                <a:solidFill>
                  <a:srgbClr val="007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 EDUCATION PUBLISHING HOUSE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9E7FD-801A-C0E4-2CE0-96306805EC4D}"/>
              </a:ext>
            </a:extLst>
          </p:cNvPr>
          <p:cNvSpPr txBox="1"/>
          <p:nvPr/>
        </p:nvSpPr>
        <p:spPr>
          <a:xfrm>
            <a:off x="7315200" y="139760"/>
            <a:ext cx="40345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TY CỔ PHẦN ĐẦU TƯ</a:t>
            </a:r>
          </a:p>
          <a:p>
            <a:pPr algn="ctr"/>
            <a:r>
              <a:rPr lang="en-US" sz="1700" dirty="0">
                <a:solidFill>
                  <a:srgbClr val="007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PHÁT TRIỂN GIÁO DỤC HÀ NỘI</a:t>
            </a:r>
          </a:p>
        </p:txBody>
      </p:sp>
    </p:spTree>
    <p:extLst>
      <p:ext uri="{BB962C8B-B14F-4D97-AF65-F5344CB8AC3E}">
        <p14:creationId xmlns:p14="http://schemas.microsoft.com/office/powerpoint/2010/main" val="111806416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3271353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NỘI DUNG CƠ BẢN VỀ LÍ THUYẾT BẮN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33600" y="1028227"/>
            <a:ext cx="60960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Ảnh hưởng của ngắm sai đến kết quả bắn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62200" y="1786415"/>
            <a:ext cx="44958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Ngắm sai đường ngắm cơ bản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62200" y="2438400"/>
            <a:ext cx="8839200" cy="132802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điểm chính giữa mép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đầu ngắm vừa cao 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lệch phải (hoặc trái) so 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chính giữa mép trên khe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ngắm, thì điểm chạm sẽ 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vừa lệch phải (hoặc trái)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với điểm định bắn trúng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886200"/>
            <a:ext cx="6224013" cy="290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5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3271353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NỘI DUNG CƠ BẢN VỀ LÍ THUYẾT BẮN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33600" y="1028227"/>
            <a:ext cx="60960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Ảnh hưởng của ngắm sai đến kết quả bắn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62200" y="1786415"/>
            <a:ext cx="44958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Ngắm sai đường ngắm cơ bản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62200" y="2438400"/>
            <a:ext cx="8839200" cy="132802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Nếu điểm chính giữa mép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trên đầu ngắm vừa thấp vừalệch phải (hoặc trái) so với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điểm chính giữa mép trên khe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ngắm, thì điểm chạm sẽ vừa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thấp vừa lệch phải (hoặc trái)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 với điểm định bắn trúng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599" y="3907630"/>
            <a:ext cx="6868889" cy="279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7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3271353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NỘI DUNG CƠ BẢN VỀ LÍ THUYẾT BẮN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33600" y="1028227"/>
            <a:ext cx="60960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Ảnh hưởng của ngắm sai đến kết quả bắn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62200" y="1786415"/>
            <a:ext cx="33528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Ngắm sai điểm ngắm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62200" y="2438400"/>
            <a:ext cx="8839200" cy="91940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ngắm thấp hơn hoặc cao 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với điểm ngắm đúng thì điểm chạm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sẽ thấp hơn hoặc cao hơn điểm 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bắn trúng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499008"/>
            <a:ext cx="6790430" cy="320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3271353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NỘI DUNG CƠ BẢN VỀ LÍ THUYẾT BẮN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33600" y="1028227"/>
            <a:ext cx="60960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Ảnh hưởng của ngắm sai đến kết quả bắn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62200" y="1786415"/>
            <a:ext cx="33528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Ngắm sai điểm ngắm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62200" y="2438400"/>
            <a:ext cx="8839200" cy="91940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ngắm lệch sang phải (hoặc trái)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với điểm ngắm đúng thì điểm chạm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sẽ lệch sang phải (hoặc trái) so 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định bắn trúng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499008"/>
            <a:ext cx="7045471" cy="320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7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3271353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NỘI DUNG CƠ BẢN VỀ LÍ THUYẾT BẮN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33600" y="1028227"/>
            <a:ext cx="60960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Ảnh hưởng của ngắm sai đến kết quả bắn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62200" y="1676400"/>
            <a:ext cx="45720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Mặt súng không thăng bằng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62200" y="2286000"/>
            <a:ext cx="8839200" cy="91940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đã có đường ngắm cơ bản và điểm ngắm đúng nếu mặt súng nghiêng về bên 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điểm chạm sẽ lệch về bên đó và thấp 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316842"/>
            <a:ext cx="7714286" cy="3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1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3957634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ĐỘNG TÁC BẮN TẠI CHỖ CỦA SÚNG TIỂU LIÊN AK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33800" y="1170388"/>
            <a:ext cx="5562600" cy="51077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Động tác bắn tại chỗ của súng tiểu liên AK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2510145"/>
            <a:ext cx="3263148" cy="2619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24" y="2538721"/>
            <a:ext cx="3203576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4" y="2538721"/>
            <a:ext cx="3362326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65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3957634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ĐỘNG TÁC BẮN TẠI CHỖ CỦA SÚNG TIỂU LIÊN AK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62200" y="1028226"/>
            <a:ext cx="4114800" cy="510778"/>
          </a:xfrm>
          <a:prstGeom prst="roundRect">
            <a:avLst/>
          </a:prstGeom>
          <a:solidFill>
            <a:srgbClr val="F4B87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ộng tác nằm bắn không tì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676400"/>
            <a:ext cx="37338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Trường hợp vận dụng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62200" y="2286000"/>
            <a:ext cx="8839200" cy="91940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Thường vận dụng trong điều kiện gần địch; địa hình có vật che đỡ, che khuất 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ngang tầm người nằm.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62200" y="3337560"/>
            <a:ext cx="19812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Khẩu lệnh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62200" y="3947160"/>
            <a:ext cx="2819400" cy="51077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“Nằm chuẩn bị bắn”.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3957634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ĐỘNG TÁC BẮN TẠI CHỖ CỦA SÚNG TIỂU LIÊN AK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62200" y="1028226"/>
            <a:ext cx="4114800" cy="510778"/>
          </a:xfrm>
          <a:prstGeom prst="roundRect">
            <a:avLst/>
          </a:prstGeom>
          <a:solidFill>
            <a:srgbClr val="F4B87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ộng tác nằm bắn không tì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676400"/>
            <a:ext cx="20574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Động tác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2286000"/>
            <a:ext cx="3886200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Động tác chuẩn bị bắn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Chuẩn bị tư thế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4200" y="2286000"/>
            <a:ext cx="388620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Động tác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9072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3957634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ĐỘNG TÁC BẮN TẠI CHỖ CỦA SÚNG TIỂU LIÊN AK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62200" y="1028226"/>
            <a:ext cx="4114800" cy="510778"/>
          </a:xfrm>
          <a:prstGeom prst="roundRect">
            <a:avLst/>
          </a:prstGeom>
          <a:solidFill>
            <a:srgbClr val="F4B87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ộng tác nằm bắn không tì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676400"/>
            <a:ext cx="20574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Động tác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5267AD-55E7-3300-24D1-6927552BD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2324574"/>
            <a:ext cx="7362826" cy="416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8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3957634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ĐỘNG TÁC BẮN TẠI CHỖ CỦA SÚNG TIỂU LIÊN AK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62200" y="1028226"/>
            <a:ext cx="4114800" cy="510778"/>
          </a:xfrm>
          <a:prstGeom prst="roundRect">
            <a:avLst/>
          </a:prstGeom>
          <a:solidFill>
            <a:srgbClr val="F4B87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ộng tác nằm bắn có tì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676400"/>
            <a:ext cx="9448800" cy="2553891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vận dụng, khẩu lệnh,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tác cơ bản như động tác nằm bắn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tì.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khác, khi giương súng 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đặt phần dưới ốp tay hoặc đặt mu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bàn tay trái lên vật tì để cho chắc chắn.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để súng lên vật tì, miệng nòng s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cao hơn vật tì và nhô ra phía 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ít nhất 5 cm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485"/>
          <a:stretch/>
        </p:blipFill>
        <p:spPr>
          <a:xfrm>
            <a:off x="4800600" y="4343400"/>
            <a:ext cx="4300248" cy="24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00400" y="124586"/>
            <a:ext cx="5715000" cy="707886"/>
          </a:xfrm>
          <a:prstGeom prst="rect">
            <a:avLst/>
          </a:prstGeom>
          <a:solidFill>
            <a:srgbClr val="B2DE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4000" b="1" dirty="0">
              <a:solidFill>
                <a:srgbClr val="0072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852" y="1752600"/>
            <a:ext cx="9438095" cy="2961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24800" y="471450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6.1</a:t>
            </a:r>
          </a:p>
        </p:txBody>
      </p:sp>
    </p:spTree>
    <p:extLst>
      <p:ext uri="{BB962C8B-B14F-4D97-AF65-F5344CB8AC3E}">
        <p14:creationId xmlns:p14="http://schemas.microsoft.com/office/powerpoint/2010/main" val="421781435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7772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ập ngắm chụm; ngắm trúng, chụm vào bia đồng tiền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0" y="1614488"/>
            <a:ext cx="4519613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Ý nghĩa, đặc điểm, yêu cầu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438400"/>
            <a:ext cx="8839200" cy="377975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Ý nghĩa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Ngắm chụm; ngắm trúng, chụm giúp người bắn bước đầu làm quen với các thao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tác ngắm bắn, biết vận dụng những kiến thức lí thuyết, quy tắc bắn vào một bài tập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cụ thể, trong điều kiện mục tiêu nhỏ, cự li gần.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Việc rèn luyện kĩ năng ngắm chụm; ngắm trúng, chụm sẽ giúp người bắn phân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biệt được ngắm đúng, ngắm sai; từng bước nâng cao trình độ ngắm nhanh,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chính xác; làm cơ sở cho luyện tập các bài bắn đạt kết quả tốt.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3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7772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ập ngắm chụm; ngắm trúng, chụm vào bia đồng tiền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0" y="1614488"/>
            <a:ext cx="4519613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Ý nghĩa, đặc điểm, yêu cầu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438400"/>
            <a:ext cx="8839200" cy="3371136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Đặc điểm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Mục tiêu bố trí ở cự li gần (cách người tập 10 m), tròn và nhỏ (đường kính 2 cm)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làm cho người tập khó xác định được đường ngắm đúng.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Người tập lần đầu tiên làm quen với ngắm bắn nên không tránh khỏi những khó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khăn, lúng túng.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Khi luyện tập phải chính xác, tỉ mỉ nên người tập dễ căng thẳng, mệt mỏi.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6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7772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ập ngắm chụm; ngắm trúng, chụm vào bia đồng tiền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0" y="1614488"/>
            <a:ext cx="4519613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Ý nghĩa, đặc điểm, yêu cầu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438400"/>
            <a:ext cx="8839200" cy="214526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Yêu cầu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Thực hiện yếu lĩnh, động tác ngắm một cách chính xác.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Các lần ngắm phải có tính thống nhất cao.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Khi ngắm phải thận trọng, tỉ mỉ, nhẹ nhàng, khéo léo; phấn đấu đạt kết quả khá, giỏi.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7772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ập ngắm chụm; ngắm trúng, chụm vào bia đồng tiền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42672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Cách thực hành tập ngắm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219325"/>
            <a:ext cx="4419600" cy="1328023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Tập ngắm chụm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Công tác chuẩn bị: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Bảng ngắm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906" y="2219325"/>
            <a:ext cx="4793487" cy="377975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0668000" y="2590800"/>
            <a:ext cx="0" cy="32004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305800" y="2590800"/>
            <a:ext cx="0" cy="13716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534400" y="2438400"/>
            <a:ext cx="1905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72736" y="2219325"/>
            <a:ext cx="0" cy="3714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34400" y="2200274"/>
            <a:ext cx="0" cy="3714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>
            <a:off x="8305800" y="2381254"/>
            <a:ext cx="0" cy="3714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8305800" y="3766901"/>
            <a:ext cx="0" cy="3714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>
            <a:off x="10667999" y="5586176"/>
            <a:ext cx="0" cy="3714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>
            <a:off x="10658474" y="2395536"/>
            <a:ext cx="0" cy="3714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72376" y="3075149"/>
            <a:ext cx="88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82073" y="2035730"/>
            <a:ext cx="88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30 cm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10860" y="3920846"/>
            <a:ext cx="88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55 cm</a:t>
            </a:r>
          </a:p>
        </p:txBody>
      </p:sp>
    </p:spTree>
    <p:extLst>
      <p:ext uri="{BB962C8B-B14F-4D97-AF65-F5344CB8AC3E}">
        <p14:creationId xmlns:p14="http://schemas.microsoft.com/office/powerpoint/2010/main" val="59916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7772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ập ngắm chụm; ngắm trúng, chụm vào bia đồng tiền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42672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Cách thực hành tập ngắm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219325"/>
            <a:ext cx="4419600" cy="1736646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Tập ngắm chụm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Công tác chuẩn bị: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Bảng ngắm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Đồng tiền di 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996" y="4038600"/>
            <a:ext cx="5168177" cy="2667000"/>
          </a:xfrm>
          <a:prstGeom prst="rect">
            <a:avLst/>
          </a:prstGeom>
        </p:spPr>
      </p:pic>
      <p:sp>
        <p:nvSpPr>
          <p:cNvPr id="12" name="Line Callout 1 11"/>
          <p:cNvSpPr/>
          <p:nvPr/>
        </p:nvSpPr>
        <p:spPr>
          <a:xfrm>
            <a:off x="8915400" y="3341483"/>
            <a:ext cx="914400" cy="595438"/>
          </a:xfrm>
          <a:prstGeom prst="borderCallout1">
            <a:avLst>
              <a:gd name="adj1" fmla="val 49347"/>
              <a:gd name="adj2" fmla="val -1221"/>
              <a:gd name="adj3" fmla="val 329460"/>
              <a:gd name="adj4" fmla="val -8989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</a:p>
        </p:txBody>
      </p:sp>
      <p:sp>
        <p:nvSpPr>
          <p:cNvPr id="27" name="Line Callout 1 26"/>
          <p:cNvSpPr/>
          <p:nvPr/>
        </p:nvSpPr>
        <p:spPr>
          <a:xfrm>
            <a:off x="4724400" y="4228144"/>
            <a:ext cx="1066800" cy="595438"/>
          </a:xfrm>
          <a:prstGeom prst="borderCallout1">
            <a:avLst>
              <a:gd name="adj1" fmla="val 54146"/>
              <a:gd name="adj2" fmla="val 105029"/>
              <a:gd name="adj3" fmla="val 135101"/>
              <a:gd name="adj4" fmla="val 27416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mm</a:t>
            </a:r>
          </a:p>
        </p:txBody>
      </p:sp>
      <p:sp>
        <p:nvSpPr>
          <p:cNvPr id="28" name="Line Callout 1 27"/>
          <p:cNvSpPr/>
          <p:nvPr/>
        </p:nvSpPr>
        <p:spPr>
          <a:xfrm>
            <a:off x="4724400" y="4953000"/>
            <a:ext cx="1066800" cy="595438"/>
          </a:xfrm>
          <a:prstGeom prst="borderCallout1">
            <a:avLst>
              <a:gd name="adj1" fmla="val 54146"/>
              <a:gd name="adj2" fmla="val 105029"/>
              <a:gd name="adj3" fmla="val 67916"/>
              <a:gd name="adj4" fmla="val 25787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mm</a:t>
            </a:r>
          </a:p>
        </p:txBody>
      </p:sp>
      <p:sp>
        <p:nvSpPr>
          <p:cNvPr id="29" name="Line Callout 1 28"/>
          <p:cNvSpPr/>
          <p:nvPr/>
        </p:nvSpPr>
        <p:spPr>
          <a:xfrm>
            <a:off x="4724400" y="5677856"/>
            <a:ext cx="1066800" cy="595438"/>
          </a:xfrm>
          <a:prstGeom prst="borderCallout1">
            <a:avLst>
              <a:gd name="adj1" fmla="val 54146"/>
              <a:gd name="adj2" fmla="val 105029"/>
              <a:gd name="adj3" fmla="val -6469"/>
              <a:gd name="adj4" fmla="val 2728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mm</a:t>
            </a:r>
          </a:p>
        </p:txBody>
      </p:sp>
    </p:spTree>
    <p:extLst>
      <p:ext uri="{BB962C8B-B14F-4D97-AF65-F5344CB8AC3E}">
        <p14:creationId xmlns:p14="http://schemas.microsoft.com/office/powerpoint/2010/main" val="61917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7772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ập ngắm chụm; ngắm trúng, chụm vào bia đồng tiền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42672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Cách thực hành tập ngắm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219325"/>
            <a:ext cx="4419600" cy="3371136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Tập ngắm chụm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Công tác chuẩn bị: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ngắm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milimet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37255"/>
          <a:stretch/>
        </p:blipFill>
        <p:spPr>
          <a:xfrm>
            <a:off x="8686800" y="2057288"/>
            <a:ext cx="533400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44473" r="1433" b="43652"/>
          <a:stretch/>
        </p:blipFill>
        <p:spPr>
          <a:xfrm rot="16200000" flipV="1">
            <a:off x="7417490" y="2888203"/>
            <a:ext cx="1791191" cy="166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4186168"/>
            <a:ext cx="5105400" cy="251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0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7772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ập ngắm chụm; ngắm trúng, chụm vào bia đồng tiền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42672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Cách thực hành tập ngắm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219325"/>
            <a:ext cx="4419600" cy="919401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Tập ngắm chụm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Cách thực hành ngắm chụm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352800"/>
            <a:ext cx="5029199" cy="3370634"/>
          </a:xfrm>
          <a:prstGeom prst="rect">
            <a:avLst/>
          </a:prstGeom>
        </p:spPr>
      </p:pic>
      <p:sp>
        <p:nvSpPr>
          <p:cNvPr id="14" name="Line Callout 1 13"/>
          <p:cNvSpPr/>
          <p:nvPr/>
        </p:nvSpPr>
        <p:spPr>
          <a:xfrm>
            <a:off x="9753600" y="3964783"/>
            <a:ext cx="2133600" cy="595438"/>
          </a:xfrm>
          <a:prstGeom prst="borderCallout1">
            <a:avLst>
              <a:gd name="adj1" fmla="val 56546"/>
              <a:gd name="adj2" fmla="val -105"/>
              <a:gd name="adj3" fmla="val 238279"/>
              <a:gd name="adj4" fmla="val -2382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phục vụ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4643437" y="3345532"/>
            <a:ext cx="2133600" cy="595438"/>
          </a:xfrm>
          <a:prstGeom prst="borderCallout1">
            <a:avLst>
              <a:gd name="adj1" fmla="val 104536"/>
              <a:gd name="adj2" fmla="val 50788"/>
              <a:gd name="adj3" fmla="val 252677"/>
              <a:gd name="adj4" fmla="val 7394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 nhóm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7243762" y="3324102"/>
            <a:ext cx="1671638" cy="595438"/>
          </a:xfrm>
          <a:prstGeom prst="borderCallout1">
            <a:avLst>
              <a:gd name="adj1" fmla="val 104536"/>
              <a:gd name="adj2" fmla="val 50788"/>
              <a:gd name="adj3" fmla="val 394246"/>
              <a:gd name="adj4" fmla="val 3323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tập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2247899" y="3826673"/>
            <a:ext cx="2133600" cy="595438"/>
          </a:xfrm>
          <a:prstGeom prst="borderCallout1">
            <a:avLst>
              <a:gd name="adj1" fmla="val 104536"/>
              <a:gd name="adj2" fmla="val 50788"/>
              <a:gd name="adj3" fmla="val 159097"/>
              <a:gd name="adj4" fmla="val 12885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quan sát</a:t>
            </a:r>
          </a:p>
        </p:txBody>
      </p:sp>
    </p:spTree>
    <p:extLst>
      <p:ext uri="{BB962C8B-B14F-4D97-AF65-F5344CB8AC3E}">
        <p14:creationId xmlns:p14="http://schemas.microsoft.com/office/powerpoint/2010/main" val="141009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7772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ập ngắm chụm; ngắm trúng, chụm vào bia đồng tiền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42672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Cách thực hành tập ngắm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219325"/>
            <a:ext cx="4419600" cy="919401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Tập ngắm chụm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Cách thực hành ngắm chụm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4600" y="3232785"/>
            <a:ext cx="4419600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phục vụ: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Cắm bảng ngắm cách bệ bắn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 chắc chắn, sau đó ngồi sang bên phải 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bên trái bảng ngắm. Một tay cầm bia đồng tiền,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sát mặt bảng ngắm và giữ cố định để người 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đường ngắm. Tay còn lại cầm bút chì để đánh 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người 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138726"/>
            <a:ext cx="4953000" cy="35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7772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ập ngắm chụm; ngắm trúng, chụm vào bia đồng tiền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42672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Cách thực hành tập ngắm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219325"/>
            <a:ext cx="4419600" cy="919401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Tập ngắm chụm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Cách thực hành ngắm chụm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4600" y="3218497"/>
            <a:ext cx="4419600" cy="3631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động tác nằm bắn, tháo hộp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đạn đặt sang bên phải. Súng đặt chắc chắn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bệ bắn có bao cát. Một tay chống cằm, một tay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súng lấy đường ngắm đúng vào mép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vòng tròn đen trên bia đồng tiền. Khi lấy xong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ngắm đúng thì hô “Được” và giữ nguyên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ngắm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188" b="18839"/>
          <a:stretch/>
        </p:blipFill>
        <p:spPr>
          <a:xfrm>
            <a:off x="7075113" y="4343400"/>
            <a:ext cx="5088311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318655"/>
            <a:ext cx="3745286" cy="179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7772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ập ngắm chụm; ngắm trúng, chụm vào bia đồng tiền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42672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Cách thực hành tập ngắm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219325"/>
            <a:ext cx="4419600" cy="919401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Tập ngắm chụm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Cách thực hành ngắm chụm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4600" y="3218497"/>
            <a:ext cx="4419600" cy="29238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đã lấy được đường ngắm, người tập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được chạm vào súng.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lần tập tiếp theo,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tập dùng khẩu lệnh hoặc kí hiệu để điều khiển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phục vụ dịch chuyển bia đồng tiền theo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mình.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188" b="18839"/>
          <a:stretch/>
        </p:blipFill>
        <p:spPr>
          <a:xfrm>
            <a:off x="7027489" y="3955258"/>
            <a:ext cx="508831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3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77158"/>
          <a:stretch/>
        </p:blipFill>
        <p:spPr>
          <a:xfrm>
            <a:off x="10393917" y="4952519"/>
            <a:ext cx="1779886" cy="1887284"/>
          </a:xfrm>
          <a:prstGeom prst="rect">
            <a:avLst/>
          </a:prstGeom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1914668" y="2725867"/>
            <a:ext cx="8479248" cy="82357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NỘI DUNG CƠ BẢN VỀ LÍ THUYẾT BẮN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14667" y="3810000"/>
            <a:ext cx="8479249" cy="85489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ĐỘNG TÁC BẮN TẠI CHỖ CỦA SÚNG TIỂU LIÊN AK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3657600" y="1471368"/>
            <a:ext cx="4044455" cy="1085747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14667" y="4911018"/>
            <a:ext cx="8479249" cy="85489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</p:spTree>
    <p:extLst>
      <p:ext uri="{BB962C8B-B14F-4D97-AF65-F5344CB8AC3E}">
        <p14:creationId xmlns:p14="http://schemas.microsoft.com/office/powerpoint/2010/main" val="40543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7772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ập ngắm chụm; ngắm trúng, chụm vào bia đồng tiền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42672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Cách thực hành tập ngắm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219325"/>
            <a:ext cx="4419600" cy="919401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Tập ngắm chụm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Cách thực hành ngắm chụm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4600" y="3218497"/>
            <a:ext cx="9220200" cy="3277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phục vụ:</a:t>
            </a:r>
            <a:endParaRPr lang="en-US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bút chì chấm qua lỗ ở tâm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 đồng tiền lần thứ nhất. Sau đó, di chuyển bia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tiền lên, xuống hoặc sang phải, sang trái từ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cm đến 4 cm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tập:</a:t>
            </a:r>
            <a:endParaRPr lang="en-US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ngắm lần thứ hai, thứ ba tương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như lần thứ nhất. Chỉ khác, ở lần tập thứ hai, thứ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ba, người tập lấy đường ngắm cơ bản, rồi điều khiển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phục vụ di chuyển bia đồng tiền bằng khẩu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lệnh “Sang trái, sang phải, lên, xuống” hoặc kí hiệu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tay. Khi thấy đồng tiền dịch vào thành đường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ngắm đúng thì hô “Được”.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8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7772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ập ngắm chụm; ngắm trúng, chụm vào bia đồng tiền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42672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Cách thực hành tập ngắm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219325"/>
            <a:ext cx="4419600" cy="919401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Tập ngắm chụm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Cách thực hành ngắm chụm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4600" y="3218497"/>
            <a:ext cx="9067800" cy="186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tục dùng bút chì để đánh dấu lần ngắm thứ hai của người tập.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Cứ như vậy, người phục vụ phục vụ cho người tập ngắm lần 3.</a:t>
            </a:r>
          </a:p>
          <a:p>
            <a:pPr algn="just"/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3 lỗ ở bia đồng tiền để kiểm tra độ chụm, đánh giá kết quả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thông báo cho người tập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09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7772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ập ngắm chụm; ngắm trúng, chụm vào bia đồng tiền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42672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Cách thực hành tập ngắm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219325"/>
            <a:ext cx="4419600" cy="919401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Tập ngắm chụm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Cách thực hành ngắm chụm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4600" y="3218497"/>
            <a:ext cx="4800600" cy="3277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GIỎI: 3 điểm dấu nằm trong vòng tròn có đường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kính 2 mm (Hình a).</a:t>
            </a:r>
          </a:p>
          <a:p>
            <a:pPr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KHÁ: 3 điểm dấu nằm trong vòng tròn có đường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kính 5 mm (Hình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b).</a:t>
            </a:r>
          </a:p>
          <a:p>
            <a:pPr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ĐẠT: 3 điểm dấu nằm trong vòng tròn có đường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kính 10 mm (Hình c).</a:t>
            </a:r>
          </a:p>
          <a:p>
            <a:pPr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ĐẠT: 3 điểm dấu không nằm trong vòng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tròn nào (Hình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865945"/>
            <a:ext cx="4009562" cy="464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7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7772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ập ngắm chụm; ngắm trúng, chụm vào bia đồng tiền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42672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Cách thực hành tập ngắm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219325"/>
            <a:ext cx="5105400" cy="919401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Tập ngắm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trúng,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chụm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Công tác chuẩn bị (như ngắm chụm)</a:t>
            </a:r>
          </a:p>
        </p:txBody>
      </p:sp>
    </p:spTree>
    <p:extLst>
      <p:ext uri="{BB962C8B-B14F-4D97-AF65-F5344CB8AC3E}">
        <p14:creationId xmlns:p14="http://schemas.microsoft.com/office/powerpoint/2010/main" val="174816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7772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ập ngắm chụm; ngắm trúng, chụm vào bia đồng tiền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42672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Cách thực hành tập ngắm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219325"/>
            <a:ext cx="4800600" cy="919401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Tập ngắm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trúng,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chụm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Cách thực hành ngắm trúng, chụm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4600" y="3352800"/>
            <a:ext cx="480060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iáo viên lấy đường ngắm đúng vào mép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vòng tròn đen trên bia đồng tiền. Khi lấy xong đường ngắm thì hô “Được”, 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đường ngắm và đứng dậy.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55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7772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ập ngắm chụm; ngắm trúng, chụm vào bia đồng tiền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42672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Cách thực hành tập ngắm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219325"/>
            <a:ext cx="4800600" cy="919401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Tập ngắm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trúng,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chụm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Cách thực hành ngắm trúng, chụm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4600" y="3252784"/>
            <a:ext cx="4800600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phục vụ: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Chấm bút chì qua tâm bia đồng tiền, kẻ một đường dọc và 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ngang vuông góc với nhau qua điểm chấm đó. Giao điểm của đường ngang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và đường dọc gọi là điểm kiểm tra (điểm K).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Sau đó, dịch chuyển bia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đồng tiền như khi ngắm chụm.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2373452"/>
            <a:ext cx="3048000" cy="431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7772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ập ngắm chụm; ngắm trúng, chụm vào bia đồng tiền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42672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Cách thực hành tập ngắm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219325"/>
            <a:ext cx="4800600" cy="919401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Tập ngắm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trúng,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chụm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Cách thực hành ngắm trúng, chụm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4600" y="3252784"/>
            <a:ext cx="9144000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tập: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Vào ngắm, không chạm vào súng, điều khiển người phục vụ dịch chuyển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bia đồng tiền vào thành đường ngắm đúng, khi lấy xong đường ngắm thì hô “Được”.</a:t>
            </a:r>
          </a:p>
          <a:p>
            <a:pPr algn="just"/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Chú ý: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lần lấy đường ngắm, người tập không được chạm vào súng, chỉ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dùng khẩu lệnh hoặc kí hiệu để điều khiển người phục vụ như khi tập ngắm chụm.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ngắm đúng ban đầu của giáo viên được giữ nguyên cho tất cả học sinh tiếp theo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7772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ập ngắm chụm; ngắm trúng, chụm vào bia đồng tiền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42672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Cách thực hành tập ngắm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219325"/>
            <a:ext cx="4800600" cy="919401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Tập ngắm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trúng,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chụm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Cách thực hành ngắm trúng, chụm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4600" y="3252784"/>
            <a:ext cx="914400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phục vụ: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Chấm qua tâm bia đồng tiền, đánh dấu lần 1.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Cứ như vậy, người tập ngắm được ba lần thì người phục vụ kiểm tra kết quả ngắm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chụm, ngắm trúng, kết quả chung của hai nội dung và thông báo cho người tập.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7772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ập ngắm chụm; ngắm trúng, chụm vào bia đồng tiền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42672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Cách thực hành tập ngắm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219325"/>
            <a:ext cx="4800600" cy="919401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Tập ngắm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trúng,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chụm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Cách thực hành ngắm trúng, chụm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4600" y="3252784"/>
            <a:ext cx="58674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Cách kiểm tra độ chụm: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Như khi ngắm chụm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7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7772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ập ngắm chụm; ngắm trúng, chụm vào bia đồng tiền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42672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Cách thực hành tập ngắm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219325"/>
            <a:ext cx="4800600" cy="919401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Tập ngắm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trúng,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chụm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Cách thực hành ngắm trúng, chụm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4599" y="3252784"/>
            <a:ext cx="5562601" cy="34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kiểm tra độ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xác định ĐCTB như sau: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phục vụ 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thước nối hai điểm gần nhất với nhau, rồi chia 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thẳng ra thành hai phần bằng nhau. Tiếp tục nối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giữa của hai điểm trên (ĐCTB của hai 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chạm) với điểm thứ ba, chia đoạn thẳng vừa nối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ba phần bằng nhau. Điểm 1/3 gần với ĐCTB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2 điểm chạm trước là ĐCTB của ba điểm chạm.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 khoảng cách từ ĐCTB của ba điểm chạm 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K (kí hiệu là a), để đánh giá kết quả ngắm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1" y="3048000"/>
            <a:ext cx="3838095" cy="3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3271353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NỘI DUNG CƠ BẢN VỀ LÍ THUYẾT BẮN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33600" y="1028227"/>
            <a:ext cx="4038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về ngắm bắn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86000" y="2012631"/>
            <a:ext cx="8763000" cy="91940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Ngắm bắn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là xác định góc bắn và hướng bắn cho súng để đưa quỹ đạo đường đạn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đi qua điểm định bắn trúng trên mục tiêu.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12" y="3316842"/>
            <a:ext cx="4067175" cy="3048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687" y="3321600"/>
            <a:ext cx="4566092" cy="3038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1239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7772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ập ngắm chụm; ngắm trúng, chụm vào bia đồng tiền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42672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Cách thực hành tập ngắm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219325"/>
            <a:ext cx="4800600" cy="919401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Tập ngắm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trúng,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chụm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Cách thực hành ngắm trúng, chụm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4599" y="3252784"/>
            <a:ext cx="3962401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kiểm tra độ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GIỎI: a ≤ 5 mm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KHÁ: 5 mm &lt; a ≤ 10 mm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ĐẠT: 10 mm &lt; a ≤ 15 mm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ĐẠT: a &gt; 15 mm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679025"/>
            <a:ext cx="3838095" cy="3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5105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Tập bắn vào mục tiêu bia số 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42672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Ý nghĩa, đặc điểm, yêu cầu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219325"/>
            <a:ext cx="7467600" cy="3371136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Ý nghĩa: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Bắn mục tiêu cố định ban ngày nhằm rèn luyện cho người học kĩ 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bắn trúng, chụm vào mục tiêu cố định ban ngày, có vòng tính 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một khoảng thời gian nhất định. Đồng thời, rèn luyện cho người học bản lĩnh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tâm lí, ý chí vững vàng. Tập bắn tốt bài bắn này là cơ sở, tiền đề xây dựng, củng 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niềm tin cho người học tiếp tục học tập các nội dung tiếp theo.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5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5105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Tập bắn vào mục tiêu bia số 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42672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Ý nghĩa, đặc điểm, yêu cầu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219325"/>
            <a:ext cx="8991600" cy="440971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Đặc điểm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Đặc điểm bài bắn: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Bắn vào mục tiêu có vòng tính điểm đòi hỏi độ chính xác cao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sự thuần thục của người bắn trong thực hiện yếu lĩnh, động tác.</a:t>
            </a:r>
          </a:p>
          <a:p>
            <a:pPr algn="just"/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Đặc điểm mục tiêu: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được bố trí ở cự li gần, to, rõ nên dễ quan sát. Tuy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nhiên, mặt bia màu đen và có vòng tính điểm nên khó xác định chính xác được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ngắm đúng.</a:t>
            </a:r>
          </a:p>
          <a:p>
            <a:pPr algn="just"/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Đặc điểm người bắn: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đầu tiên tiếp xúc với súng, đạn nên thường có tâm lí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sợ tiếng nổ, lo lắng đến thành tích.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9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5105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Tập bắn vào mục tiêu bia số 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42672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Ý nghĩa, đặc điểm, yêu cầu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219325"/>
            <a:ext cx="7924800" cy="2962513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Yêu cầu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Nắm chắc điều kiện bài bắn; cách chọn thước ngắm, điểm ngắm và 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bắn.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Tích cực, tự giác luyện tập; rèn toàn diện, chú trọng rèn kĩ thuật động tác bắn.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Rèn luyện bản lĩnh, tâm lí vững vàng; phấn đấu đạt kết quả cao khi kiểm tra.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7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5105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Tập bắn vào mục tiêu bia số 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3276599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Điều kiện bài bắn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2209800"/>
            <a:ext cx="48006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− Mục tiêu: Bia số 4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752600"/>
            <a:ext cx="2734052" cy="453682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777288" y="1519535"/>
            <a:ext cx="0" cy="13760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620376" y="1290935"/>
            <a:ext cx="0" cy="13760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20088" y="1295406"/>
            <a:ext cx="0" cy="13760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134600" y="1529954"/>
            <a:ext cx="0" cy="13760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777288" y="1828800"/>
            <a:ext cx="135731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320088" y="1433807"/>
            <a:ext cx="23002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>
            <a:off x="8384233" y="1766321"/>
            <a:ext cx="0" cy="13760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>
            <a:off x="8417561" y="3045767"/>
            <a:ext cx="0" cy="13760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>
            <a:off x="10641575" y="3454091"/>
            <a:ext cx="0" cy="13760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>
            <a:off x="10594033" y="1284387"/>
            <a:ext cx="0" cy="13760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924800" y="2454353"/>
            <a:ext cx="0" cy="12794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1049000" y="1972419"/>
            <a:ext cx="0" cy="21697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948739" y="138142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42 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48739" y="94068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75 cm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7070" y="280939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42 cm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049000" y="280999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75 cm</a:t>
            </a:r>
          </a:p>
        </p:txBody>
      </p:sp>
    </p:spTree>
    <p:extLst>
      <p:ext uri="{BB962C8B-B14F-4D97-AF65-F5344CB8AC3E}">
        <p14:creationId xmlns:p14="http://schemas.microsoft.com/office/powerpoint/2010/main" val="11096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5105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Tập bắn vào mục tiêu bia số 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3276599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Điều kiện bài bắn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2209800"/>
            <a:ext cx="4800600" cy="4154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Mục tiêu: Bia số 4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Cự li bắn: 100 m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Tư thế bắn: Nằm bắn có tì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Số lượng đạn: 3 viên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Phương pháp bắn: Phát một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Thời gian bắn: 5 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Thành tích: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GIỎI: Từ 25 đến 30 điểm;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KHÁ: 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đến 24 điểm;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ĐẠT: Từ 15 đến 19 điểm;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ĐẠT: Dưới 15 điểm.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274565"/>
            <a:ext cx="2514600" cy="545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5105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Tập bắn vào mục tiêu bia số 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52578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Cách chọn thước ngắm, điểm ngắm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2209800"/>
            <a:ext cx="868680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Căn cứ: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định bắn trúng trên mục tiêu;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 li bắn;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 cao đường đạn 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 so với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ngắm ở từng cự li bắn;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ặc điểm, tính chất mục tiêu;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hưởng của điều kiện thời 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5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5105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Tập bắn vào mục tiêu bia số 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52578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Cách chọn thước ngắm, điểm ngắm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2209800"/>
            <a:ext cx="853440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Cách chọn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Chọn thước ngắm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Cách 1: Chọn thước ngắm tương ứng cự li bắn (Thước ngắm 1).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Cách 2: Chọn thước ngắm lớn hơn cự li bắn (Thước ngắm 2 hoặc 3, từ thước ngắm 4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trở lên ít vận dụng).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5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5105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Tập bắn vào mục tiêu bia số 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52578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Cách chọn thước ngắm, điểm ngắm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1" y="2209800"/>
            <a:ext cx="3048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Cách chọn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Chọn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ngắm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971800" y="3428367"/>
            <a:ext cx="7924800" cy="63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CHIỀU CAO ĐƯỜNG ĐẠN TRUNG BÌNH SO VỚI 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NGẮM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SÚNG TIỂU LIÊN AK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43376"/>
            <a:ext cx="903498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77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5105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Tập bắn vào mục tiêu bia số 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52578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Cách chọn thước ngắm, điểm ngắm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1" y="2209800"/>
            <a:ext cx="3048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Cách chọn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Chọn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ngắm</a:t>
            </a:r>
          </a:p>
        </p:txBody>
      </p:sp>
      <p:pic>
        <p:nvPicPr>
          <p:cNvPr id="14" name="Picture 19" descr="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667000"/>
            <a:ext cx="13716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8923338" y="4130679"/>
            <a:ext cx="3097212" cy="1844675"/>
            <a:chOff x="2033" y="1934"/>
            <a:chExt cx="1951" cy="1162"/>
          </a:xfrm>
        </p:grpSpPr>
        <p:graphicFrame>
          <p:nvGraphicFramePr>
            <p:cNvPr id="16" name="Object 17"/>
            <p:cNvGraphicFramePr>
              <a:graphicFrameLocks noChangeAspect="1"/>
            </p:cNvGraphicFramePr>
            <p:nvPr/>
          </p:nvGraphicFramePr>
          <p:xfrm>
            <a:off x="2652" y="1934"/>
            <a:ext cx="720" cy="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320992" imgH="519112" progId="CorelDRAW.Graphic.12">
                    <p:embed/>
                  </p:oleObj>
                </mc:Choice>
                <mc:Fallback>
                  <p:oleObj name="CorelDRAW" r:id="rId3" imgW="320992" imgH="519112" progId="CorelDRAW.Graphic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2" y="1934"/>
                          <a:ext cx="720" cy="1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2033" y="1949"/>
              <a:ext cx="1951" cy="1147"/>
            </a:xfrm>
            <a:custGeom>
              <a:avLst/>
              <a:gdLst>
                <a:gd name="T0" fmla="*/ 0 w 127"/>
                <a:gd name="T1" fmla="*/ 0 h 55"/>
                <a:gd name="T2" fmla="*/ 0 w 127"/>
                <a:gd name="T3" fmla="*/ 2147483646 h 55"/>
                <a:gd name="T4" fmla="*/ 2147483646 w 127"/>
                <a:gd name="T5" fmla="*/ 2147483646 h 55"/>
                <a:gd name="T6" fmla="*/ 2147483646 w 127"/>
                <a:gd name="T7" fmla="*/ 0 h 55"/>
                <a:gd name="T8" fmla="*/ 2147483646 w 127"/>
                <a:gd name="T9" fmla="*/ 0 h 55"/>
                <a:gd name="T10" fmla="*/ 2147483646 w 127"/>
                <a:gd name="T11" fmla="*/ 2147483646 h 55"/>
                <a:gd name="T12" fmla="*/ 2147483646 w 127"/>
                <a:gd name="T13" fmla="*/ 2147483646 h 55"/>
                <a:gd name="T14" fmla="*/ 2147483646 w 127"/>
                <a:gd name="T15" fmla="*/ 2147483646 h 55"/>
                <a:gd name="T16" fmla="*/ 2147483646 w 127"/>
                <a:gd name="T17" fmla="*/ 2147483646 h 55"/>
                <a:gd name="T18" fmla="*/ 2147483646 w 127"/>
                <a:gd name="T19" fmla="*/ 0 h 55"/>
                <a:gd name="T20" fmla="*/ 0 w 127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55"/>
                <a:gd name="T35" fmla="*/ 127 w 127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55">
                  <a:moveTo>
                    <a:pt x="0" y="0"/>
                  </a:moveTo>
                  <a:lnTo>
                    <a:pt x="0" y="55"/>
                  </a:lnTo>
                  <a:lnTo>
                    <a:pt x="127" y="55"/>
                  </a:lnTo>
                  <a:lnTo>
                    <a:pt x="127" y="0"/>
                  </a:lnTo>
                  <a:lnTo>
                    <a:pt x="95" y="0"/>
                  </a:lnTo>
                  <a:lnTo>
                    <a:pt x="95" y="21"/>
                  </a:lnTo>
                  <a:lnTo>
                    <a:pt x="92" y="24"/>
                  </a:lnTo>
                  <a:lnTo>
                    <a:pt x="34" y="24"/>
                  </a:lnTo>
                  <a:lnTo>
                    <a:pt x="31" y="21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8" name="Picture 19" descr="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6" y="3189301"/>
            <a:ext cx="13716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5646738" y="4144966"/>
            <a:ext cx="3097212" cy="1844675"/>
            <a:chOff x="2033" y="1934"/>
            <a:chExt cx="1951" cy="1162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/>
          </p:nvGraphicFramePr>
          <p:xfrm>
            <a:off x="2652" y="1934"/>
            <a:ext cx="720" cy="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5" imgW="320992" imgH="519112" progId="CorelDRAW.Graphic.12">
                    <p:embed/>
                  </p:oleObj>
                </mc:Choice>
                <mc:Fallback>
                  <p:oleObj name="CorelDRAW" r:id="rId5" imgW="320992" imgH="519112" progId="CorelDRAW.Graphic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2" y="1934"/>
                          <a:ext cx="720" cy="1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2033" y="1949"/>
              <a:ext cx="1951" cy="1147"/>
            </a:xfrm>
            <a:custGeom>
              <a:avLst/>
              <a:gdLst>
                <a:gd name="T0" fmla="*/ 0 w 127"/>
                <a:gd name="T1" fmla="*/ 0 h 55"/>
                <a:gd name="T2" fmla="*/ 0 w 127"/>
                <a:gd name="T3" fmla="*/ 2147483646 h 55"/>
                <a:gd name="T4" fmla="*/ 2147483646 w 127"/>
                <a:gd name="T5" fmla="*/ 2147483646 h 55"/>
                <a:gd name="T6" fmla="*/ 2147483646 w 127"/>
                <a:gd name="T7" fmla="*/ 0 h 55"/>
                <a:gd name="T8" fmla="*/ 2147483646 w 127"/>
                <a:gd name="T9" fmla="*/ 0 h 55"/>
                <a:gd name="T10" fmla="*/ 2147483646 w 127"/>
                <a:gd name="T11" fmla="*/ 2147483646 h 55"/>
                <a:gd name="T12" fmla="*/ 2147483646 w 127"/>
                <a:gd name="T13" fmla="*/ 2147483646 h 55"/>
                <a:gd name="T14" fmla="*/ 2147483646 w 127"/>
                <a:gd name="T15" fmla="*/ 2147483646 h 55"/>
                <a:gd name="T16" fmla="*/ 2147483646 w 127"/>
                <a:gd name="T17" fmla="*/ 2147483646 h 55"/>
                <a:gd name="T18" fmla="*/ 2147483646 w 127"/>
                <a:gd name="T19" fmla="*/ 0 h 55"/>
                <a:gd name="T20" fmla="*/ 0 w 127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55"/>
                <a:gd name="T35" fmla="*/ 127 w 127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55">
                  <a:moveTo>
                    <a:pt x="0" y="0"/>
                  </a:moveTo>
                  <a:lnTo>
                    <a:pt x="0" y="55"/>
                  </a:lnTo>
                  <a:lnTo>
                    <a:pt x="127" y="55"/>
                  </a:lnTo>
                  <a:lnTo>
                    <a:pt x="127" y="0"/>
                  </a:lnTo>
                  <a:lnTo>
                    <a:pt x="95" y="0"/>
                  </a:lnTo>
                  <a:lnTo>
                    <a:pt x="95" y="21"/>
                  </a:lnTo>
                  <a:lnTo>
                    <a:pt x="92" y="24"/>
                  </a:lnTo>
                  <a:lnTo>
                    <a:pt x="34" y="24"/>
                  </a:lnTo>
                  <a:lnTo>
                    <a:pt x="31" y="21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2" name="Picture 19" descr="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460765"/>
            <a:ext cx="13716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2370138" y="4144966"/>
            <a:ext cx="3097212" cy="1844675"/>
            <a:chOff x="2033" y="1934"/>
            <a:chExt cx="1951" cy="1162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/>
          </p:nvGraphicFramePr>
          <p:xfrm>
            <a:off x="2652" y="1934"/>
            <a:ext cx="720" cy="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6" imgW="320992" imgH="519112" progId="CorelDRAW.Graphic.12">
                    <p:embed/>
                  </p:oleObj>
                </mc:Choice>
                <mc:Fallback>
                  <p:oleObj name="CorelDRAW" r:id="rId6" imgW="320992" imgH="519112" progId="CorelDRAW.Graphic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2" y="1934"/>
                          <a:ext cx="720" cy="1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033" y="1949"/>
              <a:ext cx="1951" cy="1147"/>
            </a:xfrm>
            <a:custGeom>
              <a:avLst/>
              <a:gdLst>
                <a:gd name="T0" fmla="*/ 0 w 127"/>
                <a:gd name="T1" fmla="*/ 0 h 55"/>
                <a:gd name="T2" fmla="*/ 0 w 127"/>
                <a:gd name="T3" fmla="*/ 2147483646 h 55"/>
                <a:gd name="T4" fmla="*/ 2147483646 w 127"/>
                <a:gd name="T5" fmla="*/ 2147483646 h 55"/>
                <a:gd name="T6" fmla="*/ 2147483646 w 127"/>
                <a:gd name="T7" fmla="*/ 0 h 55"/>
                <a:gd name="T8" fmla="*/ 2147483646 w 127"/>
                <a:gd name="T9" fmla="*/ 0 h 55"/>
                <a:gd name="T10" fmla="*/ 2147483646 w 127"/>
                <a:gd name="T11" fmla="*/ 2147483646 h 55"/>
                <a:gd name="T12" fmla="*/ 2147483646 w 127"/>
                <a:gd name="T13" fmla="*/ 2147483646 h 55"/>
                <a:gd name="T14" fmla="*/ 2147483646 w 127"/>
                <a:gd name="T15" fmla="*/ 2147483646 h 55"/>
                <a:gd name="T16" fmla="*/ 2147483646 w 127"/>
                <a:gd name="T17" fmla="*/ 2147483646 h 55"/>
                <a:gd name="T18" fmla="*/ 2147483646 w 127"/>
                <a:gd name="T19" fmla="*/ 0 h 55"/>
                <a:gd name="T20" fmla="*/ 0 w 127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55"/>
                <a:gd name="T35" fmla="*/ 127 w 127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55">
                  <a:moveTo>
                    <a:pt x="0" y="0"/>
                  </a:moveTo>
                  <a:lnTo>
                    <a:pt x="0" y="55"/>
                  </a:lnTo>
                  <a:lnTo>
                    <a:pt x="127" y="55"/>
                  </a:lnTo>
                  <a:lnTo>
                    <a:pt x="127" y="0"/>
                  </a:lnTo>
                  <a:lnTo>
                    <a:pt x="95" y="0"/>
                  </a:lnTo>
                  <a:lnTo>
                    <a:pt x="95" y="21"/>
                  </a:lnTo>
                  <a:lnTo>
                    <a:pt x="92" y="24"/>
                  </a:lnTo>
                  <a:lnTo>
                    <a:pt x="34" y="24"/>
                  </a:lnTo>
                  <a:lnTo>
                    <a:pt x="31" y="21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" name="Rectangle 2"/>
          <p:cNvSpPr/>
          <p:nvPr/>
        </p:nvSpPr>
        <p:spPr>
          <a:xfrm>
            <a:off x="2451213" y="6164552"/>
            <a:ext cx="2898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thước ngắm 1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62627" y="6158624"/>
            <a:ext cx="2898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thước ngắm 2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054991" y="6139159"/>
            <a:ext cx="2898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thước ngắm 3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7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3271353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NỘI DUNG CƠ BẢN VỀ LÍ THUYẾT BẮN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33600" y="1028227"/>
            <a:ext cx="52578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Định nghĩa các yếu tố về ngắm bắn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362200" y="1786415"/>
            <a:ext cx="8382000" cy="132802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ngắm cơ bản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thẳng từ mắt người ngắm qua 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giữa mép trên khe ngắm 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chính giữa mép trên đầu ngắm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307316"/>
            <a:ext cx="6926117" cy="30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7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5105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Tập bắn vào mục tiêu bia số 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3809999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d) Cách thực hành tập bắn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2209800"/>
            <a:ext cx="830580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Tại vị trí chờ đợi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bắn mang trang bị theo đúng quy định. Khi nghe gọi đến tên thì hô “Có”;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khẩu lệnh “Vào vị trí tập bắn” thì đáp “Rõ”, rồi nhanh chóng lấy súng trên 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(hoặc nhận súng từ người tập trước), cơ động vào vị trí tập, cách bệ tì khoảng 1,5 m.</a:t>
            </a:r>
          </a:p>
        </p:txBody>
      </p:sp>
    </p:spTree>
    <p:extLst>
      <p:ext uri="{BB962C8B-B14F-4D97-AF65-F5344CB8AC3E}">
        <p14:creationId xmlns:p14="http://schemas.microsoft.com/office/powerpoint/2010/main" val="203750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5105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Tập bắn vào mục tiêu bia số 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3809999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d) Cách thực hành tập bắn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2209800"/>
            <a:ext cx="8153400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Tại vị trí tập bắn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Khi nghe khẩu lệnh “Nằm chuẩn bị bắn”, người bắn làm động tác nằm chuẩn bị bắn.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Khi nghe khẩu lệnh “Bắn”, người bắn mở khoá an toàn, thực hành bắn 3 lần 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 số 4.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Khi nghe khẩu lệnh “Thôi bắn, khám súng, đứng dậy”, người bắn làm động 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súng, sau đó xách súng đứng dậy.</a:t>
            </a:r>
          </a:p>
        </p:txBody>
      </p:sp>
    </p:spTree>
    <p:extLst>
      <p:ext uri="{BB962C8B-B14F-4D97-AF65-F5344CB8AC3E}">
        <p14:creationId xmlns:p14="http://schemas.microsoft.com/office/powerpoint/2010/main" val="38008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4567234"/>
          </a:xfrm>
          <a:prstGeom prst="verticalScroll">
            <a:avLst/>
          </a:prstGeom>
          <a:solidFill>
            <a:srgbClr val="93E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TẬP BẮN MỤC TIÊU CỐ ĐỊNH BAN NGÀY BẰNG SÚNG TIỂU LIÊN AK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1019176"/>
            <a:ext cx="5105400" cy="510778"/>
          </a:xfrm>
          <a:prstGeom prst="roundRect">
            <a:avLst/>
          </a:prstGeom>
          <a:solidFill>
            <a:srgbClr val="FF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Tập bắn vào mục tiêu bia số 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4601" y="1614488"/>
            <a:ext cx="3809999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d) Cách thực hành tập bắn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2362200"/>
            <a:ext cx="861060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Tại vị trí tập bắn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Khi có khẩu lệnh “Đằng sau, quay”, người bắn làm động tác quay đằng sau.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Khi nghe khẩu lệnh “Về vị trí chờ đợi, chạy thường, chạy”, người bắn xách s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động về vị trí chờ đợi, đặt súng lên giá hoặc trao súng cho người tập 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lệnh của người phụ trách.</a:t>
            </a:r>
          </a:p>
        </p:txBody>
      </p:sp>
    </p:spTree>
    <p:extLst>
      <p:ext uri="{BB962C8B-B14F-4D97-AF65-F5344CB8AC3E}">
        <p14:creationId xmlns:p14="http://schemas.microsoft.com/office/powerpoint/2010/main" val="6562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667000" y="1295400"/>
            <a:ext cx="8991600" cy="44935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Nội dung: Động tác bắn tại chỗ bằng súng tiểu liên AK.</a:t>
            </a:r>
          </a:p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Phương pháp:</a:t>
            </a:r>
          </a:p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Luyện tập cá nhân: Từng học sinh tự nghiên cứu và thực hiện động tác nằm bắn,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trung vào động tác nằm bắn có tì. Thực hiện theo các bước:</a:t>
            </a:r>
          </a:p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1. Tập phân đoạn: Học sinh từ tập chậm đến nhanh dần các cử động, 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chuẩn bị tư thế, động tác lắp đạn, động tác bắn, động tác thôi bắn, động tác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đứng dậy.</a:t>
            </a:r>
          </a:p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2. Tập tổng hợp: Học sinh tập liên kết các cử động, động tác với nhau;</a:t>
            </a:r>
          </a:p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tập chậm đến nhanh dần, tiến tới thuần thục động tác.</a:t>
            </a:r>
          </a:p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Luyện tập nhóm: Học sinh luân phiên nhau ở cương vị trưởng nhóm chỉ huy</a:t>
            </a:r>
          </a:p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luyện tập. Trong nhóm có học sinh thực hiện động tác, những học sinh còn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 quan sát, đóng góp ý kiến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1828801"/>
            <a:ext cx="2286000" cy="2899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3200" b="1" dirty="0">
              <a:solidFill>
                <a:srgbClr val="0072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5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667000" y="1600200"/>
            <a:ext cx="8991600" cy="3816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Nội dung: Tập ngắm chụm; ngắm trúng, chụm.</a:t>
            </a:r>
          </a:p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Phương pháp: Luyện tập nhóm. Học sinh luân phiên nhau ở cương vị trưởng</a:t>
            </a:r>
          </a:p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nhóm, chỉ huy nhóm luyện tập. Trong nhóm có người tập, người phục vụ.</a:t>
            </a:r>
          </a:p>
          <a:p>
            <a:pPr algn="just"/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vi-VN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Nội dung: Tập bắn mục tiêu cố định ban ngày bằng súng tiểu liên AK.</a:t>
            </a:r>
          </a:p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Phương pháp:</a:t>
            </a:r>
          </a:p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đội hình lớp, giáo viên chỉ huy. Thực hiện theo các bước:</a:t>
            </a:r>
          </a:p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Bước 1. Tập phân đoạn: Mục tiêu bia số 4 có dán điểm dấu cho học sinh dễ xác 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ngắm đúng.</a:t>
            </a:r>
          </a:p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Bước 2. Tập tổng hợp: Mục tiêu bia số 4 được bỏ điểm dấu.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1828801"/>
            <a:ext cx="2286000" cy="2899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3200" b="1" dirty="0">
              <a:solidFill>
                <a:srgbClr val="0072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8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3429000" y="1222685"/>
            <a:ext cx="716280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Việc luyện tập bắn mục tiêu cố định ban ngày bằng súng tiểu liên AK đã giúp 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luyện được những phẩm chất, năng lực gì?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làm rõ những nội dung đó.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828801"/>
            <a:ext cx="2971800" cy="2899708"/>
          </a:xfrm>
          <a:prstGeom prst="ellipse">
            <a:avLst/>
          </a:prstGeom>
          <a:solidFill>
            <a:srgbClr val="93E3FF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US" sz="3200" b="1" dirty="0">
              <a:solidFill>
                <a:srgbClr val="0072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24200"/>
            <a:ext cx="5317475" cy="3538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31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3271353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NỘI DUNG CƠ BẢN VỀ LÍ THUYẾT BẮN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33600" y="1028227"/>
            <a:ext cx="52578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Định nghĩa các yếu tố về ngắm bắn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362200" y="1686399"/>
            <a:ext cx="8382000" cy="132802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Điểm ngắm đúng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là điểm được xác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định trước, sao cho khi ngắm vào đó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để bắn thì quỹ đạo của đường đạn đi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qua điểm định bắn trúng trên mục tiêu.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76487" y="3138968"/>
            <a:ext cx="8382000" cy="91940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ngắm đúng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đường ngắm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bản được dóng vào điểm ngắm 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với điều kiện mặt súng 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thăng 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87" y="4220051"/>
            <a:ext cx="7782346" cy="260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3271353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NỘI DUNG CƠ BẢN VỀ LÍ THUYẾT BẮN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33600" y="1028227"/>
            <a:ext cx="60960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Ảnh hưởng của ngắm sai đến kết quả bắn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62200" y="1786415"/>
            <a:ext cx="44958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Ngắm sai đường ngắm cơ bản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819400"/>
            <a:ext cx="7706561" cy="15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3271353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NỘI DUNG CƠ BẢN VỀ LÍ THUYẾT BẮN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33600" y="1028227"/>
            <a:ext cx="60960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Ảnh hưởng của ngắm sai đến kết quả bắn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62200" y="1786415"/>
            <a:ext cx="44958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Ngắm sai đường ngắm cơ bản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62200" y="2558890"/>
            <a:ext cx="8839200" cy="132802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điểm chính giữa mép 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ngắm thấp (hoặc cao) 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chính giữa mép trên khe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ngắm, thì điểm chạm sẽ 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(hoặc cao) hơn điểm định bắn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238" y="4035294"/>
            <a:ext cx="5805162" cy="269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9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6"/>
            <a:ext cx="12192000" cy="876544"/>
            <a:chOff x="0" y="14286"/>
            <a:chExt cx="12192000" cy="876544"/>
          </a:xfrm>
          <a:solidFill>
            <a:srgbClr val="B2DE82"/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 THUẬT BẮN SÚNG TIỂU LIÊN AK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Vertical Scroll 10"/>
          <p:cNvSpPr/>
          <p:nvPr/>
        </p:nvSpPr>
        <p:spPr>
          <a:xfrm>
            <a:off x="95534" y="1681166"/>
            <a:ext cx="1961865" cy="3271353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NỘI DUNG CƠ BẢN VỀ LÍ THUYẾT BẮN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33600" y="1028227"/>
            <a:ext cx="60960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Ảnh hưởng của ngắm sai đến kết quả bắn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62200" y="1786415"/>
            <a:ext cx="4495800" cy="510778"/>
          </a:xfrm>
          <a:prstGeom prst="roundRect">
            <a:avLst/>
          </a:prstGeom>
          <a:noFill/>
          <a:ln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Ngắm sai đường ngắm cơ bản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62200" y="2558890"/>
            <a:ext cx="8839200" cy="132802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điểm chính giữa mép 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ngắm lệch phải (hoặc trái)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với điểm chính giữa mép 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khe ngắm, thì điểm chạm 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lệch phải (hoặc trái) so với 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bắn trúng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799" y="3965252"/>
            <a:ext cx="6231163" cy="27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4542</TotalTime>
  <Words>5099</Words>
  <Application>Microsoft Office PowerPoint</Application>
  <PresentationFormat>Widescreen</PresentationFormat>
  <Paragraphs>427</Paragraphs>
  <Slides>55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Century Gothic</vt:lpstr>
      <vt:lpstr>Raleway</vt:lpstr>
      <vt:lpstr>Times New Roman</vt:lpstr>
      <vt:lpstr>Wingdings 3</vt:lpstr>
      <vt:lpstr>Wisp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chaunguyen</dc:creator>
  <cp:lastModifiedBy>Dang Van Manh</cp:lastModifiedBy>
  <cp:revision>581</cp:revision>
  <cp:lastPrinted>2021-09-15T03:24:58Z</cp:lastPrinted>
  <dcterms:created xsi:type="dcterms:W3CDTF">2006-08-16T00:00:00Z</dcterms:created>
  <dcterms:modified xsi:type="dcterms:W3CDTF">2024-05-13T08:29:50Z</dcterms:modified>
</cp:coreProperties>
</file>