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6"/>
  </p:notesMasterIdLst>
  <p:sldIdLst>
    <p:sldId id="260" r:id="rId2"/>
    <p:sldId id="544" r:id="rId3"/>
    <p:sldId id="434" r:id="rId4"/>
    <p:sldId id="545" r:id="rId5"/>
    <p:sldId id="546" r:id="rId6"/>
    <p:sldId id="547" r:id="rId7"/>
    <p:sldId id="548" r:id="rId8"/>
    <p:sldId id="549" r:id="rId9"/>
    <p:sldId id="550" r:id="rId10"/>
    <p:sldId id="559" r:id="rId11"/>
    <p:sldId id="551" r:id="rId12"/>
    <p:sldId id="560" r:id="rId13"/>
    <p:sldId id="552" r:id="rId14"/>
    <p:sldId id="561" r:id="rId15"/>
    <p:sldId id="553" r:id="rId16"/>
    <p:sldId id="554" r:id="rId17"/>
    <p:sldId id="555" r:id="rId18"/>
    <p:sldId id="556" r:id="rId19"/>
    <p:sldId id="557" r:id="rId20"/>
    <p:sldId id="562" r:id="rId21"/>
    <p:sldId id="563" r:id="rId22"/>
    <p:sldId id="564" r:id="rId23"/>
    <p:sldId id="565" r:id="rId24"/>
    <p:sldId id="566" r:id="rId25"/>
  </p:sldIdLst>
  <p:sldSz cx="12192000" cy="6858000"/>
  <p:notesSz cx="6735763" cy="9866313"/>
  <p:defaultTextStyle>
    <a:defPPr>
      <a:defRPr lang="en-US"/>
    </a:defPPr>
    <a:lvl1pPr marL="0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566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137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716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270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2844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413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1968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551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FD1"/>
    <a:srgbClr val="DA76BD"/>
    <a:srgbClr val="F4B870"/>
    <a:srgbClr val="0060A8"/>
    <a:srgbClr val="B2DE82"/>
    <a:srgbClr val="FFFF33"/>
    <a:srgbClr val="FF6161"/>
    <a:srgbClr val="0072C8"/>
    <a:srgbClr val="CAE8A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0"/>
  </p:normalViewPr>
  <p:slideViewPr>
    <p:cSldViewPr>
      <p:cViewPr varScale="1">
        <p:scale>
          <a:sx n="101" d="100"/>
          <a:sy n="101" d="100"/>
        </p:scale>
        <p:origin x="402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0BE36-2839-4C18-9240-4832278D0DAC}" type="doc">
      <dgm:prSet loTypeId="urn:microsoft.com/office/officeart/2005/8/layout/radial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2F9E98A-D76E-471D-8F3E-5CDE0D9CBB9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 lượng vũ trang địa phương</a:t>
          </a:r>
        </a:p>
      </dgm:t>
    </dgm:pt>
    <dgm:pt modelId="{35D8A7D8-20F9-4044-BDDB-48CD74403155}" type="parTrans" cxnId="{A1FC8FCA-6AC1-4554-B366-76FD8501F88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97E51-39AA-4E88-8305-B6F5B4F33CC3}" type="sibTrans" cxnId="{A1FC8FCA-6AC1-4554-B366-76FD8501F88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6037F6-4802-4995-A2D0-85F895408A7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 đội địa phương</a:t>
          </a:r>
        </a:p>
      </dgm:t>
    </dgm:pt>
    <dgm:pt modelId="{11F69EF9-D90A-42FD-A862-ED33A43A38CD}" type="parTrans" cxnId="{B18C2219-6CD5-4393-8369-D2D8CA0A8602}">
      <dgm:prSet custT="1"/>
      <dgm:spPr>
        <a:solidFill>
          <a:schemeClr val="tx2"/>
        </a:solidFill>
      </dgm:spPr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FEBF6-F4CC-4674-8E72-5DC41EA2FAE2}" type="sibTrans" cxnId="{B18C2219-6CD5-4393-8369-D2D8CA0A8602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05C5B-71CD-4C84-8D09-686CEA44B65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 quân tự vệ</a:t>
          </a:r>
        </a:p>
      </dgm:t>
    </dgm:pt>
    <dgm:pt modelId="{9E749326-C00D-443D-B633-54D0BE9CB57A}" type="parTrans" cxnId="{81BFB46C-675F-4534-A91B-D7125A3C2181}">
      <dgm:prSet custT="1"/>
      <dgm:spPr>
        <a:solidFill>
          <a:srgbClr val="00B050"/>
        </a:solidFill>
      </dgm:spPr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1BB6E1-968A-46B2-8977-A28EB8869687}" type="sibTrans" cxnId="{81BFB46C-675F-4534-A91B-D7125A3C218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3C5DA7-BC65-46D4-84CE-D4F0DF6AAB8C}">
      <dgm:prSet phldrT="[Text]" custT="1"/>
      <dgm:spPr>
        <a:solidFill>
          <a:srgbClr val="F4B870"/>
        </a:solidFill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 bị động viên</a:t>
          </a:r>
        </a:p>
      </dgm:t>
    </dgm:pt>
    <dgm:pt modelId="{2D071BAD-518E-4477-8361-D1861FACF632}" type="parTrans" cxnId="{6EE5C8D0-6B8F-42FD-AF8D-5F5F09163CA6}">
      <dgm:prSet custT="1"/>
      <dgm:spPr>
        <a:solidFill>
          <a:srgbClr val="F4B870"/>
        </a:solidFill>
      </dgm:spPr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E349F-F429-4770-8622-F8C2FA1C63FB}" type="sibTrans" cxnId="{6EE5C8D0-6B8F-42FD-AF8D-5F5F09163CA6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F67366-D10F-4514-90E0-C2D68903AC5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 đội biên phòng</a:t>
          </a:r>
        </a:p>
      </dgm:t>
    </dgm:pt>
    <dgm:pt modelId="{878F325A-23F6-4E10-A718-3FC6FE28DB7D}" type="parTrans" cxnId="{D08B54D3-F763-44AF-AA95-13D4A7D29D2D}">
      <dgm:prSet custT="1"/>
      <dgm:spPr>
        <a:solidFill>
          <a:srgbClr val="FFC000"/>
        </a:solidFill>
      </dgm:spPr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63A59-89E6-4092-9673-768915577BE9}" type="sibTrans" cxnId="{D08B54D3-F763-44AF-AA95-13D4A7D29D2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157AD4-9F25-416F-911E-B0E6699B802F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 an cấp tỉnh, huyện, xã</a:t>
          </a:r>
        </a:p>
      </dgm:t>
    </dgm:pt>
    <dgm:pt modelId="{230963E0-4DCF-4608-91C1-08C43FE76010}" type="parTrans" cxnId="{F8D29910-356F-45AA-8D35-CA940200D6D7}">
      <dgm:prSet custT="1"/>
      <dgm:spPr>
        <a:solidFill>
          <a:srgbClr val="00B0F0"/>
        </a:solidFill>
      </dgm:spPr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B38992-71FD-46F6-AE6B-3F672B8603AA}" type="sibTrans" cxnId="{F8D29910-356F-45AA-8D35-CA940200D6D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C94ECB-FFBE-4CAE-AC45-362EC5A20F2C}" type="pres">
      <dgm:prSet presAssocID="{88F0BE36-2839-4C18-9240-4832278D0DA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49C7305-1DDF-4E4A-A243-305E7601B714}" type="pres">
      <dgm:prSet presAssocID="{12F9E98A-D76E-471D-8F3E-5CDE0D9CBB98}" presName="centerShape" presStyleLbl="node0" presStyleIdx="0" presStyleCnt="1"/>
      <dgm:spPr/>
    </dgm:pt>
    <dgm:pt modelId="{D3F80FF9-631E-46BC-A3B7-CB98AFCBB232}" type="pres">
      <dgm:prSet presAssocID="{11F69EF9-D90A-42FD-A862-ED33A43A38CD}" presName="parTrans" presStyleLbl="sibTrans2D1" presStyleIdx="0" presStyleCnt="5"/>
      <dgm:spPr/>
    </dgm:pt>
    <dgm:pt modelId="{9D68380C-5612-47DD-B45B-97EB4B18CB86}" type="pres">
      <dgm:prSet presAssocID="{11F69EF9-D90A-42FD-A862-ED33A43A38CD}" presName="connectorText" presStyleLbl="sibTrans2D1" presStyleIdx="0" presStyleCnt="5"/>
      <dgm:spPr/>
    </dgm:pt>
    <dgm:pt modelId="{3EF7A4F7-3D8E-4506-9932-B521E96E92B5}" type="pres">
      <dgm:prSet presAssocID="{F06037F6-4802-4995-A2D0-85F895408A7F}" presName="node" presStyleLbl="node1" presStyleIdx="0" presStyleCnt="5">
        <dgm:presLayoutVars>
          <dgm:bulletEnabled val="1"/>
        </dgm:presLayoutVars>
      </dgm:prSet>
      <dgm:spPr/>
    </dgm:pt>
    <dgm:pt modelId="{E5D60494-E98A-4813-8FBD-A4184D58960D}" type="pres">
      <dgm:prSet presAssocID="{9E749326-C00D-443D-B633-54D0BE9CB57A}" presName="parTrans" presStyleLbl="sibTrans2D1" presStyleIdx="1" presStyleCnt="5"/>
      <dgm:spPr/>
    </dgm:pt>
    <dgm:pt modelId="{8EA40C9B-F4DB-459F-9365-B0FC8BD6799D}" type="pres">
      <dgm:prSet presAssocID="{9E749326-C00D-443D-B633-54D0BE9CB57A}" presName="connectorText" presStyleLbl="sibTrans2D1" presStyleIdx="1" presStyleCnt="5"/>
      <dgm:spPr/>
    </dgm:pt>
    <dgm:pt modelId="{C8109673-4F16-4C35-A6CC-F5AE22830F49}" type="pres">
      <dgm:prSet presAssocID="{4D205C5B-71CD-4C84-8D09-686CEA44B650}" presName="node" presStyleLbl="node1" presStyleIdx="1" presStyleCnt="5">
        <dgm:presLayoutVars>
          <dgm:bulletEnabled val="1"/>
        </dgm:presLayoutVars>
      </dgm:prSet>
      <dgm:spPr/>
    </dgm:pt>
    <dgm:pt modelId="{25B452B5-AD2E-4DF0-9E69-5C7BD273BA39}" type="pres">
      <dgm:prSet presAssocID="{2D071BAD-518E-4477-8361-D1861FACF632}" presName="parTrans" presStyleLbl="sibTrans2D1" presStyleIdx="2" presStyleCnt="5"/>
      <dgm:spPr/>
    </dgm:pt>
    <dgm:pt modelId="{746768CE-209B-41B1-9691-EF241122E7E0}" type="pres">
      <dgm:prSet presAssocID="{2D071BAD-518E-4477-8361-D1861FACF632}" presName="connectorText" presStyleLbl="sibTrans2D1" presStyleIdx="2" presStyleCnt="5"/>
      <dgm:spPr/>
    </dgm:pt>
    <dgm:pt modelId="{21E77D79-DB86-4E68-8927-59F5DDCFB6CC}" type="pres">
      <dgm:prSet presAssocID="{2B3C5DA7-BC65-46D4-84CE-D4F0DF6AAB8C}" presName="node" presStyleLbl="node1" presStyleIdx="2" presStyleCnt="5">
        <dgm:presLayoutVars>
          <dgm:bulletEnabled val="1"/>
        </dgm:presLayoutVars>
      </dgm:prSet>
      <dgm:spPr/>
    </dgm:pt>
    <dgm:pt modelId="{955CDBB7-0418-409E-A578-80EFE3E8CCC1}" type="pres">
      <dgm:prSet presAssocID="{878F325A-23F6-4E10-A718-3FC6FE28DB7D}" presName="parTrans" presStyleLbl="sibTrans2D1" presStyleIdx="3" presStyleCnt="5"/>
      <dgm:spPr/>
    </dgm:pt>
    <dgm:pt modelId="{41F3E2E1-1E98-4426-8715-610697A07577}" type="pres">
      <dgm:prSet presAssocID="{878F325A-23F6-4E10-A718-3FC6FE28DB7D}" presName="connectorText" presStyleLbl="sibTrans2D1" presStyleIdx="3" presStyleCnt="5"/>
      <dgm:spPr/>
    </dgm:pt>
    <dgm:pt modelId="{7C5AE14D-42FD-4944-94E5-757077963275}" type="pres">
      <dgm:prSet presAssocID="{22F67366-D10F-4514-90E0-C2D68903AC50}" presName="node" presStyleLbl="node1" presStyleIdx="3" presStyleCnt="5">
        <dgm:presLayoutVars>
          <dgm:bulletEnabled val="1"/>
        </dgm:presLayoutVars>
      </dgm:prSet>
      <dgm:spPr/>
    </dgm:pt>
    <dgm:pt modelId="{9D00C9B6-4DE3-4F81-971F-824AA2069D06}" type="pres">
      <dgm:prSet presAssocID="{230963E0-4DCF-4608-91C1-08C43FE76010}" presName="parTrans" presStyleLbl="sibTrans2D1" presStyleIdx="4" presStyleCnt="5"/>
      <dgm:spPr/>
    </dgm:pt>
    <dgm:pt modelId="{88A43706-5A77-4FDC-A8BD-BBEBBB602C80}" type="pres">
      <dgm:prSet presAssocID="{230963E0-4DCF-4608-91C1-08C43FE76010}" presName="connectorText" presStyleLbl="sibTrans2D1" presStyleIdx="4" presStyleCnt="5"/>
      <dgm:spPr/>
    </dgm:pt>
    <dgm:pt modelId="{1BB06402-8BE3-4CCE-8410-6167026AE8A2}" type="pres">
      <dgm:prSet presAssocID="{33157AD4-9F25-416F-911E-B0E6699B802F}" presName="node" presStyleLbl="node1" presStyleIdx="4" presStyleCnt="5">
        <dgm:presLayoutVars>
          <dgm:bulletEnabled val="1"/>
        </dgm:presLayoutVars>
      </dgm:prSet>
      <dgm:spPr/>
    </dgm:pt>
  </dgm:ptLst>
  <dgm:cxnLst>
    <dgm:cxn modelId="{AE3AF103-48A1-44C6-988C-F02AE66AB133}" type="presOf" srcId="{F06037F6-4802-4995-A2D0-85F895408A7F}" destId="{3EF7A4F7-3D8E-4506-9932-B521E96E92B5}" srcOrd="0" destOrd="0" presId="urn:microsoft.com/office/officeart/2005/8/layout/radial5"/>
    <dgm:cxn modelId="{39230B04-7641-4805-9F31-AC0400702838}" type="presOf" srcId="{2D071BAD-518E-4477-8361-D1861FACF632}" destId="{25B452B5-AD2E-4DF0-9E69-5C7BD273BA39}" srcOrd="0" destOrd="0" presId="urn:microsoft.com/office/officeart/2005/8/layout/radial5"/>
    <dgm:cxn modelId="{F8D29910-356F-45AA-8D35-CA940200D6D7}" srcId="{12F9E98A-D76E-471D-8F3E-5CDE0D9CBB98}" destId="{33157AD4-9F25-416F-911E-B0E6699B802F}" srcOrd="4" destOrd="0" parTransId="{230963E0-4DCF-4608-91C1-08C43FE76010}" sibTransId="{A5B38992-71FD-46F6-AE6B-3F672B8603AA}"/>
    <dgm:cxn modelId="{77F0AC15-21CC-4A31-BCA4-7F69E6448461}" type="presOf" srcId="{11F69EF9-D90A-42FD-A862-ED33A43A38CD}" destId="{9D68380C-5612-47DD-B45B-97EB4B18CB86}" srcOrd="1" destOrd="0" presId="urn:microsoft.com/office/officeart/2005/8/layout/radial5"/>
    <dgm:cxn modelId="{B18C2219-6CD5-4393-8369-D2D8CA0A8602}" srcId="{12F9E98A-D76E-471D-8F3E-5CDE0D9CBB98}" destId="{F06037F6-4802-4995-A2D0-85F895408A7F}" srcOrd="0" destOrd="0" parTransId="{11F69EF9-D90A-42FD-A862-ED33A43A38CD}" sibTransId="{439FEBF6-F4CC-4674-8E72-5DC41EA2FAE2}"/>
    <dgm:cxn modelId="{779C2F2D-845A-4E41-95B0-FDEC3B60A5FF}" type="presOf" srcId="{2B3C5DA7-BC65-46D4-84CE-D4F0DF6AAB8C}" destId="{21E77D79-DB86-4E68-8927-59F5DDCFB6CC}" srcOrd="0" destOrd="0" presId="urn:microsoft.com/office/officeart/2005/8/layout/radial5"/>
    <dgm:cxn modelId="{2F1CAC31-9071-46A8-A37C-90C67458ED5F}" type="presOf" srcId="{4D205C5B-71CD-4C84-8D09-686CEA44B650}" destId="{C8109673-4F16-4C35-A6CC-F5AE22830F49}" srcOrd="0" destOrd="0" presId="urn:microsoft.com/office/officeart/2005/8/layout/radial5"/>
    <dgm:cxn modelId="{09962741-4FD2-426F-B4AF-0F17F421CE11}" type="presOf" srcId="{12F9E98A-D76E-471D-8F3E-5CDE0D9CBB98}" destId="{449C7305-1DDF-4E4A-A243-305E7601B714}" srcOrd="0" destOrd="0" presId="urn:microsoft.com/office/officeart/2005/8/layout/radial5"/>
    <dgm:cxn modelId="{D7801865-7EC4-40F2-8275-EC938B38F57D}" type="presOf" srcId="{230963E0-4DCF-4608-91C1-08C43FE76010}" destId="{9D00C9B6-4DE3-4F81-971F-824AA2069D06}" srcOrd="0" destOrd="0" presId="urn:microsoft.com/office/officeart/2005/8/layout/radial5"/>
    <dgm:cxn modelId="{81BFB46C-675F-4534-A91B-D7125A3C2181}" srcId="{12F9E98A-D76E-471D-8F3E-5CDE0D9CBB98}" destId="{4D205C5B-71CD-4C84-8D09-686CEA44B650}" srcOrd="1" destOrd="0" parTransId="{9E749326-C00D-443D-B633-54D0BE9CB57A}" sibTransId="{331BB6E1-968A-46B2-8977-A28EB8869687}"/>
    <dgm:cxn modelId="{46E4AD4D-7D8A-42C5-99B5-C230AB4065BA}" type="presOf" srcId="{878F325A-23F6-4E10-A718-3FC6FE28DB7D}" destId="{41F3E2E1-1E98-4426-8715-610697A07577}" srcOrd="1" destOrd="0" presId="urn:microsoft.com/office/officeart/2005/8/layout/radial5"/>
    <dgm:cxn modelId="{CB43E650-2D9E-4DF1-AF2A-4A23CB461A8E}" type="presOf" srcId="{9E749326-C00D-443D-B633-54D0BE9CB57A}" destId="{8EA40C9B-F4DB-459F-9365-B0FC8BD6799D}" srcOrd="1" destOrd="0" presId="urn:microsoft.com/office/officeart/2005/8/layout/radial5"/>
    <dgm:cxn modelId="{1F622E52-4D65-4E3A-AFF1-3512A945CFC0}" type="presOf" srcId="{878F325A-23F6-4E10-A718-3FC6FE28DB7D}" destId="{955CDBB7-0418-409E-A578-80EFE3E8CCC1}" srcOrd="0" destOrd="0" presId="urn:microsoft.com/office/officeart/2005/8/layout/radial5"/>
    <dgm:cxn modelId="{881A147F-68CF-4EC9-AB54-9694CAD03451}" type="presOf" srcId="{2D071BAD-518E-4477-8361-D1861FACF632}" destId="{746768CE-209B-41B1-9691-EF241122E7E0}" srcOrd="1" destOrd="0" presId="urn:microsoft.com/office/officeart/2005/8/layout/radial5"/>
    <dgm:cxn modelId="{84291892-94C0-4A5E-A3F7-672FF30DD7A9}" type="presOf" srcId="{22F67366-D10F-4514-90E0-C2D68903AC50}" destId="{7C5AE14D-42FD-4944-94E5-757077963275}" srcOrd="0" destOrd="0" presId="urn:microsoft.com/office/officeart/2005/8/layout/radial5"/>
    <dgm:cxn modelId="{8EFAB5A1-FF46-472D-B4E2-EEE0716C3E3E}" type="presOf" srcId="{33157AD4-9F25-416F-911E-B0E6699B802F}" destId="{1BB06402-8BE3-4CCE-8410-6167026AE8A2}" srcOrd="0" destOrd="0" presId="urn:microsoft.com/office/officeart/2005/8/layout/radial5"/>
    <dgm:cxn modelId="{A0E332AA-9569-4B99-8E88-5A11F4EE6FBD}" type="presOf" srcId="{11F69EF9-D90A-42FD-A862-ED33A43A38CD}" destId="{D3F80FF9-631E-46BC-A3B7-CB98AFCBB232}" srcOrd="0" destOrd="0" presId="urn:microsoft.com/office/officeart/2005/8/layout/radial5"/>
    <dgm:cxn modelId="{CA970FB8-B97F-4367-9C57-5371E2141494}" type="presOf" srcId="{230963E0-4DCF-4608-91C1-08C43FE76010}" destId="{88A43706-5A77-4FDC-A8BD-BBEBBB602C80}" srcOrd="1" destOrd="0" presId="urn:microsoft.com/office/officeart/2005/8/layout/radial5"/>
    <dgm:cxn modelId="{A1FC8FCA-6AC1-4554-B366-76FD8501F883}" srcId="{88F0BE36-2839-4C18-9240-4832278D0DAC}" destId="{12F9E98A-D76E-471D-8F3E-5CDE0D9CBB98}" srcOrd="0" destOrd="0" parTransId="{35D8A7D8-20F9-4044-BDDB-48CD74403155}" sibTransId="{7C297E51-39AA-4E88-8305-B6F5B4F33CC3}"/>
    <dgm:cxn modelId="{6EE5C8D0-6B8F-42FD-AF8D-5F5F09163CA6}" srcId="{12F9E98A-D76E-471D-8F3E-5CDE0D9CBB98}" destId="{2B3C5DA7-BC65-46D4-84CE-D4F0DF6AAB8C}" srcOrd="2" destOrd="0" parTransId="{2D071BAD-518E-4477-8361-D1861FACF632}" sibTransId="{685E349F-F429-4770-8622-F8C2FA1C63FB}"/>
    <dgm:cxn modelId="{D08B54D3-F763-44AF-AA95-13D4A7D29D2D}" srcId="{12F9E98A-D76E-471D-8F3E-5CDE0D9CBB98}" destId="{22F67366-D10F-4514-90E0-C2D68903AC50}" srcOrd="3" destOrd="0" parTransId="{878F325A-23F6-4E10-A718-3FC6FE28DB7D}" sibTransId="{AF563A59-89E6-4092-9673-768915577BE9}"/>
    <dgm:cxn modelId="{1147D4E4-10B3-4BAF-83FD-5E4A89F938F6}" type="presOf" srcId="{88F0BE36-2839-4C18-9240-4832278D0DAC}" destId="{40C94ECB-FFBE-4CAE-AC45-362EC5A20F2C}" srcOrd="0" destOrd="0" presId="urn:microsoft.com/office/officeart/2005/8/layout/radial5"/>
    <dgm:cxn modelId="{A2E758F6-5DF6-4445-927C-28429B16117E}" type="presOf" srcId="{9E749326-C00D-443D-B633-54D0BE9CB57A}" destId="{E5D60494-E98A-4813-8FBD-A4184D58960D}" srcOrd="0" destOrd="0" presId="urn:microsoft.com/office/officeart/2005/8/layout/radial5"/>
    <dgm:cxn modelId="{9E53EC72-9076-4951-91CE-B03F9EE81D39}" type="presParOf" srcId="{40C94ECB-FFBE-4CAE-AC45-362EC5A20F2C}" destId="{449C7305-1DDF-4E4A-A243-305E7601B714}" srcOrd="0" destOrd="0" presId="urn:microsoft.com/office/officeart/2005/8/layout/radial5"/>
    <dgm:cxn modelId="{31EABED4-828F-4497-B0E0-E299A8DF57C0}" type="presParOf" srcId="{40C94ECB-FFBE-4CAE-AC45-362EC5A20F2C}" destId="{D3F80FF9-631E-46BC-A3B7-CB98AFCBB232}" srcOrd="1" destOrd="0" presId="urn:microsoft.com/office/officeart/2005/8/layout/radial5"/>
    <dgm:cxn modelId="{32EBB180-687E-47EF-A46A-45CE6B26F33A}" type="presParOf" srcId="{D3F80FF9-631E-46BC-A3B7-CB98AFCBB232}" destId="{9D68380C-5612-47DD-B45B-97EB4B18CB86}" srcOrd="0" destOrd="0" presId="urn:microsoft.com/office/officeart/2005/8/layout/radial5"/>
    <dgm:cxn modelId="{CBB5D61C-B254-41A8-95C4-DF7EFE12B28E}" type="presParOf" srcId="{40C94ECB-FFBE-4CAE-AC45-362EC5A20F2C}" destId="{3EF7A4F7-3D8E-4506-9932-B521E96E92B5}" srcOrd="2" destOrd="0" presId="urn:microsoft.com/office/officeart/2005/8/layout/radial5"/>
    <dgm:cxn modelId="{AE7B3030-E89E-43EA-A318-0AF4AD8982AB}" type="presParOf" srcId="{40C94ECB-FFBE-4CAE-AC45-362EC5A20F2C}" destId="{E5D60494-E98A-4813-8FBD-A4184D58960D}" srcOrd="3" destOrd="0" presId="urn:microsoft.com/office/officeart/2005/8/layout/radial5"/>
    <dgm:cxn modelId="{05E51B3A-3143-4805-9A39-0CC58383E903}" type="presParOf" srcId="{E5D60494-E98A-4813-8FBD-A4184D58960D}" destId="{8EA40C9B-F4DB-459F-9365-B0FC8BD6799D}" srcOrd="0" destOrd="0" presId="urn:microsoft.com/office/officeart/2005/8/layout/radial5"/>
    <dgm:cxn modelId="{76CDDF2F-955E-4995-9D7A-2E5E8DE0EAA4}" type="presParOf" srcId="{40C94ECB-FFBE-4CAE-AC45-362EC5A20F2C}" destId="{C8109673-4F16-4C35-A6CC-F5AE22830F49}" srcOrd="4" destOrd="0" presId="urn:microsoft.com/office/officeart/2005/8/layout/radial5"/>
    <dgm:cxn modelId="{6056CA49-690D-4C70-98B7-B8B5BFEF64A8}" type="presParOf" srcId="{40C94ECB-FFBE-4CAE-AC45-362EC5A20F2C}" destId="{25B452B5-AD2E-4DF0-9E69-5C7BD273BA39}" srcOrd="5" destOrd="0" presId="urn:microsoft.com/office/officeart/2005/8/layout/radial5"/>
    <dgm:cxn modelId="{109618F3-1CFB-43C0-92C5-E38CB2112EB9}" type="presParOf" srcId="{25B452B5-AD2E-4DF0-9E69-5C7BD273BA39}" destId="{746768CE-209B-41B1-9691-EF241122E7E0}" srcOrd="0" destOrd="0" presId="urn:microsoft.com/office/officeart/2005/8/layout/radial5"/>
    <dgm:cxn modelId="{D07314E8-A663-4D58-B72A-3D7B59D0302C}" type="presParOf" srcId="{40C94ECB-FFBE-4CAE-AC45-362EC5A20F2C}" destId="{21E77D79-DB86-4E68-8927-59F5DDCFB6CC}" srcOrd="6" destOrd="0" presId="urn:microsoft.com/office/officeart/2005/8/layout/radial5"/>
    <dgm:cxn modelId="{DB9AD33D-E817-4FB3-ACE7-379EC75474EE}" type="presParOf" srcId="{40C94ECB-FFBE-4CAE-AC45-362EC5A20F2C}" destId="{955CDBB7-0418-409E-A578-80EFE3E8CCC1}" srcOrd="7" destOrd="0" presId="urn:microsoft.com/office/officeart/2005/8/layout/radial5"/>
    <dgm:cxn modelId="{D019DD99-F761-4FD4-916B-220276D28EC9}" type="presParOf" srcId="{955CDBB7-0418-409E-A578-80EFE3E8CCC1}" destId="{41F3E2E1-1E98-4426-8715-610697A07577}" srcOrd="0" destOrd="0" presId="urn:microsoft.com/office/officeart/2005/8/layout/radial5"/>
    <dgm:cxn modelId="{89EB332C-41D8-4D00-B3BF-F2030E82ACE8}" type="presParOf" srcId="{40C94ECB-FFBE-4CAE-AC45-362EC5A20F2C}" destId="{7C5AE14D-42FD-4944-94E5-757077963275}" srcOrd="8" destOrd="0" presId="urn:microsoft.com/office/officeart/2005/8/layout/radial5"/>
    <dgm:cxn modelId="{C20293EE-608B-4626-A2E8-F22995749857}" type="presParOf" srcId="{40C94ECB-FFBE-4CAE-AC45-362EC5A20F2C}" destId="{9D00C9B6-4DE3-4F81-971F-824AA2069D06}" srcOrd="9" destOrd="0" presId="urn:microsoft.com/office/officeart/2005/8/layout/radial5"/>
    <dgm:cxn modelId="{32BCC2C8-C69D-443F-9E52-F2374DF0F66E}" type="presParOf" srcId="{9D00C9B6-4DE3-4F81-971F-824AA2069D06}" destId="{88A43706-5A77-4FDC-A8BD-BBEBBB602C80}" srcOrd="0" destOrd="0" presId="urn:microsoft.com/office/officeart/2005/8/layout/radial5"/>
    <dgm:cxn modelId="{4257F477-B6C5-427E-830A-450FA58A3A17}" type="presParOf" srcId="{40C94ECB-FFBE-4CAE-AC45-362EC5A20F2C}" destId="{1BB06402-8BE3-4CCE-8410-6167026AE8A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C7305-1DDF-4E4A-A243-305E7601B714}">
      <dsp:nvSpPr>
        <dsp:cNvPr id="0" name=""/>
        <dsp:cNvSpPr/>
      </dsp:nvSpPr>
      <dsp:spPr>
        <a:xfrm>
          <a:off x="1635435" y="1936518"/>
          <a:ext cx="1224929" cy="1224929"/>
        </a:xfrm>
        <a:prstGeom prst="ellipse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 lượng vũ trang địa phương</a:t>
          </a:r>
        </a:p>
      </dsp:txBody>
      <dsp:txXfrm>
        <a:off x="1814822" y="2115905"/>
        <a:ext cx="866155" cy="866155"/>
      </dsp:txXfrm>
    </dsp:sp>
    <dsp:sp modelId="{D3F80FF9-631E-46BC-A3B7-CB98AFCBB232}">
      <dsp:nvSpPr>
        <dsp:cNvPr id="0" name=""/>
        <dsp:cNvSpPr/>
      </dsp:nvSpPr>
      <dsp:spPr>
        <a:xfrm rot="16200000">
          <a:off x="2117599" y="1489805"/>
          <a:ext cx="260601" cy="416476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6689" y="1612190"/>
        <a:ext cx="182421" cy="249886"/>
      </dsp:txXfrm>
    </dsp:sp>
    <dsp:sp modelId="{3EF7A4F7-3D8E-4506-9932-B521E96E92B5}">
      <dsp:nvSpPr>
        <dsp:cNvPr id="0" name=""/>
        <dsp:cNvSpPr/>
      </dsp:nvSpPr>
      <dsp:spPr>
        <a:xfrm>
          <a:off x="1635435" y="219887"/>
          <a:ext cx="1224929" cy="1224929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 đội địa phương</a:t>
          </a:r>
        </a:p>
      </dsp:txBody>
      <dsp:txXfrm>
        <a:off x="1814822" y="399274"/>
        <a:ext cx="866155" cy="866155"/>
      </dsp:txXfrm>
    </dsp:sp>
    <dsp:sp modelId="{E5D60494-E98A-4813-8FBD-A4184D58960D}">
      <dsp:nvSpPr>
        <dsp:cNvPr id="0" name=""/>
        <dsp:cNvSpPr/>
      </dsp:nvSpPr>
      <dsp:spPr>
        <a:xfrm rot="20520000">
          <a:off x="2926891" y="2077790"/>
          <a:ext cx="260601" cy="41647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8804" y="2173164"/>
        <a:ext cx="182421" cy="249886"/>
      </dsp:txXfrm>
    </dsp:sp>
    <dsp:sp modelId="{C8109673-4F16-4C35-A6CC-F5AE22830F49}">
      <dsp:nvSpPr>
        <dsp:cNvPr id="0" name=""/>
        <dsp:cNvSpPr/>
      </dsp:nvSpPr>
      <dsp:spPr>
        <a:xfrm>
          <a:off x="3268048" y="1406050"/>
          <a:ext cx="1224929" cy="1224929"/>
        </a:xfrm>
        <a:prstGeom prst="ellipse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 quân tự vệ</a:t>
          </a:r>
        </a:p>
      </dsp:txBody>
      <dsp:txXfrm>
        <a:off x="3447435" y="1585437"/>
        <a:ext cx="866155" cy="866155"/>
      </dsp:txXfrm>
    </dsp:sp>
    <dsp:sp modelId="{25B452B5-AD2E-4DF0-9E69-5C7BD273BA39}">
      <dsp:nvSpPr>
        <dsp:cNvPr id="0" name=""/>
        <dsp:cNvSpPr/>
      </dsp:nvSpPr>
      <dsp:spPr>
        <a:xfrm rot="3240000">
          <a:off x="2617769" y="3029169"/>
          <a:ext cx="260601" cy="416476"/>
        </a:xfrm>
        <a:prstGeom prst="rightArrow">
          <a:avLst>
            <a:gd name="adj1" fmla="val 60000"/>
            <a:gd name="adj2" fmla="val 50000"/>
          </a:avLst>
        </a:prstGeom>
        <a:solidFill>
          <a:srgbClr val="F4B87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3882" y="3080840"/>
        <a:ext cx="182421" cy="249886"/>
      </dsp:txXfrm>
    </dsp:sp>
    <dsp:sp modelId="{21E77D79-DB86-4E68-8927-59F5DDCFB6CC}">
      <dsp:nvSpPr>
        <dsp:cNvPr id="0" name=""/>
        <dsp:cNvSpPr/>
      </dsp:nvSpPr>
      <dsp:spPr>
        <a:xfrm>
          <a:off x="2644445" y="3325301"/>
          <a:ext cx="1224929" cy="1224929"/>
        </a:xfrm>
        <a:prstGeom prst="ellipse">
          <a:avLst/>
        </a:prstGeom>
        <a:solidFill>
          <a:srgbClr val="F4B87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 bị động viên</a:t>
          </a:r>
        </a:p>
      </dsp:txBody>
      <dsp:txXfrm>
        <a:off x="2823832" y="3504688"/>
        <a:ext cx="866155" cy="866155"/>
      </dsp:txXfrm>
    </dsp:sp>
    <dsp:sp modelId="{955CDBB7-0418-409E-A578-80EFE3E8CCC1}">
      <dsp:nvSpPr>
        <dsp:cNvPr id="0" name=""/>
        <dsp:cNvSpPr/>
      </dsp:nvSpPr>
      <dsp:spPr>
        <a:xfrm rot="7560000">
          <a:off x="1617429" y="3029169"/>
          <a:ext cx="260601" cy="41647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79496" y="3080840"/>
        <a:ext cx="182421" cy="249886"/>
      </dsp:txXfrm>
    </dsp:sp>
    <dsp:sp modelId="{7C5AE14D-42FD-4944-94E5-757077963275}">
      <dsp:nvSpPr>
        <dsp:cNvPr id="0" name=""/>
        <dsp:cNvSpPr/>
      </dsp:nvSpPr>
      <dsp:spPr>
        <a:xfrm>
          <a:off x="626424" y="3325301"/>
          <a:ext cx="1224929" cy="1224929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 đội biên phòng</a:t>
          </a:r>
        </a:p>
      </dsp:txBody>
      <dsp:txXfrm>
        <a:off x="805811" y="3504688"/>
        <a:ext cx="866155" cy="866155"/>
      </dsp:txXfrm>
    </dsp:sp>
    <dsp:sp modelId="{9D00C9B6-4DE3-4F81-971F-824AA2069D06}">
      <dsp:nvSpPr>
        <dsp:cNvPr id="0" name=""/>
        <dsp:cNvSpPr/>
      </dsp:nvSpPr>
      <dsp:spPr>
        <a:xfrm rot="11880000">
          <a:off x="1308307" y="2077790"/>
          <a:ext cx="260601" cy="41647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84574" y="2173164"/>
        <a:ext cx="182421" cy="249886"/>
      </dsp:txXfrm>
    </dsp:sp>
    <dsp:sp modelId="{1BB06402-8BE3-4CCE-8410-6167026AE8A2}">
      <dsp:nvSpPr>
        <dsp:cNvPr id="0" name=""/>
        <dsp:cNvSpPr/>
      </dsp:nvSpPr>
      <dsp:spPr>
        <a:xfrm>
          <a:off x="2822" y="1406050"/>
          <a:ext cx="1224929" cy="1224929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 an cấp tỉnh, huyện, xã</a:t>
          </a:r>
        </a:p>
      </dsp:txBody>
      <dsp:txXfrm>
        <a:off x="182209" y="1585437"/>
        <a:ext cx="866155" cy="866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95FE-5773-4B95-9215-4FB09129851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0A92D-D7B4-4A6E-975E-2569A03C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1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66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137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716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270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844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413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1968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551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33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21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53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72533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27603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5343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78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95515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7006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86098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88540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24932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id-ID" sz="1013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35004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id-ID" sz="1013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5172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4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662" r:id="rId17"/>
    <p:sldLayoutId id="2147483663" r:id="rId18"/>
    <p:sldLayoutId id="2147483803" r:id="rId19"/>
    <p:sldLayoutId id="2147483804" r:id="rId20"/>
    <p:sldLayoutId id="2147483815" r:id="rId21"/>
    <p:sldLayoutId id="2147483816" r:id="rId22"/>
    <p:sldLayoutId id="2147483827" r:id="rId23"/>
    <p:sldLayoutId id="2147483828" r:id="rId24"/>
    <p:sldLayoutId id="2147483869" r:id="rId25"/>
    <p:sldLayoutId id="2147483870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393" y="48107"/>
            <a:ext cx="671769" cy="660717"/>
          </a:xfrm>
          <a:prstGeom prst="rect">
            <a:avLst/>
          </a:prstGeom>
          <a:solidFill>
            <a:srgbClr val="0072C8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" y="38582"/>
            <a:ext cx="671769" cy="892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44" y="1709420"/>
            <a:ext cx="10356749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94BD6-FE00-9344-03D3-60F9C976356B}"/>
              </a:ext>
            </a:extLst>
          </p:cNvPr>
          <p:cNvSpPr txBox="1"/>
          <p:nvPr/>
        </p:nvSpPr>
        <p:spPr>
          <a:xfrm>
            <a:off x="670009" y="139760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 GIÁO DỤC VIỆT NAM</a:t>
            </a:r>
          </a:p>
          <a:p>
            <a:pPr algn="ctr"/>
            <a:r>
              <a:rPr lang="en-US" sz="1700" dirty="0">
                <a:solidFill>
                  <a:srgbClr val="007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 EDUCATION PUBLISHING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F8DD5-2B24-E9D1-BCE6-7890218BD3B2}"/>
              </a:ext>
            </a:extLst>
          </p:cNvPr>
          <p:cNvSpPr txBox="1"/>
          <p:nvPr/>
        </p:nvSpPr>
        <p:spPr>
          <a:xfrm>
            <a:off x="7315200" y="139760"/>
            <a:ext cx="40345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TY CỔ PHẦN ĐẦU TƯ</a:t>
            </a:r>
          </a:p>
          <a:p>
            <a:pPr algn="ctr"/>
            <a:r>
              <a:rPr lang="en-US" sz="1700" dirty="0">
                <a:solidFill>
                  <a:srgbClr val="007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PHÁT TRIỂN GIÁO DỤC HÀ NỘI</a:t>
            </a:r>
          </a:p>
        </p:txBody>
      </p:sp>
    </p:spTree>
    <p:extLst>
      <p:ext uri="{BB962C8B-B14F-4D97-AF65-F5344CB8AC3E}">
        <p14:creationId xmlns:p14="http://schemas.microsoft.com/office/powerpoint/2010/main" val="111806416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9234487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Kiên cường, dũng cảm, mưu trí, sáng tạo, linh hoạt trong chiến đấu và lao 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7" y="464820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Hiện nay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54280"/>
            <a:ext cx="3928864" cy="349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71" y="3054280"/>
            <a:ext cx="3831629" cy="3517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Vertical Scroll 16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9234487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Gắn bó máu thịt với nhân dân, sẵn sàng hi sinh bảo vệ tài sản của Nhà nước ở địa phương, tính mạng, tài sản của nhân 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3" y="3209568"/>
            <a:ext cx="3665227" cy="3496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209568"/>
            <a:ext cx="3824286" cy="3496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Vertical Scroll 13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9234487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Gắn bó máu thịt với nhân dân, sẵn sàng hi sinh bảo vệ tài sản của Nhà nước ở địa phương, tính mạng, tài sản của nhân 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7" y="464820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Hiện nay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3021333"/>
            <a:ext cx="3986213" cy="353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021332"/>
            <a:ext cx="3443286" cy="353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Vertical Scroll 15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8763001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Đoàn kết, tận tình giúp đỡ nhân dân và lực lượng vũ trang địa phương 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53235"/>
            <a:ext cx="5638800" cy="3752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Vertical Scroll 9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8763001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Đoàn kết, tận tình giúp đỡ nhân dân và lực lượng vũ trang địa phương 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7" y="464820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Hiện nay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2954180"/>
            <a:ext cx="5715000" cy="380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Vertical Scroll 14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999" y="1295400"/>
            <a:ext cx="8382001" cy="510778"/>
          </a:xfrm>
          <a:prstGeom prst="roundRect">
            <a:avLst/>
          </a:prstGeom>
          <a:solidFill>
            <a:srgbClr val="E59FD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chính về nghệ thuật quân sự LLVT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33661" y="1915716"/>
            <a:ext cx="8415339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Tiến hành chiến tranh nhân dân ở địa phương, làm nòng cốt cho toàn dân đánh giặc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2977992"/>
            <a:ext cx="4471988" cy="3676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77992"/>
            <a:ext cx="4647035" cy="3676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2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999" y="1295400"/>
            <a:ext cx="8382001" cy="510778"/>
          </a:xfrm>
          <a:prstGeom prst="roundRect">
            <a:avLst/>
          </a:prstGeom>
          <a:solidFill>
            <a:srgbClr val="E59FD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chính về nghệ thuật quân sự LLVT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33661" y="1915716"/>
            <a:ext cx="8415339" cy="132802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Quán triệt tư tưởng, chiến lược tiến công, bám trụ kiên cường; tích cực, chủ động đánh địch rộng khắp, mọi nơi, mọi lúc, bằng mọi thứ vũ khí với nhiều quy mô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9" y="3353275"/>
            <a:ext cx="3048051" cy="341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3276"/>
            <a:ext cx="2733142" cy="341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53275"/>
            <a:ext cx="3114143" cy="335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12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999" y="1295400"/>
            <a:ext cx="8382001" cy="510778"/>
          </a:xfrm>
          <a:prstGeom prst="roundRect">
            <a:avLst/>
          </a:prstGeom>
          <a:solidFill>
            <a:srgbClr val="E59FD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chính về nghệ thuật quân sự LLVT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33661" y="1915716"/>
            <a:ext cx="8415339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Tận dụng, cải tạo địa hình, tạo lập thế trận tại chỗ; phát huy sở trường, phối hợp các lực lượng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3062774"/>
            <a:ext cx="3048000" cy="3413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3062775"/>
            <a:ext cx="3048000" cy="3413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062774"/>
            <a:ext cx="2895600" cy="3413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25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999" y="1295400"/>
            <a:ext cx="8382001" cy="510778"/>
          </a:xfrm>
          <a:prstGeom prst="roundRect">
            <a:avLst/>
          </a:prstGeom>
          <a:solidFill>
            <a:srgbClr val="E59FD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chính về nghệ thuật quân sự LLVT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33661" y="1915716"/>
            <a:ext cx="8415339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Vận dụng linh hoạt nhiều hình thức chiến thuật, sáng tạo nhiều cách đánh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2970324"/>
            <a:ext cx="3717261" cy="3735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944655"/>
            <a:ext cx="5222269" cy="3760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44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999" y="1295400"/>
            <a:ext cx="8382001" cy="510778"/>
          </a:xfrm>
          <a:prstGeom prst="roundRect">
            <a:avLst/>
          </a:prstGeom>
          <a:solidFill>
            <a:srgbClr val="E59FD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chính về nghệ thuật quân sự LLVT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33661" y="1915716"/>
            <a:ext cx="8415339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Phối hợp, hiệp đồng chiến đấu, phục vụ, bảo đảm chiến đấu chặt chẽ với bộ đội chủ lực trên địa bàn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3020854"/>
            <a:ext cx="4343401" cy="356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94" y="3020854"/>
            <a:ext cx="4377806" cy="356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96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00400" y="124586"/>
            <a:ext cx="5715000" cy="707886"/>
          </a:xfrm>
          <a:prstGeom prst="rect">
            <a:avLst/>
          </a:prstGeom>
          <a:solidFill>
            <a:srgbClr val="B2DE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40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ong trào ''Ba sẵn sàng'' NIềm tự hào của thanh n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1" y="1895474"/>
            <a:ext cx="8077200" cy="4543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936215"/>
            <a:ext cx="561975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78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666999" y="1295400"/>
            <a:ext cx="8382001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ìm hiểu truyền thống của lực lượng vũ trang địa phương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nơi học sinh đang sinh sống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9667" y="1920477"/>
            <a:ext cx="2276333" cy="4175523"/>
          </a:xfrm>
          <a:prstGeom prst="homePlate">
            <a:avLst>
              <a:gd name="adj" fmla="val 21622"/>
            </a:avLst>
          </a:prstGeom>
          <a:solidFill>
            <a:srgbClr val="B2DE8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TRÁCH NHIỆM TRONG XÂY DỰNG, BẢO VỆ, GIỮ GÌN, PHÁT HUY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6999" y="2514600"/>
            <a:ext cx="85344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LLVT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3449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666999" y="1295400"/>
            <a:ext cx="3962401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Trách nhiệm của học sinh</a:t>
            </a:r>
          </a:p>
        </p:txBody>
      </p:sp>
      <p:sp>
        <p:nvSpPr>
          <p:cNvPr id="10" name="Pentagon 9"/>
          <p:cNvSpPr/>
          <p:nvPr/>
        </p:nvSpPr>
        <p:spPr>
          <a:xfrm>
            <a:off x="9667" y="1920477"/>
            <a:ext cx="2276333" cy="4175523"/>
          </a:xfrm>
          <a:prstGeom prst="homePlate">
            <a:avLst>
              <a:gd name="adj" fmla="val 21622"/>
            </a:avLst>
          </a:prstGeom>
          <a:solidFill>
            <a:srgbClr val="B2DE8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TRÁCH NHIỆM TRONG XÂY DỰNG, BẢO VỆ, GIỮ GÌN, PHÁT HUY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920477"/>
            <a:ext cx="4190933" cy="227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20477"/>
            <a:ext cx="4419601" cy="227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245731"/>
            <a:ext cx="4190933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45731"/>
            <a:ext cx="4419601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40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828801"/>
            <a:ext cx="2971800" cy="2899708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52800" y="1681828"/>
            <a:ext cx="8305800" cy="173664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lượng vũ trang địa phương luôn kiên cường, dũng cảm, mưu trí trong 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đấu được thể hiện như thế nào?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ví dụ về tập thể, cá nhân kiên cường, dung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cảm, mưu trí trong chiến tranh giải phóng dân tộc.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52800" y="3671625"/>
            <a:ext cx="83058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em, sự gắn bó máu thịt với nhân dân của lực lượng vũ trang địa 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như thế nào trong chiến 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52800" y="4844177"/>
            <a:ext cx="8305800" cy="132802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 Hãy nêu những hoạt động thể hiện việc phối hợp, hiệp đồng chiến đấu, phục vụ,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bảo đảm chiến đấu của lực lượng vũ trang địa phương với bộ đội chủ lực.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828801"/>
            <a:ext cx="2971800" cy="2899708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00400" y="1371600"/>
            <a:ext cx="8763000" cy="493752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hãy cho biết quan điểm của mình trong mỗi tình huống dưới đây: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Trong cuộc sống thời bình, An cho rằng không cần dành nhiều thời gian để học tập,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những truyền thống trong chiến đấu mà tập trung vào nghiên 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xã hội hiện tại để theo kịp sự phát triển trên thế giới.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Ở địa phương và nhà trường tổ chức các hoạt động đền ơn đáp 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ân những người đã có công với Tổ quốc, Bình luôn tìm lí do để không tham 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cho rằng những hoạt động đó chỉ làm mất thời gian, không mang lại ý nghĩa 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việc học tập và phát triển nghề nghiệp của mình trong tương lai.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1828801"/>
            <a:ext cx="2971800" cy="289970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  <a:endParaRPr lang="en-US" sz="3200" b="1">
              <a:solidFill>
                <a:srgbClr val="0072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0400" y="1524000"/>
            <a:ext cx="8763000" cy="132802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sưu tầm và chia sẻ với bạn những câu chuyện về các Anh hùng liệt sĩ,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mẹ Việt Nam anh hùng, Anh hùng lực lượng vũ trang nhân dân,... ở địa phương 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80636"/>
            <a:ext cx="4495800" cy="331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56822"/>
            <a:ext cx="4038600" cy="334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77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77158"/>
          <a:stretch/>
        </p:blipFill>
        <p:spPr>
          <a:xfrm>
            <a:off x="10393917" y="4952519"/>
            <a:ext cx="1779886" cy="1887284"/>
          </a:xfrm>
          <a:prstGeom prst="rect">
            <a:avLst/>
          </a:prstGeom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914399" y="2786405"/>
            <a:ext cx="9820133" cy="8235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QUÂN SỰ CỦA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LƯỢNG VŨ TRANG ĐỊA PHƯƠNG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400" y="3793307"/>
            <a:ext cx="9820132" cy="11592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TRONG XÂY DỰNG, BẢO VỆ, GIỮ GÌN,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HUY TRUYỀN THỐNG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3657600" y="1471368"/>
            <a:ext cx="4044455" cy="1085747"/>
          </a:xfrm>
          <a:prstGeom prst="downArrowCallou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</p:txBody>
      </p:sp>
    </p:spTree>
    <p:extLst>
      <p:ext uri="{BB962C8B-B14F-4D97-AF65-F5344CB8AC3E}">
        <p14:creationId xmlns:p14="http://schemas.microsoft.com/office/powerpoint/2010/main" val="40543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7000" y="1310045"/>
            <a:ext cx="70866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Thành phần của lực lượng vũ trang địa phương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56665242"/>
              </p:ext>
            </p:extLst>
          </p:nvPr>
        </p:nvGraphicFramePr>
        <p:xfrm>
          <a:off x="4114800" y="1820823"/>
          <a:ext cx="4495800" cy="4770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03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ertical Scroll 7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7000" y="1915716"/>
            <a:ext cx="88392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042048"/>
            <a:ext cx="3898620" cy="3511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2048"/>
            <a:ext cx="3924300" cy="3511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54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7000" y="1915716"/>
            <a:ext cx="88392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7" y="464820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Hiện nay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95" y="3190093"/>
            <a:ext cx="3987409" cy="3363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16" y="3190092"/>
            <a:ext cx="3697484" cy="3363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Vertical Scroll 14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7000" y="1915716"/>
            <a:ext cx="73152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Độc lập tự chủ, tự lực, tự cường, càng đánh càng mạnh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06082"/>
            <a:ext cx="3302505" cy="1984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97748"/>
            <a:ext cx="3200400" cy="1992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6" y="4676774"/>
            <a:ext cx="3186113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676774"/>
            <a:ext cx="3302505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Vertical Scroll 13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7000" y="1915716"/>
            <a:ext cx="7315200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Độc lập tự chủ, tự lực, tự cường, càng đánh càng mạnh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7" y="464820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45" y="4700750"/>
            <a:ext cx="3337863" cy="1973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45" y="2596106"/>
            <a:ext cx="3337863" cy="2034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700750"/>
            <a:ext cx="3393126" cy="1973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73505"/>
            <a:ext cx="3364551" cy="2057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Vertical Scroll 15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5"/>
            <a:ext cx="12192000" cy="1152525"/>
          </a:xfrm>
          <a:prstGeom prst="rect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VÀ NGHỆ THUẬT ĐÁNH GIẶC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NƯỚC CỦA ĐỊA PHƯƠNG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6810"/>
            <a:ext cx="12192000" cy="28577"/>
          </a:xfrm>
          <a:prstGeom prst="line">
            <a:avLst/>
          </a:prstGeom>
          <a:ln w="76200">
            <a:solidFill>
              <a:srgbClr val="006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52687" y="1295400"/>
            <a:ext cx="944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nét chính về truyền thống của lực lượng vũ trang địa phương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66999" y="1915716"/>
            <a:ext cx="9234487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Kiên cường, dũng cảm, mưu trí, sáng tạo, linh hoạt trong chiến đấu và lao 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9800" y="2954180"/>
            <a:ext cx="1828800" cy="510778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Xuất phát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7" y="3602120"/>
            <a:ext cx="1828800" cy="919401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Trong chiến đấu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91" y="2954180"/>
            <a:ext cx="4584378" cy="3751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4" y="2957165"/>
            <a:ext cx="3295650" cy="3824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Vertical Scroll 13"/>
          <p:cNvSpPr/>
          <p:nvPr/>
        </p:nvSpPr>
        <p:spPr>
          <a:xfrm>
            <a:off x="0" y="1676399"/>
            <a:ext cx="2438400" cy="5029201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NÉT CHÍNH VỀ TRUYỀN THỐNG VÀ NGHỆ THUẬT QUÂN SỰ CỦA LỰC LƯỢNG VŨ TRANG ĐỊA PHƯƠNG</a:t>
            </a:r>
            <a:endParaRPr lang="en-US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4108</TotalTime>
  <Words>1882</Words>
  <Application>Microsoft Office PowerPoint</Application>
  <PresentationFormat>Widescreen</PresentationFormat>
  <Paragraphs>153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Raleway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chaunguyen</dc:creator>
  <cp:lastModifiedBy>Trang-BanNDS</cp:lastModifiedBy>
  <cp:revision>535</cp:revision>
  <cp:lastPrinted>2021-09-15T03:24:58Z</cp:lastPrinted>
  <dcterms:created xsi:type="dcterms:W3CDTF">2006-08-16T00:00:00Z</dcterms:created>
  <dcterms:modified xsi:type="dcterms:W3CDTF">2024-05-13T07:58:05Z</dcterms:modified>
</cp:coreProperties>
</file>