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014" autoAdjust="0"/>
    <p:restoredTop sz="94660"/>
  </p:normalViewPr>
  <p:slideViewPr>
    <p:cSldViewPr snapToGrid="0">
      <p:cViewPr varScale="1">
        <p:scale>
          <a:sx n="77" d="100"/>
          <a:sy n="77" d="100"/>
        </p:scale>
        <p:origin x="4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711971-D2FF-4335-B9C3-C77CBB63F6C7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1ECFE3-3C87-4F58-B5C5-56E429B7336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55485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cái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ra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.,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túi</a:t>
            </a:r>
            <a:r>
              <a:rPr lang="en-US" dirty="0"/>
              <a:t> </a:t>
            </a:r>
            <a:r>
              <a:rPr lang="en-US" dirty="0" err="1"/>
              <a:t>rác</a:t>
            </a:r>
            <a:r>
              <a:rPr lang="en-US" dirty="0"/>
              <a:t> </a:t>
            </a:r>
            <a:r>
              <a:rPr lang="en-US" dirty="0" err="1"/>
              <a:t>quy</a:t>
            </a:r>
            <a:r>
              <a:rPr lang="en-US" dirty="0"/>
              <a:t> </a:t>
            </a:r>
            <a:r>
              <a:rPr lang="en-US" dirty="0" err="1"/>
              <a:t>về</a:t>
            </a:r>
            <a:r>
              <a:rPr lang="en-US" dirty="0"/>
              <a:t>.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dirty="0" err="1"/>
              <a:t>xong</a:t>
            </a:r>
            <a:r>
              <a:rPr lang="en-US" dirty="0"/>
              <a:t> </a:t>
            </a:r>
            <a:r>
              <a:rPr lang="en-US" dirty="0" err="1"/>
              <a:t>hết</a:t>
            </a:r>
            <a:r>
              <a:rPr lang="en-US" dirty="0"/>
              <a:t> </a:t>
            </a:r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mặt</a:t>
            </a:r>
            <a:r>
              <a:rPr lang="en-US" dirty="0"/>
              <a:t> </a:t>
            </a:r>
            <a:r>
              <a:rPr lang="en-US" dirty="0" err="1"/>
              <a:t>trời</a:t>
            </a:r>
            <a:endParaRPr lang="en-US" dirty="0"/>
          </a:p>
        </p:txBody>
      </p:sp>
      <p:sp>
        <p:nvSpPr>
          <p:cNvPr id="4" name="Chỗ dành sẵn cho Số hiệu Bản chiế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2E184D-EBD9-4E3D-BC6A-E0ABF5652E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78318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7532416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3CB6AC-ED1D-4070-B0CF-F253D24D8F9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32602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D3CB6AC-ED1D-4070-B0CF-F253D24D8F9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47636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003E-2FA6-4556-8874-D85D9B499EA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BE6BB-4101-4284-B6B0-9E01E236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1611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003E-2FA6-4556-8874-D85D9B499EA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BE6BB-4101-4284-B6B0-9E01E236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638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003E-2FA6-4556-8874-D85D9B499EA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BE6BB-4101-4284-B6B0-9E01E236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9947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072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062768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609228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85353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242516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33489F27-4C72-B514-43B7-8328303522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4056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873775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3">
            <a:extLst>
              <a:ext uri="{FF2B5EF4-FFF2-40B4-BE49-F238E27FC236}">
                <a16:creationId xmlns:a16="http://schemas.microsoft.com/office/drawing/2014/main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sp>
        <p:nvSpPr>
          <p:cNvPr id="11" name="矩形 1">
            <a:extLst>
              <a:ext uri="{FF2B5EF4-FFF2-40B4-BE49-F238E27FC236}">
                <a16:creationId xmlns:a16="http://schemas.microsoft.com/office/drawing/2014/main" id="{C369D720-5036-1F77-1BFB-AD3A054C4704}"/>
              </a:ext>
            </a:extLst>
          </p:cNvPr>
          <p:cNvSpPr/>
          <p:nvPr userDrawn="1"/>
        </p:nvSpPr>
        <p:spPr>
          <a:xfrm>
            <a:off x="465992" y="621783"/>
            <a:ext cx="11298116" cy="5795890"/>
          </a:xfrm>
          <a:prstGeom prst="rect">
            <a:avLst/>
          </a:prstGeom>
          <a:solidFill>
            <a:schemeClr val="bg1"/>
          </a:solidFill>
          <a:ln w="38100">
            <a:solidFill>
              <a:srgbClr val="61ADFB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697068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003E-2FA6-4556-8874-D85D9B499EA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BE6BB-4101-4284-B6B0-9E01E236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3812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003E-2FA6-4556-8874-D85D9B499EA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BE6BB-4101-4284-B6B0-9E01E236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3824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003E-2FA6-4556-8874-D85D9B499EA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BE6BB-4101-4284-B6B0-9E01E236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96365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003E-2FA6-4556-8874-D85D9B499EA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BE6BB-4101-4284-B6B0-9E01E236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193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003E-2FA6-4556-8874-D85D9B499EA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BE6BB-4101-4284-B6B0-9E01E236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290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003E-2FA6-4556-8874-D85D9B499EA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BE6BB-4101-4284-B6B0-9E01E236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8277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003E-2FA6-4556-8874-D85D9B499EA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BE6BB-4101-4284-B6B0-9E01E236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3430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9003E-2FA6-4556-8874-D85D9B499EA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3BE6BB-4101-4284-B6B0-9E01E236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037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B9003E-2FA6-4556-8874-D85D9B499EAD}" type="datetimeFigureOut">
              <a:rPr lang="en-US" smtClean="0"/>
              <a:t>2/24/2026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3BE6BB-4101-4284-B6B0-9E01E23677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810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32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3.mp3"/><Relationship Id="rId7" Type="http://schemas.openxmlformats.org/officeDocument/2006/relationships/image" Target="../media/image37.gif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5" Type="http://schemas.openxmlformats.org/officeDocument/2006/relationships/slideLayout" Target="../slideLayouts/slideLayout3.xml"/><Relationship Id="rId4" Type="http://schemas.openxmlformats.org/officeDocument/2006/relationships/audio" Target="../media/media3.mp3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3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4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48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1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10" Type="http://schemas.openxmlformats.org/officeDocument/2006/relationships/image" Target="../media/image49.png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3.sv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4.png"/><Relationship Id="rId4" Type="http://schemas.openxmlformats.org/officeDocument/2006/relationships/image" Target="../media/image9.png"/><Relationship Id="rId9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13" Type="http://schemas.openxmlformats.org/officeDocument/2006/relationships/image" Target="../media/image19.png"/><Relationship Id="rId18" Type="http://schemas.openxmlformats.org/officeDocument/2006/relationships/image" Target="../media/image21.png"/><Relationship Id="rId3" Type="http://schemas.openxmlformats.org/officeDocument/2006/relationships/audio" Target="../media/audio1.wav"/><Relationship Id="rId21" Type="http://schemas.openxmlformats.org/officeDocument/2006/relationships/image" Target="../media/image31.svg"/><Relationship Id="rId12" Type="http://schemas.openxmlformats.org/officeDocument/2006/relationships/slide" Target="slide6.xml"/><Relationship Id="rId17" Type="http://schemas.openxmlformats.org/officeDocument/2006/relationships/image" Target="../media/image27.sv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3.svg"/><Relationship Id="rId24" Type="http://schemas.openxmlformats.org/officeDocument/2006/relationships/image" Target="../media/image33.svg"/><Relationship Id="rId5" Type="http://schemas.openxmlformats.org/officeDocument/2006/relationships/slide" Target="slide8.xml"/><Relationship Id="rId15" Type="http://schemas.openxmlformats.org/officeDocument/2006/relationships/slide" Target="slide9.xml"/><Relationship Id="rId23" Type="http://schemas.openxmlformats.org/officeDocument/2006/relationships/image" Target="../media/image24.png"/><Relationship Id="rId10" Type="http://schemas.openxmlformats.org/officeDocument/2006/relationships/image" Target="../media/image18.png"/><Relationship Id="rId19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openxmlformats.org/officeDocument/2006/relationships/slide" Target="slide7.xml"/><Relationship Id="rId14" Type="http://schemas.openxmlformats.org/officeDocument/2006/relationships/image" Target="../media/image25.svg"/><Relationship Id="rId22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3.wav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9.png"/><Relationship Id="rId4" Type="http://schemas.openxmlformats.org/officeDocument/2006/relationships/audio" Target="../media/audio4.wav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48058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55653" y="536257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D. 0,32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400175" y="4124325"/>
            <a:ext cx="9118528" cy="10001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3,2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4628" y="537119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32 000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320 </a:t>
            </a:r>
            <a:r>
              <a:rPr lang="en-US" sz="44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..?..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422328" y="30049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0,032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43269" y="30469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230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B.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180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vi-VN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C.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160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A.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170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0002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220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40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4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lang="en-US" sz="44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Arial-Rounded" pitchFamily="34" charset="0"/>
                <a:cs typeface="Arial-Rounded" pitchFamily="34" charset="0"/>
              </a:rPr>
              <a:t>D. </a:t>
            </a:r>
            <a:r>
              <a:rPr lang="en-US" sz="440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190 </a:t>
            </a:r>
            <a:r>
              <a:rPr lang="en-US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539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429892" y="-2436453"/>
            <a:ext cx="5332216" cy="100305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AF74296-F94C-16C1-06C7-A56F272DD99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7C38860-C151-0BF4-6702-E816CB2E1CF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AEC63F2-D9B5-EADC-645C-B7F076C0FC2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51821" y="-871489"/>
            <a:ext cx="6607860" cy="2942671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77A46341-65C6-263C-C73A-F96BC7499E98}"/>
              </a:ext>
            </a:extLst>
          </p:cNvPr>
          <p:cNvGrpSpPr/>
          <p:nvPr/>
        </p:nvGrpSpPr>
        <p:grpSpPr>
          <a:xfrm>
            <a:off x="9041702" y="52390"/>
            <a:ext cx="3241053" cy="1762716"/>
            <a:chOff x="9041702" y="52390"/>
            <a:chExt cx="3241053" cy="1762716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BA897306-7260-AE84-6AFA-0E14EAB599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B3146E09-7B50-7F4D-0707-A53D8BC0107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DE23B0B7-E2D4-6178-C5F0-6614FCC9CFF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18019" y="80187"/>
            <a:ext cx="3054361" cy="178018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17039FE-5031-3C46-CBC1-8A70A3EBC64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13981" y="766911"/>
            <a:ext cx="7273158" cy="390177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47760B6-2D04-5E42-3848-9C58ED2D952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24271" y="0"/>
            <a:ext cx="1814423" cy="1814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32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60E609-54B5-B2C3-F70E-FAEE3969454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6000" y="711891"/>
            <a:ext cx="9565453" cy="419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142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FC52320-7A81-6DC4-427F-CC9980D6E7B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1704" y="711200"/>
            <a:ext cx="10356215" cy="55486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9F5ED56-7852-282B-C90C-D7DCBA696B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57333">
            <a:off x="2654300" y="3588847"/>
            <a:ext cx="180340" cy="69070"/>
          </a:xfrm>
          <a:prstGeom prst="rect">
            <a:avLst/>
          </a:prstGeom>
        </p:spPr>
      </p:pic>
      <p:pic>
        <p:nvPicPr>
          <p:cNvPr id="16" name="J2TEAM-TTS-1734167392656 (1)">
            <a:hlinkClick r:id="" action="ppaction://media"/>
            <a:extLst>
              <a:ext uri="{FF2B5EF4-FFF2-40B4-BE49-F238E27FC236}">
                <a16:creationId xmlns:a16="http://schemas.microsoft.com/office/drawing/2014/main" id="{6D228B63-BBAA-55BD-2754-BEA59B15BDC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863600" y="563880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87D3FAC-9207-584F-CE28-47F0412B6F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16903">
            <a:off x="4239259" y="2877647"/>
            <a:ext cx="180340" cy="69070"/>
          </a:xfrm>
          <a:prstGeom prst="rect">
            <a:avLst/>
          </a:prstGeom>
        </p:spPr>
      </p:pic>
      <p:pic>
        <p:nvPicPr>
          <p:cNvPr id="20" name="J2TEAM-TTS-1734167354857 (1)">
            <a:hlinkClick r:id="" action="ppaction://media"/>
            <a:extLst>
              <a:ext uri="{FF2B5EF4-FFF2-40B4-BE49-F238E27FC236}">
                <a16:creationId xmlns:a16="http://schemas.microsoft.com/office/drawing/2014/main" id="{6A60B2D3-0628-D03D-E09A-B80DF1B3D13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-660400" y="11938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570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960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31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151F021A-45C2-D1D4-F62F-EDD57406E127}"/>
              </a:ext>
            </a:extLst>
          </p:cNvPr>
          <p:cNvSpPr txBox="1"/>
          <p:nvPr/>
        </p:nvSpPr>
        <p:spPr>
          <a:xfrm>
            <a:off x="1554480" y="650240"/>
            <a:ext cx="9641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Để đo thể tích người ta cần dùng đơn vị mét khối.</a:t>
            </a:r>
            <a:endParaRPr lang="en-US" sz="3200" b="1" dirty="0"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E07336-9946-F859-FA7B-B5F814299D84}"/>
              </a:ext>
            </a:extLst>
          </p:cNvPr>
          <p:cNvSpPr txBox="1"/>
          <p:nvPr/>
        </p:nvSpPr>
        <p:spPr>
          <a:xfrm>
            <a:off x="772160" y="1330960"/>
            <a:ext cx="69392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a)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là thể tích của hình lập phương có cạnh dài 1m.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Mét khối viết tắt là m</a:t>
            </a:r>
            <a:r>
              <a:rPr lang="vi-VN" sz="28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800" dirty="0"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lang="en-US" sz="28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4DE1EC-5635-1EC4-8A29-85A7368D3C27}"/>
              </a:ext>
            </a:extLst>
          </p:cNvPr>
          <p:cNvSpPr txBox="1"/>
          <p:nvPr/>
        </p:nvSpPr>
        <p:spPr>
          <a:xfrm>
            <a:off x="701040" y="2286000"/>
            <a:ext cx="6502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b)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Hình lập phương 1m gồm 1000 hình lập phương cạnh 1 dm.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C7D80FD-897D-4D94-FF5A-CF8AA62F8974}"/>
              </a:ext>
            </a:extLst>
          </p:cNvPr>
          <p:cNvSpPr txBox="1"/>
          <p:nvPr/>
        </p:nvSpPr>
        <p:spPr>
          <a:xfrm>
            <a:off x="-396240" y="3596640"/>
            <a:ext cx="9499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Ta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1 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dm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 = 1 000 000 cm</a:t>
            </a:r>
            <a:r>
              <a:rPr lang="vi-VN" sz="3200" baseline="30000" dirty="0"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/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dm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2FCF4AEC-EF5E-EDFA-2C7E-D3932E9A0E3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68960" y="4084320"/>
                <a:ext cx="9499600" cy="803682"/>
              </a:xfrm>
              <a:prstGeom prst="rect">
                <a:avLst/>
              </a:prstGeom>
              <a:blipFill>
                <a:blip r:embed="rId2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/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lang="en-US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3200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vi-VN" sz="3200" i="1">
                            <a:latin typeface="Cambria Math" panose="02040503050406030204" pitchFamily="18" charset="0"/>
                          </a:rPr>
                          <m:t>1 000</m:t>
                        </m:r>
                        <m:r>
                          <a:rPr lang="en-US" sz="3200" b="0" i="1" smtClean="0">
                            <a:latin typeface="Cambria Math" panose="02040503050406030204" pitchFamily="18" charset="0"/>
                          </a:rPr>
                          <m:t> 000</m:t>
                        </m:r>
                      </m:den>
                    </m:f>
                  </m:oMath>
                </a14:m>
                <a:r>
                  <a:rPr lang="vi-VN" sz="32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</a:t>
                </a:r>
                <a:r>
                  <a:rPr lang="vi-VN" sz="3200" baseline="30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3</a:t>
                </a:r>
                <a:endParaRPr lang="en-US" sz="32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33A6289C-3A95-D213-854D-B48B35EEF8C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497840" y="5069840"/>
                <a:ext cx="9499600" cy="803682"/>
              </a:xfrm>
              <a:prstGeom prst="rect">
                <a:avLst/>
              </a:prstGeom>
              <a:blipFill>
                <a:blip r:embed="rId3"/>
                <a:stretch>
                  <a:fillRect b="-98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3" name="Picture 22">
            <a:extLst>
              <a:ext uri="{FF2B5EF4-FFF2-40B4-BE49-F238E27FC236}">
                <a16:creationId xmlns:a16="http://schemas.microsoft.com/office/drawing/2014/main" id="{11B1C191-60FD-D75B-C7C6-B73A1A3557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3430" y="1800860"/>
            <a:ext cx="2504694" cy="3075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346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6" grpId="0"/>
      <p:bldP spid="18" grpId="0"/>
      <p:bldP spid="19" grpId="0"/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740" y="-1620373"/>
            <a:ext cx="9330713" cy="667702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862544D-6EFC-FF7E-A75B-8888F6A931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1266" y="-661305"/>
            <a:ext cx="6607860" cy="294267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37524B8-A4A2-5A09-C0DB-FE76C400BC4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313983"/>
            <a:ext cx="2563174" cy="312257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45B288-7FB1-49FB-56A6-1421B4A5048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-102976" y="3155661"/>
            <a:ext cx="3732435" cy="37023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283FEF8-C68D-8F4D-C033-6940A87CCF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F7ACABC-A49A-2145-90A6-002049F03CE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DFB16E8-5767-9E83-FCF2-8C65192113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3580870" y="3848790"/>
            <a:ext cx="3146088" cy="302832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B658223-D41C-1B18-E7A0-1806D69624C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39000" y="417789"/>
            <a:ext cx="9973587" cy="451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2650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dirty="0"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Đọc số đo thể tích của mỗi bể bơi dưới đây.</a:t>
            </a:r>
            <a:endParaRPr lang="en-US" sz="32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6D2EEF3-3143-ACF9-CAAC-BECECC107F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142" y="1229677"/>
            <a:ext cx="8296275" cy="336232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09408-C2DC-6DF7-3FC2-64AF52CE4F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06" y="4876800"/>
            <a:ext cx="2116618" cy="19812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1777F75-5290-F600-4881-D30699215407}"/>
              </a:ext>
            </a:extLst>
          </p:cNvPr>
          <p:cNvSpPr txBox="1"/>
          <p:nvPr/>
        </p:nvSpPr>
        <p:spPr>
          <a:xfrm>
            <a:off x="2550160" y="4958080"/>
            <a:ext cx="9519920" cy="138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1,15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phẩy hai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300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Ba trăm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0" marR="0" algn="just">
              <a:lnSpc>
                <a:spcPct val="120000"/>
              </a:lnSpc>
              <a:spcBef>
                <a:spcPts val="0"/>
              </a:spcBef>
              <a:spcAft>
                <a:spcPts val="0"/>
              </a:spcAft>
            </a:pP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1 875 m</a:t>
            </a:r>
            <a:r>
              <a:rPr lang="vi-VN" sz="2400" b="1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vi-VN" sz="2400" b="1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đọc là: Một nghìn tám trăm bảy mươi lăm mét khối.</a:t>
            </a:r>
            <a:endParaRPr lang="en-US" sz="24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7524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7" grpId="0"/>
      <p:bldP spid="11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58985789-D071-662D-FDD9-A53CE68D03AF}"/>
              </a:ext>
            </a:extLst>
          </p:cNvPr>
          <p:cNvGrpSpPr/>
          <p:nvPr/>
        </p:nvGrpSpPr>
        <p:grpSpPr>
          <a:xfrm>
            <a:off x="9710687" y="-123627"/>
            <a:ext cx="2664193" cy="1548888"/>
            <a:chOff x="9041702" y="52390"/>
            <a:chExt cx="3241053" cy="176271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0BED5912-E210-5B58-B980-CFE17E44EF1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1265" t="-1976" r="5635" b="78498"/>
            <a:stretch/>
          </p:blipFill>
          <p:spPr>
            <a:xfrm>
              <a:off x="9937361" y="285068"/>
              <a:ext cx="2345394" cy="1362605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4D4130E0-69D5-13A4-EC49-05BA7B6B39F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041702" y="52390"/>
              <a:ext cx="1809435" cy="1762716"/>
            </a:xfrm>
            <a:prstGeom prst="rect">
              <a:avLst/>
            </a:prstGeom>
          </p:spPr>
        </p:pic>
      </p:grpSp>
      <p:sp>
        <p:nvSpPr>
          <p:cNvPr id="3" name="Oval 2">
            <a:extLst>
              <a:ext uri="{FF2B5EF4-FFF2-40B4-BE49-F238E27FC236}">
                <a16:creationId xmlns:a16="http://schemas.microsoft.com/office/drawing/2014/main" id="{8CF3413E-06F7-71EE-A888-51BA92D852CF}"/>
              </a:ext>
            </a:extLst>
          </p:cNvPr>
          <p:cNvSpPr/>
          <p:nvPr/>
        </p:nvSpPr>
        <p:spPr>
          <a:xfrm>
            <a:off x="883920" y="640080"/>
            <a:ext cx="711200" cy="670560"/>
          </a:xfrm>
          <a:prstGeom prst="ellipse">
            <a:avLst/>
          </a:prstGeom>
          <a:solidFill>
            <a:srgbClr val="1B94B7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3C05ACC-D3FE-822B-BD82-093642B43D72}"/>
              </a:ext>
            </a:extLst>
          </p:cNvPr>
          <p:cNvSpPr txBox="1"/>
          <p:nvPr/>
        </p:nvSpPr>
        <p:spPr>
          <a:xfrm>
            <a:off x="1605280" y="690880"/>
            <a:ext cx="887984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855EE91-9E7D-E9DF-EF87-7BA302ACF3B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7360" y="1534160"/>
            <a:ext cx="11176476" cy="5017978"/>
          </a:xfrm>
          <a:prstGeom prst="rect">
            <a:avLst/>
          </a:prstGeom>
        </p:spPr>
      </p:pic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20D5610-8EA6-55C3-EDF7-14A95F34C486}"/>
              </a:ext>
            </a:extLst>
          </p:cNvPr>
          <p:cNvSpPr/>
          <p:nvPr/>
        </p:nvSpPr>
        <p:spPr>
          <a:xfrm>
            <a:off x="2296160" y="379984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3 000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D690E878-845A-C96E-30D3-B240AD64364D}"/>
              </a:ext>
            </a:extLst>
          </p:cNvPr>
          <p:cNvSpPr/>
          <p:nvPr/>
        </p:nvSpPr>
        <p:spPr>
          <a:xfrm>
            <a:off x="2306320" y="5080000"/>
            <a:ext cx="944880" cy="3556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1 700</a:t>
            </a: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E264544D-D301-EEAB-739B-9B2D95D4C9C4}"/>
              </a:ext>
            </a:extLst>
          </p:cNvPr>
          <p:cNvSpPr/>
          <p:nvPr/>
        </p:nvSpPr>
        <p:spPr>
          <a:xfrm>
            <a:off x="5252720" y="3129280"/>
            <a:ext cx="619760" cy="34544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2,4</a:t>
            </a: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68FC75DB-5A26-E8C5-FE6C-F5DF68307085}"/>
              </a:ext>
            </a:extLst>
          </p:cNvPr>
          <p:cNvSpPr/>
          <p:nvPr/>
        </p:nvSpPr>
        <p:spPr>
          <a:xfrm>
            <a:off x="7183120" y="3799840"/>
            <a:ext cx="1371600" cy="3048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25 000 000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D7D6EEF-9799-96CF-C651-F32C1623C36F}"/>
              </a:ext>
            </a:extLst>
          </p:cNvPr>
          <p:cNvSpPr/>
          <p:nvPr/>
        </p:nvSpPr>
        <p:spPr>
          <a:xfrm>
            <a:off x="7274560" y="5232400"/>
            <a:ext cx="853440" cy="37592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250</a:t>
            </a: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F291C8A-81D7-1C97-D63E-BAF3611FE547}"/>
              </a:ext>
            </a:extLst>
          </p:cNvPr>
          <p:cNvSpPr/>
          <p:nvPr/>
        </p:nvSpPr>
        <p:spPr>
          <a:xfrm>
            <a:off x="9245600" y="3413760"/>
            <a:ext cx="61976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0,8</a:t>
            </a:r>
          </a:p>
        </p:txBody>
      </p:sp>
    </p:spTree>
    <p:extLst>
      <p:ext uri="{BB962C8B-B14F-4D97-AF65-F5344CB8AC3E}">
        <p14:creationId xmlns:p14="http://schemas.microsoft.com/office/powerpoint/2010/main" val="306161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DB113C98-A7DB-17C5-4707-BA7162A7516C}"/>
              </a:ext>
            </a:extLst>
          </p:cNvPr>
          <p:cNvSpPr txBox="1"/>
          <p:nvPr/>
        </p:nvSpPr>
        <p:spPr>
          <a:xfrm>
            <a:off x="1672261" y="685244"/>
            <a:ext cx="96459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chemeClr val="accent5">
                    <a:lumMod val="10000"/>
                  </a:schemeClr>
                </a:solidFill>
                <a:latin typeface="Cambria" panose="02040503050406030204" pitchFamily="18" charset="0"/>
              </a:rPr>
              <a:t>Một thùng xe tải có thể tích là 33,2 m3, lượng hàng hóa trên thùng xe chiếm 80% thể tích của thùng xe. Tính thể tích phần còn trống trong thùng xe.</a:t>
            </a:r>
            <a:endParaRPr lang="en-US" sz="3200" b="1" dirty="0">
              <a:solidFill>
                <a:schemeClr val="accent5">
                  <a:lumMod val="10000"/>
                </a:schemeClr>
              </a:solidFill>
              <a:latin typeface="Cambria" panose="020405030504060302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F6DC5A9-0DF0-5BC5-1610-DF232597DC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857" y="421331"/>
            <a:ext cx="1493649" cy="17740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3998C04-61E8-823C-820B-2AB7084DE9AA}"/>
              </a:ext>
            </a:extLst>
          </p:cNvPr>
          <p:cNvSpPr txBox="1"/>
          <p:nvPr/>
        </p:nvSpPr>
        <p:spPr>
          <a:xfrm>
            <a:off x="2306320" y="2651760"/>
            <a:ext cx="839216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r>
              <a:rPr lang="en-US" sz="36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lang="en-US" sz="3600" b="0" i="0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hàng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hóa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× 80 : 100 = 26,56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ct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Thể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tích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phần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trống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thùng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</a:p>
          <a:p>
            <a:pPr algn="ctr"/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33,2 – 26,56 = 6,64 (m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</a:p>
          <a:p>
            <a:pPr algn="r"/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: 6,64 m</a:t>
            </a:r>
            <a:r>
              <a:rPr lang="en-US" sz="3600" b="0" i="0" baseline="3000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3600" b="0" i="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39876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266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6D9035-6E31-E7E4-F614-526095B57FB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240" y="983344"/>
            <a:ext cx="12192000" cy="2940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80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rizontal Scroll 4">
            <a:extLst>
              <a:ext uri="{FF2B5EF4-FFF2-40B4-BE49-F238E27FC236}">
                <a16:creationId xmlns:a16="http://schemas.microsoft.com/office/drawing/2014/main" id="{4D0C6953-B22F-E9FD-E8C2-5EAC8E6F0992}"/>
              </a:ext>
            </a:extLst>
          </p:cNvPr>
          <p:cNvSpPr/>
          <p:nvPr/>
        </p:nvSpPr>
        <p:spPr>
          <a:xfrm>
            <a:off x="243840" y="2157045"/>
            <a:ext cx="2077328" cy="2907323"/>
          </a:xfrm>
          <a:prstGeom prst="horizontalScroll">
            <a:avLst/>
          </a:prstGeom>
          <a:solidFill>
            <a:srgbClr val="FF0066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KIẾN THỨC CẦN NHỚ</a:t>
            </a:r>
          </a:p>
        </p:txBody>
      </p:sp>
      <p:sp>
        <p:nvSpPr>
          <p:cNvPr id="3" name="Rounded Rectangle 5">
            <a:extLst>
              <a:ext uri="{FF2B5EF4-FFF2-40B4-BE49-F238E27FC236}">
                <a16:creationId xmlns:a16="http://schemas.microsoft.com/office/drawing/2014/main" id="{B952AFCB-8212-C56D-F3E6-BCD771A1AB4C}"/>
              </a:ext>
            </a:extLst>
          </p:cNvPr>
          <p:cNvSpPr/>
          <p:nvPr/>
        </p:nvSpPr>
        <p:spPr>
          <a:xfrm>
            <a:off x="2883876" y="1594337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 KHỐI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:a16="http://schemas.microsoft.com/office/drawing/2014/main" id="{0E28187A-7B18-7BFC-E581-F66FBD7C2C47}"/>
              </a:ext>
            </a:extLst>
          </p:cNvPr>
          <p:cNvSpPr/>
          <p:nvPr/>
        </p:nvSpPr>
        <p:spPr>
          <a:xfrm>
            <a:off x="2883875" y="4767943"/>
            <a:ext cx="2743199" cy="914400"/>
          </a:xfrm>
          <a:prstGeom prst="roundRect">
            <a:avLst/>
          </a:prstGeom>
          <a:solidFill>
            <a:srgbClr val="1B94B7"/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MỐI QUAN HỆ</a:t>
            </a:r>
          </a:p>
        </p:txBody>
      </p:sp>
      <p:sp>
        <p:nvSpPr>
          <p:cNvPr id="5" name="Rounded Rectangle 7">
            <a:extLst>
              <a:ext uri="{FF2B5EF4-FFF2-40B4-BE49-F238E27FC236}">
                <a16:creationId xmlns:a16="http://schemas.microsoft.com/office/drawing/2014/main" id="{1AA7CCC7-B04B-7997-D0DE-28A2A9CCDB2F}"/>
              </a:ext>
            </a:extLst>
          </p:cNvPr>
          <p:cNvSpPr/>
          <p:nvPr/>
        </p:nvSpPr>
        <p:spPr>
          <a:xfrm>
            <a:off x="6940062" y="363414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của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lập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phương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cạnh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dài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1m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6" name="Rounded Rectangle 8">
            <a:extLst>
              <a:ext uri="{FF2B5EF4-FFF2-40B4-BE49-F238E27FC236}">
                <a16:creationId xmlns:a16="http://schemas.microsoft.com/office/drawing/2014/main" id="{97977894-0A28-D5CC-8E27-D9B990DDB550}"/>
              </a:ext>
            </a:extLst>
          </p:cNvPr>
          <p:cNvSpPr/>
          <p:nvPr/>
        </p:nvSpPr>
        <p:spPr>
          <a:xfrm>
            <a:off x="6940062" y="1441937"/>
            <a:ext cx="5251938" cy="691663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Mét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khối</a:t>
            </a:r>
            <a:r>
              <a:rPr lang="en-US" sz="28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viết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tắt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: 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</a:t>
            </a:r>
            <a:r>
              <a:rPr lang="en-US" sz="2800" b="1" baseline="30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3</a:t>
            </a:r>
            <a:endParaRPr lang="vi-VN" sz="2400" b="1" kern="0" dirty="0">
              <a:solidFill>
                <a:srgbClr val="FF0000"/>
              </a:solidFill>
              <a:effectLst>
                <a:glow rad="127000">
                  <a:srgbClr val="FFFFFF"/>
                </a:glow>
              </a:effectLst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  <a:sym typeface="Handlee"/>
            </a:endParaRPr>
          </a:p>
        </p:txBody>
      </p:sp>
      <p:sp>
        <p:nvSpPr>
          <p:cNvPr id="7" name="Rounded Rectangle 9">
            <a:extLst>
              <a:ext uri="{FF2B5EF4-FFF2-40B4-BE49-F238E27FC236}">
                <a16:creationId xmlns:a16="http://schemas.microsoft.com/office/drawing/2014/main" id="{31D5FB4A-EAA7-D4AC-B687-A0DE27F155EB}"/>
              </a:ext>
            </a:extLst>
          </p:cNvPr>
          <p:cNvSpPr/>
          <p:nvPr/>
        </p:nvSpPr>
        <p:spPr>
          <a:xfrm>
            <a:off x="6940062" y="3716213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gấp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1000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lần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bé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8" name="Rounded Rectangle 10">
            <a:extLst>
              <a:ext uri="{FF2B5EF4-FFF2-40B4-BE49-F238E27FC236}">
                <a16:creationId xmlns:a16="http://schemas.microsoft.com/office/drawing/2014/main" id="{9C3B1EB4-3E56-D421-E0B3-264BA0ED2197}"/>
              </a:ext>
            </a:extLst>
          </p:cNvPr>
          <p:cNvSpPr/>
          <p:nvPr/>
        </p:nvSpPr>
        <p:spPr>
          <a:xfrm>
            <a:off x="6940062" y="5322276"/>
            <a:ext cx="5251938" cy="914400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Mỗi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thể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tích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bằng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           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đơn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vị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đo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tiếp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liền</a:t>
            </a:r>
            <a:r>
              <a:rPr lang="en-US" sz="2400" dirty="0"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F1671CEB-BF2A-57D6-396C-979ED728BF64}"/>
              </a:ext>
            </a:extLst>
          </p:cNvPr>
          <p:cNvCxnSpPr>
            <a:endCxn id="3" idx="1"/>
          </p:cNvCxnSpPr>
          <p:nvPr/>
        </p:nvCxnSpPr>
        <p:spPr>
          <a:xfrm flipV="1">
            <a:off x="2312111" y="2051537"/>
            <a:ext cx="571765" cy="155916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E3108F6-7E17-C269-AC60-A56367279B42}"/>
              </a:ext>
            </a:extLst>
          </p:cNvPr>
          <p:cNvCxnSpPr>
            <a:cxnSpLocks/>
            <a:stCxn id="2" idx="3"/>
          </p:cNvCxnSpPr>
          <p:nvPr/>
        </p:nvCxnSpPr>
        <p:spPr>
          <a:xfrm>
            <a:off x="2321168" y="3610707"/>
            <a:ext cx="562708" cy="1274802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B62D45CF-AD8B-8614-9F91-B5D569CBBB94}"/>
              </a:ext>
            </a:extLst>
          </p:cNvPr>
          <p:cNvCxnSpPr>
            <a:endCxn id="5" idx="1"/>
          </p:cNvCxnSpPr>
          <p:nvPr/>
        </p:nvCxnSpPr>
        <p:spPr>
          <a:xfrm flipV="1">
            <a:off x="5627074" y="820614"/>
            <a:ext cx="1312988" cy="1230923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B677FD-4FCB-EBF0-B072-D7CE23645D76}"/>
              </a:ext>
            </a:extLst>
          </p:cNvPr>
          <p:cNvCxnSpPr>
            <a:cxnSpLocks/>
            <a:endCxn id="6" idx="1"/>
          </p:cNvCxnSpPr>
          <p:nvPr/>
        </p:nvCxnSpPr>
        <p:spPr>
          <a:xfrm flipV="1">
            <a:off x="5627074" y="1787769"/>
            <a:ext cx="1312988" cy="263768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51AC877-79AD-1AB1-C422-8CC1DEBBB185}"/>
              </a:ext>
            </a:extLst>
          </p:cNvPr>
          <p:cNvCxnSpPr>
            <a:endCxn id="7" idx="1"/>
          </p:cNvCxnSpPr>
          <p:nvPr/>
        </p:nvCxnSpPr>
        <p:spPr>
          <a:xfrm flipV="1">
            <a:off x="5627074" y="4173413"/>
            <a:ext cx="1312988" cy="1097280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5C4406E-E9E8-CF63-2706-30F1CC69B610}"/>
              </a:ext>
            </a:extLst>
          </p:cNvPr>
          <p:cNvCxnSpPr>
            <a:endCxn id="8" idx="1"/>
          </p:cNvCxnSpPr>
          <p:nvPr/>
        </p:nvCxnSpPr>
        <p:spPr>
          <a:xfrm>
            <a:off x="5627075" y="5290117"/>
            <a:ext cx="1312987" cy="489359"/>
          </a:xfrm>
          <a:prstGeom prst="straightConnector1">
            <a:avLst/>
          </a:prstGeom>
          <a:ln w="31750" cmpd="sng">
            <a:solidFill>
              <a:schemeClr val="tx1"/>
            </a:solidFill>
            <a:headEnd w="lg" len="lg"/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/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</m:t>
                          </m:r>
                        </m:num>
                        <m:den>
                          <m:r>
                            <a:rPr lang="en-US" b="1" i="1" smtClean="0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𝟏𝟎𝟎𝟎</m:t>
                          </m:r>
                        </m:den>
                      </m:f>
                    </m:oMath>
                  </m:oMathPara>
                </a14:m>
                <a:endParaRPr lang="en-US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FDDDD14C-3287-5872-BA64-9D209D0E17FB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3168" y="5375977"/>
                <a:ext cx="788999" cy="612732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74943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1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34"/>
          <a:stretch/>
        </p:blipFill>
        <p:spPr>
          <a:xfrm>
            <a:off x="2796781" y="798752"/>
            <a:ext cx="7413674" cy="494798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493004-136B-1685-B010-84C92E3F3D8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8282" y="-512674"/>
            <a:ext cx="6607860" cy="294267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0D5F5FDB-FDE5-C1A1-55A2-BB7714AC6068}"/>
              </a:ext>
            </a:extLst>
          </p:cNvPr>
          <p:cNvSpPr txBox="1"/>
          <p:nvPr/>
        </p:nvSpPr>
        <p:spPr>
          <a:xfrm>
            <a:off x="3762687" y="2657203"/>
            <a:ext cx="584406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Ôn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tập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lang="en-US" sz="4000" b="1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5946B2E-EABA-3911-4EE4-7C619F02C19F}"/>
              </a:ext>
            </a:extLst>
          </p:cNvPr>
          <p:cNvSpPr txBox="1"/>
          <p:nvPr/>
        </p:nvSpPr>
        <p:spPr>
          <a:xfrm>
            <a:off x="3448080" y="4092261"/>
            <a:ext cx="570749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-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Chuẩn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bị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bài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tiếp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theo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E85899A-5EDE-FC30-3940-F5910A71E3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58984" y="582758"/>
            <a:ext cx="5938019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73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0" y="-2666998"/>
            <a:ext cx="6858003" cy="1219200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3708726" y="-2516831"/>
            <a:ext cx="5216604" cy="1054660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D7A497-4B4A-0040-570C-D1963231C07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197" t="8773"/>
          <a:stretch/>
        </p:blipFill>
        <p:spPr>
          <a:xfrm>
            <a:off x="6530549" y="3069378"/>
            <a:ext cx="5685052" cy="392309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FEE95E7-0D07-D863-8E96-274CFC22943B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201335" y="3245362"/>
            <a:ext cx="3732435" cy="370233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B5F043A-ED7C-86E0-D7E9-39D91A3ED1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8718" y="-558613"/>
            <a:ext cx="6607860" cy="29426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72BDB40-D786-BD44-4E30-A8EC19249FA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5" t="-1976" r="5635" b="78498"/>
          <a:stretch/>
        </p:blipFill>
        <p:spPr>
          <a:xfrm>
            <a:off x="9937361" y="285068"/>
            <a:ext cx="2345394" cy="136260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C93A768-E77A-87C6-9C9B-4B0B64739D6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41702" y="52390"/>
            <a:ext cx="1809435" cy="176271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ABF7B1C-FC7C-46EC-C02A-90E477C5603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340863" y="591139"/>
            <a:ext cx="10040982" cy="4956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697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C0662550-E0A5-1FDD-6EE5-6ADBDE464F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11803" y="-1008294"/>
            <a:ext cx="6607860" cy="2942671"/>
          </a:xfrm>
          <a:prstGeom prst="rect">
            <a:avLst/>
          </a:prstGeom>
        </p:spPr>
      </p:pic>
      <p:pic>
        <p:nvPicPr>
          <p:cNvPr id="5" name="图片 2">
            <a:extLst>
              <a:ext uri="{FF2B5EF4-FFF2-40B4-BE49-F238E27FC236}">
                <a16:creationId xmlns:a16="http://schemas.microsoft.com/office/drawing/2014/main" id="{9C857232-83CB-F779-D512-DB15052F8B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7334" y="-1914603"/>
            <a:ext cx="9330713" cy="66770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856273F-A483-5E39-1A87-EBF3F2AC42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064" r="86536" b="47943"/>
          <a:stretch/>
        </p:blipFill>
        <p:spPr>
          <a:xfrm>
            <a:off x="693905" y="1639840"/>
            <a:ext cx="2563174" cy="312257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AD6A2BF-3B08-DE44-D58D-0E2F8F6866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95" t="401" r="61267" b="3746"/>
          <a:stretch/>
        </p:blipFill>
        <p:spPr>
          <a:xfrm>
            <a:off x="0" y="3275373"/>
            <a:ext cx="3732435" cy="37023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8A5F105-388A-9CBC-9ECB-24E1AC2E47F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918" t="69295" r="4649" b="299"/>
          <a:stretch/>
        </p:blipFill>
        <p:spPr>
          <a:xfrm>
            <a:off x="9815840" y="2116556"/>
            <a:ext cx="2596747" cy="399753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AD9BA40-8BF3-03C5-6B9E-0680ECAA4EB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9" t="72827" r="82083" b="4184"/>
          <a:stretch/>
        </p:blipFill>
        <p:spPr>
          <a:xfrm>
            <a:off x="7161466" y="3429000"/>
            <a:ext cx="2924654" cy="347574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3D69071-7CA7-74A4-290A-334E1988C31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16" t="-427" r="62351" b="81415"/>
          <a:stretch/>
        </p:blipFill>
        <p:spPr>
          <a:xfrm>
            <a:off x="2847269" y="3703996"/>
            <a:ext cx="3146088" cy="302832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8184CD6-DE5C-0077-1400-6F751F346F9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486356" y="449065"/>
            <a:ext cx="9248434" cy="413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883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E8E2CD1C-DBB4-AA83-7C99-BE12C1B339C5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A637683-8302-2EDD-E6E2-7D9681AB06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68276" y="431782"/>
            <a:ext cx="8083997" cy="6261135"/>
          </a:xfrm>
          <a:prstGeom prst="rect">
            <a:avLst/>
          </a:prstGeom>
        </p:spPr>
      </p:pic>
      <p:pic>
        <p:nvPicPr>
          <p:cNvPr id="9" name="Graphic 34">
            <a:extLst>
              <a:ext uri="{FF2B5EF4-FFF2-40B4-BE49-F238E27FC236}">
                <a16:creationId xmlns:a16="http://schemas.microsoft.com/office/drawing/2014/main" id="{F0D47EB7-B54A-F424-EBE5-48F686CD968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3495466" y="5251650"/>
            <a:ext cx="1247775" cy="1457325"/>
          </a:xfrm>
          <a:prstGeom prst="rect">
            <a:avLst/>
          </a:prstGeom>
        </p:spPr>
      </p:pic>
      <p:pic>
        <p:nvPicPr>
          <p:cNvPr id="10" name="Graphic 34">
            <a:extLst>
              <a:ext uri="{FF2B5EF4-FFF2-40B4-BE49-F238E27FC236}">
                <a16:creationId xmlns:a16="http://schemas.microsoft.com/office/drawing/2014/main" id="{0F0448D0-C75B-B640-C6D8-15769F0C7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7"/>
              </a:ext>
            </a:extLst>
          </a:blip>
          <a:stretch>
            <a:fillRect/>
          </a:stretch>
        </p:blipFill>
        <p:spPr>
          <a:xfrm>
            <a:off x="7210216" y="5261175"/>
            <a:ext cx="1247775" cy="145732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24BC0B1-D30C-76DB-2A73-CDB58170F2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43286" y="937599"/>
            <a:ext cx="3200677" cy="96325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EA49D0A4-A6C1-F4BB-2483-B07B1C4C07B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65354" y="2468397"/>
            <a:ext cx="5108891" cy="2359356"/>
          </a:xfrm>
          <a:prstGeom prst="rect">
            <a:avLst/>
          </a:prstGeom>
        </p:spPr>
      </p:pic>
      <p:pic>
        <p:nvPicPr>
          <p:cNvPr id="3" name="Nhacnen_OnTap">
            <a:hlinkClick r:id="" action="ppaction://media"/>
            <a:extLst>
              <a:ext uri="{FF2B5EF4-FFF2-40B4-BE49-F238E27FC236}">
                <a16:creationId xmlns:a16="http://schemas.microsoft.com/office/drawing/2014/main" id="{BAED7FFA-B347-EF89-EC4F-50D665E7F2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741680" y="207329"/>
            <a:ext cx="470740" cy="470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7909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" showWhenStopped="0">
                <p:cTn id="13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ình chữ nhật: Góc Tròn 3">
            <a:extLst>
              <a:ext uri="{FF2B5EF4-FFF2-40B4-BE49-F238E27FC236}">
                <a16:creationId xmlns:a16="http://schemas.microsoft.com/office/drawing/2014/main" id="{FEB3E909-9FAE-6A28-84AB-23762064DFFC}"/>
              </a:ext>
            </a:extLst>
          </p:cNvPr>
          <p:cNvSpPr/>
          <p:nvPr/>
        </p:nvSpPr>
        <p:spPr>
          <a:xfrm>
            <a:off x="2269480" y="765579"/>
            <a:ext cx="7808363" cy="4966627"/>
          </a:xfrm>
          <a:prstGeom prst="roundRect">
            <a:avLst/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A766521-F9CF-BA30-3774-4419AA9F0E51}"/>
              </a:ext>
            </a:extLst>
          </p:cNvPr>
          <p:cNvSpPr txBox="1"/>
          <p:nvPr/>
        </p:nvSpPr>
        <p:spPr>
          <a:xfrm>
            <a:off x="2348647" y="1123679"/>
            <a:ext cx="7686648" cy="41614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của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đang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ô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nhiễm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rất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nặng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bởi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bị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vứt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khắp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nơi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.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vượt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qua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câu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hỏi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sạch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cho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sân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trường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A1A8A49-EAC7-E408-713F-073CAA5853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64398" y="3476914"/>
            <a:ext cx="3322608" cy="33835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D0137BE-35FB-24F5-AC06-EEB349526D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89970" y="3242759"/>
            <a:ext cx="3371380" cy="3615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736581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7">
            <a:hlinkClick r:id="rId5" action="ppaction://hlinksldjump"/>
            <a:extLst>
              <a:ext uri="{FF2B5EF4-FFF2-40B4-BE49-F238E27FC236}">
                <a16:creationId xmlns:a16="http://schemas.microsoft.com/office/drawing/2014/main" id="{62F44C26-835F-3C60-F88B-49D429C84DB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82674" y="5624227"/>
            <a:ext cx="1094651" cy="858549"/>
          </a:xfrm>
          <a:prstGeom prst="rect">
            <a:avLst/>
          </a:prstGeom>
        </p:spPr>
      </p:pic>
      <p:pic>
        <p:nvPicPr>
          <p:cNvPr id="4" name="Graphic 38">
            <a:hlinkClick r:id="rId9" action="ppaction://hlinksldjump"/>
            <a:extLst>
              <a:ext uri="{FF2B5EF4-FFF2-40B4-BE49-F238E27FC236}">
                <a16:creationId xmlns:a16="http://schemas.microsoft.com/office/drawing/2014/main" id="{B5E9F22E-C785-C2AE-59F6-0588111EDC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7162757" y="4657725"/>
            <a:ext cx="839250" cy="629437"/>
          </a:xfrm>
          <a:prstGeom prst="rect">
            <a:avLst/>
          </a:prstGeom>
        </p:spPr>
      </p:pic>
      <p:pic>
        <p:nvPicPr>
          <p:cNvPr id="12" name="Graphic 39">
            <a:hlinkClick r:id="rId12" action="ppaction://hlinksldjump"/>
            <a:extLst>
              <a:ext uri="{FF2B5EF4-FFF2-40B4-BE49-F238E27FC236}">
                <a16:creationId xmlns:a16="http://schemas.microsoft.com/office/drawing/2014/main" id="{4A93B4F5-7706-A27D-C0AF-52E9A582B08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4546306" y="5279655"/>
            <a:ext cx="1639540" cy="663946"/>
          </a:xfrm>
          <a:prstGeom prst="rect">
            <a:avLst/>
          </a:prstGeom>
        </p:spPr>
      </p:pic>
      <p:pic>
        <p:nvPicPr>
          <p:cNvPr id="14" name="Graphic 45">
            <a:hlinkClick r:id="rId15" action="ppaction://hlinksldjump"/>
            <a:extLst>
              <a:ext uri="{FF2B5EF4-FFF2-40B4-BE49-F238E27FC236}">
                <a16:creationId xmlns:a16="http://schemas.microsoft.com/office/drawing/2014/main" id="{6EE401E9-05A4-4909-B04D-D249DD2343B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xmlns="" r:embed="rId17"/>
              </a:ext>
            </a:extLst>
          </a:blip>
          <a:stretch>
            <a:fillRect/>
          </a:stretch>
        </p:blipFill>
        <p:spPr>
          <a:xfrm>
            <a:off x="10066783" y="5705474"/>
            <a:ext cx="1895625" cy="776895"/>
          </a:xfrm>
          <a:prstGeom prst="rect">
            <a:avLst/>
          </a:prstGeom>
        </p:spPr>
      </p:pic>
      <p:pic>
        <p:nvPicPr>
          <p:cNvPr id="253" name="Hình ảnh 252" descr="Ảnh có chứa hình mẫu, phim hoạt hình, cười, biểu tượng cảm xúc&#10;&#10;Mô tả được tạo tự động">
            <a:hlinkClick r:id="" action="ppaction://noaction"/>
            <a:extLst>
              <a:ext uri="{FF2B5EF4-FFF2-40B4-BE49-F238E27FC236}">
                <a16:creationId xmlns:a16="http://schemas.microsoft.com/office/drawing/2014/main" id="{4251095D-D24F-C814-227B-2F6337D0C15F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7829" y="95901"/>
            <a:ext cx="1840567" cy="1840567"/>
          </a:xfrm>
          <a:prstGeom prst="rect">
            <a:avLst/>
          </a:prstGeom>
        </p:spPr>
      </p:pic>
      <p:grpSp>
        <p:nvGrpSpPr>
          <p:cNvPr id="257" name="Group 256">
            <a:extLst>
              <a:ext uri="{FF2B5EF4-FFF2-40B4-BE49-F238E27FC236}">
                <a16:creationId xmlns:a16="http://schemas.microsoft.com/office/drawing/2014/main" id="{6F9417EB-2DBD-0C00-CD47-44957CEF36BE}"/>
              </a:ext>
            </a:extLst>
          </p:cNvPr>
          <p:cNvGrpSpPr/>
          <p:nvPr/>
        </p:nvGrpSpPr>
        <p:grpSpPr>
          <a:xfrm>
            <a:off x="0" y="2794206"/>
            <a:ext cx="4191000" cy="3358944"/>
            <a:chOff x="2856050" y="2419349"/>
            <a:chExt cx="5818768" cy="4292395"/>
          </a:xfrm>
        </p:grpSpPr>
        <p:pic>
          <p:nvPicPr>
            <p:cNvPr id="251" name="Picture 250" descr="A cartoon of a child holding a bag&#10;&#10;Description automatically generated">
              <a:extLst>
                <a:ext uri="{FF2B5EF4-FFF2-40B4-BE49-F238E27FC236}">
                  <a16:creationId xmlns:a16="http://schemas.microsoft.com/office/drawing/2014/main" id="{3975AC60-8895-54F0-E78D-719CF1F4D79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74293" y="2419349"/>
              <a:ext cx="4200525" cy="4200525"/>
            </a:xfrm>
            <a:prstGeom prst="rect">
              <a:avLst/>
            </a:prstGeom>
          </p:spPr>
        </p:pic>
        <p:sp>
          <p:nvSpPr>
            <p:cNvPr id="256" name="Freeform 2">
              <a:extLst>
                <a:ext uri="{FF2B5EF4-FFF2-40B4-BE49-F238E27FC236}">
                  <a16:creationId xmlns:a16="http://schemas.microsoft.com/office/drawing/2014/main" id="{79CD9E56-CE46-95D4-AB66-C02D6A944774}"/>
                </a:ext>
              </a:extLst>
            </p:cNvPr>
            <p:cNvSpPr/>
            <p:nvPr/>
          </p:nvSpPr>
          <p:spPr>
            <a:xfrm>
              <a:off x="2856050" y="3598606"/>
              <a:ext cx="2984311" cy="3113138"/>
            </a:xfrm>
            <a:custGeom>
              <a:avLst/>
              <a:gdLst/>
              <a:ahLst/>
              <a:cxnLst/>
              <a:rect l="l" t="t" r="r" b="b"/>
              <a:pathLst>
                <a:path w="4255723" h="5150648">
                  <a:moveTo>
                    <a:pt x="0" y="0"/>
                  </a:moveTo>
                  <a:lnTo>
                    <a:pt x="4255723" y="0"/>
                  </a:lnTo>
                  <a:lnTo>
                    <a:pt x="4255723" y="5150648"/>
                  </a:lnTo>
                  <a:lnTo>
                    <a:pt x="0" y="515064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0">
                <a:extLst>
                  <a:ext uri="{96DAC541-7B7A-43D3-8B79-37D633B846F1}">
                    <asvg:svgBlip xmlns:asvg="http://schemas.microsoft.com/office/drawing/2016/SVG/main" xmlns="" r:embed="rId21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258" name="Graphic 42">
            <a:hlinkClick r:id="rId22" action="ppaction://hlinksldjump"/>
            <a:extLst>
              <a:ext uri="{FF2B5EF4-FFF2-40B4-BE49-F238E27FC236}">
                <a16:creationId xmlns:a16="http://schemas.microsoft.com/office/drawing/2014/main" id="{3FDA32CA-1421-F69B-42EE-1F5D629E7732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96DAC541-7B7A-43D3-8B79-37D633B846F1}">
                <asvg:svgBlip xmlns:asvg="http://schemas.microsoft.com/office/drawing/2016/SVG/main" xmlns="" r:embed="rId24"/>
              </a:ext>
            </a:extLst>
          </a:blip>
          <a:stretch>
            <a:fillRect/>
          </a:stretch>
        </p:blipFill>
        <p:spPr>
          <a:xfrm>
            <a:off x="3302938" y="6125619"/>
            <a:ext cx="1141043" cy="608556"/>
          </a:xfrm>
          <a:prstGeom prst="rect">
            <a:avLst/>
          </a:prstGeom>
        </p:spPr>
      </p:pic>
      <p:sp>
        <p:nvSpPr>
          <p:cNvPr id="259" name="Speech Bubble: Oval 258">
            <a:extLst>
              <a:ext uri="{FF2B5EF4-FFF2-40B4-BE49-F238E27FC236}">
                <a16:creationId xmlns:a16="http://schemas.microsoft.com/office/drawing/2014/main" id="{E8F0F5B9-B5EE-862E-AD78-A6D9DFE53C7C}"/>
              </a:ext>
            </a:extLst>
          </p:cNvPr>
          <p:cNvSpPr/>
          <p:nvPr/>
        </p:nvSpPr>
        <p:spPr>
          <a:xfrm>
            <a:off x="1763486" y="76201"/>
            <a:ext cx="4343400" cy="1589314"/>
          </a:xfrm>
          <a:prstGeom prst="wedgeEllipseCallout">
            <a:avLst>
              <a:gd name="adj1" fmla="val 61167"/>
              <a:gd name="adj2" fmla="val 10445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dọn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nhé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97922228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211 0.1254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2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211 0.12547 L 0.27657 -0.0574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773" y="-91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7657 -0.0574 L 0.44831 -0.116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81" y="-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4831 -0.1162 L 0.53777 0.06598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66" y="90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3777 0.06598 L 0.72891 0.0960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57" y="1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3"/>
                  </p:tgtEl>
                </p:cond>
              </p:nextCondLst>
            </p:seq>
          </p:childTnLst>
        </p:cTn>
      </p:par>
    </p:tnLst>
    <p:bldLst>
      <p:bldP spid="25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393753" y="3057525"/>
            <a:ext cx="9144000" cy="84772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B.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0 0</a:t>
            </a:r>
            <a:r>
              <a:rPr lang="vi-VN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03 cm</a:t>
            </a:r>
            <a:r>
              <a:rPr lang="vi-VN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28" y="3066149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412803" y="1990726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A.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403 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8019" y="193974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4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lang="en-US" sz="4800" dirty="0">
              <a:solidFill>
                <a:srgbClr val="4472C4">
                  <a:lumMod val="50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/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413 </a:t>
            </a:r>
            <a:r>
              <a:rPr lang="vi-VN" sz="44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vi-VN" sz="44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0CAE70B1-E50B-A9DF-CCB4-1CA98D23B369}"/>
              </a:ext>
            </a:extLst>
          </p:cNvPr>
          <p:cNvSpPr/>
          <p:nvPr/>
        </p:nvSpPr>
        <p:spPr>
          <a:xfrm>
            <a:off x="6827520" y="27432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901071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7668A3-CFD8-BE8E-0F2C-3E87D2161779}"/>
              </a:ext>
            </a:extLst>
          </p:cNvPr>
          <p:cNvSpPr/>
          <p:nvPr/>
        </p:nvSpPr>
        <p:spPr>
          <a:xfrm>
            <a:off x="1118823" y="3993116"/>
            <a:ext cx="10058400" cy="74081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C.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3 000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D584F64-AA48-4703-AB1B-84292FB49B7E}"/>
              </a:ext>
            </a:extLst>
          </p:cNvPr>
          <p:cNvSpPr/>
          <p:nvPr/>
        </p:nvSpPr>
        <p:spPr>
          <a:xfrm>
            <a:off x="1080723" y="2884692"/>
            <a:ext cx="10058400" cy="805565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B.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3CB9EE04-8387-4827-3001-AA7580BE98C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3422" y="3976911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2225BFA-2090-29BD-9566-83BAE4E2917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1859" y="2873284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ECD03FA-AFC1-940E-C4E8-91446BA18A03}"/>
              </a:ext>
            </a:extLst>
          </p:cNvPr>
          <p:cNvSpPr/>
          <p:nvPr/>
        </p:nvSpPr>
        <p:spPr>
          <a:xfrm>
            <a:off x="1109298" y="17811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A.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C793A38-9170-C9F6-3F44-38A6F5434B9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4306" y="17244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F7C2899F-3D7A-03B9-4200-EF74415BDB63}"/>
              </a:ext>
            </a:extLst>
          </p:cNvPr>
          <p:cNvSpPr/>
          <p:nvPr/>
        </p:nvSpPr>
        <p:spPr>
          <a:xfrm>
            <a:off x="1089819" y="146172"/>
            <a:ext cx="10058400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800" b="0" i="0" u="none" strike="noStrike" kern="1200" cap="none" spc="0" normalizeH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=       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6CDBA582-BBB7-0FED-A239-C506DFDD07F3}"/>
              </a:ext>
            </a:extLst>
          </p:cNvPr>
          <p:cNvSpPr/>
          <p:nvPr/>
        </p:nvSpPr>
        <p:spPr>
          <a:xfrm>
            <a:off x="1080723" y="4943476"/>
            <a:ext cx="10058400" cy="7524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rPr>
              <a:t>D.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30 000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D39119A-8D3B-FBAC-864D-FCDABC7753D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731" y="4886713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22" name="Picture 21">
            <a:hlinkClick r:id="rId8" action="ppaction://hlinksldjump"/>
            <a:extLst>
              <a:ext uri="{FF2B5EF4-FFF2-40B4-BE49-F238E27FC236}">
                <a16:creationId xmlns:a16="http://schemas.microsoft.com/office/drawing/2014/main" id="{949CD4A3-5747-C16C-BE30-D812A17AF7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83388" y="5370447"/>
            <a:ext cx="1274174" cy="148755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4BC930B5-89F7-EE4A-2505-51E176DD6C02}"/>
              </a:ext>
            </a:extLst>
          </p:cNvPr>
          <p:cNvSpPr/>
          <p:nvPr/>
        </p:nvSpPr>
        <p:spPr>
          <a:xfrm>
            <a:off x="6126480" y="243840"/>
            <a:ext cx="904240" cy="650240"/>
          </a:xfrm>
          <a:prstGeom prst="rect">
            <a:avLst/>
          </a:prstGeom>
          <a:solidFill>
            <a:schemeClr val="bg1"/>
          </a:solidFill>
          <a:ln w="57150"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966341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0" grpId="0" animBg="1"/>
      <p:bldP spid="13" grpId="0" animBg="1"/>
      <p:bldP spid="17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BF35D931-FA13-586A-0DA6-59CD1A635BFE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1631943" h="8229600">
                <a:moveTo>
                  <a:pt x="0" y="0"/>
                </a:moveTo>
                <a:lnTo>
                  <a:pt x="11631943" y="0"/>
                </a:lnTo>
                <a:lnTo>
                  <a:pt x="11631943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8096749-C29D-26CB-5EEE-E96321993C24}"/>
              </a:ext>
            </a:extLst>
          </p:cNvPr>
          <p:cNvSpPr/>
          <p:nvPr/>
        </p:nvSpPr>
        <p:spPr>
          <a:xfrm>
            <a:off x="1296660" y="1828800"/>
            <a:ext cx="9144000" cy="1085850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A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itchFamily="34" charset="0"/>
              </a:rPr>
              <a:t>. 100 </a:t>
            </a:r>
            <a:r>
              <a:rPr lang="en-US" sz="4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000" baseline="3000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93A07BF-A227-FD27-9401-88952A45FD9F}"/>
              </a:ext>
            </a:extLst>
          </p:cNvPr>
          <p:cNvSpPr/>
          <p:nvPr/>
        </p:nvSpPr>
        <p:spPr>
          <a:xfrm>
            <a:off x="1374703" y="4176486"/>
            <a:ext cx="9144000" cy="98606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C.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ACE5BD-A10B-ECBC-5976-482C5222FD6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785" y="1991360"/>
            <a:ext cx="798097" cy="782741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12E56A-25DC-618B-69C0-CDF38646D2A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4218481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6EF978C-AF9B-90EF-7E6C-B8CE99A15436}"/>
              </a:ext>
            </a:extLst>
          </p:cNvPr>
          <p:cNvSpPr/>
          <p:nvPr/>
        </p:nvSpPr>
        <p:spPr>
          <a:xfrm>
            <a:off x="1334145" y="3111603"/>
            <a:ext cx="9144000" cy="790574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B. 100 </a:t>
            </a:r>
            <a:r>
              <a:rPr lang="en-US" sz="4000" noProof="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</a:t>
            </a:r>
            <a:r>
              <a:rPr lang="en-US" sz="40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9FFD4D-DE1D-C19E-9734-C18338D7B7F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69361" y="3060618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16739B-5150-22D8-B6C9-018E66200CFA}"/>
              </a:ext>
            </a:extLst>
          </p:cNvPr>
          <p:cNvSpPr/>
          <p:nvPr/>
        </p:nvSpPr>
        <p:spPr>
          <a:xfrm>
            <a:off x="742610" y="152400"/>
            <a:ext cx="10494161" cy="86157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121725" tIns="60862" rIns="121725" bIns="60862">
            <a:spAutoFit/>
          </a:bodyPr>
          <a:lstStyle/>
          <a:p>
            <a:pPr lvl="0" algn="ctr"/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– 20 </a:t>
            </a:r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dm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</a:t>
            </a:r>
            <a:r>
              <a:rPr lang="en-US" sz="48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= ? </a:t>
            </a:r>
            <a:r>
              <a:rPr lang="en-US" sz="4800" baseline="30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3CD3D01-81BC-4B2E-EACF-7DE1F5F254DC}"/>
              </a:ext>
            </a:extLst>
          </p:cNvPr>
          <p:cNvSpPr/>
          <p:nvPr/>
        </p:nvSpPr>
        <p:spPr>
          <a:xfrm>
            <a:off x="1374703" y="5367111"/>
            <a:ext cx="9144000" cy="843189"/>
          </a:xfrm>
          <a:prstGeom prst="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lIns="121725" tIns="60862" rIns="121725" bIns="60862" rtlCol="0" anchor="ctr"/>
          <a:lstStyle/>
          <a:p>
            <a:pPr lvl="0"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D. 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100 </a:t>
            </a:r>
            <a:r>
              <a:rPr lang="en-US" sz="40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ha</a:t>
            </a:r>
            <a:r>
              <a:rPr lang="en-US" sz="4000" dirty="0">
                <a:solidFill>
                  <a:srgbClr val="4472C4">
                    <a:lumMod val="50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  <a:cs typeface="Arial-Rounded" panose="020B0500000000000000" pitchFamily="34" charset="0"/>
              </a:rPr>
              <a:t> 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-Rounded" panose="020B0500000000000000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95430CF-03E9-5DC0-0E05-A045BFF7CD9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5644" y="5409106"/>
            <a:ext cx="807556" cy="77835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</p:pic>
      <p:pic>
        <p:nvPicPr>
          <p:cNvPr id="16" name="Picture 15">
            <a:hlinkClick r:id="rId8" action="ppaction://hlinksldjump"/>
            <a:extLst>
              <a:ext uri="{FF2B5EF4-FFF2-40B4-BE49-F238E27FC236}">
                <a16:creationId xmlns:a16="http://schemas.microsoft.com/office/drawing/2014/main" id="{299DE563-7530-7AA3-BE79-4D9BA5548E4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735763" y="5256973"/>
            <a:ext cx="1274174" cy="1487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26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2"/>
                                      </p:to>
                                    </p:animClr>
                                    <p:set>
                                      <p:cBhvr>
                                        <p:cTn id="35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9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7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9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2" presetID="1" presetClass="emph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1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  <p:bldP spid="9" grpId="0" animBg="1"/>
      <p:bldP spid="11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480</Words>
  <Application>Microsoft Office PowerPoint</Application>
  <PresentationFormat>Widescreen</PresentationFormat>
  <Paragraphs>70</Paragraphs>
  <Slides>23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Arial</vt:lpstr>
      <vt:lpstr>Arial-Rounded</vt:lpstr>
      <vt:lpstr>Calibri</vt:lpstr>
      <vt:lpstr>Calibri Light</vt:lpstr>
      <vt:lpstr>Cambria</vt:lpstr>
      <vt:lpstr>Cambria Math</vt:lpstr>
      <vt:lpstr>等线</vt:lpstr>
      <vt:lpstr>Handlee</vt:lpstr>
      <vt:lpstr>Times New Roman</vt:lpstr>
      <vt:lpstr>字魂105号-简雅黑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6</dc:creator>
  <cp:lastModifiedBy>6</cp:lastModifiedBy>
  <cp:revision>1</cp:revision>
  <dcterms:created xsi:type="dcterms:W3CDTF">2026-02-24T09:15:17Z</dcterms:created>
  <dcterms:modified xsi:type="dcterms:W3CDTF">2026-02-24T09:17:48Z</dcterms:modified>
</cp:coreProperties>
</file>