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95" r:id="rId2"/>
    <p:sldMasterId id="2147483708" r:id="rId3"/>
  </p:sldMasterIdLst>
  <p:notesMasterIdLst>
    <p:notesMasterId r:id="rId37"/>
  </p:notesMasterIdLst>
  <p:sldIdLst>
    <p:sldId id="260" r:id="rId4"/>
    <p:sldId id="367" r:id="rId5"/>
    <p:sldId id="265" r:id="rId6"/>
    <p:sldId id="368" r:id="rId7"/>
    <p:sldId id="267" r:id="rId8"/>
    <p:sldId id="256" r:id="rId9"/>
    <p:sldId id="314" r:id="rId10"/>
    <p:sldId id="315" r:id="rId11"/>
    <p:sldId id="350" r:id="rId12"/>
    <p:sldId id="369" r:id="rId13"/>
    <p:sldId id="543" r:id="rId14"/>
    <p:sldId id="316" r:id="rId15"/>
    <p:sldId id="351" r:id="rId16"/>
    <p:sldId id="317" r:id="rId17"/>
    <p:sldId id="318" r:id="rId18"/>
    <p:sldId id="319" r:id="rId19"/>
    <p:sldId id="259" r:id="rId20"/>
    <p:sldId id="324" r:id="rId21"/>
    <p:sldId id="262" r:id="rId22"/>
    <p:sldId id="263" r:id="rId23"/>
    <p:sldId id="352" r:id="rId24"/>
    <p:sldId id="355" r:id="rId25"/>
    <p:sldId id="357" r:id="rId26"/>
    <p:sldId id="544" r:id="rId27"/>
    <p:sldId id="358" r:id="rId28"/>
    <p:sldId id="264" r:id="rId29"/>
    <p:sldId id="261" r:id="rId30"/>
    <p:sldId id="332" r:id="rId31"/>
    <p:sldId id="545" r:id="rId32"/>
    <p:sldId id="546" r:id="rId33"/>
    <p:sldId id="547" r:id="rId34"/>
    <p:sldId id="548" r:id="rId35"/>
    <p:sldId id="339"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44E3D8-1CEB-4310-9D99-864D6163D479}">
  <a:tblStyle styleId="{1544E3D8-1CEB-4310-9D99-864D6163D4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102" d="100"/>
          <a:sy n="102" d="100"/>
        </p:scale>
        <p:origin x="89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191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281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39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17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96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910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20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234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89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577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73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297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450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049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81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42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9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16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14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58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42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teamKTUTS"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2971800" y="11287125"/>
            <a:ext cx="6983415" cy="71558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a:t>
            </a:r>
          </a:p>
          <a:p>
            <a:r>
              <a:rPr lang="en-US" sz="1350" dirty="0">
                <a:latin typeface="Times New Roman" panose="02020603050405020304" charset="0"/>
                <a:cs typeface="Times New Roman" panose="02020603050405020304" charset="0"/>
                <a:hlinkClick r:id="rId2"/>
              </a:rPr>
              <a:t>https://www.facebook.com/teamKTUTS</a:t>
            </a:r>
            <a:endParaRPr lang="en-US" sz="1350" dirty="0">
              <a:latin typeface="Times New Roman" panose="02020603050405020304" charset="0"/>
              <a:cs typeface="Times New Roman" panose="02020603050405020304" charset="0"/>
            </a:endParaRPr>
          </a:p>
          <a:p>
            <a:r>
              <a:rPr lang="en-US" sz="1350" dirty="0" err="1">
                <a:latin typeface="Times New Roman" panose="02020603050405020304" charset="0"/>
                <a:cs typeface="Times New Roman" panose="02020603050405020304" charset="0"/>
              </a:rPr>
              <a:t>Đây</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là</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sản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phẩm</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của</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nhóm</a:t>
            </a:r>
            <a:r>
              <a:rPr lang="en-US" sz="1350" dirty="0">
                <a:latin typeface="Times New Roman" panose="02020603050405020304" charset="0"/>
                <a:cs typeface="Times New Roman" panose="02020603050405020304" charset="0"/>
              </a:rPr>
              <a:t> KTUTS. </a:t>
            </a:r>
            <a:r>
              <a:rPr lang="en-US" sz="1350" dirty="0" err="1">
                <a:latin typeface="Times New Roman" panose="02020603050405020304" charset="0"/>
                <a:cs typeface="Times New Roman" panose="02020603050405020304" charset="0"/>
              </a:rPr>
              <a:t>Mọi</a:t>
            </a:r>
            <a:r>
              <a:rPr lang="en-US" sz="1350" dirty="0">
                <a:latin typeface="Times New Roman" panose="02020603050405020304" charset="0"/>
                <a:cs typeface="Times New Roman" panose="02020603050405020304" charset="0"/>
              </a:rPr>
              <a:t> chi </a:t>
            </a:r>
            <a:r>
              <a:rPr lang="en-US" sz="1350" dirty="0" err="1">
                <a:latin typeface="Times New Roman" panose="02020603050405020304" charset="0"/>
                <a:cs typeface="Times New Roman" panose="02020603050405020304" charset="0"/>
              </a:rPr>
              <a:t>tiết</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vui</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lòng</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 </a:t>
            </a:r>
            <a:r>
              <a:rPr lang="en-US" sz="1350" dirty="0" err="1">
                <a:latin typeface="Times New Roman" panose="02020603050405020304" charset="0"/>
                <a:cs typeface="Times New Roman" panose="02020603050405020304" charset="0"/>
              </a:rPr>
              <a:t>hoặc</a:t>
            </a:r>
            <a:r>
              <a:rPr lang="en-US" sz="135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359" y="11101842"/>
            <a:ext cx="1328892" cy="106306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02100" y="15693391"/>
            <a:ext cx="1411034" cy="121897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600" y="-12195810"/>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0904" y="-1215950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2900" y="15921991"/>
            <a:ext cx="1411034" cy="1218977"/>
          </a:xfrm>
          <a:prstGeom prst="rect">
            <a:avLst/>
          </a:prstGeom>
        </p:spPr>
      </p:pic>
    </p:spTree>
    <p:extLst>
      <p:ext uri="{BB962C8B-B14F-4D97-AF65-F5344CB8AC3E}">
        <p14:creationId xmlns:p14="http://schemas.microsoft.com/office/powerpoint/2010/main" val="116610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31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Tree>
    <p:extLst>
      <p:ext uri="{BB962C8B-B14F-4D97-AF65-F5344CB8AC3E}">
        <p14:creationId xmlns:p14="http://schemas.microsoft.com/office/powerpoint/2010/main" val="94287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352647" y="316817"/>
            <a:ext cx="8438707" cy="4509866"/>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655121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1/30/2026</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398196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1/30/2026</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8994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1/30/2026</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5625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1/30/2026</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4482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1/30/2026</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5039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1/30/2026</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9299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1/30/2026</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67156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1/30/2026</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89901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1/30/2026</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79522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1/30/2026</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592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44147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978602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9096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720000" y="540000"/>
            <a:ext cx="7703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1561175"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5200950"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1561179"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5200954"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169475" y="1247075"/>
            <a:ext cx="552925" cy="61395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5"/>
          <p:cNvGrpSpPr/>
          <p:nvPr/>
        </p:nvGrpSpPr>
        <p:grpSpPr>
          <a:xfrm>
            <a:off x="-65450" y="4543325"/>
            <a:ext cx="9236161" cy="639168"/>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5"/>
          <p:cNvGrpSpPr/>
          <p:nvPr/>
        </p:nvGrpSpPr>
        <p:grpSpPr>
          <a:xfrm>
            <a:off x="7798460" y="2658247"/>
            <a:ext cx="1425990" cy="2284299"/>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5"/>
          <p:cNvSpPr/>
          <p:nvPr/>
        </p:nvSpPr>
        <p:spPr>
          <a:xfrm>
            <a:off x="136500" y="44630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7952265" y="683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5"/>
          <p:cNvGrpSpPr/>
          <p:nvPr/>
        </p:nvGrpSpPr>
        <p:grpSpPr>
          <a:xfrm>
            <a:off x="169481" y="3459325"/>
            <a:ext cx="1040148" cy="1372852"/>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638312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79957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221704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94098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36144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144411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29587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32302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794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45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71775" y="4518465"/>
            <a:ext cx="9215171" cy="625424"/>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6"/>
          <p:cNvGrpSpPr/>
          <p:nvPr/>
        </p:nvGrpSpPr>
        <p:grpSpPr>
          <a:xfrm>
            <a:off x="147048" y="3850179"/>
            <a:ext cx="1362154" cy="1228776"/>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6"/>
          <p:cNvGrpSpPr/>
          <p:nvPr/>
        </p:nvGrpSpPr>
        <p:grpSpPr>
          <a:xfrm>
            <a:off x="7809100" y="3263753"/>
            <a:ext cx="1246341" cy="1774929"/>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7" name="Google Shape;727;p6"/>
          <p:cNvSpPr/>
          <p:nvPr/>
        </p:nvSpPr>
        <p:spPr>
          <a:xfrm flipH="1">
            <a:off x="121127" y="1673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888296" y="167325"/>
            <a:ext cx="640140" cy="19826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1669566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2445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815250" y="1401775"/>
            <a:ext cx="7513500" cy="1111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9" name="Google Shape;309;p8"/>
          <p:cNvSpPr txBox="1">
            <a:spLocks noGrp="1"/>
          </p:cNvSpPr>
          <p:nvPr>
            <p:ph type="subTitle" idx="1"/>
          </p:nvPr>
        </p:nvSpPr>
        <p:spPr>
          <a:xfrm>
            <a:off x="2302275" y="2513050"/>
            <a:ext cx="4433100" cy="87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95039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4698200" y="1621345"/>
            <a:ext cx="3725700" cy="6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8" name="Google Shape;978;p9"/>
          <p:cNvSpPr txBox="1">
            <a:spLocks noGrp="1"/>
          </p:cNvSpPr>
          <p:nvPr>
            <p:ph type="subTitle" idx="1"/>
          </p:nvPr>
        </p:nvSpPr>
        <p:spPr>
          <a:xfrm>
            <a:off x="4698200" y="2265611"/>
            <a:ext cx="3725700" cy="12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 name="Google Shape;981;p9"/>
          <p:cNvGrpSpPr/>
          <p:nvPr/>
        </p:nvGrpSpPr>
        <p:grpSpPr>
          <a:xfrm>
            <a:off x="190800" y="3204575"/>
            <a:ext cx="266050" cy="239375"/>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9"/>
          <p:cNvSpPr/>
          <p:nvPr/>
        </p:nvSpPr>
        <p:spPr>
          <a:xfrm>
            <a:off x="8857075" y="3394425"/>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9"/>
          <p:cNvGrpSpPr/>
          <p:nvPr/>
        </p:nvGrpSpPr>
        <p:grpSpPr>
          <a:xfrm>
            <a:off x="7742923" y="3858954"/>
            <a:ext cx="1362154" cy="1228776"/>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9"/>
          <p:cNvGrpSpPr/>
          <p:nvPr/>
        </p:nvGrpSpPr>
        <p:grpSpPr>
          <a:xfrm>
            <a:off x="70516" y="4691687"/>
            <a:ext cx="1156110" cy="303028"/>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9"/>
          <p:cNvSpPr/>
          <p:nvPr/>
        </p:nvSpPr>
        <p:spPr>
          <a:xfrm>
            <a:off x="8633075" y="1558775"/>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353450" y="2462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3318577" y="112895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38"/>
        <p:cNvGrpSpPr/>
        <p:nvPr/>
      </p:nvGrpSpPr>
      <p:grpSpPr>
        <a:xfrm>
          <a:off x="0" y="0"/>
          <a:ext cx="0" cy="0"/>
          <a:chOff x="0" y="0"/>
          <a:chExt cx="0" cy="0"/>
        </a:xfrm>
      </p:grpSpPr>
      <p:grpSp>
        <p:nvGrpSpPr>
          <p:cNvPr id="1439" name="Google Shape;1439;p14"/>
          <p:cNvGrpSpPr/>
          <p:nvPr/>
        </p:nvGrpSpPr>
        <p:grpSpPr>
          <a:xfrm>
            <a:off x="-65450" y="3800625"/>
            <a:ext cx="9236161" cy="1381686"/>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14"/>
          <p:cNvSpPr txBox="1">
            <a:spLocks noGrp="1"/>
          </p:cNvSpPr>
          <p:nvPr>
            <p:ph type="title"/>
          </p:nvPr>
        </p:nvSpPr>
        <p:spPr>
          <a:xfrm>
            <a:off x="5241400" y="3024750"/>
            <a:ext cx="2725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43" name="Google Shape;1443;p14"/>
          <p:cNvSpPr txBox="1">
            <a:spLocks noGrp="1"/>
          </p:cNvSpPr>
          <p:nvPr>
            <p:ph type="subTitle" idx="1"/>
          </p:nvPr>
        </p:nvSpPr>
        <p:spPr>
          <a:xfrm>
            <a:off x="3814875" y="842925"/>
            <a:ext cx="4152000" cy="218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444" name="Google Shape;1444;p14"/>
          <p:cNvSpPr/>
          <p:nvPr/>
        </p:nvSpPr>
        <p:spPr>
          <a:xfrm flipH="1">
            <a:off x="-233823" y="10450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521550" y="2268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4"/>
          <p:cNvGrpSpPr/>
          <p:nvPr/>
        </p:nvGrpSpPr>
        <p:grpSpPr>
          <a:xfrm>
            <a:off x="7420325" y="3525500"/>
            <a:ext cx="1392651" cy="1381786"/>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7200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9" name="Google Shape;1959;p18"/>
          <p:cNvSpPr txBox="1">
            <a:spLocks noGrp="1"/>
          </p:cNvSpPr>
          <p:nvPr>
            <p:ph type="subTitle" idx="1"/>
          </p:nvPr>
        </p:nvSpPr>
        <p:spPr>
          <a:xfrm>
            <a:off x="7200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3403800" y="3279946"/>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1" name="Google Shape;1961;p18"/>
          <p:cNvSpPr txBox="1">
            <a:spLocks noGrp="1"/>
          </p:cNvSpPr>
          <p:nvPr>
            <p:ph type="subTitle" idx="4"/>
          </p:nvPr>
        </p:nvSpPr>
        <p:spPr>
          <a:xfrm>
            <a:off x="3403800" y="3739218"/>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60876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3" name="Google Shape;1963;p18"/>
          <p:cNvSpPr txBox="1">
            <a:spLocks noGrp="1"/>
          </p:cNvSpPr>
          <p:nvPr>
            <p:ph type="subTitle" idx="6"/>
          </p:nvPr>
        </p:nvSpPr>
        <p:spPr>
          <a:xfrm>
            <a:off x="60876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65450" y="4543325"/>
            <a:ext cx="9236161" cy="639168"/>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8"/>
          <p:cNvGrpSpPr/>
          <p:nvPr/>
        </p:nvGrpSpPr>
        <p:grpSpPr>
          <a:xfrm>
            <a:off x="165825" y="4058661"/>
            <a:ext cx="1630724" cy="964424"/>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18"/>
          <p:cNvGrpSpPr/>
          <p:nvPr/>
        </p:nvGrpSpPr>
        <p:grpSpPr>
          <a:xfrm>
            <a:off x="8178217" y="3579504"/>
            <a:ext cx="944033" cy="1376284"/>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18"/>
          <p:cNvSpPr/>
          <p:nvPr/>
        </p:nvSpPr>
        <p:spPr>
          <a:xfrm>
            <a:off x="803150" y="729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8493647" y="1615439"/>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flipH="1">
            <a:off x="10" y="142612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65450" y="4543325"/>
            <a:ext cx="9236161" cy="639168"/>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23"/>
          <p:cNvGrpSpPr/>
          <p:nvPr/>
        </p:nvGrpSpPr>
        <p:grpSpPr>
          <a:xfrm>
            <a:off x="-48389" y="3295786"/>
            <a:ext cx="1155169" cy="1762203"/>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23"/>
          <p:cNvSpPr/>
          <p:nvPr/>
        </p:nvSpPr>
        <p:spPr>
          <a:xfrm flipH="1">
            <a:off x="8002852" y="18670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370525" y="10708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6" name="Google Shape;2636;p23"/>
          <p:cNvGrpSpPr/>
          <p:nvPr/>
        </p:nvGrpSpPr>
        <p:grpSpPr>
          <a:xfrm rot="-1684471" flipH="1">
            <a:off x="8062002" y="1083083"/>
            <a:ext cx="552902" cy="613925"/>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F186EBCB-1E7F-8B44-8233-CF4605F5C3E7}"/>
              </a:ext>
            </a:extLst>
          </p:cNvPr>
          <p:cNvPicPr>
            <a:picLocks noChangeAspect="1"/>
          </p:cNvPicPr>
          <p:nvPr userDrawn="1"/>
        </p:nvPicPr>
        <p:blipFill>
          <a:blip r:embed="rId16"/>
          <a:stretch>
            <a:fillRect/>
          </a:stretch>
        </p:blipFill>
        <p:spPr>
          <a:xfrm>
            <a:off x="-1314748" y="0"/>
            <a:ext cx="1158240" cy="115824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60" r:id="rId7"/>
    <p:sldLayoutId id="2147483664" r:id="rId8"/>
    <p:sldLayoutId id="2147483669" r:id="rId9"/>
    <p:sldLayoutId id="2147483676" r:id="rId10"/>
    <p:sldLayoutId id="2147483677" r:id="rId11"/>
    <p:sldLayoutId id="2147483678" r:id="rId12"/>
    <p:sldLayoutId id="214748368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C9B6812-097C-C7C4-7052-A6C75DE2B6D5}"/>
              </a:ext>
            </a:extLst>
          </p:cNvPr>
          <p:cNvPicPr>
            <a:picLocks noChangeAspect="1"/>
          </p:cNvPicPr>
          <p:nvPr userDrawn="1"/>
        </p:nvPicPr>
        <p:blipFill>
          <a:blip r:embed="rId14"/>
          <a:stretch>
            <a:fillRect/>
          </a:stretch>
        </p:blipFill>
        <p:spPr>
          <a:xfrm>
            <a:off x="-1314748" y="0"/>
            <a:ext cx="1158240" cy="1158240"/>
          </a:xfrm>
          <a:prstGeom prst="rect">
            <a:avLst/>
          </a:prstGeom>
        </p:spPr>
      </p:pic>
    </p:spTree>
    <p:extLst>
      <p:ext uri="{BB962C8B-B14F-4D97-AF65-F5344CB8AC3E}">
        <p14:creationId xmlns:p14="http://schemas.microsoft.com/office/powerpoint/2010/main" val="324289127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54302"/>
          <a:stretch/>
        </p:blipFill>
        <p:spPr>
          <a:xfrm>
            <a:off x="0" y="-777967"/>
            <a:ext cx="9258300" cy="5921467"/>
          </a:xfrm>
          <a:prstGeom prst="rect">
            <a:avLst/>
          </a:prstGeom>
        </p:spPr>
      </p:pic>
    </p:spTree>
    <p:extLst>
      <p:ext uri="{BB962C8B-B14F-4D97-AF65-F5344CB8AC3E}">
        <p14:creationId xmlns:p14="http://schemas.microsoft.com/office/powerpoint/2010/main" val="3663389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8.png"/><Relationship Id="rId4" Type="http://schemas.microsoft.com/office/2007/relationships/hdphoto" Target="../media/hdphoto3.wdp"/><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slide" Target="slide4.xml"/><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slide" Target="slide3.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2.jpeg"/><Relationship Id="rId5" Type="http://schemas.microsoft.com/office/2007/relationships/hdphoto" Target="../media/hdphoto4.wdp"/><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8.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7.png"/><Relationship Id="rId5" Type="http://schemas.microsoft.com/office/2007/relationships/hdphoto" Target="../media/hdphoto5.wdp"/><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8.sv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8.sv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6.jp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2" name="Picture 1">
            <a:extLst>
              <a:ext uri="{FF2B5EF4-FFF2-40B4-BE49-F238E27FC236}">
                <a16:creationId xmlns:a16="http://schemas.microsoft.com/office/drawing/2014/main" id="{317FE9DB-1CD7-7AEE-B95E-9C302338DE1F}"/>
              </a:ext>
            </a:extLst>
          </p:cNvPr>
          <p:cNvPicPr>
            <a:picLocks noChangeAspect="1"/>
          </p:cNvPicPr>
          <p:nvPr/>
        </p:nvPicPr>
        <p:blipFill>
          <a:blip r:embed="rId7"/>
          <a:stretch>
            <a:fillRect/>
          </a:stretch>
        </p:blipFill>
        <p:spPr>
          <a:xfrm>
            <a:off x="2888872" y="838259"/>
            <a:ext cx="4541914" cy="1115665"/>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55EA324-B009-2717-A391-6A6B1D4CE78B}"/>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3416320"/>
          </a:xfrm>
          <a:prstGeom prst="rect">
            <a:avLst/>
          </a:prstGeom>
          <a:noFill/>
        </p:spPr>
        <p:txBody>
          <a:bodyPr wrap="square" rtlCol="0">
            <a:spAutoFit/>
          </a:bodyPr>
          <a:lstStyle/>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Nói xong, Tân đặt lá thư của mình vào chiếc hộp.</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p>
          <a:p>
            <a:pPr lvl="0" algn="r"/>
            <a:r>
              <a:rPr lang="vi-VN" sz="2400" dirty="0">
                <a:latin typeface="Cambria" panose="02040503050406030204" pitchFamily="18" charset="0"/>
                <a:ea typeface="Cambria" panose="02040503050406030204" pitchFamily="18" charset="0"/>
              </a:rPr>
              <a:t>(Nguyễn Thu Hằng)</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2648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12DEB18-FCBA-4768-8578-8B5A216CCA6B}"/>
              </a:ext>
            </a:extLst>
          </p:cNvPr>
          <p:cNvSpPr/>
          <p:nvPr/>
        </p:nvSpPr>
        <p:spPr>
          <a:xfrm>
            <a:off x="131975" y="81249"/>
            <a:ext cx="8880050" cy="489251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263932" y="863088"/>
            <a:ext cx="8316732" cy="993705"/>
            <a:chOff x="412770" y="1916419"/>
            <a:chExt cx="7808958" cy="894010"/>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1084850" y="1999380"/>
              <a:ext cx="7136878" cy="811049"/>
            </a:xfrm>
            <a:custGeom>
              <a:avLst/>
              <a:gdLst>
                <a:gd name="csX0" fmla="*/ 0 w 7136878"/>
                <a:gd name="csY0" fmla="*/ 198065 h 811049"/>
                <a:gd name="csX1" fmla="*/ 229637 w 7136878"/>
                <a:gd name="csY1" fmla="*/ 0 h 811049"/>
                <a:gd name="csX2" fmla="*/ 6907239 w 7136878"/>
                <a:gd name="csY2" fmla="*/ 0 h 811049"/>
                <a:gd name="csX3" fmla="*/ 7136878 w 7136878"/>
                <a:gd name="csY3" fmla="*/ 198065 h 811049"/>
                <a:gd name="csX4" fmla="*/ 7136878 w 7136878"/>
                <a:gd name="csY4" fmla="*/ 612982 h 811049"/>
                <a:gd name="csX5" fmla="*/ 6907239 w 7136878"/>
                <a:gd name="csY5" fmla="*/ 811049 h 811049"/>
                <a:gd name="csX6" fmla="*/ 229637 w 7136878"/>
                <a:gd name="csY6" fmla="*/ 811049 h 811049"/>
                <a:gd name="csX7" fmla="*/ 0 w 7136878"/>
                <a:gd name="csY7" fmla="*/ 612982 h 811049"/>
                <a:gd name="csX8" fmla="*/ 0 w 7136878"/>
                <a:gd name="csY8" fmla="*/ 198065 h 811049"/>
                <a:gd name="csX0" fmla="*/ 0 w 7136878"/>
                <a:gd name="csY0" fmla="*/ 198065 h 811049"/>
                <a:gd name="csX1" fmla="*/ 229637 w 7136878"/>
                <a:gd name="csY1" fmla="*/ 0 h 811049"/>
                <a:gd name="csX2" fmla="*/ 6907239 w 7136878"/>
                <a:gd name="csY2" fmla="*/ 0 h 811049"/>
                <a:gd name="csX3" fmla="*/ 7136878 w 7136878"/>
                <a:gd name="csY3" fmla="*/ 198065 h 811049"/>
                <a:gd name="csX4" fmla="*/ 7136878 w 7136878"/>
                <a:gd name="csY4" fmla="*/ 612982 h 811049"/>
                <a:gd name="csX5" fmla="*/ 6907239 w 7136878"/>
                <a:gd name="csY5" fmla="*/ 811049 h 811049"/>
                <a:gd name="csX6" fmla="*/ 229637 w 7136878"/>
                <a:gd name="csY6" fmla="*/ 811049 h 811049"/>
                <a:gd name="csX7" fmla="*/ 0 w 7136878"/>
                <a:gd name="csY7" fmla="*/ 612982 h 811049"/>
                <a:gd name="csX8" fmla="*/ 0 w 7136878"/>
                <a:gd name="csY8" fmla="*/ 198065 h 811049"/>
                <a:gd name="csX0" fmla="*/ 0 w 7136878"/>
                <a:gd name="csY0" fmla="*/ 198065 h 811049"/>
                <a:gd name="csX1" fmla="*/ 229637 w 7136878"/>
                <a:gd name="csY1" fmla="*/ 0 h 811049"/>
                <a:gd name="csX2" fmla="*/ 6907239 w 7136878"/>
                <a:gd name="csY2" fmla="*/ 0 h 811049"/>
                <a:gd name="csX3" fmla="*/ 7136878 w 7136878"/>
                <a:gd name="csY3" fmla="*/ 198065 h 811049"/>
                <a:gd name="csX4" fmla="*/ 7136878 w 7136878"/>
                <a:gd name="csY4" fmla="*/ 612982 h 811049"/>
                <a:gd name="csX5" fmla="*/ 6907239 w 7136878"/>
                <a:gd name="csY5" fmla="*/ 811049 h 811049"/>
                <a:gd name="csX6" fmla="*/ 229637 w 7136878"/>
                <a:gd name="csY6" fmla="*/ 811049 h 811049"/>
                <a:gd name="csX7" fmla="*/ 0 w 7136878"/>
                <a:gd name="csY7" fmla="*/ 612982 h 811049"/>
                <a:gd name="csX8" fmla="*/ 0 w 7136878"/>
                <a:gd name="csY8" fmla="*/ 198065 h 8110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136878" h="811049" fill="none" extrusionOk="0">
                  <a:moveTo>
                    <a:pt x="0" y="198065"/>
                  </a:moveTo>
                  <a:cubicBezTo>
                    <a:pt x="-11882" y="127395"/>
                    <a:pt x="56015" y="-29530"/>
                    <a:pt x="229637" y="0"/>
                  </a:cubicBezTo>
                  <a:cubicBezTo>
                    <a:pt x="1309163" y="7158"/>
                    <a:pt x="5310938" y="-409432"/>
                    <a:pt x="6907239" y="0"/>
                  </a:cubicBezTo>
                  <a:cubicBezTo>
                    <a:pt x="7080956" y="13320"/>
                    <a:pt x="7115325" y="71105"/>
                    <a:pt x="7136878" y="198065"/>
                  </a:cubicBezTo>
                  <a:cubicBezTo>
                    <a:pt x="7180417" y="378268"/>
                    <a:pt x="7173994" y="432206"/>
                    <a:pt x="7136878" y="612982"/>
                  </a:cubicBezTo>
                  <a:cubicBezTo>
                    <a:pt x="7174174" y="694836"/>
                    <a:pt x="7057271" y="788194"/>
                    <a:pt x="6907239" y="811049"/>
                  </a:cubicBezTo>
                  <a:cubicBezTo>
                    <a:pt x="3896455" y="840393"/>
                    <a:pt x="2696340" y="640215"/>
                    <a:pt x="229637" y="811049"/>
                  </a:cubicBezTo>
                  <a:cubicBezTo>
                    <a:pt x="69396" y="802374"/>
                    <a:pt x="-62945" y="721559"/>
                    <a:pt x="0" y="612982"/>
                  </a:cubicBezTo>
                  <a:cubicBezTo>
                    <a:pt x="19509" y="551559"/>
                    <a:pt x="8148" y="367612"/>
                    <a:pt x="0" y="198065"/>
                  </a:cubicBezTo>
                  <a:close/>
                </a:path>
                <a:path w="7136878" h="811049" stroke="0" extrusionOk="0">
                  <a:moveTo>
                    <a:pt x="0" y="198065"/>
                  </a:moveTo>
                  <a:cubicBezTo>
                    <a:pt x="-49899" y="55070"/>
                    <a:pt x="74738" y="159"/>
                    <a:pt x="229637" y="0"/>
                  </a:cubicBezTo>
                  <a:cubicBezTo>
                    <a:pt x="2053035" y="-131889"/>
                    <a:pt x="5575936" y="228735"/>
                    <a:pt x="6907239" y="0"/>
                  </a:cubicBezTo>
                  <a:cubicBezTo>
                    <a:pt x="7023420" y="-30821"/>
                    <a:pt x="7108694" y="95543"/>
                    <a:pt x="7136878" y="198065"/>
                  </a:cubicBezTo>
                  <a:cubicBezTo>
                    <a:pt x="7080704" y="290270"/>
                    <a:pt x="7196212" y="516856"/>
                    <a:pt x="7136878" y="612982"/>
                  </a:cubicBezTo>
                  <a:cubicBezTo>
                    <a:pt x="7144865" y="701743"/>
                    <a:pt x="7057009" y="785104"/>
                    <a:pt x="6907239" y="811049"/>
                  </a:cubicBezTo>
                  <a:cubicBezTo>
                    <a:pt x="3991695" y="778375"/>
                    <a:pt x="1011975" y="811178"/>
                    <a:pt x="229637" y="811049"/>
                  </a:cubicBezTo>
                  <a:cubicBezTo>
                    <a:pt x="115527" y="827717"/>
                    <a:pt x="-25232" y="762080"/>
                    <a:pt x="0" y="612982"/>
                  </a:cubicBezTo>
                  <a:cubicBezTo>
                    <a:pt x="-19791" y="483255"/>
                    <a:pt x="32110" y="406180"/>
                    <a:pt x="0" y="198065"/>
                  </a:cubicBezTo>
                  <a:close/>
                </a:path>
                <a:path w="7136878" h="811049" fill="none" stroke="0" extrusionOk="0">
                  <a:moveTo>
                    <a:pt x="0" y="198065"/>
                  </a:moveTo>
                  <a:cubicBezTo>
                    <a:pt x="-15934" y="71928"/>
                    <a:pt x="88268" y="-15928"/>
                    <a:pt x="229637" y="0"/>
                  </a:cubicBezTo>
                  <a:cubicBezTo>
                    <a:pt x="1546275" y="-255690"/>
                    <a:pt x="5401190" y="4120"/>
                    <a:pt x="6907239" y="0"/>
                  </a:cubicBezTo>
                  <a:cubicBezTo>
                    <a:pt x="7051530" y="-2002"/>
                    <a:pt x="7109206" y="88994"/>
                    <a:pt x="7136878" y="198065"/>
                  </a:cubicBezTo>
                  <a:cubicBezTo>
                    <a:pt x="7167229" y="381601"/>
                    <a:pt x="7170628" y="424196"/>
                    <a:pt x="7136878" y="612982"/>
                  </a:cubicBezTo>
                  <a:cubicBezTo>
                    <a:pt x="7131499" y="721548"/>
                    <a:pt x="7048834" y="782322"/>
                    <a:pt x="6907239" y="811049"/>
                  </a:cubicBezTo>
                  <a:cubicBezTo>
                    <a:pt x="4551483" y="1194676"/>
                    <a:pt x="2720168" y="852629"/>
                    <a:pt x="229637" y="811049"/>
                  </a:cubicBezTo>
                  <a:cubicBezTo>
                    <a:pt x="85644" y="818753"/>
                    <a:pt x="-20298" y="744612"/>
                    <a:pt x="0" y="612982"/>
                  </a:cubicBezTo>
                  <a:cubicBezTo>
                    <a:pt x="24309" y="616394"/>
                    <a:pt x="4274" y="378268"/>
                    <a:pt x="0" y="198065"/>
                  </a:cubicBezTo>
                  <a:close/>
                </a:path>
                <a:path w="7136878" h="811049" fill="none" stroke="0" extrusionOk="0">
                  <a:moveTo>
                    <a:pt x="0" y="198065"/>
                  </a:moveTo>
                  <a:cubicBezTo>
                    <a:pt x="-11989" y="96440"/>
                    <a:pt x="56061" y="-3780"/>
                    <a:pt x="229637" y="0"/>
                  </a:cubicBezTo>
                  <a:cubicBezTo>
                    <a:pt x="1646626" y="144922"/>
                    <a:pt x="5391658" y="-227337"/>
                    <a:pt x="6907239" y="0"/>
                  </a:cubicBezTo>
                  <a:cubicBezTo>
                    <a:pt x="7057644" y="2507"/>
                    <a:pt x="7111017" y="69149"/>
                    <a:pt x="7136878" y="198065"/>
                  </a:cubicBezTo>
                  <a:cubicBezTo>
                    <a:pt x="7175879" y="380815"/>
                    <a:pt x="7172935" y="423264"/>
                    <a:pt x="7136878" y="612982"/>
                  </a:cubicBezTo>
                  <a:cubicBezTo>
                    <a:pt x="7158372" y="704722"/>
                    <a:pt x="7038731" y="783854"/>
                    <a:pt x="6907239" y="811049"/>
                  </a:cubicBezTo>
                  <a:cubicBezTo>
                    <a:pt x="4165650" y="1028786"/>
                    <a:pt x="2747022" y="711366"/>
                    <a:pt x="229637" y="811049"/>
                  </a:cubicBezTo>
                  <a:cubicBezTo>
                    <a:pt x="62767" y="811046"/>
                    <a:pt x="-46024" y="727250"/>
                    <a:pt x="0" y="612982"/>
                  </a:cubicBezTo>
                  <a:cubicBezTo>
                    <a:pt x="17812" y="564270"/>
                    <a:pt x="-1739" y="370571"/>
                    <a:pt x="0" y="19806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0950" h="901493" fill="none" extrusionOk="0">
                          <a:moveTo>
                            <a:pt x="0" y="220153"/>
                          </a:moveTo>
                          <a:cubicBezTo>
                            <a:pt x="-7973" y="124484"/>
                            <a:pt x="78190" y="-19824"/>
                            <a:pt x="244570" y="0"/>
                          </a:cubicBezTo>
                          <a:cubicBezTo>
                            <a:pt x="1474158" y="-16629"/>
                            <a:pt x="5661875" y="-269768"/>
                            <a:pt x="7356379" y="0"/>
                          </a:cubicBezTo>
                          <a:cubicBezTo>
                            <a:pt x="7526470" y="10065"/>
                            <a:pt x="7587757" y="87623"/>
                            <a:pt x="7600950" y="220153"/>
                          </a:cubicBezTo>
                          <a:cubicBezTo>
                            <a:pt x="7640151" y="421254"/>
                            <a:pt x="7638179" y="471495"/>
                            <a:pt x="7600950" y="681339"/>
                          </a:cubicBezTo>
                          <a:cubicBezTo>
                            <a:pt x="7618762" y="789612"/>
                            <a:pt x="7508934" y="884274"/>
                            <a:pt x="7356379" y="901493"/>
                          </a:cubicBezTo>
                          <a:cubicBezTo>
                            <a:pt x="4396049" y="946956"/>
                            <a:pt x="3108418" y="818931"/>
                            <a:pt x="244570" y="901493"/>
                          </a:cubicBezTo>
                          <a:cubicBezTo>
                            <a:pt x="88196" y="895983"/>
                            <a:pt x="-43363" y="802362"/>
                            <a:pt x="0" y="681339"/>
                          </a:cubicBezTo>
                          <a:cubicBezTo>
                            <a:pt x="20246" y="621566"/>
                            <a:pt x="7938" y="414791"/>
                            <a:pt x="0" y="220153"/>
                          </a:cubicBezTo>
                          <a:close/>
                        </a:path>
                        <a:path w="7600950" h="901493" stroke="0" extrusionOk="0">
                          <a:moveTo>
                            <a:pt x="0" y="220153"/>
                          </a:moveTo>
                          <a:cubicBezTo>
                            <a:pt x="-27499" y="69359"/>
                            <a:pt x="99408" y="1457"/>
                            <a:pt x="244570" y="0"/>
                          </a:cubicBezTo>
                          <a:cubicBezTo>
                            <a:pt x="2142408" y="-106396"/>
                            <a:pt x="5973515" y="165080"/>
                            <a:pt x="7356379" y="0"/>
                          </a:cubicBezTo>
                          <a:cubicBezTo>
                            <a:pt x="7479795" y="-31691"/>
                            <a:pt x="7578285" y="103112"/>
                            <a:pt x="7600950" y="220153"/>
                          </a:cubicBezTo>
                          <a:cubicBezTo>
                            <a:pt x="7553817" y="327145"/>
                            <a:pt x="7653416" y="583930"/>
                            <a:pt x="7600950" y="681339"/>
                          </a:cubicBezTo>
                          <a:cubicBezTo>
                            <a:pt x="7608122" y="787052"/>
                            <a:pt x="7492771" y="879751"/>
                            <a:pt x="7356379" y="901493"/>
                          </a:cubicBezTo>
                          <a:cubicBezTo>
                            <a:pt x="4357866" y="858041"/>
                            <a:pt x="1245661" y="938225"/>
                            <a:pt x="244570" y="901493"/>
                          </a:cubicBezTo>
                          <a:cubicBezTo>
                            <a:pt x="111484" y="912988"/>
                            <a:pt x="-20926" y="833450"/>
                            <a:pt x="0" y="681339"/>
                          </a:cubicBezTo>
                          <a:cubicBezTo>
                            <a:pt x="-11331" y="529926"/>
                            <a:pt x="20958" y="440155"/>
                            <a:pt x="0" y="220153"/>
                          </a:cubicBezTo>
                          <a:close/>
                        </a:path>
                        <a:path w="7600950" h="901493" fill="none" stroke="0" extrusionOk="0">
                          <a:moveTo>
                            <a:pt x="0" y="220153"/>
                          </a:moveTo>
                          <a:cubicBezTo>
                            <a:pt x="-10960" y="98872"/>
                            <a:pt x="83673" y="-4722"/>
                            <a:pt x="244570" y="0"/>
                          </a:cubicBezTo>
                          <a:cubicBezTo>
                            <a:pt x="1571156" y="12337"/>
                            <a:pt x="5828896" y="-75247"/>
                            <a:pt x="7356379" y="0"/>
                          </a:cubicBezTo>
                          <a:cubicBezTo>
                            <a:pt x="7497665" y="-4014"/>
                            <a:pt x="7591011" y="91336"/>
                            <a:pt x="7600950" y="220153"/>
                          </a:cubicBezTo>
                          <a:cubicBezTo>
                            <a:pt x="7634473" y="424282"/>
                            <a:pt x="7641549" y="466473"/>
                            <a:pt x="7600950" y="681339"/>
                          </a:cubicBezTo>
                          <a:cubicBezTo>
                            <a:pt x="7604015" y="800326"/>
                            <a:pt x="7503698" y="882102"/>
                            <a:pt x="7356379" y="901493"/>
                          </a:cubicBezTo>
                          <a:cubicBezTo>
                            <a:pt x="4695805" y="1174081"/>
                            <a:pt x="3049916" y="843088"/>
                            <a:pt x="244570" y="901493"/>
                          </a:cubicBezTo>
                          <a:cubicBezTo>
                            <a:pt x="88669" y="899582"/>
                            <a:pt x="-22047" y="803805"/>
                            <a:pt x="0" y="681339"/>
                          </a:cubicBezTo>
                          <a:cubicBezTo>
                            <a:pt x="14571" y="649057"/>
                            <a:pt x="-5909" y="43410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1: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hai</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đứa</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phóng</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xe</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2"/>
            <a:stretch>
              <a:fillRect/>
            </a:stretch>
          </p:blipFill>
          <p:spPr>
            <a:xfrm>
              <a:off x="412770" y="1916419"/>
              <a:ext cx="790736" cy="790737"/>
            </a:xfrm>
            <a:prstGeom prst="rect">
              <a:avLst/>
            </a:prstGeom>
          </p:spPr>
        </p:pic>
      </p:grpSp>
      <p:sp>
        <p:nvSpPr>
          <p:cNvPr id="16" name="Google Shape;1931;p40">
            <a:extLst>
              <a:ext uri="{FF2B5EF4-FFF2-40B4-BE49-F238E27FC236}">
                <a16:creationId xmlns:a16="http://schemas.microsoft.com/office/drawing/2014/main" id="{43D02A5E-B5C6-4C38-985A-72EA29F3186E}"/>
              </a:ext>
            </a:extLst>
          </p:cNvPr>
          <p:cNvSpPr/>
          <p:nvPr/>
        </p:nvSpPr>
        <p:spPr>
          <a:xfrm>
            <a:off x="1707356" y="123262"/>
            <a:ext cx="5729288" cy="796643"/>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68569" tIns="68569" rIns="68569" bIns="68569" anchor="ctr" anchorCtr="0">
            <a:noAutofit/>
          </a:bodyPr>
          <a:lstStyle/>
          <a:p>
            <a:pPr defTabSz="685800">
              <a:buClrTx/>
              <a:defRPr/>
            </a:pPr>
            <a:endParaRPr sz="1350" kern="1200">
              <a:solidFill>
                <a:prstClr val="black"/>
              </a:solidFill>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34F416F7-B207-CD53-EBE0-7899DF3DD3C2}"/>
              </a:ext>
            </a:extLst>
          </p:cNvPr>
          <p:cNvGrpSpPr/>
          <p:nvPr/>
        </p:nvGrpSpPr>
        <p:grpSpPr>
          <a:xfrm>
            <a:off x="462387" y="2249370"/>
            <a:ext cx="8028470" cy="978427"/>
            <a:chOff x="68860" y="1930164"/>
            <a:chExt cx="7045592" cy="880265"/>
          </a:xfrm>
        </p:grpSpPr>
        <p:sp>
          <p:nvSpPr>
            <p:cNvPr id="9" name="Rectangle: Rounded Corners 8">
              <a:extLst>
                <a:ext uri="{FF2B5EF4-FFF2-40B4-BE49-F238E27FC236}">
                  <a16:creationId xmlns:a16="http://schemas.microsoft.com/office/drawing/2014/main" id="{4A3062E7-1040-3D94-7D88-98E0B199AC66}"/>
                </a:ext>
              </a:extLst>
            </p:cNvPr>
            <p:cNvSpPr/>
            <p:nvPr/>
          </p:nvSpPr>
          <p:spPr>
            <a:xfrm>
              <a:off x="690082" y="1999380"/>
              <a:ext cx="6424370" cy="811049"/>
            </a:xfrm>
            <a:custGeom>
              <a:avLst/>
              <a:gdLst>
                <a:gd name="csX0" fmla="*/ 0 w 6424370"/>
                <a:gd name="csY0" fmla="*/ 198065 h 811049"/>
                <a:gd name="csX1" fmla="*/ 206711 w 6424370"/>
                <a:gd name="csY1" fmla="*/ 0 h 811049"/>
                <a:gd name="csX2" fmla="*/ 6217657 w 6424370"/>
                <a:gd name="csY2" fmla="*/ 0 h 811049"/>
                <a:gd name="csX3" fmla="*/ 6424370 w 6424370"/>
                <a:gd name="csY3" fmla="*/ 198065 h 811049"/>
                <a:gd name="csX4" fmla="*/ 6424370 w 6424370"/>
                <a:gd name="csY4" fmla="*/ 612982 h 811049"/>
                <a:gd name="csX5" fmla="*/ 6217657 w 6424370"/>
                <a:gd name="csY5" fmla="*/ 811049 h 811049"/>
                <a:gd name="csX6" fmla="*/ 206711 w 6424370"/>
                <a:gd name="csY6" fmla="*/ 811049 h 811049"/>
                <a:gd name="csX7" fmla="*/ 0 w 6424370"/>
                <a:gd name="csY7" fmla="*/ 612982 h 811049"/>
                <a:gd name="csX8" fmla="*/ 0 w 6424370"/>
                <a:gd name="csY8" fmla="*/ 198065 h 811049"/>
                <a:gd name="csX0" fmla="*/ 0 w 6424370"/>
                <a:gd name="csY0" fmla="*/ 198065 h 811049"/>
                <a:gd name="csX1" fmla="*/ 206711 w 6424370"/>
                <a:gd name="csY1" fmla="*/ 0 h 811049"/>
                <a:gd name="csX2" fmla="*/ 6217657 w 6424370"/>
                <a:gd name="csY2" fmla="*/ 0 h 811049"/>
                <a:gd name="csX3" fmla="*/ 6424370 w 6424370"/>
                <a:gd name="csY3" fmla="*/ 198065 h 811049"/>
                <a:gd name="csX4" fmla="*/ 6424370 w 6424370"/>
                <a:gd name="csY4" fmla="*/ 612982 h 811049"/>
                <a:gd name="csX5" fmla="*/ 6217657 w 6424370"/>
                <a:gd name="csY5" fmla="*/ 811049 h 811049"/>
                <a:gd name="csX6" fmla="*/ 206711 w 6424370"/>
                <a:gd name="csY6" fmla="*/ 811049 h 811049"/>
                <a:gd name="csX7" fmla="*/ 0 w 6424370"/>
                <a:gd name="csY7" fmla="*/ 612982 h 811049"/>
                <a:gd name="csX8" fmla="*/ 0 w 6424370"/>
                <a:gd name="csY8" fmla="*/ 198065 h 811049"/>
                <a:gd name="csX0" fmla="*/ 0 w 6424370"/>
                <a:gd name="csY0" fmla="*/ 198065 h 811049"/>
                <a:gd name="csX1" fmla="*/ 206711 w 6424370"/>
                <a:gd name="csY1" fmla="*/ 0 h 811049"/>
                <a:gd name="csX2" fmla="*/ 6217657 w 6424370"/>
                <a:gd name="csY2" fmla="*/ 0 h 811049"/>
                <a:gd name="csX3" fmla="*/ 6424370 w 6424370"/>
                <a:gd name="csY3" fmla="*/ 198065 h 811049"/>
                <a:gd name="csX4" fmla="*/ 6424370 w 6424370"/>
                <a:gd name="csY4" fmla="*/ 612982 h 811049"/>
                <a:gd name="csX5" fmla="*/ 6217657 w 6424370"/>
                <a:gd name="csY5" fmla="*/ 811049 h 811049"/>
                <a:gd name="csX6" fmla="*/ 206711 w 6424370"/>
                <a:gd name="csY6" fmla="*/ 811049 h 811049"/>
                <a:gd name="csX7" fmla="*/ 0 w 6424370"/>
                <a:gd name="csY7" fmla="*/ 612982 h 811049"/>
                <a:gd name="csX8" fmla="*/ 0 w 6424370"/>
                <a:gd name="csY8" fmla="*/ 198065 h 8110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424370" h="811049" fill="none" extrusionOk="0">
                  <a:moveTo>
                    <a:pt x="0" y="198065"/>
                  </a:moveTo>
                  <a:cubicBezTo>
                    <a:pt x="-9015" y="119850"/>
                    <a:pt x="41555" y="-34129"/>
                    <a:pt x="206711" y="0"/>
                  </a:cubicBezTo>
                  <a:cubicBezTo>
                    <a:pt x="1066570" y="38037"/>
                    <a:pt x="4781601" y="-356948"/>
                    <a:pt x="6217657" y="0"/>
                  </a:cubicBezTo>
                  <a:cubicBezTo>
                    <a:pt x="6372085" y="12141"/>
                    <a:pt x="6409460" y="76044"/>
                    <a:pt x="6424370" y="198065"/>
                  </a:cubicBezTo>
                  <a:cubicBezTo>
                    <a:pt x="6463618" y="378364"/>
                    <a:pt x="6456315" y="425890"/>
                    <a:pt x="6424370" y="612982"/>
                  </a:cubicBezTo>
                  <a:cubicBezTo>
                    <a:pt x="6436672" y="713028"/>
                    <a:pt x="6360852" y="779979"/>
                    <a:pt x="6217657" y="811049"/>
                  </a:cubicBezTo>
                  <a:cubicBezTo>
                    <a:pt x="3551685" y="844232"/>
                    <a:pt x="2476389" y="673398"/>
                    <a:pt x="206711" y="811049"/>
                  </a:cubicBezTo>
                  <a:cubicBezTo>
                    <a:pt x="52688" y="800072"/>
                    <a:pt x="-50829" y="721682"/>
                    <a:pt x="0" y="612982"/>
                  </a:cubicBezTo>
                  <a:cubicBezTo>
                    <a:pt x="19180" y="527202"/>
                    <a:pt x="9073" y="354872"/>
                    <a:pt x="0" y="198065"/>
                  </a:cubicBezTo>
                  <a:close/>
                </a:path>
                <a:path w="6424370" h="811049" stroke="0" extrusionOk="0">
                  <a:moveTo>
                    <a:pt x="0" y="198065"/>
                  </a:moveTo>
                  <a:cubicBezTo>
                    <a:pt x="-27109" y="61447"/>
                    <a:pt x="52888" y="-623"/>
                    <a:pt x="206711" y="0"/>
                  </a:cubicBezTo>
                  <a:cubicBezTo>
                    <a:pt x="2079410" y="-331076"/>
                    <a:pt x="5006388" y="248944"/>
                    <a:pt x="6217657" y="0"/>
                  </a:cubicBezTo>
                  <a:cubicBezTo>
                    <a:pt x="6322725" y="-33465"/>
                    <a:pt x="6395681" y="96301"/>
                    <a:pt x="6424370" y="198065"/>
                  </a:cubicBezTo>
                  <a:cubicBezTo>
                    <a:pt x="6375523" y="291393"/>
                    <a:pt x="6486433" y="510490"/>
                    <a:pt x="6424370" y="612982"/>
                  </a:cubicBezTo>
                  <a:cubicBezTo>
                    <a:pt x="6435354" y="683265"/>
                    <a:pt x="6343687" y="788504"/>
                    <a:pt x="6217657" y="811049"/>
                  </a:cubicBezTo>
                  <a:cubicBezTo>
                    <a:pt x="3540416" y="781110"/>
                    <a:pt x="927594" y="818587"/>
                    <a:pt x="206711" y="811049"/>
                  </a:cubicBezTo>
                  <a:cubicBezTo>
                    <a:pt x="102862" y="826003"/>
                    <a:pt x="-24110" y="763279"/>
                    <a:pt x="0" y="612982"/>
                  </a:cubicBezTo>
                  <a:cubicBezTo>
                    <a:pt x="-8492" y="475519"/>
                    <a:pt x="23920" y="400733"/>
                    <a:pt x="0" y="198065"/>
                  </a:cubicBezTo>
                  <a:close/>
                </a:path>
                <a:path w="6424370" h="811049" fill="none" stroke="0" extrusionOk="0">
                  <a:moveTo>
                    <a:pt x="0" y="198065"/>
                  </a:moveTo>
                  <a:cubicBezTo>
                    <a:pt x="-8778" y="91895"/>
                    <a:pt x="75588" y="-11246"/>
                    <a:pt x="206711" y="0"/>
                  </a:cubicBezTo>
                  <a:cubicBezTo>
                    <a:pt x="1457557" y="-136814"/>
                    <a:pt x="4885218" y="-317"/>
                    <a:pt x="6217657" y="0"/>
                  </a:cubicBezTo>
                  <a:cubicBezTo>
                    <a:pt x="6350439" y="-3784"/>
                    <a:pt x="6397994" y="80364"/>
                    <a:pt x="6424370" y="198065"/>
                  </a:cubicBezTo>
                  <a:cubicBezTo>
                    <a:pt x="6445730" y="381187"/>
                    <a:pt x="6453577" y="424986"/>
                    <a:pt x="6424370" y="612982"/>
                  </a:cubicBezTo>
                  <a:cubicBezTo>
                    <a:pt x="6424278" y="715906"/>
                    <a:pt x="6341675" y="767368"/>
                    <a:pt x="6217657" y="811049"/>
                  </a:cubicBezTo>
                  <a:cubicBezTo>
                    <a:pt x="4034077" y="1005822"/>
                    <a:pt x="2502086" y="785534"/>
                    <a:pt x="206711" y="811049"/>
                  </a:cubicBezTo>
                  <a:cubicBezTo>
                    <a:pt x="75706" y="814508"/>
                    <a:pt x="-18722" y="726010"/>
                    <a:pt x="0" y="612982"/>
                  </a:cubicBezTo>
                  <a:cubicBezTo>
                    <a:pt x="24963" y="612605"/>
                    <a:pt x="-375" y="378764"/>
                    <a:pt x="0" y="198065"/>
                  </a:cubicBezTo>
                  <a:close/>
                </a:path>
                <a:path w="6424370" h="811049" fill="none" stroke="0" extrusionOk="0">
                  <a:moveTo>
                    <a:pt x="0" y="198065"/>
                  </a:moveTo>
                  <a:cubicBezTo>
                    <a:pt x="-9685" y="112818"/>
                    <a:pt x="48494" y="-12372"/>
                    <a:pt x="206711" y="0"/>
                  </a:cubicBezTo>
                  <a:cubicBezTo>
                    <a:pt x="1317539" y="78668"/>
                    <a:pt x="4928562" y="-104895"/>
                    <a:pt x="6217657" y="0"/>
                  </a:cubicBezTo>
                  <a:cubicBezTo>
                    <a:pt x="6358298" y="6908"/>
                    <a:pt x="6404516" y="73387"/>
                    <a:pt x="6424370" y="198065"/>
                  </a:cubicBezTo>
                  <a:cubicBezTo>
                    <a:pt x="6458736" y="379921"/>
                    <a:pt x="6461627" y="418516"/>
                    <a:pt x="6424370" y="612982"/>
                  </a:cubicBezTo>
                  <a:cubicBezTo>
                    <a:pt x="6441971" y="704307"/>
                    <a:pt x="6351143" y="786461"/>
                    <a:pt x="6217657" y="811049"/>
                  </a:cubicBezTo>
                  <a:cubicBezTo>
                    <a:pt x="3761856" y="874335"/>
                    <a:pt x="2507648" y="734437"/>
                    <a:pt x="206711" y="811049"/>
                  </a:cubicBezTo>
                  <a:cubicBezTo>
                    <a:pt x="63467" y="806657"/>
                    <a:pt x="-45178" y="732904"/>
                    <a:pt x="0" y="612982"/>
                  </a:cubicBezTo>
                  <a:cubicBezTo>
                    <a:pt x="11327" y="567605"/>
                    <a:pt x="-22333" y="360747"/>
                    <a:pt x="0" y="19806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0586" h="901492" fill="none" extrusionOk="0">
                          <a:moveTo>
                            <a:pt x="0" y="220153"/>
                          </a:moveTo>
                          <a:cubicBezTo>
                            <a:pt x="-9499" y="130577"/>
                            <a:pt x="68404" y="-24135"/>
                            <a:pt x="235548" y="0"/>
                          </a:cubicBezTo>
                          <a:cubicBezTo>
                            <a:pt x="1356831" y="1577"/>
                            <a:pt x="5456675" y="-148260"/>
                            <a:pt x="7085037" y="0"/>
                          </a:cubicBezTo>
                          <a:cubicBezTo>
                            <a:pt x="7248253" y="9708"/>
                            <a:pt x="7311795" y="91268"/>
                            <a:pt x="7320586" y="220153"/>
                          </a:cubicBezTo>
                          <a:cubicBezTo>
                            <a:pt x="7358491" y="421270"/>
                            <a:pt x="7356261" y="470753"/>
                            <a:pt x="7320586" y="681338"/>
                          </a:cubicBezTo>
                          <a:cubicBezTo>
                            <a:pt x="7328225" y="797247"/>
                            <a:pt x="7239359" y="876315"/>
                            <a:pt x="7085037" y="901492"/>
                          </a:cubicBezTo>
                          <a:cubicBezTo>
                            <a:pt x="4281794" y="949817"/>
                            <a:pt x="3046355" y="843610"/>
                            <a:pt x="235548" y="901492"/>
                          </a:cubicBezTo>
                          <a:cubicBezTo>
                            <a:pt x="80142" y="894725"/>
                            <a:pt x="-39132" y="802410"/>
                            <a:pt x="0" y="681338"/>
                          </a:cubicBezTo>
                          <a:cubicBezTo>
                            <a:pt x="21116" y="597035"/>
                            <a:pt x="8309" y="410308"/>
                            <a:pt x="0" y="220153"/>
                          </a:cubicBezTo>
                          <a:close/>
                        </a:path>
                        <a:path w="7320586" h="901492" stroke="0" extrusionOk="0">
                          <a:moveTo>
                            <a:pt x="0" y="220153"/>
                          </a:moveTo>
                          <a:cubicBezTo>
                            <a:pt x="-23578" y="70470"/>
                            <a:pt x="79579" y="474"/>
                            <a:pt x="235548" y="0"/>
                          </a:cubicBezTo>
                          <a:cubicBezTo>
                            <a:pt x="2167183" y="-195723"/>
                            <a:pt x="5737882" y="197931"/>
                            <a:pt x="7085037" y="0"/>
                          </a:cubicBezTo>
                          <a:cubicBezTo>
                            <a:pt x="7203093" y="-24646"/>
                            <a:pt x="7304845" y="100390"/>
                            <a:pt x="7320586" y="220153"/>
                          </a:cubicBezTo>
                          <a:cubicBezTo>
                            <a:pt x="7280796" y="329152"/>
                            <a:pt x="7378424" y="578011"/>
                            <a:pt x="7320586" y="681338"/>
                          </a:cubicBezTo>
                          <a:cubicBezTo>
                            <a:pt x="7329701" y="776255"/>
                            <a:pt x="7218016" y="879483"/>
                            <a:pt x="7085037" y="901492"/>
                          </a:cubicBezTo>
                          <a:cubicBezTo>
                            <a:pt x="4168569" y="859817"/>
                            <a:pt x="1158748" y="930597"/>
                            <a:pt x="235548" y="901492"/>
                          </a:cubicBezTo>
                          <a:cubicBezTo>
                            <a:pt x="96714" y="906454"/>
                            <a:pt x="-20176" y="832778"/>
                            <a:pt x="0" y="681338"/>
                          </a:cubicBezTo>
                          <a:cubicBezTo>
                            <a:pt x="-1531" y="522908"/>
                            <a:pt x="14751" y="435426"/>
                            <a:pt x="0" y="220153"/>
                          </a:cubicBezTo>
                          <a:close/>
                        </a:path>
                        <a:path w="7320586" h="901492" fill="none" stroke="0" extrusionOk="0">
                          <a:moveTo>
                            <a:pt x="0" y="220153"/>
                          </a:moveTo>
                          <a:cubicBezTo>
                            <a:pt x="-8640" y="106150"/>
                            <a:pt x="77745" y="-2652"/>
                            <a:pt x="235548" y="0"/>
                          </a:cubicBezTo>
                          <a:cubicBezTo>
                            <a:pt x="1601683" y="64803"/>
                            <a:pt x="5639425" y="-71265"/>
                            <a:pt x="7085037" y="0"/>
                          </a:cubicBezTo>
                          <a:cubicBezTo>
                            <a:pt x="7216551" y="-6878"/>
                            <a:pt x="7302091" y="85131"/>
                            <a:pt x="7320586" y="220153"/>
                          </a:cubicBezTo>
                          <a:cubicBezTo>
                            <a:pt x="7353253" y="424518"/>
                            <a:pt x="7359163" y="467033"/>
                            <a:pt x="7320586" y="681338"/>
                          </a:cubicBezTo>
                          <a:cubicBezTo>
                            <a:pt x="7328667" y="794273"/>
                            <a:pt x="7219766" y="875112"/>
                            <a:pt x="7085037" y="901492"/>
                          </a:cubicBezTo>
                          <a:cubicBezTo>
                            <a:pt x="4490599" y="1017257"/>
                            <a:pt x="2904293" y="839129"/>
                            <a:pt x="235548" y="901492"/>
                          </a:cubicBezTo>
                          <a:cubicBezTo>
                            <a:pt x="84794" y="899670"/>
                            <a:pt x="-21392" y="803923"/>
                            <a:pt x="0" y="681338"/>
                          </a:cubicBezTo>
                          <a:cubicBezTo>
                            <a:pt x="15453" y="642218"/>
                            <a:pt x="-10213" y="432934"/>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2: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Tân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sẽ</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rất</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nhớ</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cô</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0" name="Picture 9">
              <a:extLst>
                <a:ext uri="{FF2B5EF4-FFF2-40B4-BE49-F238E27FC236}">
                  <a16:creationId xmlns:a16="http://schemas.microsoft.com/office/drawing/2014/main" id="{CB3EB53C-CAC7-A81A-BC5B-CA69AEBB3AC6}"/>
                </a:ext>
              </a:extLst>
            </p:cNvPr>
            <p:cNvPicPr>
              <a:picLocks noChangeAspect="1"/>
            </p:cNvPicPr>
            <p:nvPr/>
          </p:nvPicPr>
          <p:blipFill>
            <a:blip r:embed="rId2"/>
            <a:stretch>
              <a:fillRect/>
            </a:stretch>
          </p:blipFill>
          <p:spPr>
            <a:xfrm>
              <a:off x="68860" y="1930164"/>
              <a:ext cx="790736" cy="790737"/>
            </a:xfrm>
            <a:prstGeom prst="rect">
              <a:avLst/>
            </a:prstGeom>
          </p:spPr>
        </p:pic>
      </p:grpSp>
      <p:grpSp>
        <p:nvGrpSpPr>
          <p:cNvPr id="11" name="Group 10">
            <a:extLst>
              <a:ext uri="{FF2B5EF4-FFF2-40B4-BE49-F238E27FC236}">
                <a16:creationId xmlns:a16="http://schemas.microsoft.com/office/drawing/2014/main" id="{160E5897-5E29-05A0-1ED9-060CF7E3AC84}"/>
              </a:ext>
            </a:extLst>
          </p:cNvPr>
          <p:cNvGrpSpPr/>
          <p:nvPr/>
        </p:nvGrpSpPr>
        <p:grpSpPr>
          <a:xfrm>
            <a:off x="1284966" y="3530997"/>
            <a:ext cx="7137456" cy="960545"/>
            <a:chOff x="412770" y="1946252"/>
            <a:chExt cx="6701682" cy="864177"/>
          </a:xfrm>
        </p:grpSpPr>
        <p:sp>
          <p:nvSpPr>
            <p:cNvPr id="12" name="Rectangle: Rounded Corners 11">
              <a:extLst>
                <a:ext uri="{FF2B5EF4-FFF2-40B4-BE49-F238E27FC236}">
                  <a16:creationId xmlns:a16="http://schemas.microsoft.com/office/drawing/2014/main" id="{02BF8D40-F40B-DA1D-CCB2-B075A03E2476}"/>
                </a:ext>
              </a:extLst>
            </p:cNvPr>
            <p:cNvSpPr/>
            <p:nvPr/>
          </p:nvSpPr>
          <p:spPr>
            <a:xfrm>
              <a:off x="690082" y="1999380"/>
              <a:ext cx="6424370" cy="811049"/>
            </a:xfrm>
            <a:custGeom>
              <a:avLst/>
              <a:gdLst>
                <a:gd name="csX0" fmla="*/ 0 w 6424370"/>
                <a:gd name="csY0" fmla="*/ 198065 h 811049"/>
                <a:gd name="csX1" fmla="*/ 206711 w 6424370"/>
                <a:gd name="csY1" fmla="*/ 0 h 811049"/>
                <a:gd name="csX2" fmla="*/ 6217658 w 6424370"/>
                <a:gd name="csY2" fmla="*/ 0 h 811049"/>
                <a:gd name="csX3" fmla="*/ 6424370 w 6424370"/>
                <a:gd name="csY3" fmla="*/ 198065 h 811049"/>
                <a:gd name="csX4" fmla="*/ 6424370 w 6424370"/>
                <a:gd name="csY4" fmla="*/ 612983 h 811049"/>
                <a:gd name="csX5" fmla="*/ 6217658 w 6424370"/>
                <a:gd name="csY5" fmla="*/ 811049 h 811049"/>
                <a:gd name="csX6" fmla="*/ 206711 w 6424370"/>
                <a:gd name="csY6" fmla="*/ 811049 h 811049"/>
                <a:gd name="csX7" fmla="*/ 0 w 6424370"/>
                <a:gd name="csY7" fmla="*/ 612983 h 811049"/>
                <a:gd name="csX8" fmla="*/ 0 w 6424370"/>
                <a:gd name="csY8" fmla="*/ 198065 h 811049"/>
                <a:gd name="csX0" fmla="*/ 0 w 6424370"/>
                <a:gd name="csY0" fmla="*/ 198065 h 811049"/>
                <a:gd name="csX1" fmla="*/ 206711 w 6424370"/>
                <a:gd name="csY1" fmla="*/ 0 h 811049"/>
                <a:gd name="csX2" fmla="*/ 6217658 w 6424370"/>
                <a:gd name="csY2" fmla="*/ 0 h 811049"/>
                <a:gd name="csX3" fmla="*/ 6424370 w 6424370"/>
                <a:gd name="csY3" fmla="*/ 198065 h 811049"/>
                <a:gd name="csX4" fmla="*/ 6424370 w 6424370"/>
                <a:gd name="csY4" fmla="*/ 612983 h 811049"/>
                <a:gd name="csX5" fmla="*/ 6217658 w 6424370"/>
                <a:gd name="csY5" fmla="*/ 811049 h 811049"/>
                <a:gd name="csX6" fmla="*/ 206711 w 6424370"/>
                <a:gd name="csY6" fmla="*/ 811049 h 811049"/>
                <a:gd name="csX7" fmla="*/ 0 w 6424370"/>
                <a:gd name="csY7" fmla="*/ 612983 h 811049"/>
                <a:gd name="csX8" fmla="*/ 0 w 6424370"/>
                <a:gd name="csY8" fmla="*/ 198065 h 8110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424370" h="811049" fill="none" extrusionOk="0">
                  <a:moveTo>
                    <a:pt x="0" y="198065"/>
                  </a:moveTo>
                  <a:cubicBezTo>
                    <a:pt x="-7740" y="115009"/>
                    <a:pt x="57242" y="-23333"/>
                    <a:pt x="206711" y="0"/>
                  </a:cubicBezTo>
                  <a:cubicBezTo>
                    <a:pt x="1126547" y="57622"/>
                    <a:pt x="4507656" y="-324130"/>
                    <a:pt x="6217658" y="0"/>
                  </a:cubicBezTo>
                  <a:cubicBezTo>
                    <a:pt x="6350911" y="5730"/>
                    <a:pt x="6396316" y="65481"/>
                    <a:pt x="6424370" y="198065"/>
                  </a:cubicBezTo>
                  <a:cubicBezTo>
                    <a:pt x="6398496" y="364777"/>
                    <a:pt x="6458378" y="426374"/>
                    <a:pt x="6424370" y="612983"/>
                  </a:cubicBezTo>
                  <a:cubicBezTo>
                    <a:pt x="6429649" y="718438"/>
                    <a:pt x="6338638" y="803738"/>
                    <a:pt x="6217658" y="811049"/>
                  </a:cubicBezTo>
                  <a:cubicBezTo>
                    <a:pt x="4149938" y="879827"/>
                    <a:pt x="943780" y="764922"/>
                    <a:pt x="206711" y="811049"/>
                  </a:cubicBezTo>
                  <a:cubicBezTo>
                    <a:pt x="86097" y="809303"/>
                    <a:pt x="-22092" y="722081"/>
                    <a:pt x="0" y="612983"/>
                  </a:cubicBezTo>
                  <a:cubicBezTo>
                    <a:pt x="-19173" y="454767"/>
                    <a:pt x="-33814" y="388246"/>
                    <a:pt x="0" y="198065"/>
                  </a:cubicBezTo>
                  <a:close/>
                </a:path>
                <a:path w="6424370" h="811049" stroke="0" extrusionOk="0">
                  <a:moveTo>
                    <a:pt x="0" y="198065"/>
                  </a:moveTo>
                  <a:cubicBezTo>
                    <a:pt x="-24446" y="66054"/>
                    <a:pt x="61991" y="6806"/>
                    <a:pt x="206711" y="0"/>
                  </a:cubicBezTo>
                  <a:cubicBezTo>
                    <a:pt x="2270586" y="-234954"/>
                    <a:pt x="4880614" y="137212"/>
                    <a:pt x="6217658" y="0"/>
                  </a:cubicBezTo>
                  <a:cubicBezTo>
                    <a:pt x="6319242" y="-18583"/>
                    <a:pt x="6407619" y="88344"/>
                    <a:pt x="6424370" y="198065"/>
                  </a:cubicBezTo>
                  <a:cubicBezTo>
                    <a:pt x="6390140" y="256802"/>
                    <a:pt x="6397355" y="451085"/>
                    <a:pt x="6424370" y="612983"/>
                  </a:cubicBezTo>
                  <a:cubicBezTo>
                    <a:pt x="6431027" y="707986"/>
                    <a:pt x="6342140" y="796309"/>
                    <a:pt x="6217658" y="811049"/>
                  </a:cubicBezTo>
                  <a:cubicBezTo>
                    <a:pt x="4512212" y="767163"/>
                    <a:pt x="2586123" y="825222"/>
                    <a:pt x="206711" y="811049"/>
                  </a:cubicBezTo>
                  <a:cubicBezTo>
                    <a:pt x="84973" y="823014"/>
                    <a:pt x="-16684" y="743323"/>
                    <a:pt x="0" y="612983"/>
                  </a:cubicBezTo>
                  <a:cubicBezTo>
                    <a:pt x="9893" y="551110"/>
                    <a:pt x="8830" y="401110"/>
                    <a:pt x="0" y="198065"/>
                  </a:cubicBezTo>
                  <a:close/>
                </a:path>
                <a:path w="6424370" h="811049" fill="none" stroke="0" extrusionOk="0">
                  <a:moveTo>
                    <a:pt x="0" y="198065"/>
                  </a:moveTo>
                  <a:cubicBezTo>
                    <a:pt x="-10606" y="88667"/>
                    <a:pt x="64359" y="2499"/>
                    <a:pt x="206711" y="0"/>
                  </a:cubicBezTo>
                  <a:cubicBezTo>
                    <a:pt x="1527868" y="28186"/>
                    <a:pt x="4611692" y="-109880"/>
                    <a:pt x="6217658" y="0"/>
                  </a:cubicBezTo>
                  <a:cubicBezTo>
                    <a:pt x="6335555" y="18"/>
                    <a:pt x="6409735" y="77001"/>
                    <a:pt x="6424370" y="198065"/>
                  </a:cubicBezTo>
                  <a:cubicBezTo>
                    <a:pt x="6398134" y="366987"/>
                    <a:pt x="6458827" y="416912"/>
                    <a:pt x="6424370" y="612983"/>
                  </a:cubicBezTo>
                  <a:cubicBezTo>
                    <a:pt x="6427443" y="719591"/>
                    <a:pt x="6328802" y="804503"/>
                    <a:pt x="6217658" y="811049"/>
                  </a:cubicBezTo>
                  <a:cubicBezTo>
                    <a:pt x="4176186" y="912752"/>
                    <a:pt x="883326" y="760461"/>
                    <a:pt x="206711" y="811049"/>
                  </a:cubicBezTo>
                  <a:cubicBezTo>
                    <a:pt x="84583" y="811207"/>
                    <a:pt x="-24569" y="727943"/>
                    <a:pt x="0" y="612983"/>
                  </a:cubicBezTo>
                  <a:cubicBezTo>
                    <a:pt x="-19992" y="460660"/>
                    <a:pt x="-46805" y="388948"/>
                    <a:pt x="0" y="19806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6842112"/>
                        <a:gd name="connsiteY0" fmla="*/ 220153 h 901492"/>
                        <a:gd name="connsiteX1" fmla="*/ 220153 w 6842112"/>
                        <a:gd name="connsiteY1" fmla="*/ 0 h 901492"/>
                        <a:gd name="connsiteX2" fmla="*/ 6621959 w 6842112"/>
                        <a:gd name="connsiteY2" fmla="*/ 0 h 901492"/>
                        <a:gd name="connsiteX3" fmla="*/ 6842112 w 6842112"/>
                        <a:gd name="connsiteY3" fmla="*/ 220153 h 901492"/>
                        <a:gd name="connsiteX4" fmla="*/ 6842112 w 6842112"/>
                        <a:gd name="connsiteY4" fmla="*/ 681339 h 901492"/>
                        <a:gd name="connsiteX5" fmla="*/ 6621959 w 6842112"/>
                        <a:gd name="connsiteY5" fmla="*/ 901492 h 901492"/>
                        <a:gd name="connsiteX6" fmla="*/ 220153 w 6842112"/>
                        <a:gd name="connsiteY6" fmla="*/ 901492 h 901492"/>
                        <a:gd name="connsiteX7" fmla="*/ 0 w 6842112"/>
                        <a:gd name="connsiteY7" fmla="*/ 681339 h 901492"/>
                        <a:gd name="connsiteX8" fmla="*/ 0 w 6842112"/>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2112" h="901492" fill="none" extrusionOk="0">
                          <a:moveTo>
                            <a:pt x="0" y="220153"/>
                          </a:moveTo>
                          <a:cubicBezTo>
                            <a:pt x="-5727" y="118633"/>
                            <a:pt x="83672" y="-10009"/>
                            <a:pt x="220153" y="0"/>
                          </a:cubicBezTo>
                          <a:cubicBezTo>
                            <a:pt x="1522451" y="-35273"/>
                            <a:pt x="4807286" y="-144294"/>
                            <a:pt x="6621959" y="0"/>
                          </a:cubicBezTo>
                          <a:cubicBezTo>
                            <a:pt x="6750287" y="2052"/>
                            <a:pt x="6828285" y="86908"/>
                            <a:pt x="6842112" y="220153"/>
                          </a:cubicBezTo>
                          <a:cubicBezTo>
                            <a:pt x="6811708" y="405774"/>
                            <a:pt x="6876206" y="465691"/>
                            <a:pt x="6842112" y="681339"/>
                          </a:cubicBezTo>
                          <a:cubicBezTo>
                            <a:pt x="6844116" y="801411"/>
                            <a:pt x="6745398" y="899485"/>
                            <a:pt x="6621959" y="901492"/>
                          </a:cubicBezTo>
                          <a:cubicBezTo>
                            <a:pt x="4440428" y="979017"/>
                            <a:pt x="1021844" y="857789"/>
                            <a:pt x="220153" y="901492"/>
                          </a:cubicBezTo>
                          <a:cubicBezTo>
                            <a:pt x="94804" y="900450"/>
                            <a:pt x="-20061" y="802652"/>
                            <a:pt x="0" y="681339"/>
                          </a:cubicBezTo>
                          <a:cubicBezTo>
                            <a:pt x="-20653" y="509214"/>
                            <a:pt x="-36576" y="436247"/>
                            <a:pt x="0" y="220153"/>
                          </a:cubicBezTo>
                          <a:close/>
                        </a:path>
                        <a:path w="6842112" h="901492" stroke="0" extrusionOk="0">
                          <a:moveTo>
                            <a:pt x="0" y="220153"/>
                          </a:moveTo>
                          <a:cubicBezTo>
                            <a:pt x="-5378" y="79984"/>
                            <a:pt x="87512" y="8953"/>
                            <a:pt x="220153" y="0"/>
                          </a:cubicBezTo>
                          <a:cubicBezTo>
                            <a:pt x="2236275" y="-95379"/>
                            <a:pt x="5235044" y="58096"/>
                            <a:pt x="6621959" y="0"/>
                          </a:cubicBezTo>
                          <a:cubicBezTo>
                            <a:pt x="6728865" y="-10335"/>
                            <a:pt x="6835210" y="93605"/>
                            <a:pt x="6842112" y="220153"/>
                          </a:cubicBezTo>
                          <a:cubicBezTo>
                            <a:pt x="6812480" y="287862"/>
                            <a:pt x="6801241" y="512033"/>
                            <a:pt x="6842112" y="681339"/>
                          </a:cubicBezTo>
                          <a:cubicBezTo>
                            <a:pt x="6847356" y="796692"/>
                            <a:pt x="6733563" y="891547"/>
                            <a:pt x="6621959" y="901492"/>
                          </a:cubicBezTo>
                          <a:cubicBezTo>
                            <a:pt x="4971874" y="841586"/>
                            <a:pt x="3060607" y="984006"/>
                            <a:pt x="220153" y="901492"/>
                          </a:cubicBezTo>
                          <a:cubicBezTo>
                            <a:pt x="77290" y="906752"/>
                            <a:pt x="-13646" y="816775"/>
                            <a:pt x="0" y="681339"/>
                          </a:cubicBezTo>
                          <a:cubicBezTo>
                            <a:pt x="13197" y="610596"/>
                            <a:pt x="-4032" y="43435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3: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Phần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còn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3" name="Picture 12">
              <a:extLst>
                <a:ext uri="{FF2B5EF4-FFF2-40B4-BE49-F238E27FC236}">
                  <a16:creationId xmlns:a16="http://schemas.microsoft.com/office/drawing/2014/main" id="{5E00B104-B2C6-A0C6-F158-00A813A5A00E}"/>
                </a:ext>
              </a:extLst>
            </p:cNvPr>
            <p:cNvPicPr>
              <a:picLocks noChangeAspect="1"/>
            </p:cNvPicPr>
            <p:nvPr/>
          </p:nvPicPr>
          <p:blipFill>
            <a:blip r:embed="rId2"/>
            <a:stretch>
              <a:fillRect/>
            </a:stretch>
          </p:blipFill>
          <p:spPr>
            <a:xfrm>
              <a:off x="412770" y="1946252"/>
              <a:ext cx="790736" cy="790737"/>
            </a:xfrm>
            <a:prstGeom prst="rect">
              <a:avLst/>
            </a:prstGeom>
          </p:spPr>
        </p:pic>
      </p:grpSp>
      <p:pic>
        <p:nvPicPr>
          <p:cNvPr id="2" name="Picture 1">
            <a:extLst>
              <a:ext uri="{FF2B5EF4-FFF2-40B4-BE49-F238E27FC236}">
                <a16:creationId xmlns:a16="http://schemas.microsoft.com/office/drawing/2014/main" id="{2D33E663-D250-7423-C0FE-3B4E0A5AA259}"/>
              </a:ext>
            </a:extLst>
          </p:cNvPr>
          <p:cNvPicPr>
            <a:picLocks noChangeAspect="1"/>
          </p:cNvPicPr>
          <p:nvPr/>
        </p:nvPicPr>
        <p:blipFill>
          <a:blip r:embed="rId3"/>
          <a:stretch>
            <a:fillRect/>
          </a:stretch>
        </p:blipFill>
        <p:spPr>
          <a:xfrm>
            <a:off x="842245" y="109698"/>
            <a:ext cx="7132938" cy="695004"/>
          </a:xfrm>
          <a:prstGeom prst="rect">
            <a:avLst/>
          </a:prstGeom>
        </p:spPr>
      </p:pic>
    </p:spTree>
    <p:extLst>
      <p:ext uri="{BB962C8B-B14F-4D97-AF65-F5344CB8AC3E}">
        <p14:creationId xmlns:p14="http://schemas.microsoft.com/office/powerpoint/2010/main" val="187965983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ppt_x"/>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726621" y="1906611"/>
            <a:ext cx="2698275"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trìu</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mến</a:t>
            </a:r>
            <a:endParaRPr lang="en-US" sz="4400" dirty="0">
              <a:solidFill>
                <a:srgbClr val="0070C0"/>
              </a:solidFill>
              <a:latin typeface="Cambria" panose="02040503050406030204" pitchFamily="18" charset="0"/>
              <a:ea typeface="Cambria" panose="02040503050406030204" pitchFamily="18" charset="0"/>
            </a:endParaRPr>
          </a:p>
        </p:txBody>
      </p:sp>
      <p:sp>
        <p:nvSpPr>
          <p:cNvPr id="2" name="Rectangle: Rounded Corners 6">
            <a:extLst>
              <a:ext uri="{FF2B5EF4-FFF2-40B4-BE49-F238E27FC236}">
                <a16:creationId xmlns:a16="http://schemas.microsoft.com/office/drawing/2014/main" id="{46D65CE9-CD5F-21B8-FF5E-886A6BA70884}"/>
              </a:ext>
            </a:extLst>
          </p:cNvPr>
          <p:cNvSpPr/>
          <p:nvPr/>
        </p:nvSpPr>
        <p:spPr>
          <a:xfrm>
            <a:off x="3747406" y="2457450"/>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vỗ</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tay</a:t>
            </a:r>
            <a:endParaRPr lang="en-US" sz="4400" dirty="0">
              <a:solidFill>
                <a:srgbClr val="0070C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58EC32A-FA30-B01D-EC66-C5890150C4F1}"/>
              </a:ext>
            </a:extLst>
          </p:cNvPr>
          <p:cNvPicPr>
            <a:picLocks noChangeAspect="1"/>
          </p:cNvPicPr>
          <p:nvPr/>
        </p:nvPicPr>
        <p:blipFill>
          <a:blip r:embed="rId4"/>
          <a:stretch>
            <a:fillRect/>
          </a:stretch>
        </p:blipFill>
        <p:spPr>
          <a:xfrm>
            <a:off x="1152040" y="571139"/>
            <a:ext cx="7395089" cy="768163"/>
          </a:xfrm>
          <a:prstGeom prst="rect">
            <a:avLst/>
          </a:prstGeom>
        </p:spPr>
      </p:pic>
      <p:sp>
        <p:nvSpPr>
          <p:cNvPr id="4" name="Rectangle: Rounded Corners 6">
            <a:extLst>
              <a:ext uri="{FF2B5EF4-FFF2-40B4-BE49-F238E27FC236}">
                <a16:creationId xmlns:a16="http://schemas.microsoft.com/office/drawing/2014/main" id="{C381C233-5C97-35BE-4E4D-B0CBC065A7D9}"/>
              </a:ext>
            </a:extLst>
          </p:cNvPr>
          <p:cNvSpPr/>
          <p:nvPr/>
        </p:nvSpPr>
        <p:spPr>
          <a:xfrm>
            <a:off x="6155870" y="3641272"/>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đặc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biệt</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4500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469900" y="1092200"/>
            <a:ext cx="8470900" cy="3225799"/>
          </a:xfrm>
          <a:prstGeom prst="roundRect">
            <a:avLst>
              <a:gd name="adj" fmla="val 19743"/>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i="1" dirty="0">
                <a:solidFill>
                  <a:srgbClr val="0070C0"/>
                </a:solidFill>
                <a:latin typeface="Cambria" panose="02040503050406030204" pitchFamily="18" charset="0"/>
                <a:ea typeface="Cambria" panose="02040503050406030204" pitchFamily="18" charset="0"/>
              </a:rPr>
              <a:t>Tân kể lại buổi đi học muộn hôm ấy/ và cả những cô gắng của Tân trong học tập/: dậy sớm hơn để học bài,/ tranh thủ các buổi chiều nghỉ học,/ Tân giúp mẹ việc nhà.</a:t>
            </a:r>
          </a:p>
        </p:txBody>
      </p:sp>
      <p:pic>
        <p:nvPicPr>
          <p:cNvPr id="2" name="Picture 1">
            <a:extLst>
              <a:ext uri="{FF2B5EF4-FFF2-40B4-BE49-F238E27FC236}">
                <a16:creationId xmlns:a16="http://schemas.microsoft.com/office/drawing/2014/main" id="{9B3821F7-CBB0-DB6E-A335-65E16CC4AF3E}"/>
              </a:ext>
            </a:extLst>
          </p:cNvPr>
          <p:cNvPicPr>
            <a:picLocks noChangeAspect="1"/>
          </p:cNvPicPr>
          <p:nvPr/>
        </p:nvPicPr>
        <p:blipFill>
          <a:blip r:embed="rId4"/>
          <a:stretch>
            <a:fillRect/>
          </a:stretch>
        </p:blipFill>
        <p:spPr>
          <a:xfrm>
            <a:off x="789764" y="130268"/>
            <a:ext cx="7401185" cy="768163"/>
          </a:xfrm>
          <a:prstGeom prst="rect">
            <a:avLst/>
          </a:prstGeom>
        </p:spPr>
      </p:pic>
    </p:spTree>
    <p:extLst>
      <p:ext uri="{BB962C8B-B14F-4D97-AF65-F5344CB8AC3E}">
        <p14:creationId xmlns:p14="http://schemas.microsoft.com/office/powerpoint/2010/main" val="343030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685800" y="1830847"/>
            <a:ext cx="7911193" cy="30595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mbria" panose="02040503050406030204" pitchFamily="18" charset="0"/>
                <a:ea typeface="Cambria" panose="02040503050406030204" pitchFamily="18" charset="0"/>
                <a:cs typeface="Calibri" panose="020F0502020204030204" pitchFamily="34" charset="0"/>
              </a:rPr>
              <a:t>Tân vừa nấu cơm xong thì Quang và Huệ tới. Quang nói: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Ngày mai tổng kết năm học, mỗi bạn sẽ viết một lá thư như một món quà đặc biệt để tặng cô chủ nhiệm.</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Huệ cười: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Cậu nhớ viết nhé!</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Nói rồi, hai đứa phóng xe đi.</a:t>
            </a:r>
          </a:p>
        </p:txBody>
      </p:sp>
      <p:pic>
        <p:nvPicPr>
          <p:cNvPr id="2" name="Picture 1">
            <a:extLst>
              <a:ext uri="{FF2B5EF4-FFF2-40B4-BE49-F238E27FC236}">
                <a16:creationId xmlns:a16="http://schemas.microsoft.com/office/drawing/2014/main" id="{AB8343B4-E408-7E66-85B5-8EDC5A53DC50}"/>
              </a:ext>
            </a:extLst>
          </p:cNvPr>
          <p:cNvPicPr>
            <a:picLocks noChangeAspect="1"/>
          </p:cNvPicPr>
          <p:nvPr/>
        </p:nvPicPr>
        <p:blipFill>
          <a:blip r:embed="rId4"/>
          <a:stretch>
            <a:fillRect/>
          </a:stretch>
        </p:blipFill>
        <p:spPr>
          <a:xfrm>
            <a:off x="1045905" y="0"/>
            <a:ext cx="7395089" cy="768163"/>
          </a:xfrm>
          <a:prstGeom prst="rect">
            <a:avLst/>
          </a:prstGeom>
        </p:spPr>
      </p:pic>
      <p:pic>
        <p:nvPicPr>
          <p:cNvPr id="3" name="Picture 2">
            <a:extLst>
              <a:ext uri="{FF2B5EF4-FFF2-40B4-BE49-F238E27FC236}">
                <a16:creationId xmlns:a16="http://schemas.microsoft.com/office/drawing/2014/main" id="{4242AFAE-7053-D200-EC9B-C8ABC707DDA0}"/>
              </a:ext>
            </a:extLst>
          </p:cNvPr>
          <p:cNvPicPr>
            <a:picLocks noChangeAspect="1"/>
          </p:cNvPicPr>
          <p:nvPr/>
        </p:nvPicPr>
        <p:blipFill>
          <a:blip r:embed="rId5"/>
          <a:stretch>
            <a:fillRect/>
          </a:stretch>
        </p:blipFill>
        <p:spPr>
          <a:xfrm>
            <a:off x="173739" y="799614"/>
            <a:ext cx="2444708" cy="1176630"/>
          </a:xfrm>
          <a:prstGeom prst="rect">
            <a:avLst/>
          </a:prstGeom>
        </p:spPr>
      </p:pic>
    </p:spTree>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55121" y="1779815"/>
            <a:ext cx="8890907" cy="33636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latin typeface="Cambria" panose="02040503050406030204" pitchFamily="18" charset="0"/>
                <a:ea typeface="Cambria" panose="02040503050406030204" pitchFamily="18" charset="0"/>
                <a:cs typeface="Calibri" panose="020F0502020204030204" pitchFamily="34" charset="0"/>
              </a:rPr>
              <a:t>Buổi tối, Tân ngồi vào bàn học chuẩn bị viết thư. Tân nhớ về kỉ niệm một lần đi học muộn vì mải bẻ ngô giúp mẹ. Khi cô hỏi lí do, Tân còn đang ấp úng thì Huệ nhanh nhảu:</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Thưa cô, chắc Tân lại giúp mẹ làm vườn.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thấy mặt nóng ran. Cô nhìn Tân trìu mến:</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Tân như thế là biết thương mẹ. Nhưng nếu em vừa biết giúp mẹ vừa đi học đúng giờ thì còn biết thương mẹ nhiều hơn!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thầm hứa sẽ không đi học muộn nữa...</a:t>
            </a:r>
          </a:p>
          <a:p>
            <a:pPr algn="just"/>
            <a:r>
              <a:rPr lang="vi-VN" sz="1800" dirty="0">
                <a:latin typeface="Cambria" panose="02040503050406030204" pitchFamily="18" charset="0"/>
                <a:ea typeface="Cambria" panose="02040503050406030204" pitchFamily="18" charset="0"/>
                <a:cs typeface="Calibri" panose="020F0502020204030204" pitchFamily="34" charset="0"/>
              </a:rPr>
              <a:t>   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p:txBody>
      </p:sp>
      <p:pic>
        <p:nvPicPr>
          <p:cNvPr id="2" name="Picture 1">
            <a:extLst>
              <a:ext uri="{FF2B5EF4-FFF2-40B4-BE49-F238E27FC236}">
                <a16:creationId xmlns:a16="http://schemas.microsoft.com/office/drawing/2014/main" id="{3B21C9CB-B88F-3BA1-9CBD-73F8E8705783}"/>
              </a:ext>
            </a:extLst>
          </p:cNvPr>
          <p:cNvPicPr>
            <a:picLocks noChangeAspect="1"/>
          </p:cNvPicPr>
          <p:nvPr/>
        </p:nvPicPr>
        <p:blipFill>
          <a:blip r:embed="rId4"/>
          <a:stretch>
            <a:fillRect/>
          </a:stretch>
        </p:blipFill>
        <p:spPr>
          <a:xfrm>
            <a:off x="1062233" y="89447"/>
            <a:ext cx="7395089" cy="768163"/>
          </a:xfrm>
          <a:prstGeom prst="rect">
            <a:avLst/>
          </a:prstGeom>
        </p:spPr>
      </p:pic>
      <p:pic>
        <p:nvPicPr>
          <p:cNvPr id="3" name="Picture 2">
            <a:extLst>
              <a:ext uri="{FF2B5EF4-FFF2-40B4-BE49-F238E27FC236}">
                <a16:creationId xmlns:a16="http://schemas.microsoft.com/office/drawing/2014/main" id="{18125612-B03B-2D62-6EB0-1F23D00688BE}"/>
              </a:ext>
            </a:extLst>
          </p:cNvPr>
          <p:cNvPicPr>
            <a:picLocks noChangeAspect="1"/>
          </p:cNvPicPr>
          <p:nvPr/>
        </p:nvPicPr>
        <p:blipFill>
          <a:blip r:embed="rId5"/>
          <a:stretch>
            <a:fillRect/>
          </a:stretch>
        </p:blipFill>
        <p:spPr>
          <a:xfrm>
            <a:off x="165576" y="807778"/>
            <a:ext cx="2444708" cy="1176630"/>
          </a:xfrm>
          <a:prstGeom prst="rect">
            <a:avLst/>
          </a:prstGeom>
        </p:spPr>
      </p:pic>
    </p:spTree>
    <p:extLst>
      <p:ext uri="{BB962C8B-B14F-4D97-AF65-F5344CB8AC3E}">
        <p14:creationId xmlns:p14="http://schemas.microsoft.com/office/powerpoint/2010/main" val="338628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318407" y="1830846"/>
            <a:ext cx="8629650" cy="33126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Cậu viết gì gửi cô đấy? – Quang vừa đi vào vừa hỏi.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Tân mỉm cười: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Thư gửi cô, tớ phải giữ bí mật chứ!</a:t>
            </a:r>
            <a:endParaRPr lang="en-US" sz="1800" dirty="0">
              <a:solidFill>
                <a:srgbClr val="000000"/>
              </a:solidFill>
              <a:latin typeface="Cambria" panose="02040503050406030204" pitchFamily="18" charset="0"/>
              <a:ea typeface="Cambria" panose="02040503050406030204" pitchFamily="18" charset="0"/>
            </a:endParaRP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Nói xong, Tân đặt lá thư của mình vào chiếc hộp.</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endParaRPr lang="vi-VN" sz="18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6244535-56EA-90BC-C993-F3716D707139}"/>
              </a:ext>
            </a:extLst>
          </p:cNvPr>
          <p:cNvPicPr>
            <a:picLocks noChangeAspect="1"/>
          </p:cNvPicPr>
          <p:nvPr/>
        </p:nvPicPr>
        <p:blipFill>
          <a:blip r:embed="rId4"/>
          <a:stretch>
            <a:fillRect/>
          </a:stretch>
        </p:blipFill>
        <p:spPr>
          <a:xfrm>
            <a:off x="1054070" y="105775"/>
            <a:ext cx="7395089" cy="768163"/>
          </a:xfrm>
          <a:prstGeom prst="rect">
            <a:avLst/>
          </a:prstGeom>
        </p:spPr>
      </p:pic>
      <p:pic>
        <p:nvPicPr>
          <p:cNvPr id="3" name="Picture 2">
            <a:extLst>
              <a:ext uri="{FF2B5EF4-FFF2-40B4-BE49-F238E27FC236}">
                <a16:creationId xmlns:a16="http://schemas.microsoft.com/office/drawing/2014/main" id="{A879FE92-C822-2D08-279B-01B1CEA7AE24}"/>
              </a:ext>
            </a:extLst>
          </p:cNvPr>
          <p:cNvPicPr>
            <a:picLocks noChangeAspect="1"/>
          </p:cNvPicPr>
          <p:nvPr/>
        </p:nvPicPr>
        <p:blipFill>
          <a:blip r:embed="rId5"/>
          <a:stretch>
            <a:fillRect/>
          </a:stretch>
        </p:blipFill>
        <p:spPr>
          <a:xfrm>
            <a:off x="263546" y="873092"/>
            <a:ext cx="2444708" cy="1176630"/>
          </a:xfrm>
          <a:prstGeom prst="rect">
            <a:avLst/>
          </a:prstGeom>
        </p:spPr>
      </p:pic>
    </p:spTree>
    <p:extLst>
      <p:ext uri="{BB962C8B-B14F-4D97-AF65-F5344CB8AC3E}">
        <p14:creationId xmlns:p14="http://schemas.microsoft.com/office/powerpoint/2010/main" val="424900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262393" y="699715"/>
            <a:ext cx="9732396" cy="4581277"/>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915495" y="1148869"/>
            <a:ext cx="3582634"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YÊU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CẦU</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Tất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4498129" y="1148869"/>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592814" y="1556908"/>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561310" y="2451506"/>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592813" y="3675695"/>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4417743" y="1148869"/>
            <a:ext cx="69252" cy="3136413"/>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FF7538E-90D8-BC0E-5EF4-634ED78109B1}"/>
              </a:ext>
            </a:extLst>
          </p:cNvPr>
          <p:cNvPicPr>
            <a:picLocks noChangeAspect="1"/>
          </p:cNvPicPr>
          <p:nvPr/>
        </p:nvPicPr>
        <p:blipFill>
          <a:blip r:embed="rId7"/>
          <a:stretch>
            <a:fillRect/>
          </a:stretch>
        </p:blipFill>
        <p:spPr>
          <a:xfrm>
            <a:off x="997133" y="-320554"/>
            <a:ext cx="7492633" cy="18167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2466065" y="1305554"/>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4603504" y="1792549"/>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4572000" y="2687147"/>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4603503" y="3911336"/>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382317"/>
            <a:ext cx="8682824" cy="5309411"/>
          </a:xfrm>
          <a:prstGeom prst="rect">
            <a:avLst/>
          </a:prstGeom>
        </p:spPr>
      </p:pic>
      <p:pic>
        <p:nvPicPr>
          <p:cNvPr id="5" name="Picture 4">
            <a:extLst>
              <a:ext uri="{FF2B5EF4-FFF2-40B4-BE49-F238E27FC236}">
                <a16:creationId xmlns:a16="http://schemas.microsoft.com/office/drawing/2014/main" id="{6BA2412A-95EB-1B0F-A33A-5573A2C56238}"/>
              </a:ext>
            </a:extLst>
          </p:cNvPr>
          <p:cNvPicPr>
            <a:picLocks noChangeAspect="1"/>
          </p:cNvPicPr>
          <p:nvPr/>
        </p:nvPicPr>
        <p:blipFill>
          <a:blip r:embed="rId10"/>
          <a:stretch>
            <a:fillRect/>
          </a:stretch>
        </p:blipFill>
        <p:spPr>
          <a:xfrm>
            <a:off x="942391" y="-513255"/>
            <a:ext cx="7193903" cy="2365453"/>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4002"/>
        <p:cNvGrpSpPr/>
        <p:nvPr/>
      </p:nvGrpSpPr>
      <p:grpSpPr>
        <a:xfrm>
          <a:off x="0" y="0"/>
          <a:ext cx="0" cy="0"/>
          <a:chOff x="0" y="0"/>
          <a:chExt cx="0" cy="0"/>
        </a:xfrm>
      </p:grpSpPr>
      <p:pic>
        <p:nvPicPr>
          <p:cNvPr id="2" name="Picture 1">
            <a:extLst>
              <a:ext uri="{FF2B5EF4-FFF2-40B4-BE49-F238E27FC236}">
                <a16:creationId xmlns:a16="http://schemas.microsoft.com/office/drawing/2014/main" id="{34F7618D-AFA9-1844-1177-0533D256115F}"/>
              </a:ext>
            </a:extLst>
          </p:cNvPr>
          <p:cNvPicPr>
            <a:picLocks noChangeAspect="1"/>
          </p:cNvPicPr>
          <p:nvPr/>
        </p:nvPicPr>
        <p:blipFill>
          <a:blip r:embed="rId4"/>
          <a:stretch>
            <a:fillRect/>
          </a:stretch>
        </p:blipFill>
        <p:spPr>
          <a:xfrm>
            <a:off x="1532414" y="1726614"/>
            <a:ext cx="6797629" cy="1804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7193707" y="1186613"/>
            <a:ext cx="2145905" cy="395688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135333" y="-4813068"/>
            <a:ext cx="6322742" cy="1685077"/>
          </a:xfrm>
          <a:prstGeom prst="rect">
            <a:avLst/>
          </a:prstGeom>
          <a:noFill/>
        </p:spPr>
        <p:txBody>
          <a:bodyPr wrap="square">
            <a:spAutoFit/>
          </a:bodyPr>
          <a:lstStyle/>
          <a:p>
            <a:pPr algn="ctr" defTabSz="685800">
              <a:buClrTx/>
              <a:defRPr/>
            </a:pPr>
            <a:r>
              <a:rPr lang="vi-VN" sz="10350" b="1" kern="1200">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2811733" y="-3618947"/>
            <a:ext cx="6322742" cy="1685077"/>
          </a:xfrm>
          <a:prstGeom prst="rect">
            <a:avLst/>
          </a:prstGeom>
          <a:noFill/>
        </p:spPr>
        <p:txBody>
          <a:bodyPr wrap="square">
            <a:spAutoFit/>
          </a:bodyPr>
          <a:lstStyle/>
          <a:p>
            <a:pPr algn="ctr" defTabSz="685800">
              <a:buClrTx/>
              <a:defRPr/>
            </a:pPr>
            <a:r>
              <a:rPr lang="en-US"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MAY </a:t>
            </a:r>
            <a:r>
              <a:rPr lang="vi-VN"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285793" y="2504296"/>
            <a:ext cx="3081066" cy="299403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2050261" y="2343281"/>
            <a:ext cx="3155047" cy="3155047"/>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4464045" y="2531787"/>
            <a:ext cx="2994031" cy="282431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277910" y="0"/>
            <a:ext cx="8001694" cy="2857748"/>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sX0" fmla="*/ 0 w 8075696"/>
              <a:gd name="csY0" fmla="*/ 205042 h 1230226"/>
              <a:gd name="csX1" fmla="*/ 205042 w 8075696"/>
              <a:gd name="csY1" fmla="*/ 0 h 1230226"/>
              <a:gd name="csX2" fmla="*/ 7870654 w 8075696"/>
              <a:gd name="csY2" fmla="*/ 0 h 1230226"/>
              <a:gd name="csX3" fmla="*/ 8075696 w 8075696"/>
              <a:gd name="csY3" fmla="*/ 205042 h 1230226"/>
              <a:gd name="csX4" fmla="*/ 8075696 w 8075696"/>
              <a:gd name="csY4" fmla="*/ 1025184 h 1230226"/>
              <a:gd name="csX5" fmla="*/ 7870654 w 8075696"/>
              <a:gd name="csY5" fmla="*/ 1230226 h 1230226"/>
              <a:gd name="csX6" fmla="*/ 205042 w 8075696"/>
              <a:gd name="csY6" fmla="*/ 1230226 h 1230226"/>
              <a:gd name="csX7" fmla="*/ 0 w 8075696"/>
              <a:gd name="csY7" fmla="*/ 1025184 h 1230226"/>
              <a:gd name="csX8" fmla="*/ 0 w 8075696"/>
              <a:gd name="csY8" fmla="*/ 205042 h 12302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33333"/>
                </a:solidFill>
                <a:latin typeface="Calibri" panose="020F0502020204030204" pitchFamily="34" charset="0"/>
                <a:cs typeface="Calibri" panose="020F0502020204030204" pitchFamily="34" charset="0"/>
              </a:rPr>
              <a:t>1. </a:t>
            </a:r>
            <a:r>
              <a:rPr lang="vi-VN" sz="3600" b="1" dirty="0">
                <a:solidFill>
                  <a:srgbClr val="333333"/>
                </a:solidFill>
                <a:latin typeface="Calibri" panose="020F0502020204030204" pitchFamily="34" charset="0"/>
                <a:cs typeface="Calibri" panose="020F0502020204030204" pitchFamily="34" charset="0"/>
              </a:rPr>
              <a:t>Lớp Tân có dự định gì trong buổi tổng kết năm học?</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66620" y="1668237"/>
            <a:ext cx="7445092" cy="3132363"/>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458030" y="2092271"/>
              <a:ext cx="7079380" cy="2612672"/>
            </a:xfrm>
            <a:prstGeom prst="rect">
              <a:avLst/>
            </a:prstGeom>
            <a:noFill/>
          </p:spPr>
          <p:txBody>
            <a:bodyPr wrap="square">
              <a:spAutoFit/>
            </a:bodyPr>
            <a:lstStyle/>
            <a:p>
              <a:pPr algn="just">
                <a:lnSpc>
                  <a:spcPct val="115000"/>
                </a:lnSpc>
                <a:tabLst>
                  <a:tab pos="2286000" algn="l"/>
                </a:tabLst>
              </a:pPr>
              <a:r>
                <a:rPr lang="vi-VN" sz="33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3300" b="1" dirty="0">
                <a:solidFill>
                  <a:srgbClr val="0070C0"/>
                </a:solidFill>
                <a:latin typeface="Calibri" panose="020F0502020204030204" pitchFamily="34" charset="0"/>
                <a:cs typeface="Calibri" panose="020F0502020204030204" pitchFamily="34" charset="0"/>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sX0" fmla="*/ 0 w 8075696"/>
              <a:gd name="csY0" fmla="*/ 205042 h 1230226"/>
              <a:gd name="csX1" fmla="*/ 205042 w 8075696"/>
              <a:gd name="csY1" fmla="*/ 0 h 1230226"/>
              <a:gd name="csX2" fmla="*/ 7870654 w 8075696"/>
              <a:gd name="csY2" fmla="*/ 0 h 1230226"/>
              <a:gd name="csX3" fmla="*/ 8075696 w 8075696"/>
              <a:gd name="csY3" fmla="*/ 205042 h 1230226"/>
              <a:gd name="csX4" fmla="*/ 8075696 w 8075696"/>
              <a:gd name="csY4" fmla="*/ 1025184 h 1230226"/>
              <a:gd name="csX5" fmla="*/ 7870654 w 8075696"/>
              <a:gd name="csY5" fmla="*/ 1230226 h 1230226"/>
              <a:gd name="csX6" fmla="*/ 205042 w 8075696"/>
              <a:gd name="csY6" fmla="*/ 1230226 h 1230226"/>
              <a:gd name="csX7" fmla="*/ 0 w 8075696"/>
              <a:gd name="csY7" fmla="*/ 1025184 h 1230226"/>
              <a:gd name="csX8" fmla="*/ 0 w 8075696"/>
              <a:gd name="csY8" fmla="*/ 205042 h 12302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333333"/>
                </a:solidFill>
                <a:latin typeface="Calibri" panose="020F0502020204030204" pitchFamily="34" charset="0"/>
                <a:cs typeface="Calibri" panose="020F0502020204030204" pitchFamily="34" charset="0"/>
              </a:rPr>
              <a:t>2. </a:t>
            </a:r>
            <a:r>
              <a:rPr lang="vi-VN" sz="3600" b="1" dirty="0">
                <a:solidFill>
                  <a:srgbClr val="333333"/>
                </a:solidFill>
                <a:latin typeface="Calibri" panose="020F0502020204030204" pitchFamily="34"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pic>
        <p:nvPicPr>
          <p:cNvPr id="3" name="Picutre 31">
            <a:extLst>
              <a:ext uri="{FF2B5EF4-FFF2-40B4-BE49-F238E27FC236}">
                <a16:creationId xmlns:a16="http://schemas.microsoft.com/office/drawing/2014/main" id="{FFF3C5D9-3BA0-289F-9DB2-E14662679647}"/>
              </a:ext>
            </a:extLst>
          </p:cNvPr>
          <p:cNvPicPr/>
          <p:nvPr/>
        </p:nvPicPr>
        <p:blipFill>
          <a:blip r:embed="rId6"/>
          <a:stretch/>
        </p:blipFill>
        <p:spPr>
          <a:xfrm>
            <a:off x="1747157" y="1893704"/>
            <a:ext cx="7225393" cy="2972209"/>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3. </a:t>
            </a:r>
            <a:r>
              <a:rPr lang="vi-VN" sz="2800" b="1" dirty="0">
                <a:solidFill>
                  <a:srgbClr val="333333"/>
                </a:solidFill>
                <a:latin typeface="Calibri" panose="020F0502020204030204" pitchFamily="34" charset="0"/>
                <a:cs typeface="Calibri" panose="020F0502020204030204" pitchFamily="34" charset="0"/>
              </a:rPr>
              <a:t>Qua bức thư Tân viết, hãy đoán xem lí do nào khiến Tân đã cố gắng và có nhiều tiến bộ trong học tập.</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3000" y="2173447"/>
              <a:ext cx="7079380" cy="278115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Lí do để Tân cố gắng và có nhiều tiến bộ trong học tập:</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rất giàu tình cảm, thương mẹ, biết đỡ đần mẹ việc nhà.</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có ý thức sửa chữa khuyết điếm, biết nghe lời thầy cô. Tân nhận thấy không nên đi học muộn và quyết tâm sửa chữa.</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Cô giáo của Tân là người nghiêm khắc nhưng rất yêu thương học trò. Cô biết cách động viên học trò vươn lên trong học tập. Nhờ những lời động viên của cô mà Tân có thêm nghị lực đe vượt lên khó khăn.</a:t>
              </a: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sX0" fmla="*/ 0 w 8075696"/>
              <a:gd name="csY0" fmla="*/ 205042 h 1230226"/>
              <a:gd name="csX1" fmla="*/ 205042 w 8075696"/>
              <a:gd name="csY1" fmla="*/ 0 h 1230226"/>
              <a:gd name="csX2" fmla="*/ 7870654 w 8075696"/>
              <a:gd name="csY2" fmla="*/ 0 h 1230226"/>
              <a:gd name="csX3" fmla="*/ 8075696 w 8075696"/>
              <a:gd name="csY3" fmla="*/ 205042 h 1230226"/>
              <a:gd name="csX4" fmla="*/ 8075696 w 8075696"/>
              <a:gd name="csY4" fmla="*/ 1025184 h 1230226"/>
              <a:gd name="csX5" fmla="*/ 7870654 w 8075696"/>
              <a:gd name="csY5" fmla="*/ 1230226 h 1230226"/>
              <a:gd name="csX6" fmla="*/ 205042 w 8075696"/>
              <a:gd name="csY6" fmla="*/ 1230226 h 1230226"/>
              <a:gd name="csX7" fmla="*/ 0 w 8075696"/>
              <a:gd name="csY7" fmla="*/ 1025184 h 1230226"/>
              <a:gd name="csX8" fmla="*/ 0 w 8075696"/>
              <a:gd name="csY8" fmla="*/ 205042 h 12302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4. </a:t>
            </a:r>
            <a:r>
              <a:rPr lang="en-US" sz="2800" b="1" dirty="0" err="1">
                <a:solidFill>
                  <a:srgbClr val="333333"/>
                </a:solidFill>
                <a:latin typeface="Calibri" panose="020F0502020204030204" pitchFamily="34" charset="0"/>
                <a:cs typeface="Calibri" panose="020F0502020204030204" pitchFamily="34" charset="0"/>
              </a:rPr>
              <a:t>Những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từ</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ngữ</a:t>
            </a:r>
            <a:r>
              <a:rPr lang="en-US" sz="2800" b="1" dirty="0">
                <a:solidFill>
                  <a:srgbClr val="333333"/>
                </a:solidFill>
                <a:latin typeface="Calibri" panose="020F0502020204030204" pitchFamily="34" charset="0"/>
                <a:cs typeface="Calibri" panose="020F0502020204030204" pitchFamily="34" charset="0"/>
              </a:rPr>
              <a:t>, chi </a:t>
            </a:r>
            <a:r>
              <a:rPr lang="en-US" sz="2800" b="1" dirty="0" err="1">
                <a:solidFill>
                  <a:srgbClr val="333333"/>
                </a:solidFill>
                <a:latin typeface="Calibri" panose="020F0502020204030204" pitchFamily="34" charset="0"/>
                <a:cs typeface="Calibri" panose="020F0502020204030204" pitchFamily="34" charset="0"/>
              </a:rPr>
              <a:t>tiết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nào</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thể</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hiện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tình</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cảm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trò</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trong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buổi</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lễ</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tổng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năm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học</a:t>
            </a:r>
            <a:r>
              <a:rPr lang="en-US" sz="2800" b="1" dirty="0">
                <a:solidFill>
                  <a:srgbClr val="333333"/>
                </a:solidFill>
                <a:latin typeface="Calibri" panose="020F0502020204030204" pitchFamily="34" charset="0"/>
                <a:cs typeface="Calibri" panose="020F0502020204030204" pitchFamily="34" charset="0"/>
              </a:rPr>
              <a:t>?</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3077936"/>
            <a:ext cx="1917539" cy="2176292"/>
          </a:xfrm>
          <a:prstGeom prst="rect">
            <a:avLst/>
          </a:prstGeom>
        </p:spPr>
      </p:pic>
      <p:graphicFrame>
        <p:nvGraphicFramePr>
          <p:cNvPr id="3" name="Table 2">
            <a:extLst>
              <a:ext uri="{FF2B5EF4-FFF2-40B4-BE49-F238E27FC236}">
                <a16:creationId xmlns:a16="http://schemas.microsoft.com/office/drawing/2014/main" id="{B874E09D-1963-B228-6051-90590B5FB98F}"/>
              </a:ext>
            </a:extLst>
          </p:cNvPr>
          <p:cNvGraphicFramePr>
            <a:graphicFrameLocks noGrp="1"/>
          </p:cNvGraphicFramePr>
          <p:nvPr>
            <p:extLst>
              <p:ext uri="{D42A27DB-BD31-4B8C-83A1-F6EECF244321}">
                <p14:modId xmlns:p14="http://schemas.microsoft.com/office/powerpoint/2010/main" val="409176659"/>
              </p:ext>
            </p:extLst>
          </p:nvPr>
        </p:nvGraphicFramePr>
        <p:xfrm>
          <a:off x="1641022" y="1561941"/>
          <a:ext cx="7127422" cy="3581559"/>
        </p:xfrm>
        <a:graphic>
          <a:graphicData uri="http://schemas.openxmlformats.org/drawingml/2006/table">
            <a:tbl>
              <a:tblPr firstRow="1" firstCol="1" bandRow="1">
                <a:tableStyleId>{1544E3D8-1CEB-4310-9D99-864D6163D479}</a:tableStyleId>
              </a:tblPr>
              <a:tblGrid>
                <a:gridCol w="3589674">
                  <a:extLst>
                    <a:ext uri="{9D8B030D-6E8A-4147-A177-3AD203B41FA5}">
                      <a16:colId xmlns:a16="http://schemas.microsoft.com/office/drawing/2014/main" val="1007420707"/>
                    </a:ext>
                  </a:extLst>
                </a:gridCol>
                <a:gridCol w="3537748">
                  <a:extLst>
                    <a:ext uri="{9D8B030D-6E8A-4147-A177-3AD203B41FA5}">
                      <a16:colId xmlns:a16="http://schemas.microsoft.com/office/drawing/2014/main" val="512005779"/>
                    </a:ext>
                  </a:extLst>
                </a:gridCol>
              </a:tblGrid>
              <a:tr h="422909">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Từ ngữ, chi tiết thể hiện tình cảm cô trò</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Tình cảm, cảm xúc cũa HS và cô giáo</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616133313"/>
                  </a:ext>
                </a:extLst>
              </a:tr>
              <a:tr h="3158650">
                <a:tc>
                  <a:txBody>
                    <a:bodyPr/>
                    <a:lstStyle/>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21920"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Cô giáo bước vào lớp trong tiếng vỗ tay giòn giã của các bạn.</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Quang thay </a:t>
                      </a:r>
                      <a:r>
                        <a:rPr lang="nl-NL" sz="1800" u="none" strike="noStrike" spc="0">
                          <a:ln>
                            <a:solidFill>
                              <a:sysClr val="windowText" lastClr="000000"/>
                            </a:solidFill>
                          </a:ln>
                          <a:effectLst/>
                          <a:latin typeface="Cambria" panose="02040503050406030204" pitchFamily="18" charset="0"/>
                          <a:ea typeface="Cambria" panose="02040503050406030204" pitchFamily="18" charset="0"/>
                        </a:rPr>
                        <a:t>mặt lớp </a:t>
                      </a: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cảm ơn cô đã dạy dỗ.</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Đôi má cô ửng hồng khi nhận được hộp quà và lời nhắn nhủ của Quang.</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cs typeface="Times New Roman" panose="02020603050405020304" pitchFamily="18" charset="0"/>
                      </a:endParaRPr>
                    </a:p>
                  </a:txBody>
                  <a:tcPr marL="6350" marR="63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a:lnSpc>
                          <a:spcPct val="115000"/>
                        </a:lnSpc>
                        <a:spcBef>
                          <a:spcPts val="60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HS rất yêu cô, gắn bó với cô, biểu hiện cảm xúc rất rõ khi cô bước vào.</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Cô giáo rất trân trọng tình cảm của HS dành cho mình.</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Xúc động trước tình cảm của HS dành cho mình, yêu thương và trân trọng HS.</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922509850"/>
                  </a:ext>
                </a:extLst>
              </a:tr>
            </a:tbl>
          </a:graphicData>
        </a:graphic>
      </p:graphicFrame>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333333"/>
                </a:solidFill>
                <a:latin typeface="Calibri" panose="020F0502020204030204" pitchFamily="34" charset="0"/>
                <a:cs typeface="Calibri" panose="020F0502020204030204" pitchFamily="34" charset="0"/>
              </a:rPr>
              <a:t>5. Theo </a:t>
            </a:r>
            <a:r>
              <a:rPr lang="en-US" sz="2400" b="1" dirty="0" err="1">
                <a:solidFill>
                  <a:srgbClr val="333333"/>
                </a:solidFill>
                <a:latin typeface="Calibri" panose="020F0502020204030204" pitchFamily="34" charset="0"/>
                <a:cs typeface="Calibri" panose="020F0502020204030204" pitchFamily="34" charset="0"/>
              </a:rPr>
              <a:t>em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hình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ảnh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hộp</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quả</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màu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thiên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thanh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trong</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có</a:t>
            </a:r>
            <a:r>
              <a:rPr lang="en-US" sz="2400" b="1" dirty="0">
                <a:solidFill>
                  <a:srgbClr val="333333"/>
                </a:solidFill>
                <a:latin typeface="Calibri" panose="020F0502020204030204" pitchFamily="34" charset="0"/>
                <a:cs typeface="Calibri" panose="020F0502020204030204" pitchFamily="34" charset="0"/>
              </a:rPr>
              <a:t> ý </a:t>
            </a:r>
            <a:r>
              <a:rPr lang="en-US" sz="2400" b="1" dirty="0" err="1">
                <a:solidFill>
                  <a:srgbClr val="333333"/>
                </a:solidFill>
                <a:latin typeface="Calibri" panose="020F0502020204030204" pitchFamily="34" charset="0"/>
                <a:cs typeface="Calibri" panose="020F0502020204030204" pitchFamily="34" charset="0"/>
              </a:rPr>
              <a:t>nghĩa</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gì</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Tìm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một</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nhan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đề</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khác</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cho</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2999" y="2173447"/>
              <a:ext cx="7496621" cy="2727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335359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3695669" y="617995"/>
            <a:ext cx="4051331" cy="876300"/>
          </a:xfrm>
          <a:custGeom>
            <a:avLst/>
            <a:gdLst>
              <a:gd name="csX0" fmla="*/ 0 w 4051331"/>
              <a:gd name="csY0" fmla="*/ 146053 h 876300"/>
              <a:gd name="csX1" fmla="*/ 146053 w 4051331"/>
              <a:gd name="csY1" fmla="*/ 0 h 876300"/>
              <a:gd name="csX2" fmla="*/ 3905278 w 4051331"/>
              <a:gd name="csY2" fmla="*/ 0 h 876300"/>
              <a:gd name="csX3" fmla="*/ 4051331 w 4051331"/>
              <a:gd name="csY3" fmla="*/ 146053 h 876300"/>
              <a:gd name="csX4" fmla="*/ 4051331 w 4051331"/>
              <a:gd name="csY4" fmla="*/ 730247 h 876300"/>
              <a:gd name="csX5" fmla="*/ 3905278 w 4051331"/>
              <a:gd name="csY5" fmla="*/ 876300 h 876300"/>
              <a:gd name="csX6" fmla="*/ 146053 w 4051331"/>
              <a:gd name="csY6" fmla="*/ 876300 h 876300"/>
              <a:gd name="csX7" fmla="*/ 0 w 4051331"/>
              <a:gd name="csY7" fmla="*/ 730247 h 876300"/>
              <a:gd name="csX8" fmla="*/ 0 w 4051331"/>
              <a:gd name="csY8" fmla="*/ 146053 h 8763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051331" h="876300" fill="none" extrusionOk="0">
                <a:moveTo>
                  <a:pt x="0" y="146053"/>
                </a:moveTo>
                <a:cubicBezTo>
                  <a:pt x="2061" y="52097"/>
                  <a:pt x="57342" y="4456"/>
                  <a:pt x="146053" y="0"/>
                </a:cubicBezTo>
                <a:cubicBezTo>
                  <a:pt x="2010406" y="-73180"/>
                  <a:pt x="3387723" y="86135"/>
                  <a:pt x="3905278" y="0"/>
                </a:cubicBezTo>
                <a:cubicBezTo>
                  <a:pt x="3995300" y="2786"/>
                  <a:pt x="4042843" y="61578"/>
                  <a:pt x="4051331" y="146053"/>
                </a:cubicBezTo>
                <a:cubicBezTo>
                  <a:pt x="4100333" y="211682"/>
                  <a:pt x="4079501" y="517250"/>
                  <a:pt x="4051331" y="730247"/>
                </a:cubicBezTo>
                <a:cubicBezTo>
                  <a:pt x="4040592" y="809742"/>
                  <a:pt x="3994306" y="865814"/>
                  <a:pt x="3905278" y="876300"/>
                </a:cubicBezTo>
                <a:cubicBezTo>
                  <a:pt x="3505464" y="921160"/>
                  <a:pt x="708814" y="993922"/>
                  <a:pt x="146053" y="876300"/>
                </a:cubicBezTo>
                <a:cubicBezTo>
                  <a:pt x="58681" y="890673"/>
                  <a:pt x="9426" y="805472"/>
                  <a:pt x="0" y="730247"/>
                </a:cubicBezTo>
                <a:cubicBezTo>
                  <a:pt x="-12683" y="537683"/>
                  <a:pt x="46036" y="279849"/>
                  <a:pt x="0" y="146053"/>
                </a:cubicBezTo>
                <a:close/>
              </a:path>
              <a:path w="4051331" h="876300" stroke="0" extrusionOk="0">
                <a:moveTo>
                  <a:pt x="0" y="146053"/>
                </a:moveTo>
                <a:cubicBezTo>
                  <a:pt x="2359" y="80344"/>
                  <a:pt x="59533" y="-7404"/>
                  <a:pt x="146053" y="0"/>
                </a:cubicBezTo>
                <a:cubicBezTo>
                  <a:pt x="937552" y="33707"/>
                  <a:pt x="2515793" y="-162475"/>
                  <a:pt x="3905278" y="0"/>
                </a:cubicBezTo>
                <a:cubicBezTo>
                  <a:pt x="3989765" y="-1175"/>
                  <a:pt x="4044882" y="70217"/>
                  <a:pt x="4051331" y="146053"/>
                </a:cubicBezTo>
                <a:cubicBezTo>
                  <a:pt x="4086729" y="415603"/>
                  <a:pt x="4030209" y="505913"/>
                  <a:pt x="4051331" y="730247"/>
                </a:cubicBezTo>
                <a:cubicBezTo>
                  <a:pt x="4063682" y="821228"/>
                  <a:pt x="3980522" y="873653"/>
                  <a:pt x="3905278" y="876300"/>
                </a:cubicBezTo>
                <a:cubicBezTo>
                  <a:pt x="3069579" y="929151"/>
                  <a:pt x="1625940"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70C0"/>
                </a:solidFill>
                <a:latin typeface="Calibri" panose="020F0502020204030204" pitchFamily="34" charset="0"/>
                <a:cs typeface="Calibri" panose="020F0502020204030204" pitchFamily="34" charset="0"/>
              </a:rPr>
              <a:t>Nội</a:t>
            </a:r>
            <a:r>
              <a:rPr lang="en-US" sz="4000" b="1" dirty="0">
                <a:solidFill>
                  <a:srgbClr val="0070C0"/>
                </a:solidFill>
                <a:latin typeface="Calibri" panose="020F0502020204030204" pitchFamily="34" charset="0"/>
                <a:cs typeface="Calibri" panose="020F0502020204030204" pitchFamily="34" charset="0"/>
              </a:rPr>
              <a:t> dung </a:t>
            </a:r>
            <a:r>
              <a:rPr lang="en-US" sz="4000" b="1" dirty="0" err="1">
                <a:solidFill>
                  <a:srgbClr val="0070C0"/>
                </a:solidFill>
                <a:latin typeface="Calibri" panose="020F0502020204030204" pitchFamily="34" charset="0"/>
                <a:cs typeface="Calibri" panose="020F0502020204030204" pitchFamily="34" charset="0"/>
              </a:rPr>
              <a:t>bài</a:t>
            </a:r>
            <a:endParaRPr kumimoji="0" lang="en-US" sz="40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084522" y="1929538"/>
            <a:ext cx="7059478" cy="2936375"/>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Tình cảm thầy trò là tình cảm đẹp đẽ, vô cùng đáng quý. Mỗi người cần biết trân trọng, giữ gìn, vun đắp để tình cảm đó mỗi ngày càng đẹp hơn.</a:t>
              </a:r>
              <a:endParaRPr kumimoji="0" lang="en-US"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98641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3137785" y="1379764"/>
            <a:ext cx="5143500" cy="5143500"/>
          </a:xfrm>
          <a:prstGeom prst="rect">
            <a:avLst/>
          </a:prstGeom>
        </p:spPr>
      </p:pic>
      <p:pic>
        <p:nvPicPr>
          <p:cNvPr id="2" name="Picture 1">
            <a:extLst>
              <a:ext uri="{FF2B5EF4-FFF2-40B4-BE49-F238E27FC236}">
                <a16:creationId xmlns:a16="http://schemas.microsoft.com/office/drawing/2014/main" id="{EFF605FE-2FA8-E87E-0A26-51A02E8233ED}"/>
              </a:ext>
            </a:extLst>
          </p:cNvPr>
          <p:cNvPicPr>
            <a:picLocks noChangeAspect="1"/>
          </p:cNvPicPr>
          <p:nvPr/>
        </p:nvPicPr>
        <p:blipFill>
          <a:blip r:embed="rId5"/>
          <a:stretch>
            <a:fillRect/>
          </a:stretch>
        </p:blipFill>
        <p:spPr>
          <a:xfrm>
            <a:off x="2297599" y="1003400"/>
            <a:ext cx="6846401" cy="10303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id="{98FBB67E-29E5-051F-609D-8249321A902A}"/>
              </a:ext>
            </a:extLst>
          </p:cNvPr>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237705" flipH="1">
            <a:off x="1641353" y="226571"/>
            <a:ext cx="5425686" cy="4252381"/>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a:off x="1918607" y="1557864"/>
            <a:ext cx="4923064" cy="1815882"/>
          </a:xfrm>
          <a:prstGeom prst="rect">
            <a:avLst/>
          </a:prstGeom>
          <a:noFill/>
        </p:spPr>
        <p:txBody>
          <a:bodyPr wrap="square">
            <a:spAutoFit/>
          </a:bodyPr>
          <a:lstStyle/>
          <a:p>
            <a:pPr algn="ctr"/>
            <a:r>
              <a:rPr lang="vi-VN" sz="2800" b="1" dirty="0">
                <a:solidFill>
                  <a:srgbClr val="002D38"/>
                </a:solidFill>
                <a:latin typeface="Calibri" panose="020F0502020204030204" pitchFamily="34" charset="0"/>
                <a:ea typeface="+mn-ea"/>
                <a:cs typeface="Calibri" panose="020F0502020204030204" pitchFamily="34" charset="0"/>
              </a:rPr>
              <a:t>Đọc diễn cảm cả bài, cần biết đọc phù hợp với lời người kể chuyện, lời đối thoại của các nhân vật trong câu chuyện.</a:t>
            </a:r>
            <a:endParaRPr lang="en-US" sz="1600" b="1" dirty="0"/>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Tree>
    <p:extLst>
      <p:ext uri="{BB962C8B-B14F-4D97-AF65-F5344CB8AC3E}">
        <p14:creationId xmlns:p14="http://schemas.microsoft.com/office/powerpoint/2010/main" val="11101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47012CDA-6C00-FBF9-6CE4-3B3DE58185DF}"/>
              </a:ext>
            </a:extLst>
          </p:cNvPr>
          <p:cNvPicPr>
            <a:picLocks noChangeAspect="1"/>
          </p:cNvPicPr>
          <p:nvPr/>
        </p:nvPicPr>
        <p:blipFill>
          <a:blip r:embed="rId7"/>
          <a:stretch>
            <a:fillRect/>
          </a:stretch>
        </p:blipFill>
        <p:spPr>
          <a:xfrm>
            <a:off x="2718707" y="894624"/>
            <a:ext cx="4475286" cy="1177259"/>
          </a:xfrm>
          <a:prstGeom prst="rect">
            <a:avLst/>
          </a:prstGeom>
        </p:spPr>
      </p:pic>
    </p:spTree>
    <p:extLst>
      <p:ext uri="{BB962C8B-B14F-4D97-AF65-F5344CB8AC3E}">
        <p14:creationId xmlns:p14="http://schemas.microsoft.com/office/powerpoint/2010/main" val="2781007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419975"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171493" y="-363541"/>
            <a:ext cx="3081066" cy="299403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2196193" y="722911"/>
            <a:ext cx="5731328" cy="1054135"/>
          </a:xfrm>
          <a:prstGeom prst="rect">
            <a:avLst/>
          </a:prstGeom>
          <a:noFill/>
        </p:spPr>
        <p:txBody>
          <a:bodyPr wrap="square" lIns="68580" tIns="34290" rIns="68580" bIns="34290">
            <a:spAutoFit/>
          </a:bodyPr>
          <a:lstStyle/>
          <a:p>
            <a:pPr algn="ctr" defTabSz="685800">
              <a:buClrTx/>
              <a:defRPr/>
            </a:pPr>
            <a:r>
              <a:rPr lang="vi-VN"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Vì sao hạt gạo được gọi là “hạt vàng’’?</a:t>
            </a:r>
            <a:endParaRPr lang="en-US"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9ECACCE-11F9-38DD-F2E4-CAA5933411B3}"/>
              </a:ext>
            </a:extLst>
          </p:cNvPr>
          <p:cNvSpPr/>
          <p:nvPr/>
        </p:nvSpPr>
        <p:spPr>
          <a:xfrm>
            <a:off x="1451281" y="2892206"/>
            <a:ext cx="6606868" cy="127974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kern="1200" dirty="0" err="1">
                <a:solidFill>
                  <a:srgbClr val="FF0000"/>
                </a:solidFill>
                <a:latin typeface="Cambria" panose="02040503050406030204" pitchFamily="18" charset="0"/>
                <a:ea typeface="Cambria" panose="02040503050406030204" pitchFamily="18" charset="0"/>
              </a:rPr>
              <a:t>Vì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hạt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gạo</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kết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từ</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những</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túy</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của</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đất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trời</a:t>
            </a:r>
            <a:r>
              <a:rPr lang="en-US" sz="3600" kern="1200" dirty="0">
                <a:solidFill>
                  <a:srgbClr val="FF0000"/>
                </a:solidFill>
                <a:latin typeface="Cambria" panose="02040503050406030204" pitchFamily="18" charset="0"/>
                <a:ea typeface="Cambria" panose="02040503050406030204" pitchFamily="18" charset="0"/>
              </a:rPr>
              <a:t>.</a:t>
            </a:r>
          </a:p>
        </p:txBody>
      </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500" fill="hold"/>
                                        <p:tgtEl>
                                          <p:spTgt spid="2050"/>
                                        </p:tgtEl>
                                        <p:attrNameLst>
                                          <p:attrName>ppt_w</p:attrName>
                                        </p:attrNameLst>
                                      </p:cBhvr>
                                      <p:tavLst>
                                        <p:tav tm="0">
                                          <p:val>
                                            <p:fltVal val="0"/>
                                          </p:val>
                                        </p:tav>
                                        <p:tav tm="100000">
                                          <p:val>
                                            <p:strVal val="#ppt_w"/>
                                          </p:val>
                                        </p:tav>
                                      </p:tavLst>
                                    </p:anim>
                                    <p:anim calcmode="lin" valueType="num">
                                      <p:cBhvr>
                                        <p:cTn id="16" dur="500" fill="hold"/>
                                        <p:tgtEl>
                                          <p:spTgt spid="2050"/>
                                        </p:tgtEl>
                                        <p:attrNameLst>
                                          <p:attrName>ppt_h</p:attrName>
                                        </p:attrNameLst>
                                      </p:cBhvr>
                                      <p:tavLst>
                                        <p:tav tm="0">
                                          <p:val>
                                            <p:fltVal val="0"/>
                                          </p:val>
                                        </p:tav>
                                        <p:tav tm="100000">
                                          <p:val>
                                            <p:strVal val="#ppt_h"/>
                                          </p:val>
                                        </p:tav>
                                      </p:tavLst>
                                    </p:anim>
                                    <p:animEffect transition="in" filter="fade">
                                      <p:cBhvr>
                                        <p:cTn id="17" dur="500"/>
                                        <p:tgtEl>
                                          <p:spTgt spid="2050"/>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1. </a:t>
            </a:r>
            <a:r>
              <a:rPr lang="vi-VN" sz="3200" b="1" dirty="0">
                <a:solidFill>
                  <a:srgbClr val="333333"/>
                </a:solidFill>
                <a:latin typeface="Calibri" panose="020F0502020204030204" pitchFamily="34" charset="0"/>
                <a:cs typeface="Calibri" panose="020F0502020204030204" pitchFamily="34" charset="0"/>
              </a:rPr>
              <a:t>Chọn nghĩa phù hợp với mỗi từ dưới đây:</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40B2CF41-1B4B-454A-4AAC-F618ECD48DFC}"/>
              </a:ext>
            </a:extLst>
          </p:cNvPr>
          <p:cNvPicPr>
            <a:picLocks noChangeAspect="1"/>
          </p:cNvPicPr>
          <p:nvPr/>
        </p:nvPicPr>
        <p:blipFill>
          <a:blip r:embed="rId4"/>
          <a:stretch>
            <a:fillRect/>
          </a:stretch>
        </p:blipFill>
        <p:spPr>
          <a:xfrm>
            <a:off x="0" y="1424668"/>
            <a:ext cx="1133475" cy="2571750"/>
          </a:xfrm>
          <a:prstGeom prst="rect">
            <a:avLst/>
          </a:prstGeom>
        </p:spPr>
      </p:pic>
      <p:pic>
        <p:nvPicPr>
          <p:cNvPr id="10" name="Picture 9">
            <a:extLst>
              <a:ext uri="{FF2B5EF4-FFF2-40B4-BE49-F238E27FC236}">
                <a16:creationId xmlns:a16="http://schemas.microsoft.com/office/drawing/2014/main" id="{AA8DADC2-B5D4-D87C-F158-EFB0C471D3F8}"/>
              </a:ext>
            </a:extLst>
          </p:cNvPr>
          <p:cNvPicPr>
            <a:picLocks noChangeAspect="1"/>
          </p:cNvPicPr>
          <p:nvPr/>
        </p:nvPicPr>
        <p:blipFill>
          <a:blip r:embed="rId5"/>
          <a:stretch>
            <a:fillRect/>
          </a:stretch>
        </p:blipFill>
        <p:spPr>
          <a:xfrm>
            <a:off x="2190750" y="1411740"/>
            <a:ext cx="6953250" cy="2581275"/>
          </a:xfrm>
          <a:prstGeom prst="rect">
            <a:avLst/>
          </a:prstGeom>
        </p:spPr>
      </p:pic>
      <p:cxnSp>
        <p:nvCxnSpPr>
          <p:cNvPr id="12" name="Straight Connector 11">
            <a:extLst>
              <a:ext uri="{FF2B5EF4-FFF2-40B4-BE49-F238E27FC236}">
                <a16:creationId xmlns:a16="http://schemas.microsoft.com/office/drawing/2014/main" id="{6F81D3AB-0A7E-1CB0-44CF-84AEE4B28787}"/>
              </a:ext>
            </a:extLst>
          </p:cNvPr>
          <p:cNvCxnSpPr/>
          <p:nvPr/>
        </p:nvCxnSpPr>
        <p:spPr>
          <a:xfrm>
            <a:off x="1028700" y="2163536"/>
            <a:ext cx="1183821" cy="1543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89306E-205B-A392-7A09-09AF8256CD0B}"/>
              </a:ext>
            </a:extLst>
          </p:cNvPr>
          <p:cNvCxnSpPr>
            <a:cxnSpLocks/>
          </p:cNvCxnSpPr>
          <p:nvPr/>
        </p:nvCxnSpPr>
        <p:spPr>
          <a:xfrm>
            <a:off x="1053193" y="2718707"/>
            <a:ext cx="1167493" cy="5796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490283-CD73-AD49-86C7-C2E3645AD1FA}"/>
              </a:ext>
            </a:extLst>
          </p:cNvPr>
          <p:cNvCxnSpPr>
            <a:cxnSpLocks/>
          </p:cNvCxnSpPr>
          <p:nvPr/>
        </p:nvCxnSpPr>
        <p:spPr>
          <a:xfrm flipV="1">
            <a:off x="1118507" y="2179864"/>
            <a:ext cx="1053193" cy="10940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802F0C-CF55-C629-2799-8C027D59F636}"/>
              </a:ext>
            </a:extLst>
          </p:cNvPr>
          <p:cNvCxnSpPr>
            <a:cxnSpLocks/>
            <a:endCxn id="10" idx="1"/>
          </p:cNvCxnSpPr>
          <p:nvPr/>
        </p:nvCxnSpPr>
        <p:spPr>
          <a:xfrm flipV="1">
            <a:off x="1110343" y="2702378"/>
            <a:ext cx="1080407" cy="1028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42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2. </a:t>
            </a:r>
            <a:r>
              <a:rPr lang="en-US" sz="3200" b="1" dirty="0" err="1">
                <a:solidFill>
                  <a:srgbClr val="333333"/>
                </a:solidFill>
                <a:latin typeface="Calibri" panose="020F0502020204030204" pitchFamily="34" charset="0"/>
                <a:cs typeface="Calibri" panose="020F0502020204030204" pitchFamily="34" charset="0"/>
              </a:rPr>
              <a:t>Chọn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từ</a:t>
            </a:r>
            <a:r>
              <a:rPr lang="en-US" sz="3200" b="1" dirty="0">
                <a:solidFill>
                  <a:srgbClr val="333333"/>
                </a:solidFill>
                <a:latin typeface="Calibri" panose="020F0502020204030204" pitchFamily="34" charset="0"/>
                <a:cs typeface="Calibri" panose="020F0502020204030204" pitchFamily="34" charset="0"/>
              </a:rPr>
              <a:t> ở </a:t>
            </a:r>
            <a:r>
              <a:rPr lang="en-US" sz="3200" b="1" dirty="0" err="1">
                <a:solidFill>
                  <a:srgbClr val="333333"/>
                </a:solidFill>
                <a:latin typeface="Calibri" panose="020F0502020204030204" pitchFamily="34" charset="0"/>
                <a:cs typeface="Calibri" panose="020F0502020204030204" pitchFamily="34" charset="0"/>
              </a:rPr>
              <a:t>bài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tập</a:t>
            </a:r>
            <a:r>
              <a:rPr lang="en-US" sz="3200" b="1" dirty="0">
                <a:solidFill>
                  <a:srgbClr val="333333"/>
                </a:solidFill>
                <a:latin typeface="Calibri" panose="020F0502020204030204" pitchFamily="34" charset="0"/>
                <a:cs typeface="Calibri" panose="020F0502020204030204" pitchFamily="34" charset="0"/>
              </a:rPr>
              <a:t> 1 </a:t>
            </a:r>
            <a:r>
              <a:rPr lang="en-US" sz="3200" b="1" dirty="0" err="1">
                <a:solidFill>
                  <a:srgbClr val="333333"/>
                </a:solidFill>
                <a:latin typeface="Calibri" panose="020F0502020204030204" pitchFamily="34" charset="0"/>
                <a:cs typeface="Calibri" panose="020F0502020204030204" pitchFamily="34" charset="0"/>
              </a:rPr>
              <a:t>thay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bông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hoàn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chỉnh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câu</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5B93760C-1282-E35C-8E63-A65BE18BC379}"/>
              </a:ext>
            </a:extLst>
          </p:cNvPr>
          <p:cNvSpPr/>
          <p:nvPr/>
        </p:nvSpPr>
        <p:spPr>
          <a:xfrm>
            <a:off x="400050" y="1861457"/>
            <a:ext cx="8376557" cy="270237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Trên giá sách, ông tôi dành một góc nhỏ để trưng bày các </a:t>
            </a:r>
            <a:r>
              <a:rPr lang="vi-VN" sz="2400" b="1" i="0" dirty="0">
                <a:solidFill>
                  <a:srgbClr val="000000"/>
                </a:solidFill>
                <a:effectLst/>
                <a:latin typeface="Cambria" panose="02040503050406030204" pitchFamily="18" charset="0"/>
                <a:ea typeface="Cambria" panose="02040503050406030204" pitchFamily="18" charset="0"/>
              </a:rPr>
              <a:t>kỉ vật</a:t>
            </a:r>
            <a:r>
              <a:rPr lang="vi-VN" sz="2400" b="0" i="0" dirty="0">
                <a:solidFill>
                  <a:srgbClr val="000000"/>
                </a:solidFill>
                <a:effectLst/>
                <a:latin typeface="Cambria" panose="02040503050406030204" pitchFamily="18" charset="0"/>
                <a:ea typeface="Cambria" panose="02040503050406030204" pitchFamily="18" charset="0"/>
              </a:rPr>
              <a:t> của những người đồng đội cũ.</a:t>
            </a:r>
          </a:p>
          <a:p>
            <a:pPr algn="just"/>
            <a:r>
              <a:rPr lang="vi-VN" sz="2400" b="0" i="0" dirty="0">
                <a:solidFill>
                  <a:srgbClr val="000000"/>
                </a:solidFill>
                <a:effectLst/>
                <a:latin typeface="Cambria" panose="02040503050406030204" pitchFamily="18" charset="0"/>
                <a:ea typeface="Cambria" panose="02040503050406030204" pitchFamily="18" charset="0"/>
              </a:rPr>
              <a:t>b. Cuối học kì II, lớp tôi có dự định làm cuốn </a:t>
            </a:r>
            <a:r>
              <a:rPr lang="vi-VN" sz="2400" b="1" i="0" dirty="0">
                <a:solidFill>
                  <a:srgbClr val="000000"/>
                </a:solidFill>
                <a:effectLst/>
                <a:latin typeface="Cambria" panose="02040503050406030204" pitchFamily="18" charset="0"/>
                <a:ea typeface="Cambria" panose="02040503050406030204" pitchFamily="18" charset="0"/>
              </a:rPr>
              <a:t>kỉ yếu</a:t>
            </a:r>
            <a:r>
              <a:rPr lang="vi-VN" sz="2400" b="0" i="0" dirty="0">
                <a:solidFill>
                  <a:srgbClr val="000000"/>
                </a:solidFill>
                <a:effectLst/>
                <a:latin typeface="Cambria" panose="02040503050406030204" pitchFamily="18" charset="0"/>
                <a:ea typeface="Cambria" panose="02040503050406030204" pitchFamily="18" charset="0"/>
              </a:rPr>
              <a:t> để lưu lại những </a:t>
            </a:r>
            <a:r>
              <a:rPr lang="vi-VN" sz="2400" b="1" i="0" dirty="0">
                <a:solidFill>
                  <a:srgbClr val="000000"/>
                </a:solidFill>
                <a:effectLst/>
                <a:latin typeface="Cambria" panose="02040503050406030204" pitchFamily="18" charset="0"/>
                <a:ea typeface="Cambria" panose="02040503050406030204" pitchFamily="18" charset="0"/>
              </a:rPr>
              <a:t>kỉ niệm </a:t>
            </a:r>
            <a:r>
              <a:rPr lang="vi-VN" sz="2400" b="0" i="0" dirty="0">
                <a:solidFill>
                  <a:srgbClr val="000000"/>
                </a:solidFill>
                <a:effectLst/>
                <a:latin typeface="Cambria" panose="02040503050406030204" pitchFamily="18" charset="0"/>
                <a:ea typeface="Cambria" panose="02040503050406030204" pitchFamily="18" charset="0"/>
              </a:rPr>
              <a:t>tuổi thơ dưới mái trường tiểu học.</a:t>
            </a:r>
          </a:p>
          <a:p>
            <a:pPr algn="just"/>
            <a:r>
              <a:rPr lang="vi-VN" sz="2400" b="0" i="0" dirty="0">
                <a:solidFill>
                  <a:srgbClr val="000000"/>
                </a:solidFill>
                <a:effectLst/>
                <a:latin typeface="Cambria" panose="02040503050406030204" pitchFamily="18" charset="0"/>
                <a:ea typeface="Cambria" panose="02040503050406030204" pitchFamily="18" charset="0"/>
              </a:rPr>
              <a:t>c. Tôi đã cùng gia đình đi du lịch Phú Quốc, chuyến đi ấy để lại cho tôi những </a:t>
            </a:r>
            <a:r>
              <a:rPr lang="vi-VN" sz="2400" b="1" i="0" dirty="0">
                <a:solidFill>
                  <a:srgbClr val="000000"/>
                </a:solidFill>
                <a:effectLst/>
                <a:latin typeface="Cambria" panose="02040503050406030204" pitchFamily="18" charset="0"/>
                <a:ea typeface="Cambria" panose="02040503050406030204" pitchFamily="18" charset="0"/>
              </a:rPr>
              <a:t>kỉ niệm</a:t>
            </a:r>
            <a:r>
              <a:rPr lang="vi-VN" sz="2400" b="0" i="0" dirty="0">
                <a:solidFill>
                  <a:srgbClr val="000000"/>
                </a:solidFill>
                <a:effectLst/>
                <a:latin typeface="Cambria" panose="02040503050406030204" pitchFamily="18" charset="0"/>
                <a:ea typeface="Cambria" panose="02040503050406030204" pitchFamily="18" charset="0"/>
              </a:rPr>
              <a:t> đẹp.</a:t>
            </a:r>
          </a:p>
        </p:txBody>
      </p:sp>
      <p:pic>
        <p:nvPicPr>
          <p:cNvPr id="2050" name="Picture 2" descr="Hình ảnh Bông Hoa Nhỏ Màu Xanh PNG , Nhỏ Bé, Hoa, Màu Xanh Da Trời PNG  trong suốt và Vector để tải xuống miễn phí">
            <a:extLst>
              <a:ext uri="{FF2B5EF4-FFF2-40B4-BE49-F238E27FC236}">
                <a16:creationId xmlns:a16="http://schemas.microsoft.com/office/drawing/2014/main" id="{6EF1D28C-3EDB-4134-8F4F-1A4B1A9F5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56" y="2196193"/>
            <a:ext cx="1053193" cy="906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Bông Hoa Nhỏ Màu Xanh PNG , Nhỏ Bé, Hoa, Màu Xanh Da Trời PNG  trong suốt và Vector để tải xuống miễn phí">
            <a:extLst>
              <a:ext uri="{FF2B5EF4-FFF2-40B4-BE49-F238E27FC236}">
                <a16:creationId xmlns:a16="http://schemas.microsoft.com/office/drawing/2014/main" id="{A5FA311F-2EE7-610E-24C7-D8A72688B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337" y="2539093"/>
            <a:ext cx="1167492" cy="906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Bông Hoa Nhỏ Màu Xanh PNG , Nhỏ Bé, Hoa, Màu Xanh Da Trời PNG  trong suốt và Vector để tải xuống miễn phí">
            <a:extLst>
              <a:ext uri="{FF2B5EF4-FFF2-40B4-BE49-F238E27FC236}">
                <a16:creationId xmlns:a16="http://schemas.microsoft.com/office/drawing/2014/main" id="{D7B522BC-DBE1-96C0-941B-4AF8BAAE8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1" y="2947308"/>
            <a:ext cx="1289956" cy="906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ông Hoa Nhỏ Màu Xanh PNG , Nhỏ Bé, Hoa, Màu Xanh Da Trời PNG  trong suốt và Vector để tải xuống miễn phí">
            <a:extLst>
              <a:ext uri="{FF2B5EF4-FFF2-40B4-BE49-F238E27FC236}">
                <a16:creationId xmlns:a16="http://schemas.microsoft.com/office/drawing/2014/main" id="{27B47EEE-E7F3-F108-45EC-555EF8FEB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215" y="3706586"/>
            <a:ext cx="1289956" cy="90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36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0"/>
                                        </p:tgtEl>
                                        <p:attrNameLst>
                                          <p:attrName>ppt_w</p:attrName>
                                        </p:attrNameLst>
                                      </p:cBhvr>
                                      <p:tavLst>
                                        <p:tav tm="0">
                                          <p:val>
                                            <p:strVal val="ppt_w"/>
                                          </p:val>
                                        </p:tav>
                                        <p:tav tm="100000">
                                          <p:val>
                                            <p:fltVal val="0"/>
                                          </p:val>
                                        </p:tav>
                                      </p:tavLst>
                                    </p:anim>
                                    <p:anim calcmode="lin" valueType="num">
                                      <p:cBhvr>
                                        <p:cTn id="7" dur="500"/>
                                        <p:tgtEl>
                                          <p:spTgt spid="2050"/>
                                        </p:tgtEl>
                                        <p:attrNameLst>
                                          <p:attrName>ppt_h</p:attrName>
                                        </p:attrNameLst>
                                      </p:cBhvr>
                                      <p:tavLst>
                                        <p:tav tm="0">
                                          <p:val>
                                            <p:strVal val="ppt_h"/>
                                          </p:val>
                                        </p:tav>
                                        <p:tav tm="100000">
                                          <p:val>
                                            <p:fltVal val="0"/>
                                          </p:val>
                                        </p:tav>
                                      </p:tavLst>
                                    </p:anim>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237705" flipH="1">
            <a:off x="1358004" y="283460"/>
            <a:ext cx="5425686" cy="2784193"/>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rot="20728845">
            <a:off x="1787978" y="725107"/>
            <a:ext cx="4923064" cy="1938992"/>
          </a:xfrm>
          <a:prstGeom prst="rect">
            <a:avLst/>
          </a:prstGeom>
          <a:noFill/>
        </p:spPr>
        <p:txBody>
          <a:bodyPr wrap="square">
            <a:spAutoFit/>
          </a:bodyPr>
          <a:lstStyle/>
          <a:p>
            <a:pPr lvl="0" algn="ctr"/>
            <a:r>
              <a:rPr lang="en-US" sz="4000" b="1" dirty="0">
                <a:solidFill>
                  <a:srgbClr val="002D38"/>
                </a:solidFill>
                <a:latin typeface="Calibri" panose="020F0502020204030204" pitchFamily="34" charset="0"/>
                <a:ea typeface="+mn-ea"/>
                <a:cs typeface="Calibri" panose="020F0502020204030204" pitchFamily="34" charset="0"/>
              </a:rPr>
              <a:t>3. </a:t>
            </a:r>
            <a:r>
              <a:rPr lang="vi-VN" sz="4000" b="1" dirty="0">
                <a:solidFill>
                  <a:srgbClr val="002D38"/>
                </a:solidFill>
                <a:latin typeface="Calibri" panose="020F0502020204030204" pitchFamily="34" charset="0"/>
                <a:ea typeface="+mn-ea"/>
                <a:cs typeface="Calibri" panose="020F0502020204030204" pitchFamily="34" charset="0"/>
              </a:rPr>
              <a:t>Trong những câu ở bài tập 2, câu nào là câu ghép?</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
        <p:nvSpPr>
          <p:cNvPr id="3" name="Rectangle: Rounded Corners 22">
            <a:extLst>
              <a:ext uri="{FF2B5EF4-FFF2-40B4-BE49-F238E27FC236}">
                <a16:creationId xmlns:a16="http://schemas.microsoft.com/office/drawing/2014/main" id="{E62F3A93-8BE5-F580-F976-8EBCC0A2ED8E}"/>
              </a:ext>
            </a:extLst>
          </p:cNvPr>
          <p:cNvSpPr/>
          <p:nvPr/>
        </p:nvSpPr>
        <p:spPr>
          <a:xfrm>
            <a:off x="354539" y="3446097"/>
            <a:ext cx="6625926" cy="1509624"/>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đã</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cùng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gia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đình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du </a:t>
            </a:r>
            <a:r>
              <a:rPr lang="en-US" sz="3200" b="1" dirty="0" err="1">
                <a:solidFill>
                  <a:srgbClr val="333333"/>
                </a:solidFill>
                <a:latin typeface="Calibri" panose="020F0502020204030204" pitchFamily="34" charset="0"/>
                <a:cs typeface="Calibri" panose="020F0502020204030204" pitchFamily="34" charset="0"/>
              </a:rPr>
              <a:t>lịch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Phú</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Quốc</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chuyến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ấy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lại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những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kỉ</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niệm</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đẹp</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20380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501BB224-C80B-AD57-F616-B5A1C3F7B252}"/>
              </a:ext>
            </a:extLst>
          </p:cNvPr>
          <p:cNvPicPr>
            <a:picLocks noChangeAspect="1"/>
          </p:cNvPicPr>
          <p:nvPr/>
        </p:nvPicPr>
        <p:blipFill>
          <a:blip r:embed="rId4"/>
          <a:stretch>
            <a:fillRect/>
          </a:stretch>
        </p:blipFill>
        <p:spPr>
          <a:xfrm>
            <a:off x="2584785" y="978635"/>
            <a:ext cx="3158002" cy="2304488"/>
          </a:xfrm>
          <a:prstGeom prst="rect">
            <a:avLst/>
          </a:prstGeom>
        </p:spPr>
      </p:pic>
    </p:spTree>
    <p:extLst>
      <p:ext uri="{BB962C8B-B14F-4D97-AF65-F5344CB8AC3E}">
        <p14:creationId xmlns:p14="http://schemas.microsoft.com/office/powerpoint/2010/main" val="320093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2163536" y="748252"/>
            <a:ext cx="6629400" cy="807913"/>
          </a:xfrm>
          <a:prstGeom prst="rect">
            <a:avLst/>
          </a:prstGeom>
          <a:noFill/>
        </p:spPr>
        <p:txBody>
          <a:bodyPr wrap="square" lIns="68580" tIns="34290" rIns="68580" bIns="34290">
            <a:spAutoFit/>
          </a:bodyPr>
          <a:lstStyle/>
          <a:p>
            <a:pPr algn="ctr" defTabSz="685800">
              <a:buClrTx/>
              <a:defRPr/>
            </a:pPr>
            <a:r>
              <a:rPr lang="vi-VN"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Bài thơ cho thấy nét đẹp gì của người nông dân trong quá trình làm ra hạt gạo?</a:t>
            </a:r>
            <a:endParaRPr lang="en-US"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3"/>
          <a:stretch>
            <a:fillRect/>
          </a:stretch>
        </p:blipFill>
        <p:spPr>
          <a:xfrm>
            <a:off x="-329749" y="-457091"/>
            <a:ext cx="3155047" cy="3155047"/>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6F43087-9F07-0716-CF6E-C6D80E59D648}"/>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6A832D57-1F07-4AC1-2055-06C1EC9162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2523392" y="759143"/>
            <a:ext cx="5683287" cy="623248"/>
          </a:xfrm>
          <a:prstGeom prst="rect">
            <a:avLst/>
          </a:prstGeom>
          <a:noFill/>
        </p:spPr>
        <p:txBody>
          <a:bodyPr wrap="none" lIns="68580" tIns="34290" rIns="68580" bIns="34290">
            <a:spAutoFit/>
          </a:bodyPr>
          <a:lstStyle/>
          <a:p>
            <a:pPr algn="ctr" defTabSz="685800">
              <a:buClrTx/>
              <a:defRPr/>
            </a:pPr>
            <a:r>
              <a:rPr lang="vi-VN"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Nội dung của bài thơ</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là</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gì</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3"/>
          <a:stretch>
            <a:fillRect/>
          </a:stretch>
        </p:blipFill>
        <p:spPr>
          <a:xfrm>
            <a:off x="-334324" y="-301438"/>
            <a:ext cx="2994031" cy="2824311"/>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4F2B0DEF-B58C-4F6E-6913-67028384A470}"/>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ca ngợi tinh thần vượt lên khó khăn, vất vả, ca ngợi phẩm chất cần cù, chịu khó của người nông dân trong việc sản xuất ra lúa gạo, nuôi sống con người.</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37CB0F87-CCC7-AFF2-F78F-F3C62359AB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7">
            <a:extLst>
              <a:ext uri="{FF2B5EF4-FFF2-40B4-BE49-F238E27FC236}">
                <a16:creationId xmlns:a16="http://schemas.microsoft.com/office/drawing/2014/main" id="{7E92FAE8-63D5-1882-A94F-65F1599018D0}"/>
              </a:ext>
            </a:extLst>
          </p:cNvPr>
          <p:cNvSpPr txBox="1"/>
          <p:nvPr/>
        </p:nvSpPr>
        <p:spPr>
          <a:xfrm>
            <a:off x="871031" y="364328"/>
            <a:ext cx="7442253" cy="523220"/>
          </a:xfrm>
          <a:prstGeom prst="rect">
            <a:avLst/>
          </a:prstGeom>
          <a:noFill/>
        </p:spPr>
        <p:txBody>
          <a:bodyPr wrap="square" rtlCol="0">
            <a:spAutoFit/>
          </a:bodyPr>
          <a:lstStyle/>
          <a:p>
            <a:pPr algn="ctr"/>
            <a:r>
              <a:rPr lang="en-US" sz="2800" b="1" dirty="0" err="1">
                <a:solidFill>
                  <a:schemeClr val="tx1"/>
                </a:solidFill>
                <a:latin typeface="Calibri" panose="020F0502020204030204" pitchFamily="34" charset="0"/>
                <a:cs typeface="Calibri" panose="020F0502020204030204" pitchFamily="34" charset="0"/>
              </a:rPr>
              <a:t>Thứ</a:t>
            </a:r>
            <a:r>
              <a:rPr lang="en-US" sz="2800" b="1" dirty="0">
                <a:solidFill>
                  <a:schemeClr val="tx1"/>
                </a:solidFill>
                <a:latin typeface="Calibri" panose="020F0502020204030204" pitchFamily="34" charset="0"/>
                <a:cs typeface="Calibri" panose="020F0502020204030204" pitchFamily="34" charset="0"/>
              </a:rPr>
              <a:t> Ba </a:t>
            </a:r>
            <a:r>
              <a:rPr lang="en-US" sz="2800" b="1" dirty="0" err="1">
                <a:solidFill>
                  <a:schemeClr val="tx1"/>
                </a:solidFill>
                <a:latin typeface="Calibri" panose="020F0502020204030204" pitchFamily="34" charset="0"/>
                <a:cs typeface="Calibri" panose="020F0502020204030204" pitchFamily="34" charset="0"/>
              </a:rPr>
              <a:t>ngày</a:t>
            </a:r>
            <a:r>
              <a:rPr lang="en-US" sz="2800" b="1" dirty="0">
                <a:solidFill>
                  <a:schemeClr val="tx1"/>
                </a:solidFill>
                <a:latin typeface="Calibri" panose="020F0502020204030204" pitchFamily="34" charset="0"/>
                <a:cs typeface="Calibri" panose="020F0502020204030204" pitchFamily="34" charset="0"/>
              </a:rPr>
              <a:t> 17 </a:t>
            </a:r>
            <a:r>
              <a:rPr lang="en-US" sz="2800" b="1" dirty="0" err="1">
                <a:solidFill>
                  <a:schemeClr val="tx1"/>
                </a:solidFill>
                <a:latin typeface="Calibri" panose="020F0502020204030204" pitchFamily="34" charset="0"/>
                <a:cs typeface="Calibri" panose="020F0502020204030204" pitchFamily="34" charset="0"/>
              </a:rPr>
              <a:t>tháng</a:t>
            </a:r>
            <a:r>
              <a:rPr lang="en-US" sz="2800" b="1" dirty="0">
                <a:solidFill>
                  <a:schemeClr val="tx1"/>
                </a:solidFill>
                <a:latin typeface="Calibri" panose="020F0502020204030204" pitchFamily="34" charset="0"/>
                <a:cs typeface="Calibri" panose="020F0502020204030204" pitchFamily="34" charset="0"/>
              </a:rPr>
              <a:t> 01 </a:t>
            </a:r>
            <a:r>
              <a:rPr lang="en-US" sz="2800" b="1" dirty="0" err="1">
                <a:solidFill>
                  <a:schemeClr val="tx1"/>
                </a:solidFill>
                <a:latin typeface="Calibri" panose="020F0502020204030204" pitchFamily="34" charset="0"/>
                <a:cs typeface="Calibri" panose="020F0502020204030204" pitchFamily="34" charset="0"/>
              </a:rPr>
              <a:t>năm</a:t>
            </a:r>
            <a:r>
              <a:rPr lang="en-US" sz="2800" b="1" dirty="0">
                <a:solidFill>
                  <a:schemeClr val="tx1"/>
                </a:solidFill>
                <a:latin typeface="Calibri" panose="020F0502020204030204" pitchFamily="34" charset="0"/>
                <a:cs typeface="Calibri" panose="020F0502020204030204" pitchFamily="34" charset="0"/>
              </a:rPr>
              <a:t> 2026</a:t>
            </a:r>
          </a:p>
        </p:txBody>
      </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reeform 2">
            <a:extLst>
              <a:ext uri="{FF2B5EF4-FFF2-40B4-BE49-F238E27FC236}">
                <a16:creationId xmlns:a16="http://schemas.microsoft.com/office/drawing/2014/main" id="{AB119DA2-E45F-C206-056E-EB5C785DA247}"/>
              </a:ext>
            </a:extLst>
          </p:cNvPr>
          <p:cNvSpPr/>
          <p:nvPr/>
        </p:nvSpPr>
        <p:spPr>
          <a:xfrm>
            <a:off x="57150" y="3273877"/>
            <a:ext cx="2016578" cy="1781567"/>
          </a:xfrm>
          <a:custGeom>
            <a:avLst/>
            <a:gdLst/>
            <a:ahLst/>
            <a:cxnLst/>
            <a:rect l="l" t="t" r="r" b="b"/>
            <a:pathLst>
              <a:path w="8766551" h="8229600">
                <a:moveTo>
                  <a:pt x="0" y="0"/>
                </a:moveTo>
                <a:lnTo>
                  <a:pt x="8766551" y="0"/>
                </a:lnTo>
                <a:lnTo>
                  <a:pt x="8766551"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8A3F87C-912E-659A-5181-AB3DD9896431}"/>
              </a:ext>
            </a:extLst>
          </p:cNvPr>
          <p:cNvPicPr>
            <a:picLocks noChangeAspect="1"/>
          </p:cNvPicPr>
          <p:nvPr/>
        </p:nvPicPr>
        <p:blipFill>
          <a:blip r:embed="rId5"/>
          <a:stretch>
            <a:fillRect/>
          </a:stretch>
        </p:blipFill>
        <p:spPr>
          <a:xfrm>
            <a:off x="910267" y="813020"/>
            <a:ext cx="7437765" cy="774259"/>
          </a:xfrm>
          <a:prstGeom prst="rect">
            <a:avLst/>
          </a:prstGeom>
        </p:spPr>
      </p:pic>
      <p:pic>
        <p:nvPicPr>
          <p:cNvPr id="4" name="Picture 3">
            <a:extLst>
              <a:ext uri="{FF2B5EF4-FFF2-40B4-BE49-F238E27FC236}">
                <a16:creationId xmlns:a16="http://schemas.microsoft.com/office/drawing/2014/main" id="{E7EE4B02-18E3-7E11-B8F3-8B4BF7652C73}"/>
              </a:ext>
            </a:extLst>
          </p:cNvPr>
          <p:cNvPicPr>
            <a:picLocks noChangeAspect="1"/>
          </p:cNvPicPr>
          <p:nvPr/>
        </p:nvPicPr>
        <p:blipFill>
          <a:blip r:embed="rId6"/>
          <a:stretch>
            <a:fillRect/>
          </a:stretch>
        </p:blipFill>
        <p:spPr>
          <a:xfrm>
            <a:off x="937808" y="1739554"/>
            <a:ext cx="7431668" cy="2121592"/>
          </a:xfrm>
          <a:prstGeom prst="rect">
            <a:avLst/>
          </a:prstGeom>
        </p:spPr>
      </p:pic>
      <p:pic>
        <p:nvPicPr>
          <p:cNvPr id="6" name="Picture 5">
            <a:extLst>
              <a:ext uri="{FF2B5EF4-FFF2-40B4-BE49-F238E27FC236}">
                <a16:creationId xmlns:a16="http://schemas.microsoft.com/office/drawing/2014/main" id="{B1707BA9-7FC0-9A1F-1466-845BBCC293DE}"/>
              </a:ext>
            </a:extLst>
          </p:cNvPr>
          <p:cNvPicPr>
            <a:picLocks noChangeAspect="1"/>
          </p:cNvPicPr>
          <p:nvPr/>
        </p:nvPicPr>
        <p:blipFill>
          <a:blip r:embed="rId7"/>
          <a:stretch>
            <a:fillRect/>
          </a:stretch>
        </p:blipFill>
        <p:spPr>
          <a:xfrm>
            <a:off x="1522114" y="1387929"/>
            <a:ext cx="1541118" cy="92256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9510BEF-C488-4DE8-8254-8F64095FA5EC}"/>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Hình ảnh 3" descr="Ảnh có chứa bánh, LEGO, đồ chơi, được trang trí&#10;&#10;Mô tả được tạo tự động">
            <a:extLst>
              <a:ext uri="{FF2B5EF4-FFF2-40B4-BE49-F238E27FC236}">
                <a16:creationId xmlns:a16="http://schemas.microsoft.com/office/drawing/2014/main" id="{6BF5905C-203D-F3FC-CA7A-CD73020A6116}"/>
              </a:ext>
            </a:extLst>
          </p:cNvPr>
          <p:cNvPicPr>
            <a:picLocks noChangeAspect="1"/>
          </p:cNvPicPr>
          <p:nvPr/>
        </p:nvPicPr>
        <p:blipFill>
          <a:blip r:embed="rId4"/>
          <a:stretch>
            <a:fillRect/>
          </a:stretch>
        </p:blipFill>
        <p:spPr>
          <a:xfrm>
            <a:off x="-753795" y="465675"/>
            <a:ext cx="4733090" cy="4733090"/>
          </a:xfrm>
          <a:prstGeom prst="rect">
            <a:avLst/>
          </a:prstGeom>
        </p:spPr>
      </p:pic>
      <p:sp>
        <p:nvSpPr>
          <p:cNvPr id="9" name="Gợn sóng Kép 8">
            <a:extLst>
              <a:ext uri="{FF2B5EF4-FFF2-40B4-BE49-F238E27FC236}">
                <a16:creationId xmlns:a16="http://schemas.microsoft.com/office/drawing/2014/main" id="{5EAC9BF8-1392-5B2F-3CEB-7A5DCE0CA4D0}"/>
              </a:ext>
            </a:extLst>
          </p:cNvPr>
          <p:cNvSpPr/>
          <p:nvPr/>
        </p:nvSpPr>
        <p:spPr>
          <a:xfrm>
            <a:off x="3299791" y="1192075"/>
            <a:ext cx="5255812" cy="3163600"/>
          </a:xfrm>
          <a:prstGeom prst="doubleWav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CB49CF9-4BE7-7B97-0D8A-AAC067839259}"/>
              </a:ext>
            </a:extLst>
          </p:cNvPr>
          <p:cNvPicPr>
            <a:picLocks noChangeAspect="1"/>
          </p:cNvPicPr>
          <p:nvPr/>
        </p:nvPicPr>
        <p:blipFill>
          <a:blip r:embed="rId5"/>
          <a:stretch>
            <a:fillRect/>
          </a:stretch>
        </p:blipFill>
        <p:spPr>
          <a:xfrm>
            <a:off x="3193638" y="1509313"/>
            <a:ext cx="5303980" cy="2304488"/>
          </a:xfrm>
          <a:prstGeom prst="rect">
            <a:avLst/>
          </a:prstGeom>
        </p:spPr>
      </p:pic>
    </p:spTree>
    <p:extLst>
      <p:ext uri="{BB962C8B-B14F-4D97-AF65-F5344CB8AC3E}">
        <p14:creationId xmlns:p14="http://schemas.microsoft.com/office/powerpoint/2010/main" val="257651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7" name="Group 3">
            <a:extLst>
              <a:ext uri="{FF2B5EF4-FFF2-40B4-BE49-F238E27FC236}">
                <a16:creationId xmlns:a16="http://schemas.microsoft.com/office/drawing/2014/main" id="{72D77FD6-63DE-E546-88ED-B0F2058D6576}"/>
              </a:ext>
            </a:extLst>
          </p:cNvPr>
          <p:cNvGrpSpPr/>
          <p:nvPr/>
        </p:nvGrpSpPr>
        <p:grpSpPr>
          <a:xfrm>
            <a:off x="200522" y="1713445"/>
            <a:ext cx="2358715" cy="1129502"/>
            <a:chOff x="139959" y="1387023"/>
            <a:chExt cx="3172408" cy="1636095"/>
          </a:xfrm>
        </p:grpSpPr>
        <p:sp>
          <p:nvSpPr>
            <p:cNvPr id="8" name="Rectangle: Rounded Corners 4">
              <a:extLst>
                <a:ext uri="{FF2B5EF4-FFF2-40B4-BE49-F238E27FC236}">
                  <a16:creationId xmlns:a16="http://schemas.microsoft.com/office/drawing/2014/main" id="{2634C065-5B03-B0E0-676A-75929970CFDA}"/>
                </a:ext>
              </a:extLst>
            </p:cNvPr>
            <p:cNvSpPr/>
            <p:nvPr/>
          </p:nvSpPr>
          <p:spPr>
            <a:xfrm>
              <a:off x="456732" y="1860552"/>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3">
                <a:lumMod val="40000"/>
                <a:lumOff val="6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B050"/>
                  </a:solidFill>
                  <a:latin typeface="Cambria" panose="02040503050406030204" pitchFamily="18" charset="0"/>
                  <a:ea typeface="Cambria" panose="02040503050406030204" pitchFamily="18" charset="0"/>
                </a:rPr>
                <a:t>Mắt</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dõi</a:t>
              </a:r>
              <a:endParaRPr lang="en-US" sz="3600" b="1" dirty="0">
                <a:solidFill>
                  <a:srgbClr val="00B050"/>
                </a:solidFill>
                <a:latin typeface="Cambria" panose="02040503050406030204" pitchFamily="18" charset="0"/>
                <a:ea typeface="Cambria" panose="02040503050406030204" pitchFamily="18" charset="0"/>
              </a:endParaRPr>
            </a:p>
          </p:txBody>
        </p:sp>
        <p:pic>
          <p:nvPicPr>
            <p:cNvPr id="10" name="Picture 8">
              <a:extLst>
                <a:ext uri="{FF2B5EF4-FFF2-40B4-BE49-F238E27FC236}">
                  <a16:creationId xmlns:a16="http://schemas.microsoft.com/office/drawing/2014/main" id="{F21E0EAC-653A-6796-11B4-F27A1C328D4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1" name="Group 9">
            <a:extLst>
              <a:ext uri="{FF2B5EF4-FFF2-40B4-BE49-F238E27FC236}">
                <a16:creationId xmlns:a16="http://schemas.microsoft.com/office/drawing/2014/main" id="{0F8AEF3A-CEF5-A845-A19A-C6D7F20FF5CF}"/>
              </a:ext>
            </a:extLst>
          </p:cNvPr>
          <p:cNvGrpSpPr/>
          <p:nvPr/>
        </p:nvGrpSpPr>
        <p:grpSpPr>
          <a:xfrm>
            <a:off x="3126323" y="2056463"/>
            <a:ext cx="2788733" cy="1242982"/>
            <a:chOff x="3956225" y="4675086"/>
            <a:chExt cx="3404762" cy="2048985"/>
          </a:xfrm>
        </p:grpSpPr>
        <p:sp>
          <p:nvSpPr>
            <p:cNvPr id="12" name="Rectangle: Rounded Corners 10">
              <a:extLst>
                <a:ext uri="{FF2B5EF4-FFF2-40B4-BE49-F238E27FC236}">
                  <a16:creationId xmlns:a16="http://schemas.microsoft.com/office/drawing/2014/main" id="{6A71F746-6097-D340-2F40-FA0B1B9533E4}"/>
                </a:ext>
              </a:extLst>
            </p:cNvPr>
            <p:cNvSpPr/>
            <p:nvPr/>
          </p:nvSpPr>
          <p:spPr>
            <a:xfrm>
              <a:off x="4505352" y="5561505"/>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2">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lumMod val="75000"/>
                    </a:schemeClr>
                  </a:solidFill>
                  <a:latin typeface="Cambria" panose="02040503050406030204" pitchFamily="18" charset="0"/>
                  <a:ea typeface="Cambria" panose="02040503050406030204" pitchFamily="18" charset="0"/>
                </a:rPr>
                <a:t>Tai </a:t>
              </a:r>
              <a:r>
                <a:rPr lang="en-US" sz="3600" b="1" dirty="0" err="1">
                  <a:solidFill>
                    <a:schemeClr val="accent2">
                      <a:lumMod val="75000"/>
                    </a:schemeClr>
                  </a:solidFill>
                  <a:latin typeface="Cambria" panose="02040503050406030204" pitchFamily="18" charset="0"/>
                  <a:ea typeface="Cambria" panose="02040503050406030204" pitchFamily="18" charset="0"/>
                </a:rPr>
                <a:t>nghe</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pic>
          <p:nvPicPr>
            <p:cNvPr id="13" name="Picture 11">
              <a:extLst>
                <a:ext uri="{FF2B5EF4-FFF2-40B4-BE49-F238E27FC236}">
                  <a16:creationId xmlns:a16="http://schemas.microsoft.com/office/drawing/2014/main" id="{65277936-AB8A-51FA-D660-65CFD086B4AB}"/>
                </a:ext>
              </a:extLst>
            </p:cNvPr>
            <p:cNvPicPr>
              <a:picLocks noChangeAspect="1"/>
            </p:cNvPicPr>
            <p:nvPr/>
          </p:nvPicPr>
          <p:blipFill>
            <a:blip r:embed="rId5"/>
            <a:stretch>
              <a:fillRect/>
            </a:stretch>
          </p:blipFill>
          <p:spPr>
            <a:xfrm>
              <a:off x="3956225" y="4675086"/>
              <a:ext cx="1098253" cy="1323029"/>
            </a:xfrm>
            <a:prstGeom prst="rect">
              <a:avLst/>
            </a:prstGeom>
          </p:spPr>
        </p:pic>
      </p:grpSp>
      <p:grpSp>
        <p:nvGrpSpPr>
          <p:cNvPr id="14" name="Group 12">
            <a:extLst>
              <a:ext uri="{FF2B5EF4-FFF2-40B4-BE49-F238E27FC236}">
                <a16:creationId xmlns:a16="http://schemas.microsoft.com/office/drawing/2014/main" id="{F057FEED-49C5-510E-A32C-020B545BFE0E}"/>
              </a:ext>
            </a:extLst>
          </p:cNvPr>
          <p:cNvGrpSpPr/>
          <p:nvPr/>
        </p:nvGrpSpPr>
        <p:grpSpPr>
          <a:xfrm>
            <a:off x="5922337" y="1552890"/>
            <a:ext cx="2876566" cy="1079822"/>
            <a:chOff x="7090511" y="1859206"/>
            <a:chExt cx="3662382" cy="1390804"/>
          </a:xfrm>
        </p:grpSpPr>
        <p:sp>
          <p:nvSpPr>
            <p:cNvPr id="15" name="Rectangle: Rounded Corners 13">
              <a:extLst>
                <a:ext uri="{FF2B5EF4-FFF2-40B4-BE49-F238E27FC236}">
                  <a16:creationId xmlns:a16="http://schemas.microsoft.com/office/drawing/2014/main" id="{C6914B90-F901-F23C-2713-BD0E79AA181E}"/>
                </a:ext>
              </a:extLst>
            </p:cNvPr>
            <p:cNvSpPr/>
            <p:nvPr/>
          </p:nvSpPr>
          <p:spPr>
            <a:xfrm>
              <a:off x="7897258" y="2087445"/>
              <a:ext cx="2855635" cy="1162565"/>
            </a:xfrm>
            <a:custGeom>
              <a:avLst/>
              <a:gdLst>
                <a:gd name="csX0" fmla="*/ 0 w 2855635"/>
                <a:gd name="csY0" fmla="*/ 283910 h 1162565"/>
                <a:gd name="csX1" fmla="*/ 283910 w 2855635"/>
                <a:gd name="csY1" fmla="*/ 0 h 1162565"/>
                <a:gd name="csX2" fmla="*/ 2571725 w 2855635"/>
                <a:gd name="csY2" fmla="*/ 0 h 1162565"/>
                <a:gd name="csX3" fmla="*/ 2855635 w 2855635"/>
                <a:gd name="csY3" fmla="*/ 283910 h 1162565"/>
                <a:gd name="csX4" fmla="*/ 2855635 w 2855635"/>
                <a:gd name="csY4" fmla="*/ 878655 h 1162565"/>
                <a:gd name="csX5" fmla="*/ 2571725 w 2855635"/>
                <a:gd name="csY5" fmla="*/ 1162565 h 1162565"/>
                <a:gd name="csX6" fmla="*/ 283910 w 2855635"/>
                <a:gd name="csY6" fmla="*/ 1162565 h 1162565"/>
                <a:gd name="csX7" fmla="*/ 0 w 2855635"/>
                <a:gd name="csY7" fmla="*/ 878655 h 1162565"/>
                <a:gd name="csX8" fmla="*/ 0 w 2855635"/>
                <a:gd name="csY8" fmla="*/ 283910 h 11625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5"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3854" y="539549"/>
                    <a:pt x="2809468" y="767048"/>
                    <a:pt x="2855635" y="878655"/>
                  </a:cubicBezTo>
                  <a:cubicBezTo>
                    <a:pt x="2861015" y="1031385"/>
                    <a:pt x="2745192" y="1144495"/>
                    <a:pt x="2571725" y="1162565"/>
                  </a:cubicBezTo>
                  <a:cubicBezTo>
                    <a:pt x="2113564" y="1240090"/>
                    <a:pt x="787242" y="1118862"/>
                    <a:pt x="283910" y="1162565"/>
                  </a:cubicBezTo>
                  <a:cubicBezTo>
                    <a:pt x="110929" y="1158081"/>
                    <a:pt x="-13467" y="1035270"/>
                    <a:pt x="0" y="878655"/>
                  </a:cubicBezTo>
                  <a:cubicBezTo>
                    <a:pt x="17889" y="639363"/>
                    <a:pt x="-25922" y="564487"/>
                    <a:pt x="0" y="283910"/>
                  </a:cubicBezTo>
                  <a:close/>
                </a:path>
                <a:path w="2855635" h="1162565"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4016" y="510145"/>
                    <a:pt x="2837467" y="621207"/>
                    <a:pt x="2855635" y="878655"/>
                  </a:cubicBezTo>
                  <a:cubicBezTo>
                    <a:pt x="2860075" y="1030177"/>
                    <a:pt x="2714697" y="1148791"/>
                    <a:pt x="2571725" y="1162565"/>
                  </a:cubicBezTo>
                  <a:cubicBezTo>
                    <a:pt x="1517577" y="1102659"/>
                    <a:pt x="746900" y="1245079"/>
                    <a:pt x="283910" y="1162565"/>
                  </a:cubicBezTo>
                  <a:cubicBezTo>
                    <a:pt x="113773" y="1165862"/>
                    <a:pt x="-7462" y="1043027"/>
                    <a:pt x="0" y="878655"/>
                  </a:cubicBezTo>
                  <a:cubicBezTo>
                    <a:pt x="32080" y="727891"/>
                    <a:pt x="-45470" y="394415"/>
                    <a:pt x="0" y="283910"/>
                  </a:cubicBezTo>
                  <a:close/>
                </a:path>
              </a:pathLst>
            </a:custGeom>
            <a:solidFill>
              <a:schemeClr val="accent5">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latin typeface="Cambria" panose="02040503050406030204" pitchFamily="18" charset="0"/>
                  <a:ea typeface="Cambria" panose="02040503050406030204" pitchFamily="18" charset="0"/>
                </a:rPr>
                <a:t>Tay </a:t>
              </a:r>
              <a:r>
                <a:rPr lang="en-US" sz="3600" b="1" dirty="0" err="1">
                  <a:solidFill>
                    <a:srgbClr val="7030A0"/>
                  </a:solidFill>
                  <a:latin typeface="Cambria" panose="02040503050406030204" pitchFamily="18" charset="0"/>
                  <a:ea typeface="Cambria" panose="02040503050406030204" pitchFamily="18" charset="0"/>
                </a:rPr>
                <a:t>dò</a:t>
              </a:r>
              <a:endParaRPr lang="en-US" sz="3600" b="1" dirty="0">
                <a:solidFill>
                  <a:srgbClr val="7030A0"/>
                </a:solidFill>
                <a:latin typeface="Cambria" panose="02040503050406030204" pitchFamily="18" charset="0"/>
                <a:ea typeface="Cambria" panose="02040503050406030204" pitchFamily="18" charset="0"/>
              </a:endParaRPr>
            </a:p>
          </p:txBody>
        </p:sp>
        <p:pic>
          <p:nvPicPr>
            <p:cNvPr id="16" name="Picture 14">
              <a:extLst>
                <a:ext uri="{FF2B5EF4-FFF2-40B4-BE49-F238E27FC236}">
                  <a16:creationId xmlns:a16="http://schemas.microsoft.com/office/drawing/2014/main" id="{9D4B2390-30DF-87E2-8178-093028194C73}"/>
                </a:ext>
              </a:extLst>
            </p:cNvPr>
            <p:cNvPicPr>
              <a:picLocks noChangeAspect="1"/>
            </p:cNvPicPr>
            <p:nvPr/>
          </p:nvPicPr>
          <p:blipFill>
            <a:blip r:embed="rId6"/>
            <a:stretch>
              <a:fillRect/>
            </a:stretch>
          </p:blipFill>
          <p:spPr>
            <a:xfrm>
              <a:off x="7090511" y="1859206"/>
              <a:ext cx="1023707" cy="1023707"/>
            </a:xfrm>
            <a:prstGeom prst="rect">
              <a:avLst/>
            </a:prstGeom>
          </p:spPr>
        </p:pic>
      </p:grpSp>
      <p:pic>
        <p:nvPicPr>
          <p:cNvPr id="17" name="Graphic 15">
            <a:extLst>
              <a:ext uri="{FF2B5EF4-FFF2-40B4-BE49-F238E27FC236}">
                <a16:creationId xmlns:a16="http://schemas.microsoft.com/office/drawing/2014/main" id="{399344F7-86BE-34E6-86E0-18139F5F94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1664" y="3144505"/>
            <a:ext cx="3086274" cy="2032826"/>
          </a:xfrm>
          <a:prstGeom prst="rect">
            <a:avLst/>
          </a:prstGeom>
        </p:spPr>
      </p:pic>
      <p:pic>
        <p:nvPicPr>
          <p:cNvPr id="18" name="Picture 17" descr="A picture containing doll, toy, colorful, outdoor object&#10;&#10;Description automatically generated">
            <a:extLst>
              <a:ext uri="{FF2B5EF4-FFF2-40B4-BE49-F238E27FC236}">
                <a16:creationId xmlns:a16="http://schemas.microsoft.com/office/drawing/2014/main" id="{C51C85C0-A1C3-585C-B938-E38390C77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6285" y="2565626"/>
            <a:ext cx="3012030" cy="3012030"/>
          </a:xfrm>
          <a:prstGeom prst="rect">
            <a:avLst/>
          </a:prstGeom>
        </p:spPr>
      </p:pic>
      <p:pic>
        <p:nvPicPr>
          <p:cNvPr id="4" name="Picture 3">
            <a:extLst>
              <a:ext uri="{FF2B5EF4-FFF2-40B4-BE49-F238E27FC236}">
                <a16:creationId xmlns:a16="http://schemas.microsoft.com/office/drawing/2014/main" id="{E36A76BD-6843-70F3-2C6A-96A80FA6B85F}"/>
              </a:ext>
            </a:extLst>
          </p:cNvPr>
          <p:cNvPicPr>
            <a:picLocks noChangeAspect="1"/>
          </p:cNvPicPr>
          <p:nvPr/>
        </p:nvPicPr>
        <p:blipFill>
          <a:blip r:embed="rId10"/>
          <a:stretch>
            <a:fillRect/>
          </a:stretch>
        </p:blipFill>
        <p:spPr>
          <a:xfrm>
            <a:off x="645855" y="308990"/>
            <a:ext cx="7395089" cy="1292464"/>
          </a:xfrm>
          <a:prstGeom prst="rect">
            <a:avLst/>
          </a:prstGeom>
        </p:spPr>
      </p:pic>
    </p:spTree>
    <p:extLst>
      <p:ext uri="{BB962C8B-B14F-4D97-AF65-F5344CB8AC3E}">
        <p14:creationId xmlns:p14="http://schemas.microsoft.com/office/powerpoint/2010/main" val="60214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4185761"/>
          </a:xfrm>
          <a:prstGeom prst="rect">
            <a:avLst/>
          </a:prstGeom>
          <a:noFill/>
        </p:spPr>
        <p:txBody>
          <a:bodyPr wrap="square" rtlCol="0">
            <a:spAutoFit/>
          </a:bodyPr>
          <a:lstStyle/>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vừa nấu cơm xong thì Quang và Huệ tới. Quang nói: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Ngày mai tổng kết năm học, mỗi bạn sẽ viết một lá thư như một món quà đặc biệt để tặng cô chủ nhiệm.</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Huệ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nhớ viết nhé!</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Nói rồi, hai đứa phóng xe đi.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Buổi tối, Tân ngồi vào bàn học chuẩn bị viết thư. Tân nhớ về kỉ niệm một lần đi học muộn vì mải bẻ ngô giúp mẹ. Khi cô hỏi lí do, Tân còn đang ấp úng thì Huệ nhanh nhảu:</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Thưa cô, chắc Tân lại giúp mẹ làm vườn.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thấy mặt nóng ran. Cô nhìn Tân trìu mến: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Tân như thế là biết thương mẹ. Nhưng nếu em vừa biết giúp mẹ vừa đi học đúng giờ thì còn biết thương mẹ nhiều hơn!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thầm hứa sẽ không đi học muộn nữa...</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viết gì gửi cô đấy? – Quang vừa đi vào vừa hỏi.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mỉm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 gửi cô, tớ phải giữ bí mật chứ!</a:t>
            </a:r>
          </a:p>
        </p:txBody>
      </p:sp>
      <p:pic>
        <p:nvPicPr>
          <p:cNvPr id="8" name="Picture 7">
            <a:extLst>
              <a:ext uri="{FF2B5EF4-FFF2-40B4-BE49-F238E27FC236}">
                <a16:creationId xmlns:a16="http://schemas.microsoft.com/office/drawing/2014/main" id="{7BF12EB0-DFD9-8FDD-5E07-19CCCC77E46A}"/>
              </a:ext>
            </a:extLst>
          </p:cNvPr>
          <p:cNvPicPr>
            <a:picLocks noChangeAspect="1"/>
          </p:cNvPicPr>
          <p:nvPr/>
        </p:nvPicPr>
        <p:blipFill>
          <a:blip r:embed="rId4"/>
          <a:stretch>
            <a:fillRect/>
          </a:stretch>
        </p:blipFill>
        <p:spPr>
          <a:xfrm>
            <a:off x="1086726" y="172730"/>
            <a:ext cx="7395089" cy="585267"/>
          </a:xfrm>
          <a:prstGeom prst="rect">
            <a:avLst/>
          </a:prstGeom>
        </p:spPr>
      </p:pic>
    </p:spTree>
    <p:extLst>
      <p:ext uri="{BB962C8B-B14F-4D97-AF65-F5344CB8AC3E}">
        <p14:creationId xmlns:p14="http://schemas.microsoft.com/office/powerpoint/2010/main" val="342098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639</TotalTime>
  <Words>1856</Words>
  <Application>Microsoft Office PowerPoint</Application>
  <PresentationFormat>On-screen Show (16:9)</PresentationFormat>
  <Paragraphs>102</Paragraphs>
  <Slides>33</Slides>
  <Notes>28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33</vt:i4>
      </vt:variant>
    </vt:vector>
  </HeadingPairs>
  <TitlesOfParts>
    <vt:vector size="44" baseType="lpstr">
      <vt:lpstr>Arial</vt:lpstr>
      <vt:lpstr>Calibri</vt:lpstr>
      <vt:lpstr>Cambria</vt:lpstr>
      <vt:lpstr>Changa One</vt:lpstr>
      <vt:lpstr>Symbol</vt:lpstr>
      <vt:lpstr>Times New Roman</vt:lpstr>
      <vt:lpstr>UTM Cookies</vt:lpstr>
      <vt:lpstr>Wingdings</vt:lpstr>
      <vt:lpstr>It's Springtime! MK Plan by Slidesgo</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Nguyen Tung Lam</cp:lastModifiedBy>
  <cp:revision>39</cp:revision>
  <dcterms:modified xsi:type="dcterms:W3CDTF">2026-01-30T08:37:24Z</dcterms:modified>
  <cp:category>9Slide.vn</cp:category>
</cp:coreProperties>
</file>