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76" r:id="rId3"/>
    <p:sldMasterId id="2147483690" r:id="rId4"/>
    <p:sldMasterId id="2147483692" r:id="rId5"/>
    <p:sldMasterId id="2147483696" r:id="rId6"/>
  </p:sldMasterIdLst>
  <p:notesMasterIdLst>
    <p:notesMasterId r:id="rId29"/>
  </p:notesMasterIdLst>
  <p:sldIdLst>
    <p:sldId id="489" r:id="rId7"/>
    <p:sldId id="490" r:id="rId8"/>
    <p:sldId id="298" r:id="rId9"/>
    <p:sldId id="491" r:id="rId10"/>
    <p:sldId id="257" r:id="rId11"/>
    <p:sldId id="258" r:id="rId12"/>
    <p:sldId id="297" r:id="rId13"/>
    <p:sldId id="353" r:id="rId14"/>
    <p:sldId id="356" r:id="rId15"/>
    <p:sldId id="479" r:id="rId16"/>
    <p:sldId id="273" r:id="rId17"/>
    <p:sldId id="492" r:id="rId18"/>
    <p:sldId id="493" r:id="rId19"/>
    <p:sldId id="494" r:id="rId20"/>
    <p:sldId id="495" r:id="rId21"/>
    <p:sldId id="259" r:id="rId22"/>
    <p:sldId id="267" r:id="rId23"/>
    <p:sldId id="496" r:id="rId24"/>
    <p:sldId id="299" r:id="rId25"/>
    <p:sldId id="485" r:id="rId26"/>
    <p:sldId id="487" r:id="rId27"/>
    <p:sldId id="29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29" autoAdjust="0"/>
  </p:normalViewPr>
  <p:slideViewPr>
    <p:cSldViewPr snapToGrid="0">
      <p:cViewPr varScale="1">
        <p:scale>
          <a:sx n="66" d="100"/>
          <a:sy n="66" d="100"/>
        </p:scale>
        <p:origin x="9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2DD06-D4FD-4C4C-AAF3-06CF3553CD34}" type="datetimeFigureOut">
              <a:rPr lang="en-US" smtClean="0"/>
              <a:t>30/1/2026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EE673-60DA-4EAA-937C-6D917EEB9DAD}" type="slidenum">
              <a:rPr lang="en-US" smtClean="0"/>
              <a:t>‹#›</a:t>
            </a:fld>
            <a:endParaRPr lang="en-US"/>
          </a:p>
        </p:txBody>
      </p:sp>
    </p:spTree>
    <p:extLst>
      <p:ext uri="{BB962C8B-B14F-4D97-AF65-F5344CB8AC3E}">
        <p14:creationId xmlns:p14="http://schemas.microsoft.com/office/powerpoint/2010/main" val="811714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Muối có vai trò vô cùng quan trọng đối với sức khỏe và cuộc sống của chúng ta. Vậy muối được làm từ đâu và cách làm muối như thế nào? Bài học hôm nay cô trò mình sẽ cùng tìm hiểu về hoạt động sản xuất muối và du lịch biển qua </a:t>
            </a:r>
            <a:r>
              <a:rPr lang="nl-NL" sz="1800" b="1" dirty="0">
                <a:effectLst/>
                <a:latin typeface="Times New Roman" panose="02020603050405020304" pitchFamily="18" charset="0"/>
                <a:ea typeface="Calibri" panose="020F0502020204030204" pitchFamily="34" charset="0"/>
              </a:rPr>
              <a:t>“Bài 12: Dân cư, hoạt động sản xuất và một số nét văn hóa ở vùng Duyên hải miền Trung</a:t>
            </a:r>
            <a:r>
              <a:rPr lang="nl-NL" sz="1800" b="1" dirty="0">
                <a:effectLst/>
                <a:latin typeface="Times New Roman" panose="02020603050405020304" pitchFamily="18" charset="0"/>
                <a:ea typeface="Times New Roman" panose="02020603050405020304" pitchFamily="18" charset="0"/>
              </a:rPr>
              <a:t> (T2)” </a:t>
            </a:r>
            <a:endParaRPr lang="en-US" dirty="0"/>
          </a:p>
        </p:txBody>
      </p:sp>
      <p:sp>
        <p:nvSpPr>
          <p:cNvPr id="4" name="Slide Number Placeholder 3"/>
          <p:cNvSpPr>
            <a:spLocks noGrp="1"/>
          </p:cNvSpPr>
          <p:nvPr>
            <p:ph type="sldNum" sz="quarter" idx="5"/>
          </p:nvPr>
        </p:nvSpPr>
        <p:spPr/>
        <p:txBody>
          <a:bodyPr/>
          <a:lstStyle/>
          <a:p>
            <a:fld id="{290EE673-60DA-4EAA-937C-6D917EEB9DAD}" type="slidenum">
              <a:rPr lang="en-US" smtClean="0"/>
              <a:t>5</a:t>
            </a:fld>
            <a:endParaRPr lang="en-US"/>
          </a:p>
        </p:txBody>
      </p:sp>
    </p:spTree>
    <p:extLst>
      <p:ext uri="{BB962C8B-B14F-4D97-AF65-F5344CB8AC3E}">
        <p14:creationId xmlns:p14="http://schemas.microsoft.com/office/powerpoint/2010/main" val="2049933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399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53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106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C2298-632B-4151-A8FA-5A2C42365B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558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30/1/2026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288738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64182155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52246800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2026/1/30</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50829337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2026/1/30</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86422085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2026/1/30</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80432709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2026/1/30</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25309131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2026/1/30</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30996584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2026/1/30</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77801979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37668397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71594095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30/1/2026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839070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5293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2026/1/30</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9268552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999466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30/1/2026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823274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30/1/2026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4077369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30/1/2026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207226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2187574"/>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C350C1-BAAC-473F-8093-6828A28526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C678E-4094-4481-B5C4-AC8D348E54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551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4295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lvl="0" indent="-349250" algn="ctr" rtl="0">
              <a:lnSpc>
                <a:spcPct val="115000"/>
              </a:lnSpc>
              <a:spcBef>
                <a:spcPts val="0"/>
              </a:spcBef>
              <a:spcAft>
                <a:spcPts val="0"/>
              </a:spcAft>
              <a:buNone/>
            </a:pPr>
            <a:endParaRPr sz="1900">
              <a:solidFill>
                <a:srgbClr val="434343"/>
              </a:solidFill>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291;p8">
            <a:extLst>
              <a:ext uri="{FF2B5EF4-FFF2-40B4-BE49-F238E27FC236}">
                <a16:creationId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 name="Google Shape;290;p8">
              <a:extLst>
                <a:ext uri="{FF2B5EF4-FFF2-40B4-BE49-F238E27FC236}">
                  <a16:creationId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292;p8">
              <a:extLst>
                <a:ext uri="{FF2B5EF4-FFF2-40B4-BE49-F238E27FC236}">
                  <a16:creationId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295;p8">
              <a:extLst>
                <a:ext uri="{FF2B5EF4-FFF2-40B4-BE49-F238E27FC236}">
                  <a16:creationId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296;p8">
              <a:extLst>
                <a:ext uri="{FF2B5EF4-FFF2-40B4-BE49-F238E27FC236}">
                  <a16:creationId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8"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10"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6"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8"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132"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142" name="Google Shape;99;p4">
            <a:extLst>
              <a:ext uri="{FF2B5EF4-FFF2-40B4-BE49-F238E27FC236}">
                <a16:creationId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01;p4">
              <a:extLst>
                <a:ext uri="{FF2B5EF4-FFF2-40B4-BE49-F238E27FC236}">
                  <a16:creationId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02;p4">
              <a:extLst>
                <a:ext uri="{FF2B5EF4-FFF2-40B4-BE49-F238E27FC236}">
                  <a16:creationId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03;p4">
              <a:extLst>
                <a:ext uri="{FF2B5EF4-FFF2-40B4-BE49-F238E27FC236}">
                  <a16:creationId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04;p4">
              <a:extLst>
                <a:ext uri="{FF2B5EF4-FFF2-40B4-BE49-F238E27FC236}">
                  <a16:creationId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9" name="Google Shape;157;p5">
            <a:extLst>
              <a:ext uri="{FF2B5EF4-FFF2-40B4-BE49-F238E27FC236}">
                <a16:creationId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1"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52"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7"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60"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73" name="Google Shape;329;p10">
            <a:extLst>
              <a:ext uri="{FF2B5EF4-FFF2-40B4-BE49-F238E27FC236}">
                <a16:creationId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331;p10">
              <a:extLst>
                <a:ext uri="{FF2B5EF4-FFF2-40B4-BE49-F238E27FC236}">
                  <a16:creationId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332;p10">
              <a:extLst>
                <a:ext uri="{FF2B5EF4-FFF2-40B4-BE49-F238E27FC236}">
                  <a16:creationId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333;p10">
              <a:extLst>
                <a:ext uri="{FF2B5EF4-FFF2-40B4-BE49-F238E27FC236}">
                  <a16:creationId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334;p10">
              <a:extLst>
                <a:ext uri="{FF2B5EF4-FFF2-40B4-BE49-F238E27FC236}">
                  <a16:creationId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335;p10">
              <a:extLst>
                <a:ext uri="{FF2B5EF4-FFF2-40B4-BE49-F238E27FC236}">
                  <a16:creationId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336;p10">
              <a:extLst>
                <a:ext uri="{FF2B5EF4-FFF2-40B4-BE49-F238E27FC236}">
                  <a16:creationId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337;p10">
              <a:extLst>
                <a:ext uri="{FF2B5EF4-FFF2-40B4-BE49-F238E27FC236}">
                  <a16:creationId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 name="Google Shape;338;p10">
              <a:extLst>
                <a:ext uri="{FF2B5EF4-FFF2-40B4-BE49-F238E27FC236}">
                  <a16:creationId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 name="Google Shape;339;p10">
              <a:extLst>
                <a:ext uri="{FF2B5EF4-FFF2-40B4-BE49-F238E27FC236}">
                  <a16:creationId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340;p10">
              <a:extLst>
                <a:ext uri="{FF2B5EF4-FFF2-40B4-BE49-F238E27FC236}">
                  <a16:creationId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341;p10">
              <a:extLst>
                <a:ext uri="{FF2B5EF4-FFF2-40B4-BE49-F238E27FC236}">
                  <a16:creationId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342;p10">
              <a:extLst>
                <a:ext uri="{FF2B5EF4-FFF2-40B4-BE49-F238E27FC236}">
                  <a16:creationId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990432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1 1" preserve="1">
  <p:cSld name="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3" name="Google Shape;276;p8">
              <a:extLst>
                <a:ext uri="{FF2B5EF4-FFF2-40B4-BE49-F238E27FC236}">
                  <a16:creationId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277;p8">
              <a:extLst>
                <a:ext uri="{FF2B5EF4-FFF2-40B4-BE49-F238E27FC236}">
                  <a16:creationId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287;p8">
              <a:extLst>
                <a:ext uri="{FF2B5EF4-FFF2-40B4-BE49-F238E27FC236}">
                  <a16:creationId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288;p8">
              <a:extLst>
                <a:ext uri="{FF2B5EF4-FFF2-40B4-BE49-F238E27FC236}">
                  <a16:creationId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289;p8">
              <a:extLst>
                <a:ext uri="{FF2B5EF4-FFF2-40B4-BE49-F238E27FC236}">
                  <a16:creationId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290;p8">
              <a:extLst>
                <a:ext uri="{FF2B5EF4-FFF2-40B4-BE49-F238E27FC236}">
                  <a16:creationId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291;p8">
              <a:extLst>
                <a:ext uri="{FF2B5EF4-FFF2-40B4-BE49-F238E27FC236}">
                  <a16:creationId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292;p8">
              <a:extLst>
                <a:ext uri="{FF2B5EF4-FFF2-40B4-BE49-F238E27FC236}">
                  <a16:creationId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293;p8">
              <a:extLst>
                <a:ext uri="{FF2B5EF4-FFF2-40B4-BE49-F238E27FC236}">
                  <a16:creationId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295;p8">
              <a:extLst>
                <a:ext uri="{FF2B5EF4-FFF2-40B4-BE49-F238E27FC236}">
                  <a16:creationId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296;p8">
              <a:extLst>
                <a:ext uri="{FF2B5EF4-FFF2-40B4-BE49-F238E27FC236}">
                  <a16:creationId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24" name="Google Shape;251;p7">
              <a:extLst>
                <a:ext uri="{FF2B5EF4-FFF2-40B4-BE49-F238E27FC236}">
                  <a16:creationId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253;p7">
                <a:extLst>
                  <a:ext uri="{FF2B5EF4-FFF2-40B4-BE49-F238E27FC236}">
                    <a16:creationId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254;p7">
                <a:extLst>
                  <a:ext uri="{FF2B5EF4-FFF2-40B4-BE49-F238E27FC236}">
                    <a16:creationId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 name="Google Shape;255;p7">
                <a:extLst>
                  <a:ext uri="{FF2B5EF4-FFF2-40B4-BE49-F238E27FC236}">
                    <a16:creationId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30" name="Google Shape;222;p6">
              <a:extLst>
                <a:ext uri="{FF2B5EF4-FFF2-40B4-BE49-F238E27FC236}">
                  <a16:creationId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 name="Google Shape;223;p6">
              <a:extLst>
                <a:ext uri="{FF2B5EF4-FFF2-40B4-BE49-F238E27FC236}">
                  <a16:creationId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 name="Google Shape;224;p6">
              <a:extLst>
                <a:ext uri="{FF2B5EF4-FFF2-40B4-BE49-F238E27FC236}">
                  <a16:creationId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26532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415309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3508436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47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2026/1/30</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12596023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1.jpeg"/><Relationship Id="rId10" Type="http://schemas.microsoft.com/office/2007/relationships/hdphoto" Target="../media/hdphoto2.wdp"/><Relationship Id="rId4" Type="http://schemas.openxmlformats.org/officeDocument/2006/relationships/theme" Target="../theme/theme1.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6.xml"/><Relationship Id="rId1" Type="http://schemas.openxmlformats.org/officeDocument/2006/relationships/slideLayout" Target="../slideLayouts/slideLayout26.xml"/><Relationship Id="rId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8" name="Picture 7"/>
          <p:cNvPicPr>
            <a:picLocks noChangeAspect="1"/>
          </p:cNvPicPr>
          <p:nvPr userDrawn="1"/>
        </p:nvPicPr>
        <p:blipFill>
          <a:blip r:embed="rId6">
            <a:extLst>
              <a:ext uri="{BEBA8EAE-BF5A-486C-A8C5-ECC9F3942E4B}">
                <a14:imgProps xmlns:a14="http://schemas.microsoft.com/office/drawing/2010/main">
                  <a14:imgLayer r:embed="rId7">
                    <a14:imgEffect>
                      <a14:backgroundRemoval t="0" b="99125" l="0" r="100000">
                        <a14:foregroundMark x1="42000" y1="5908" x2="89000" y2="52954"/>
                        <a14:foregroundMark x1="95200" y1="59300" x2="95200" y2="59300"/>
                        <a14:foregroundMark x1="95400" y1="66521" x2="95400" y2="66521"/>
                        <a14:foregroundMark x1="80800" y1="78556" x2="80800" y2="78556"/>
                      </a14:backgroundRemoval>
                    </a14:imgEffect>
                  </a14:imgLayer>
                </a14:imgProps>
              </a:ext>
              <a:ext uri="{28A0092B-C50C-407E-A947-70E740481C1C}">
                <a14:useLocalDpi xmlns:a14="http://schemas.microsoft.com/office/drawing/2010/main" val="0"/>
              </a:ext>
            </a:extLst>
          </a:blip>
          <a:stretch>
            <a:fillRect/>
          </a:stretch>
        </p:blipFill>
        <p:spPr>
          <a:xfrm>
            <a:off x="4647263" y="3025995"/>
            <a:ext cx="2667937" cy="2438495"/>
          </a:xfrm>
          <a:prstGeom prst="rect">
            <a:avLst/>
          </a:prstGeom>
        </p:spPr>
      </p:pic>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97002" y="1280908"/>
            <a:ext cx="5440772" cy="5440772"/>
          </a:xfrm>
          <a:prstGeom prst="rect">
            <a:avLst/>
          </a:prstGeom>
        </p:spPr>
      </p:pic>
      <p:pic>
        <p:nvPicPr>
          <p:cNvPr id="11" name="Picture 2" descr="Young boy was going fishing the child is standing with a fishing rod Premium Vector"/>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ackgroundRemoval t="4313" b="89936" l="10000" r="90000">
                        <a14:foregroundMark x1="31277" y1="33706" x2="31277" y2="33706"/>
                        <a14:foregroundMark x1="29787" y1="35623" x2="29787" y2="35623"/>
                        <a14:foregroundMark x1="22766" y1="43291" x2="22766" y2="43291"/>
                        <a14:foregroundMark x1="24043" y1="41054" x2="24043" y2="41054"/>
                        <a14:foregroundMark x1="23617" y1="12141" x2="23617" y2="12141"/>
                        <a14:foregroundMark x1="31277" y1="20607" x2="33191" y2="25080"/>
                        <a14:foregroundMark x1="29787" y1="7188" x2="25957" y2="5591"/>
                        <a14:foregroundMark x1="21915" y1="9744" x2="24468" y2="5911"/>
                        <a14:foregroundMark x1="26809" y1="39617" x2="26809" y2="39617"/>
                        <a14:foregroundMark x1="32979" y1="73802" x2="32979" y2="73802"/>
                        <a14:foregroundMark x1="33830" y1="70288" x2="33830" y2="702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01413" y="3775166"/>
            <a:ext cx="1770932" cy="23587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white circle with leaves and blue text&#10;&#10;Description automatically generated">
            <a:extLst>
              <a:ext uri="{FF2B5EF4-FFF2-40B4-BE49-F238E27FC236}">
                <a16:creationId xmlns:a16="http://schemas.microsoft.com/office/drawing/2014/main" id="{FE845F66-5A65-CD99-E1F2-5598D0A302CA}"/>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485507" y="199337"/>
            <a:ext cx="1346658" cy="1346658"/>
          </a:xfrm>
          <a:prstGeom prst="rect">
            <a:avLst/>
          </a:prstGeom>
        </p:spPr>
      </p:pic>
    </p:spTree>
    <p:extLst>
      <p:ext uri="{BB962C8B-B14F-4D97-AF65-F5344CB8AC3E}">
        <p14:creationId xmlns:p14="http://schemas.microsoft.com/office/powerpoint/2010/main" val="3335652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par>
                                <p:cTn id="10" presetID="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250" fill="hold"/>
                                        <p:tgtEl>
                                          <p:spTgt spid="9"/>
                                        </p:tgtEl>
                                        <p:attrNameLst>
                                          <p:attrName>ppt_x</p:attrName>
                                        </p:attrNameLst>
                                      </p:cBhvr>
                                      <p:tavLst>
                                        <p:tav tm="0">
                                          <p:val>
                                            <p:strVal val="1+#ppt_w/2"/>
                                          </p:val>
                                        </p:tav>
                                        <p:tav tm="100000">
                                          <p:val>
                                            <p:strVal val="#ppt_x"/>
                                          </p:val>
                                        </p:tav>
                                      </p:tavLst>
                                    </p:anim>
                                    <p:anim calcmode="lin" valueType="num">
                                      <p:cBhvr additive="base">
                                        <p:cTn id="13" dur="125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320522F5-27B9-4E6A-8ADB-16B54BBEB6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white circle with leaves and blue text&#10;&#10;Description automatically generated">
            <a:extLst>
              <a:ext uri="{FF2B5EF4-FFF2-40B4-BE49-F238E27FC236}">
                <a16:creationId xmlns:a16="http://schemas.microsoft.com/office/drawing/2014/main" id="{AEB1A263-3569-ACDF-D281-D0E77A5CC94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85507" y="199337"/>
            <a:ext cx="1346658" cy="1346658"/>
          </a:xfrm>
          <a:prstGeom prst="rect">
            <a:avLst/>
          </a:prstGeom>
        </p:spPr>
      </p:pic>
    </p:spTree>
    <p:extLst>
      <p:ext uri="{BB962C8B-B14F-4D97-AF65-F5344CB8AC3E}">
        <p14:creationId xmlns:p14="http://schemas.microsoft.com/office/powerpoint/2010/main" val="948891298"/>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4E0AC861-BE13-4819-91A5-F2F5F1ECE1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1541459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4B677D82-2E99-423E-881E-E9F65DBCD4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62265034"/>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A60C5A3B-3825-1F00-D8A3-39F008808DF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390650" y="295276"/>
            <a:ext cx="1152524" cy="1152524"/>
          </a:xfrm>
          <a:prstGeom prst="rect">
            <a:avLst/>
          </a:prstGeom>
        </p:spPr>
      </p:pic>
    </p:spTree>
    <p:extLst>
      <p:ext uri="{BB962C8B-B14F-4D97-AF65-F5344CB8AC3E}">
        <p14:creationId xmlns:p14="http://schemas.microsoft.com/office/powerpoint/2010/main" val="3564407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pic>
        <p:nvPicPr>
          <p:cNvPr id="11" name="Content Placeholder 3">
            <a:extLst>
              <a:ext uri="{FF2B5EF4-FFF2-40B4-BE49-F238E27FC236}">
                <a16:creationId xmlns:a16="http://schemas.microsoft.com/office/drawing/2014/main" id="{3D9C8443-87B6-4D34-B98D-D6C2E526304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729505968"/>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4.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4.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jpg"/><Relationship Id="rId3" Type="http://schemas.openxmlformats.org/officeDocument/2006/relationships/notesSlide" Target="../notesSlides/notesSlide5.xml"/><Relationship Id="rId7" Type="http://schemas.openxmlformats.org/officeDocument/2006/relationships/image" Target="../media/image35.jpg"/><Relationship Id="rId12" Type="http://schemas.openxmlformats.org/officeDocument/2006/relationships/image" Target="../media/image40.jpg"/><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34.jpg"/><Relationship Id="rId11" Type="http://schemas.openxmlformats.org/officeDocument/2006/relationships/image" Target="../media/image39.jpg"/><Relationship Id="rId5" Type="http://schemas.openxmlformats.org/officeDocument/2006/relationships/image" Target="../media/image33.jpg"/><Relationship Id="rId10" Type="http://schemas.openxmlformats.org/officeDocument/2006/relationships/image" Target="../media/image38.jpg"/><Relationship Id="rId4" Type="http://schemas.openxmlformats.org/officeDocument/2006/relationships/image" Target="../media/image8.jpeg"/><Relationship Id="rId9" Type="http://schemas.openxmlformats.org/officeDocument/2006/relationships/image" Target="../media/image37.jpg"/><Relationship Id="rId1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2.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32BF89-9609-9606-CA2D-50B2A03B2298}"/>
              </a:ext>
            </a:extLst>
          </p:cNvPr>
          <p:cNvPicPr>
            <a:picLocks noChangeAspect="1"/>
          </p:cNvPicPr>
          <p:nvPr/>
        </p:nvPicPr>
        <p:blipFill>
          <a:blip r:embed="rId2"/>
          <a:stretch>
            <a:fillRect/>
          </a:stretch>
        </p:blipFill>
        <p:spPr>
          <a:xfrm>
            <a:off x="1795266" y="1847318"/>
            <a:ext cx="8925318" cy="3487214"/>
          </a:xfrm>
          <a:prstGeom prst="rect">
            <a:avLst/>
          </a:prstGeom>
        </p:spPr>
      </p:pic>
      <p:sp>
        <p:nvSpPr>
          <p:cNvPr id="3" name="Rectangle 2"/>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229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4100" name="Picture 4" descr="Cheerful happy cute girl waving raised hand to say hello logo hand drawn cartoon art illustration">
            <a:extLst>
              <a:ext uri="{FF2B5EF4-FFF2-40B4-BE49-F238E27FC236}">
                <a16:creationId xmlns:a16="http://schemas.microsoft.com/office/drawing/2014/main" id="{6D6FF214-AC59-04CA-CD16-FF0530AD25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3613" l="9904" r="89936">
                        <a14:foregroundMark x1="34505" y1="27146" x2="30990" y2="32735"/>
                        <a14:foregroundMark x1="50000" y1="63473" x2="50479" y2="74451"/>
                        <a14:foregroundMark x1="45847" y1="65868" x2="48722" y2="71457"/>
                        <a14:foregroundMark x1="36901" y1="29741" x2="27476" y2="40918"/>
                        <a14:foregroundMark x1="30032" y1="28144" x2="30032" y2="32735"/>
                        <a14:foregroundMark x1="53514" y1="93613" x2="53514" y2="93613"/>
                        <a14:foregroundMark x1="48403" y1="92016" x2="48403" y2="9201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08300"/>
            <a:ext cx="7184256" cy="57497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Nguyên Tố Bằng Tay Hoa Hướng Dương PNG , Clipart Hướng Dương, Vẽ  Tay Phong Cách, Hoa Hướng Dương PNG miễn phí tải tập tin PSDComment và  Vector">
            <a:extLst>
              <a:ext uri="{FF2B5EF4-FFF2-40B4-BE49-F238E27FC236}">
                <a16:creationId xmlns:a16="http://schemas.microsoft.com/office/drawing/2014/main" id="{0581A476-CF79-B7C5-23BE-FC1FB2D13A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782" y="3190725"/>
            <a:ext cx="4050281" cy="40502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DA35EC3-7494-F607-1D50-69BE3720C8EC}"/>
              </a:ext>
            </a:extLst>
          </p:cNvPr>
          <p:cNvPicPr>
            <a:picLocks noChangeAspect="1"/>
          </p:cNvPicPr>
          <p:nvPr/>
        </p:nvPicPr>
        <p:blipFill>
          <a:blip r:embed="rId7"/>
          <a:stretch>
            <a:fillRect/>
          </a:stretch>
        </p:blipFill>
        <p:spPr>
          <a:xfrm>
            <a:off x="1960976" y="1447849"/>
            <a:ext cx="5852667" cy="3731075"/>
          </a:xfrm>
          <a:prstGeom prst="rect">
            <a:avLst/>
          </a:prstGeom>
        </p:spPr>
      </p:pic>
    </p:spTree>
    <p:extLst>
      <p:ext uri="{BB962C8B-B14F-4D97-AF65-F5344CB8AC3E}">
        <p14:creationId xmlns:p14="http://schemas.microsoft.com/office/powerpoint/2010/main" val="1244426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651641" y="84083"/>
            <a:ext cx="11193518" cy="1077967"/>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2060"/>
                </a:solidFill>
                <a:latin typeface="Cambria" panose="02040503050406030204" pitchFamily="18" charset="0"/>
                <a:ea typeface="Cambria" panose="02040503050406030204" pitchFamily="18" charset="0"/>
              </a:rPr>
              <a:t>Các vật dụng chủ yếu được sử dụng trong sản xuất muối ở vùng Duyên hải miền Trung gồm: chang, gánh, xe cút-kít,…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2" descr="Muối rớt giá, diêm dân không mặn mà với nghề.">
            <a:extLst>
              <a:ext uri="{FF2B5EF4-FFF2-40B4-BE49-F238E27FC236}">
                <a16:creationId xmlns:a16="http://schemas.microsoft.com/office/drawing/2014/main" id="{1BCEE544-E2F0-0FB8-6614-C81CD23D6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5636">
            <a:off x="139958" y="2011089"/>
            <a:ext cx="4182878" cy="3338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4" descr="Đồng muối Sa Huỳnh - nặng đôi quang gánh">
            <a:extLst>
              <a:ext uri="{FF2B5EF4-FFF2-40B4-BE49-F238E27FC236}">
                <a16:creationId xmlns:a16="http://schemas.microsoft.com/office/drawing/2014/main" id="{276DF8E8-1F09-3272-45F6-1C5A4B926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61735">
            <a:off x="4561489" y="1899670"/>
            <a:ext cx="3846786" cy="3019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Bèo bọt hạt muối không nuôi nổi diêm dân">
            <a:extLst>
              <a:ext uri="{FF2B5EF4-FFF2-40B4-BE49-F238E27FC236}">
                <a16:creationId xmlns:a16="http://schemas.microsoft.com/office/drawing/2014/main" id="{AE9EB744-99A2-96D6-75E3-E3EE0880B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82210">
            <a:off x="7899004" y="3482044"/>
            <a:ext cx="4012665" cy="3004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7"/>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50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wipe(down)">
                                      <p:cBhvr>
                                        <p:cTn id="2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651641" y="84084"/>
            <a:ext cx="10762594" cy="2375338"/>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2060"/>
                </a:solidFill>
                <a:latin typeface="Cambria" panose="02040503050406030204" pitchFamily="18" charset="0"/>
                <a:ea typeface="Cambria" panose="02040503050406030204" pitchFamily="18" charset="0"/>
              </a:rPr>
              <a:t>Các ruộng muối được san lấp bằng phẳng, sau đó bơm nước biển vào ruộng, đợi nước biển bốc hơi còn lại muối. Người dân dùng chang vun muối lại, sau đó dùng gánh hoặc xe cút-kít chở muối về kho để đóng gói.</a:t>
            </a:r>
          </a:p>
        </p:txBody>
      </p:sp>
      <p:pic>
        <p:nvPicPr>
          <p:cNvPr id="2052" name="Picture 4" descr="Ruộng muối, diêm dân và đô thị">
            <a:extLst>
              <a:ext uri="{FF2B5EF4-FFF2-40B4-BE49-F238E27FC236}">
                <a16:creationId xmlns:a16="http://schemas.microsoft.com/office/drawing/2014/main" id="{18701E5B-3210-0980-DFE5-65F9265C9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5795"/>
            <a:ext cx="4214649" cy="30851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ặn chát… nghề muối">
            <a:extLst>
              <a:ext uri="{FF2B5EF4-FFF2-40B4-BE49-F238E27FC236}">
                <a16:creationId xmlns:a16="http://schemas.microsoft.com/office/drawing/2014/main" id="{AC26F44E-B2AB-3229-D498-275A70721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798" y="2893794"/>
            <a:ext cx="4017360" cy="30865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Ảnh: Những phụ nữ oằn mình trên đồng muối Hòn Khói">
            <a:extLst>
              <a:ext uri="{FF2B5EF4-FFF2-40B4-BE49-F238E27FC236}">
                <a16:creationId xmlns:a16="http://schemas.microsoft.com/office/drawing/2014/main" id="{BFFBF796-3FA9-74FE-B22B-9B9CD59539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296" y="2911366"/>
            <a:ext cx="3762704" cy="31110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1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500"/>
                                        <p:tgtEl>
                                          <p:spTgt spid="20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6"/>
                                        </p:tgtEl>
                                        <p:attrNameLst>
                                          <p:attrName>style.visibility</p:attrName>
                                        </p:attrNameLst>
                                      </p:cBhvr>
                                      <p:to>
                                        <p:strVal val="visible"/>
                                      </p:to>
                                    </p:set>
                                    <p:animEffect transition="in" filter="fade">
                                      <p:cBhvr>
                                        <p:cTn id="24"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3247697" y="267148"/>
            <a:ext cx="6086803" cy="894902"/>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muối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Đồng muối Sa Huỳnh: Nét đẹp dung dị 100 năm của xứ Quảng">
            <a:extLst>
              <a:ext uri="{FF2B5EF4-FFF2-40B4-BE49-F238E27FC236}">
                <a16:creationId xmlns:a16="http://schemas.microsoft.com/office/drawing/2014/main" id="{F1CDC2FC-205F-F081-B0A5-77D238699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2572"/>
            <a:ext cx="5973138" cy="40043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37">
            <a:extLst>
              <a:ext uri="{FF2B5EF4-FFF2-40B4-BE49-F238E27FC236}">
                <a16:creationId xmlns:a16="http://schemas.microsoft.com/office/drawing/2014/main" id="{10C696B3-3CB4-C45D-F105-3DAF45335E67}"/>
              </a:ext>
            </a:extLst>
          </p:cNvPr>
          <p:cNvSpPr/>
          <p:nvPr/>
        </p:nvSpPr>
        <p:spPr>
          <a:xfrm>
            <a:off x="325821" y="5934075"/>
            <a:ext cx="5381296" cy="611585"/>
          </a:xfrm>
          <a:prstGeom prst="round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pPr lvl="0" algn="ctr">
              <a:defRPr/>
            </a:pP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Sa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Huỳnh</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Ngãi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076" name="Picture 4" descr="Ruộng muối Hòn Khói Nha Trang - nét đẹp dung dị nơi làng chài bình yên">
            <a:extLst>
              <a:ext uri="{FF2B5EF4-FFF2-40B4-BE49-F238E27FC236}">
                <a16:creationId xmlns:a16="http://schemas.microsoft.com/office/drawing/2014/main" id="{D55E3F7A-C242-479F-23C2-DB6720E0B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103" y="1485220"/>
            <a:ext cx="5990897" cy="3979667"/>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37">
            <a:extLst>
              <a:ext uri="{FF2B5EF4-FFF2-40B4-BE49-F238E27FC236}">
                <a16:creationId xmlns:a16="http://schemas.microsoft.com/office/drawing/2014/main" id="{6800C1A0-F8A5-8321-5653-0450A7461133}"/>
              </a:ext>
            </a:extLst>
          </p:cNvPr>
          <p:cNvSpPr/>
          <p:nvPr/>
        </p:nvSpPr>
        <p:spPr>
          <a:xfrm>
            <a:off x="6474373" y="5860503"/>
            <a:ext cx="5423337" cy="611585"/>
          </a:xfrm>
          <a:prstGeom prst="round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pPr lvl="0" algn="ctr">
              <a:defRPr/>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Hòn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Khói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(Khánh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Hòa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26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barn(inVertical)">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ời báo Tân di dân toàn cầu-Cánh đồng muối Cà Ná thuộc tỉnh Ninh Thuận –  vựa muối lớn nhất nhì Việt Nam">
            <a:extLst>
              <a:ext uri="{FF2B5EF4-FFF2-40B4-BE49-F238E27FC236}">
                <a16:creationId xmlns:a16="http://schemas.microsoft.com/office/drawing/2014/main" id="{97FE9B69-1E52-E3C6-6A51-9931A4CDE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517" y="188851"/>
            <a:ext cx="8061435" cy="531857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7">
            <a:extLst>
              <a:ext uri="{FF2B5EF4-FFF2-40B4-BE49-F238E27FC236}">
                <a16:creationId xmlns:a16="http://schemas.microsoft.com/office/drawing/2014/main" id="{7869BA47-EBB7-248A-0056-86D0EA942C59}"/>
              </a:ext>
            </a:extLst>
          </p:cNvPr>
          <p:cNvSpPr/>
          <p:nvPr/>
        </p:nvSpPr>
        <p:spPr>
          <a:xfrm>
            <a:off x="2448910" y="5776420"/>
            <a:ext cx="7483365" cy="611585"/>
          </a:xfrm>
          <a:prstGeom prst="round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pPr lvl="0" algn="ctr">
              <a:defRPr/>
            </a:pP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Cà Ná, Phương Cựu (Ninh Thuận)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59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444DC3-986F-4558-A666-D0D05A3D50A6}"/>
              </a:ext>
            </a:extLst>
          </p:cNvPr>
          <p:cNvSpPr/>
          <p:nvPr/>
        </p:nvSpPr>
        <p:spPr>
          <a:xfrm>
            <a:off x="487522" y="1880170"/>
            <a:ext cx="8194126" cy="2784297"/>
          </a:xfrm>
          <a:prstGeom prst="roundRect">
            <a:avLst/>
          </a:prstGeom>
          <a:solidFill>
            <a:srgbClr val="FCD19B"/>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D19B"/>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57870CD7-72F0-4C7A-A615-BAFBC73B5FA9}"/>
              </a:ext>
            </a:extLst>
          </p:cNvPr>
          <p:cNvSpPr txBox="1"/>
          <p:nvPr/>
        </p:nvSpPr>
        <p:spPr>
          <a:xfrm>
            <a:off x="428490" y="2422457"/>
            <a:ext cx="8194126" cy="1569660"/>
          </a:xfrm>
          <a:prstGeom prst="rect">
            <a:avLst/>
          </a:prstGeom>
          <a:noFill/>
        </p:spPr>
        <p:txBody>
          <a:bodyPr wrap="square" rtlCol="0">
            <a:spAutoFit/>
          </a:bodyPr>
          <a:lstStyle/>
          <a:p>
            <a:pPr lvl="0" algn="ctr">
              <a:buClr>
                <a:srgbClr val="000000"/>
              </a:buClr>
              <a:defRPr/>
            </a:pPr>
            <a:r>
              <a:rPr lang="en-US" sz="48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Hoạt</a:t>
            </a:r>
            <a:r>
              <a:rPr lang="en-US" sz="48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48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động</a:t>
            </a:r>
            <a:r>
              <a:rPr lang="en-US" sz="48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2: </a:t>
            </a:r>
            <a:r>
              <a:rPr lang="en-US" sz="48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Tìm</a:t>
            </a:r>
            <a:r>
              <a:rPr lang="en-US" sz="48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48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hiểu</a:t>
            </a:r>
            <a:r>
              <a:rPr lang="en-US" sz="48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48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về</a:t>
            </a:r>
            <a:r>
              <a:rPr lang="en-US" sz="48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48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hoạt</a:t>
            </a:r>
            <a:r>
              <a:rPr lang="en-US" sz="48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48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động</a:t>
            </a:r>
            <a:r>
              <a:rPr lang="en-US" sz="48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48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sản</a:t>
            </a:r>
            <a:r>
              <a:rPr lang="en-US" sz="48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48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xuất</a:t>
            </a:r>
            <a:r>
              <a:rPr lang="en-US" sz="48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Du </a:t>
            </a:r>
            <a:r>
              <a:rPr lang="en-US" sz="48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lịch</a:t>
            </a:r>
            <a:r>
              <a:rPr lang="en-US" sz="48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48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biển</a:t>
            </a:r>
            <a:r>
              <a:rPr lang="en-US" sz="48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endParaRPr kumimoji="0" lang="en-US" sz="4800" b="1" i="0" u="none" strike="noStrike" kern="0" cap="none" spc="0" normalizeH="0" baseline="0" noProof="0" dirty="0">
              <a:ln>
                <a:noFill/>
              </a:ln>
              <a:solidFill>
                <a:srgbClr val="FFFBF8">
                  <a:lumMod val="10000"/>
                </a:srgbClr>
              </a:solidFill>
              <a:effectLst>
                <a:glow rad="101600">
                  <a:srgbClr val="FCD19B">
                    <a:alpha val="60000"/>
                  </a:srgbClr>
                </a:glow>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sym typeface="Arial"/>
            </a:endParaRPr>
          </a:p>
        </p:txBody>
      </p:sp>
      <p:sp>
        <p:nvSpPr>
          <p:cNvPr id="4" name="Rectangle 3"/>
          <p:cNvSpPr/>
          <p:nvPr/>
        </p:nvSpPr>
        <p:spPr>
          <a:xfrm>
            <a:off x="-1571598" y="73692"/>
            <a:ext cx="1411941" cy="1694329"/>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790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0"/>
                                  </p:iterate>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900"/>
                                        <p:tgtEl>
                                          <p:spTgt spid="27"/>
                                        </p:tgtEl>
                                      </p:cBhvr>
                                    </p:animEffect>
                                  </p:childTnLst>
                                </p:cTn>
                              </p:par>
                            </p:childTnLst>
                          </p:cTn>
                        </p:par>
                        <p:par>
                          <p:cTn id="8" fill="hold">
                            <p:stCondLst>
                              <p:cond delay="900"/>
                            </p:stCondLst>
                            <p:childTnLst>
                              <p:par>
                                <p:cTn id="9" presetID="34" presetClass="emph" presetSubtype="0" fill="hold" grpId="1" nodeType="afterEffect">
                                  <p:stCondLst>
                                    <p:cond delay="0"/>
                                  </p:stCondLst>
                                  <p:iterate type="lt">
                                    <p:tmPct val="10000"/>
                                  </p:iterate>
                                  <p:childTnLst>
                                    <p:animMotion origin="layout" path="M -3.95833E-6 -2.59259E-6 L -3.95833E-6 -0.07222 " pathEditMode="relative" rAng="0" ptsTypes="AA">
                                      <p:cBhvr>
                                        <p:cTn id="10" dur="250" accel="50000" decel="50000" autoRev="1" fill="hold">
                                          <p:stCondLst>
                                            <p:cond delay="0"/>
                                          </p:stCondLst>
                                        </p:cTn>
                                        <p:tgtEl>
                                          <p:spTgt spid="27"/>
                                        </p:tgtEl>
                                        <p:attrNameLst>
                                          <p:attrName>ppt_x</p:attrName>
                                          <p:attrName>ppt_y</p:attrName>
                                        </p:attrNameLst>
                                      </p:cBhvr>
                                      <p:rCtr x="0" y="-3611"/>
                                    </p:animMotion>
                                    <p:animRot by="1500000">
                                      <p:cBhvr>
                                        <p:cTn id="11" dur="125" fill="hold">
                                          <p:stCondLst>
                                            <p:cond delay="0"/>
                                          </p:stCondLst>
                                        </p:cTn>
                                        <p:tgtEl>
                                          <p:spTgt spid="27"/>
                                        </p:tgtEl>
                                        <p:attrNameLst>
                                          <p:attrName>r</p:attrName>
                                        </p:attrNameLst>
                                      </p:cBhvr>
                                    </p:animRot>
                                    <p:animRot by="-1500000">
                                      <p:cBhvr>
                                        <p:cTn id="12" dur="125" fill="hold">
                                          <p:stCondLst>
                                            <p:cond delay="125"/>
                                          </p:stCondLst>
                                        </p:cTn>
                                        <p:tgtEl>
                                          <p:spTgt spid="27"/>
                                        </p:tgtEl>
                                        <p:attrNameLst>
                                          <p:attrName>r</p:attrName>
                                        </p:attrNameLst>
                                      </p:cBhvr>
                                    </p:animRot>
                                    <p:animRot by="-1500000">
                                      <p:cBhvr>
                                        <p:cTn id="13" dur="125" fill="hold">
                                          <p:stCondLst>
                                            <p:cond delay="250"/>
                                          </p:stCondLst>
                                        </p:cTn>
                                        <p:tgtEl>
                                          <p:spTgt spid="27"/>
                                        </p:tgtEl>
                                        <p:attrNameLst>
                                          <p:attrName>r</p:attrName>
                                        </p:attrNameLst>
                                      </p:cBhvr>
                                    </p:animRot>
                                    <p:animRot by="1500000">
                                      <p:cBhvr>
                                        <p:cTn id="14" dur="125" fill="hold">
                                          <p:stCondLst>
                                            <p:cond delay="375"/>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0795" y="109183"/>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ounded Rectangle 1"/>
          <p:cNvSpPr/>
          <p:nvPr/>
        </p:nvSpPr>
        <p:spPr>
          <a:xfrm>
            <a:off x="662153" y="1101424"/>
            <a:ext cx="7683062" cy="4269361"/>
          </a:xfrm>
          <a:prstGeom prst="round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thông</a:t>
            </a:r>
            <a:r>
              <a:rPr lang="en-US" sz="4000" b="1" dirty="0">
                <a:solidFill>
                  <a:srgbClr val="002060"/>
                </a:solidFill>
                <a:latin typeface="Cambria" panose="02040503050406030204" pitchFamily="18" charset="0"/>
                <a:ea typeface="Cambria" panose="02040503050406030204" pitchFamily="18" charset="0"/>
              </a:rPr>
              <a:t> tin,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hãy</a:t>
            </a:r>
            <a:r>
              <a:rPr lang="en-US" sz="4000" b="1" dirty="0">
                <a:solidFill>
                  <a:srgbClr val="002060"/>
                </a:solidFill>
                <a:latin typeface="Cambria" panose="02040503050406030204" pitchFamily="18" charset="0"/>
                <a:ea typeface="Cambria" panose="02040503050406030204" pitchFamily="18" charset="0"/>
              </a:rPr>
              <a:t>:</a:t>
            </a:r>
          </a:p>
          <a:p>
            <a:pPr marL="457200" lvl="0" indent="-457200" algn="just">
              <a:buFont typeface="Arial" panose="020B0604020202020204" pitchFamily="34" charset="0"/>
              <a:buChar char="•"/>
            </a:pPr>
            <a:r>
              <a:rPr lang="en-US" sz="4000" b="1" dirty="0" err="1">
                <a:solidFill>
                  <a:srgbClr val="002060"/>
                </a:solidFill>
                <a:latin typeface="Cambria" panose="02040503050406030204" pitchFamily="18" charset="0"/>
                <a:ea typeface="Cambria" panose="02040503050406030204" pitchFamily="18" charset="0"/>
              </a:rPr>
              <a:t>Kể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tên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bãi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tắm</a:t>
            </a:r>
            <a:r>
              <a:rPr lang="en-US" sz="4000" b="1" dirty="0">
                <a:solidFill>
                  <a:srgbClr val="002060"/>
                </a:solidFill>
                <a:latin typeface="Cambria" panose="02040503050406030204" pitchFamily="18" charset="0"/>
                <a:ea typeface="Cambria" panose="02040503050406030204" pitchFamily="18" charset="0"/>
              </a:rPr>
              <a:t> ở </a:t>
            </a:r>
            <a:r>
              <a:rPr lang="en-US" sz="4000" b="1" dirty="0" err="1">
                <a:solidFill>
                  <a:srgbClr val="002060"/>
                </a:solidFill>
                <a:latin typeface="Cambria" panose="02040503050406030204" pitchFamily="18" charset="0"/>
                <a:ea typeface="Cambria" panose="02040503050406030204" pitchFamily="18" charset="0"/>
              </a:rPr>
              <a:t>vùng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Duyên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hải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miền</a:t>
            </a:r>
            <a:r>
              <a:rPr lang="en-US" sz="4000" b="1" dirty="0">
                <a:solidFill>
                  <a:srgbClr val="002060"/>
                </a:solidFill>
                <a:latin typeface="Cambria" panose="02040503050406030204" pitchFamily="18" charset="0"/>
                <a:ea typeface="Cambria" panose="02040503050406030204" pitchFamily="18" charset="0"/>
              </a:rPr>
              <a:t> Trung.</a:t>
            </a:r>
          </a:p>
          <a:p>
            <a:pPr marL="457200" lvl="0" indent="-457200" algn="just">
              <a:buFont typeface="Arial" panose="020B0604020202020204" pitchFamily="34" charset="0"/>
              <a:buChar char="•"/>
            </a:pPr>
            <a:r>
              <a:rPr lang="en-US" sz="4000" b="1" dirty="0" err="1">
                <a:solidFill>
                  <a:srgbClr val="002060"/>
                </a:solidFill>
                <a:latin typeface="Cambria" panose="02040503050406030204" pitchFamily="18" charset="0"/>
                <a:ea typeface="Cambria" panose="02040503050406030204" pitchFamily="18" charset="0"/>
              </a:rPr>
              <a:t>Nêu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hoạt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động</a:t>
            </a:r>
            <a:r>
              <a:rPr lang="en-US" sz="4000" b="1" dirty="0">
                <a:solidFill>
                  <a:srgbClr val="002060"/>
                </a:solidFill>
                <a:latin typeface="Cambria" panose="02040503050406030204" pitchFamily="18" charset="0"/>
                <a:ea typeface="Cambria" panose="02040503050406030204" pitchFamily="18" charset="0"/>
              </a:rPr>
              <a:t> du </a:t>
            </a:r>
            <a:r>
              <a:rPr lang="en-US" sz="4000" b="1" dirty="0" err="1">
                <a:solidFill>
                  <a:srgbClr val="002060"/>
                </a:solidFill>
                <a:latin typeface="Cambria" panose="02040503050406030204" pitchFamily="18" charset="0"/>
                <a:ea typeface="Cambria" panose="02040503050406030204" pitchFamily="18" charset="0"/>
              </a:rPr>
              <a:t>lịch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biển</a:t>
            </a:r>
            <a:r>
              <a:rPr lang="en-US" sz="4000" b="1" dirty="0">
                <a:solidFill>
                  <a:srgbClr val="002060"/>
                </a:solidFill>
                <a:latin typeface="Cambria" panose="02040503050406030204" pitchFamily="18" charset="0"/>
                <a:ea typeface="Cambria" panose="02040503050406030204" pitchFamily="18" charset="0"/>
              </a:rPr>
              <a:t> ở </a:t>
            </a:r>
            <a:r>
              <a:rPr lang="en-US" sz="4000" b="1" dirty="0" err="1">
                <a:solidFill>
                  <a:srgbClr val="002060"/>
                </a:solidFill>
                <a:latin typeface="Cambria" panose="02040503050406030204" pitchFamily="18" charset="0"/>
                <a:ea typeface="Cambria" panose="02040503050406030204" pitchFamily="18" charset="0"/>
              </a:rPr>
              <a:t>vùng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Duyên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hải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miền</a:t>
            </a:r>
            <a:r>
              <a:rPr lang="en-US" sz="4000" b="1" dirty="0">
                <a:solidFill>
                  <a:srgbClr val="002060"/>
                </a:solidFill>
                <a:latin typeface="Cambria" panose="02040503050406030204" pitchFamily="18" charset="0"/>
                <a:ea typeface="Cambria" panose="02040503050406030204" pitchFamily="18" charset="0"/>
              </a:rPr>
              <a:t> Trung.</a:t>
            </a:r>
          </a:p>
        </p:txBody>
      </p:sp>
      <p:pic>
        <p:nvPicPr>
          <p:cNvPr id="3" name="Picture 2" descr="Chữ gi - Olm">
            <a:extLst>
              <a:ext uri="{FF2B5EF4-FFF2-40B4-BE49-F238E27FC236}">
                <a16:creationId xmlns:a16="http://schemas.microsoft.com/office/drawing/2014/main" id="{D1A56264-2CA1-55C9-4BF6-2666D1370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683005" y="418885"/>
            <a:ext cx="2768309" cy="5978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7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999482" cy="6858000"/>
          </a:xfrm>
          <a:prstGeom prst="rect">
            <a:avLst/>
          </a:prstGeom>
        </p:spPr>
      </p:pic>
      <p:sp>
        <p:nvSpPr>
          <p:cNvPr id="8" name="Rounded Rectangle 7"/>
          <p:cNvSpPr/>
          <p:nvPr/>
        </p:nvSpPr>
        <p:spPr>
          <a:xfrm>
            <a:off x="2192396" y="867743"/>
            <a:ext cx="3754834" cy="64545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Cửa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Nghệ</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An</a:t>
            </a:r>
          </a:p>
        </p:txBody>
      </p:sp>
      <p:sp>
        <p:nvSpPr>
          <p:cNvPr id="9" name="Rounded Rectangle 8"/>
          <p:cNvSpPr/>
          <p:nvPr/>
        </p:nvSpPr>
        <p:spPr>
          <a:xfrm>
            <a:off x="1950361" y="142318"/>
            <a:ext cx="3822437" cy="64545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Sầm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Sơn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Thanh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Hóa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Rounded Rectangle 10"/>
          <p:cNvSpPr/>
          <p:nvPr/>
        </p:nvSpPr>
        <p:spPr>
          <a:xfrm>
            <a:off x="2499741" y="1595953"/>
            <a:ext cx="4371756" cy="66735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Cầm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Tĩnh</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Oval 11"/>
          <p:cNvSpPr/>
          <p:nvPr/>
        </p:nvSpPr>
        <p:spPr>
          <a:xfrm>
            <a:off x="1241165" y="425376"/>
            <a:ext cx="157330" cy="202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Oval 12"/>
          <p:cNvSpPr/>
          <p:nvPr/>
        </p:nvSpPr>
        <p:spPr>
          <a:xfrm>
            <a:off x="1162500" y="1052906"/>
            <a:ext cx="157330" cy="202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Oval 13"/>
          <p:cNvSpPr/>
          <p:nvPr/>
        </p:nvSpPr>
        <p:spPr>
          <a:xfrm>
            <a:off x="1393202" y="1425389"/>
            <a:ext cx="189153" cy="13447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Oval 14"/>
          <p:cNvSpPr/>
          <p:nvPr/>
        </p:nvSpPr>
        <p:spPr>
          <a:xfrm>
            <a:off x="2625040" y="2761691"/>
            <a:ext cx="189153" cy="13447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Oval 16"/>
          <p:cNvSpPr/>
          <p:nvPr/>
        </p:nvSpPr>
        <p:spPr>
          <a:xfrm flipH="1" flipV="1">
            <a:off x="2770950" y="2934401"/>
            <a:ext cx="180294" cy="136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Rounded Rectangle 17"/>
          <p:cNvSpPr/>
          <p:nvPr/>
        </p:nvSpPr>
        <p:spPr>
          <a:xfrm>
            <a:off x="2951244" y="2341020"/>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Lăng</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Cô</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Thừa</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Huế</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Oval 18"/>
          <p:cNvSpPr/>
          <p:nvPr/>
        </p:nvSpPr>
        <p:spPr>
          <a:xfrm>
            <a:off x="7554527" y="805417"/>
            <a:ext cx="2832823" cy="2643831"/>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Oval 19"/>
          <p:cNvSpPr/>
          <p:nvPr/>
        </p:nvSpPr>
        <p:spPr>
          <a:xfrm>
            <a:off x="9325424" y="826323"/>
            <a:ext cx="2832823" cy="2643831"/>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Oval 20"/>
          <p:cNvSpPr/>
          <p:nvPr/>
        </p:nvSpPr>
        <p:spPr>
          <a:xfrm>
            <a:off x="8406329" y="805417"/>
            <a:ext cx="2832823" cy="2643831"/>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Oval 22"/>
          <p:cNvSpPr/>
          <p:nvPr/>
        </p:nvSpPr>
        <p:spPr>
          <a:xfrm>
            <a:off x="8139626" y="788610"/>
            <a:ext cx="2832823" cy="2643831"/>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4" name="Rounded Rectangle 23"/>
          <p:cNvSpPr/>
          <p:nvPr/>
        </p:nvSpPr>
        <p:spPr>
          <a:xfrm>
            <a:off x="3501156" y="2975874"/>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Nẵng</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Oval 24"/>
          <p:cNvSpPr/>
          <p:nvPr/>
        </p:nvSpPr>
        <p:spPr>
          <a:xfrm>
            <a:off x="8590904" y="1286232"/>
            <a:ext cx="2832823" cy="2643831"/>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6" name="Oval 25"/>
          <p:cNvSpPr/>
          <p:nvPr/>
        </p:nvSpPr>
        <p:spPr>
          <a:xfrm flipH="1" flipV="1">
            <a:off x="2994487" y="3140964"/>
            <a:ext cx="180294" cy="136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7" name="Rounded Rectangle 26"/>
          <p:cNvSpPr/>
          <p:nvPr/>
        </p:nvSpPr>
        <p:spPr>
          <a:xfrm>
            <a:off x="3841562" y="3665471"/>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Cửa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Quảng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a:t>
            </a:r>
          </a:p>
        </p:txBody>
      </p:sp>
      <p:sp>
        <p:nvSpPr>
          <p:cNvPr id="28" name="Oval 27"/>
          <p:cNvSpPr/>
          <p:nvPr/>
        </p:nvSpPr>
        <p:spPr>
          <a:xfrm>
            <a:off x="8877466" y="1896359"/>
            <a:ext cx="2832823" cy="2643831"/>
          </a:xfrm>
          <a:prstGeom prst="ellipse">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9" name="Oval 28"/>
          <p:cNvSpPr/>
          <p:nvPr/>
        </p:nvSpPr>
        <p:spPr>
          <a:xfrm flipH="1" flipV="1">
            <a:off x="3356193" y="3742469"/>
            <a:ext cx="180294" cy="136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ounded Rectangle 29"/>
          <p:cNvSpPr/>
          <p:nvPr/>
        </p:nvSpPr>
        <p:spPr>
          <a:xfrm>
            <a:off x="4164756" y="4415982"/>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Bình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1" name="Oval 30"/>
          <p:cNvSpPr/>
          <p:nvPr/>
        </p:nvSpPr>
        <p:spPr>
          <a:xfrm>
            <a:off x="9041762" y="2993666"/>
            <a:ext cx="2832823" cy="2643831"/>
          </a:xfrm>
          <a:prstGeom prst="ellipse">
            <a:avLst/>
          </a:pr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2" name="Oval 31"/>
          <p:cNvSpPr/>
          <p:nvPr/>
        </p:nvSpPr>
        <p:spPr>
          <a:xfrm>
            <a:off x="9326466" y="3530757"/>
            <a:ext cx="2832823" cy="2643831"/>
          </a:xfrm>
          <a:prstGeom prst="ellipse">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ounded Rectangle 32"/>
          <p:cNvSpPr/>
          <p:nvPr/>
        </p:nvSpPr>
        <p:spPr>
          <a:xfrm>
            <a:off x="4444889" y="5175044"/>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Trang</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Oval 35"/>
          <p:cNvSpPr/>
          <p:nvPr/>
        </p:nvSpPr>
        <p:spPr>
          <a:xfrm flipH="1" flipV="1">
            <a:off x="3474361" y="5364560"/>
            <a:ext cx="180294" cy="136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7" name="Oval 36"/>
          <p:cNvSpPr/>
          <p:nvPr/>
        </p:nvSpPr>
        <p:spPr>
          <a:xfrm>
            <a:off x="9311220" y="4178797"/>
            <a:ext cx="2832823" cy="2643831"/>
          </a:xfrm>
          <a:prstGeom prst="ellipse">
            <a:avLst/>
          </a:prstGeom>
          <a:blipFill>
            <a:blip r:embed="rId1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8" name="Rounded Rectangle 37"/>
          <p:cNvSpPr/>
          <p:nvPr/>
        </p:nvSpPr>
        <p:spPr>
          <a:xfrm>
            <a:off x="4626451" y="5949980"/>
            <a:ext cx="4596873" cy="586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Mũi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Né –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Bình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Thuận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Oval 38"/>
          <p:cNvSpPr/>
          <p:nvPr/>
        </p:nvSpPr>
        <p:spPr>
          <a:xfrm flipH="1" flipV="1">
            <a:off x="2814193" y="6318657"/>
            <a:ext cx="180294" cy="136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1" name="Rounded Rectangle 40"/>
          <p:cNvSpPr/>
          <p:nvPr/>
        </p:nvSpPr>
        <p:spPr>
          <a:xfrm>
            <a:off x="7073473" y="13042"/>
            <a:ext cx="5070570" cy="736714"/>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CÁC BÃI BIỂN ĐẸP</a:t>
            </a:r>
          </a:p>
        </p:txBody>
      </p:sp>
    </p:spTree>
    <p:custDataLst>
      <p:tags r:id="rId1"/>
    </p:custDataLst>
    <p:extLst>
      <p:ext uri="{BB962C8B-B14F-4D97-AF65-F5344CB8AC3E}">
        <p14:creationId xmlns:p14="http://schemas.microsoft.com/office/powerpoint/2010/main" val="199329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32" fill="hold" grpId="1" nodeType="clickEffect">
                                  <p:stCondLst>
                                    <p:cond delay="0"/>
                                  </p:stCondLst>
                                  <p:childTnLst>
                                    <p:animEffect transition="out" filter="diamond(out)">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xit" presetSubtype="10" fill="hold" grpId="1" nodeType="clickEffect">
                                  <p:stCondLst>
                                    <p:cond delay="0"/>
                                  </p:stCondLst>
                                  <p:childTnLst>
                                    <p:animEffect transition="out" filter="randombar(horizontal)">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xit" presetSubtype="10" fill="hold" grpId="1" nodeType="clickEffect">
                                  <p:stCondLst>
                                    <p:cond delay="0"/>
                                  </p:stCondLst>
                                  <p:childTnLst>
                                    <p:animEffect transition="out" filter="randombar(horizontal)">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xit" presetSubtype="10" fill="hold" grpId="1" nodeType="clickEffect">
                                  <p:stCondLst>
                                    <p:cond delay="0"/>
                                  </p:stCondLst>
                                  <p:childTnLst>
                                    <p:animEffect transition="out" filter="randombar(horizontal)">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xit" presetSubtype="10" fill="hold" grpId="1" nodeType="clickEffect">
                                  <p:stCondLst>
                                    <p:cond delay="0"/>
                                  </p:stCondLst>
                                  <p:childTnLst>
                                    <p:animEffect transition="out" filter="randombar(horizontal)">
                                      <p:cBhvr>
                                        <p:cTn id="87" dur="500"/>
                                        <p:tgtEl>
                                          <p:spTgt spid="28"/>
                                        </p:tgtEl>
                                      </p:cBhvr>
                                    </p:animEffect>
                                    <p:set>
                                      <p:cBhvr>
                                        <p:cTn id="88" dur="1" fill="hold">
                                          <p:stCondLst>
                                            <p:cond delay="499"/>
                                          </p:stCondLst>
                                        </p:cTn>
                                        <p:tgtEl>
                                          <p:spTgt spid="28"/>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xit" presetSubtype="10" fill="hold" grpId="1" nodeType="clickEffect">
                                  <p:stCondLst>
                                    <p:cond delay="0"/>
                                  </p:stCondLst>
                                  <p:childTnLst>
                                    <p:animEffect transition="out" filter="randombar(horizontal)">
                                      <p:cBhvr>
                                        <p:cTn id="101" dur="500"/>
                                        <p:tgtEl>
                                          <p:spTgt spid="31"/>
                                        </p:tgtEl>
                                      </p:cBhvr>
                                    </p:animEffect>
                                    <p:set>
                                      <p:cBhvr>
                                        <p:cTn id="102" dur="1" fill="hold">
                                          <p:stCondLst>
                                            <p:cond delay="499"/>
                                          </p:stCondLst>
                                        </p:cTn>
                                        <p:tgtEl>
                                          <p:spTgt spid="31"/>
                                        </p:tgtEl>
                                        <p:attrNameLst>
                                          <p:attrName>style.visibility</p:attrName>
                                        </p:attrNameLst>
                                      </p:cBhvr>
                                      <p:to>
                                        <p:strVal val="hidden"/>
                                      </p:to>
                                    </p:set>
                                  </p:childTnLst>
                                </p:cTn>
                              </p:par>
                              <p:par>
                                <p:cTn id="103" presetID="10" presetClass="entr" presetSubtype="0"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500"/>
                                        <p:tgtEl>
                                          <p:spTgt spid="36"/>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fade">
                                      <p:cBhvr>
                                        <p:cTn id="111" dur="500"/>
                                        <p:tgtEl>
                                          <p:spTgt spid="32"/>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xit" presetSubtype="10" fill="hold" grpId="1" nodeType="clickEffect">
                                  <p:stCondLst>
                                    <p:cond delay="0"/>
                                  </p:stCondLst>
                                  <p:childTnLst>
                                    <p:animEffect transition="out" filter="randombar(horizontal)">
                                      <p:cBhvr>
                                        <p:cTn id="115" dur="500"/>
                                        <p:tgtEl>
                                          <p:spTgt spid="32"/>
                                        </p:tgtEl>
                                      </p:cBhvr>
                                    </p:animEffect>
                                    <p:set>
                                      <p:cBhvr>
                                        <p:cTn id="116" dur="1" fill="hold">
                                          <p:stCondLst>
                                            <p:cond delay="499"/>
                                          </p:stCondLst>
                                        </p:cTn>
                                        <p:tgtEl>
                                          <p:spTgt spid="32"/>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fade">
                                      <p:cBhvr>
                                        <p:cTn id="119" dur="500"/>
                                        <p:tgtEl>
                                          <p:spTgt spid="38"/>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fade">
                                      <p:cBhvr>
                                        <p:cTn id="122" dur="500"/>
                                        <p:tgtEl>
                                          <p:spTgt spid="39"/>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7"/>
                                        </p:tgtEl>
                                        <p:attrNameLst>
                                          <p:attrName>style.visibility</p:attrName>
                                        </p:attrNameLst>
                                      </p:cBhvr>
                                      <p:to>
                                        <p:strVal val="visible"/>
                                      </p:to>
                                    </p:set>
                                    <p:animEffect transition="in" filter="fade">
                                      <p:cBhvr>
                                        <p:cTn id="125" dur="500"/>
                                        <p:tgtEl>
                                          <p:spTgt spid="37"/>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xit" presetSubtype="10" fill="hold" grpId="1" nodeType="clickEffect">
                                  <p:stCondLst>
                                    <p:cond delay="0"/>
                                  </p:stCondLst>
                                  <p:childTnLst>
                                    <p:animEffect transition="out" filter="randombar(horizontal)">
                                      <p:cBhvr>
                                        <p:cTn id="129" dur="500"/>
                                        <p:tgtEl>
                                          <p:spTgt spid="37"/>
                                        </p:tgtEl>
                                      </p:cBhvr>
                                    </p:animEffect>
                                    <p:set>
                                      <p:cBhvr>
                                        <p:cTn id="130"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19" grpId="1" animBg="1"/>
      <p:bldP spid="20" grpId="0" animBg="1"/>
      <p:bldP spid="20" grpId="1" animBg="1"/>
      <p:bldP spid="21" grpId="0" animBg="1"/>
      <p:bldP spid="21" grpId="1" animBg="1"/>
      <p:bldP spid="23" grpId="0" animBg="1"/>
      <p:bldP spid="23" grpId="1" animBg="1"/>
      <p:bldP spid="24" grpId="0" animBg="1"/>
      <p:bldP spid="25" grpId="0" animBg="1"/>
      <p:bldP spid="25" grpId="1" animBg="1"/>
      <p:bldP spid="26" grpId="0" animBg="1"/>
      <p:bldP spid="27" grpId="0" animBg="1"/>
      <p:bldP spid="28" grpId="0" animBg="1"/>
      <p:bldP spid="28" grpId="1" animBg="1"/>
      <p:bldP spid="29" grpId="0" animBg="1"/>
      <p:bldP spid="30" grpId="0" animBg="1"/>
      <p:bldP spid="31" grpId="0" animBg="1"/>
      <p:bldP spid="31" grpId="1" animBg="1"/>
      <p:bldP spid="32" grpId="0" animBg="1"/>
      <p:bldP spid="32" grpId="1" animBg="1"/>
      <p:bldP spid="33" grpId="0" animBg="1"/>
      <p:bldP spid="36" grpId="0" animBg="1"/>
      <p:bldP spid="37" grpId="0" animBg="1"/>
      <p:bldP spid="37" grpId="1" animBg="1"/>
      <p:bldP spid="38"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095501" y="267148"/>
            <a:ext cx="8543924" cy="894902"/>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1847850" y="352908"/>
            <a:ext cx="9094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lịch</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pic>
        <p:nvPicPr>
          <p:cNvPr id="5122" name="Picture 2" descr="Cửa Lò chật kín du khách tắm biển chiều cuối tuần - Trang thông tin điện tử  thị xã Cửa Lò">
            <a:extLst>
              <a:ext uri="{FF2B5EF4-FFF2-40B4-BE49-F238E27FC236}">
                <a16:creationId xmlns:a16="http://schemas.microsoft.com/office/drawing/2014/main" id="{F37C0FD1-074F-4F75-F690-6DA84329B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34" y="1549592"/>
            <a:ext cx="5835869" cy="380542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37">
            <a:extLst>
              <a:ext uri="{FF2B5EF4-FFF2-40B4-BE49-F238E27FC236}">
                <a16:creationId xmlns:a16="http://schemas.microsoft.com/office/drawing/2014/main" id="{F1E44251-546B-D0B8-1E16-1CFBE192C3AB}"/>
              </a:ext>
            </a:extLst>
          </p:cNvPr>
          <p:cNvSpPr/>
          <p:nvPr/>
        </p:nvSpPr>
        <p:spPr>
          <a:xfrm>
            <a:off x="1673373" y="5615619"/>
            <a:ext cx="3108833" cy="586155"/>
          </a:xfrm>
          <a:prstGeom prst="round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Tắm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124" name="Picture 4" descr="Đẹp miễn chê với 9 resort sát biển &quot;bao sang, bao chảnh&quot; đáng đi nhất Việt  Nam">
            <a:extLst>
              <a:ext uri="{FF2B5EF4-FFF2-40B4-BE49-F238E27FC236}">
                <a16:creationId xmlns:a16="http://schemas.microsoft.com/office/drawing/2014/main" id="{BF60219F-95B4-1F5E-134A-005740A63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675" y="1566041"/>
            <a:ext cx="5633545" cy="376270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37">
            <a:extLst>
              <a:ext uri="{FF2B5EF4-FFF2-40B4-BE49-F238E27FC236}">
                <a16:creationId xmlns:a16="http://schemas.microsoft.com/office/drawing/2014/main" id="{C6B89CCB-9B47-F88C-8605-31CA1BAB5D25}"/>
              </a:ext>
            </a:extLst>
          </p:cNvPr>
          <p:cNvSpPr/>
          <p:nvPr/>
        </p:nvSpPr>
        <p:spPr>
          <a:xfrm>
            <a:off x="7664269" y="5636640"/>
            <a:ext cx="3108833" cy="586155"/>
          </a:xfrm>
          <a:prstGeom prst="round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Nghỉ</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dưỡng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42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wipe(down)">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5124"/>
                                        </p:tgtEl>
                                        <p:attrNameLst>
                                          <p:attrName>style.visibility</p:attrName>
                                        </p:attrNameLst>
                                      </p:cBhvr>
                                      <p:to>
                                        <p:strVal val="visible"/>
                                      </p:to>
                                    </p:set>
                                    <p:animEffect transition="in" filter="wipe(down)">
                                      <p:cBhvr>
                                        <p:cTn id="25"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7">
            <a:extLst>
              <a:ext uri="{FF2B5EF4-FFF2-40B4-BE49-F238E27FC236}">
                <a16:creationId xmlns:a16="http://schemas.microsoft.com/office/drawing/2014/main" id="{5D5EBBAE-D8AA-6ADF-8C39-E4BBB8AAA6A9}"/>
              </a:ext>
            </a:extLst>
          </p:cNvPr>
          <p:cNvSpPr/>
          <p:nvPr/>
        </p:nvSpPr>
        <p:spPr>
          <a:xfrm>
            <a:off x="2501462" y="5930930"/>
            <a:ext cx="8240110" cy="586155"/>
          </a:xfrm>
          <a:prstGeom prst="round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Tham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danh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lam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thắng</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cảnh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146" name="Picture 2" descr="Tour Phong Nha Kẻ Bàng 1 Ngày : Động Phong Nha - Động Thiên Đường">
            <a:extLst>
              <a:ext uri="{FF2B5EF4-FFF2-40B4-BE49-F238E27FC236}">
                <a16:creationId xmlns:a16="http://schemas.microsoft.com/office/drawing/2014/main" id="{7F169CC0-E031-6064-0D22-40DD81ECF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516" y="106198"/>
            <a:ext cx="8552793" cy="5489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22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4E260823-1091-AE2C-F618-6148E04737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62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8DB96D-37C9-4B14-AD6D-C27CF3CB656D}"/>
              </a:ext>
            </a:extLst>
          </p:cNvPr>
          <p:cNvSpPr txBox="1"/>
          <p:nvPr/>
        </p:nvSpPr>
        <p:spPr>
          <a:xfrm>
            <a:off x="2180415" y="1982914"/>
            <a:ext cx="7831169"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70C0"/>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ea typeface="+mn-ea"/>
                <a:cs typeface="Arial"/>
                <a:sym typeface="Arial"/>
              </a:rPr>
              <a:t>VẬN DỤNG</a:t>
            </a:r>
            <a:endParaRPr kumimoji="0" lang="en-US" sz="11500" b="0" i="0" u="none" strike="noStrike" kern="0" cap="none" spc="0" normalizeH="0" baseline="0" noProof="0" dirty="0">
              <a:ln>
                <a:noFill/>
              </a:ln>
              <a:solidFill>
                <a:srgbClr val="0070C0"/>
              </a:solidFill>
              <a:effectLst>
                <a:glow rad="101600">
                  <a:prstClr val="white">
                    <a:alpha val="60000"/>
                  </a:prstClr>
                </a:glow>
                <a:outerShdw blurRad="50800" dist="38100" dir="2700000" algn="tl" rotWithShape="0">
                  <a:prstClr val="black">
                    <a:alpha val="40000"/>
                  </a:prstClr>
                </a:outerShdw>
              </a:effectLst>
              <a:uLnTx/>
              <a:uFillTx/>
              <a:latin typeface="UTM Azuki" panose="02040603050506020204" pitchFamily="18" charset="0"/>
              <a:ea typeface="+mn-ea"/>
              <a:cs typeface="Arial"/>
              <a:sym typeface="Arial"/>
            </a:endParaRPr>
          </a:p>
        </p:txBody>
      </p:sp>
      <p:sp>
        <p:nvSpPr>
          <p:cNvPr id="4" name="Rectangle 3"/>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037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2" presetClass="emph" presetSubtype="0" fill="hold" grpId="1" nodeType="after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8C63A3-FDD6-4BEB-9E49-68EAF63BC3EF}"/>
              </a:ext>
            </a:extLst>
          </p:cNvPr>
          <p:cNvSpPr/>
          <p:nvPr/>
        </p:nvSpPr>
        <p:spPr>
          <a:xfrm>
            <a:off x="746116" y="1492469"/>
            <a:ext cx="7983022" cy="2039007"/>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hữ gi - Olm">
            <a:extLst>
              <a:ext uri="{FF2B5EF4-FFF2-40B4-BE49-F238E27FC236}">
                <a16:creationId xmlns:a16="http://schemas.microsoft.com/office/drawing/2014/main" id="{E2EF8987-34BC-4CA1-A421-D52B372F6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33491" y="700638"/>
            <a:ext cx="2574192" cy="55589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913F33D-798D-4443-825C-439ABFB8FF71}"/>
              </a:ext>
            </a:extLst>
          </p:cNvPr>
          <p:cNvSpPr txBox="1"/>
          <p:nvPr/>
        </p:nvSpPr>
        <p:spPr>
          <a:xfrm>
            <a:off x="1000196" y="1630885"/>
            <a:ext cx="7685068" cy="1754326"/>
          </a:xfrm>
          <a:prstGeom prst="rect">
            <a:avLst/>
          </a:prstGeom>
          <a:noFill/>
        </p:spPr>
        <p:txBody>
          <a:bodyPr wrap="square" rtlCol="0">
            <a:spAutoFit/>
          </a:bodyPr>
          <a:lstStyle/>
          <a:p>
            <a:r>
              <a:rPr lang="vi-VN" sz="3600" b="1" dirty="0">
                <a:solidFill>
                  <a:srgbClr val="002060"/>
                </a:solidFill>
                <a:latin typeface="Cambria" panose="02040503050406030204" pitchFamily="18" charset="0"/>
                <a:ea typeface="Cambria" panose="02040503050406030204" pitchFamily="18" charset="0"/>
              </a:rPr>
              <a:t>Sưu tầm </a:t>
            </a:r>
            <a:r>
              <a:rPr lang="en-US" sz="3600" b="1" dirty="0" err="1">
                <a:solidFill>
                  <a:srgbClr val="002060"/>
                </a:solidFill>
                <a:latin typeface="Cambria" panose="02040503050406030204" pitchFamily="18" charset="0"/>
                <a:ea typeface="Cambria" panose="02040503050406030204" pitchFamily="18" charset="0"/>
              </a:rPr>
              <a:t>tranh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ảnh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hoặc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tư</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bãi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biển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đẹp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vùng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Duyên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hải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miền</a:t>
            </a:r>
            <a:r>
              <a:rPr lang="en-US" sz="3600" b="1" dirty="0">
                <a:solidFill>
                  <a:srgbClr val="002060"/>
                </a:solidFill>
                <a:latin typeface="Cambria" panose="02040503050406030204" pitchFamily="18" charset="0"/>
                <a:ea typeface="Cambria" panose="02040503050406030204" pitchFamily="18" charset="0"/>
              </a:rPr>
              <a:t> Trung.</a:t>
            </a:r>
          </a:p>
        </p:txBody>
      </p:sp>
      <p:pic>
        <p:nvPicPr>
          <p:cNvPr id="2" name="Picture 1">
            <a:extLst>
              <a:ext uri="{FF2B5EF4-FFF2-40B4-BE49-F238E27FC236}">
                <a16:creationId xmlns:a16="http://schemas.microsoft.com/office/drawing/2014/main" id="{D3701094-5195-C5AC-90AE-D5FBE32716CF}"/>
              </a:ext>
            </a:extLst>
          </p:cNvPr>
          <p:cNvPicPr>
            <a:picLocks noChangeAspect="1"/>
          </p:cNvPicPr>
          <p:nvPr/>
        </p:nvPicPr>
        <p:blipFill>
          <a:blip r:embed="rId3"/>
          <a:stretch>
            <a:fillRect/>
          </a:stretch>
        </p:blipFill>
        <p:spPr>
          <a:xfrm>
            <a:off x="3223884" y="0"/>
            <a:ext cx="3810330" cy="1707028"/>
          </a:xfrm>
          <a:prstGeom prst="rect">
            <a:avLst/>
          </a:prstGeom>
        </p:spPr>
      </p:pic>
      <p:sp>
        <p:nvSpPr>
          <p:cNvPr id="6" name="Rectangle 5"/>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335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00"/>
                                        <p:tgtEl>
                                          <p:spTgt spid="5"/>
                                        </p:tgtEl>
                                      </p:cBhvr>
                                    </p:animEffect>
                                  </p:childTnLst>
                                </p:cTn>
                              </p:par>
                            </p:childTnLst>
                          </p:cTn>
                        </p:par>
                        <p:par>
                          <p:cTn id="14" fill="hold">
                            <p:stCondLst>
                              <p:cond delay="700"/>
                            </p:stCondLst>
                            <p:childTnLst>
                              <p:par>
                                <p:cTn id="15" presetID="16" presetClass="entr" presetSubtype="2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785" y="1417228"/>
            <a:ext cx="5440772" cy="5440772"/>
          </a:xfrm>
          <a:prstGeom prst="rect">
            <a:avLst/>
          </a:prstGeom>
        </p:spPr>
      </p:pic>
      <p:grpSp>
        <p:nvGrpSpPr>
          <p:cNvPr id="9"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10"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sp>
          <p:nvSpPr>
            <p:cNvPr id="11"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sp>
          <p:nvSpPr>
            <p:cNvPr id="12"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sp>
          <p:nvSpPr>
            <p:cNvPr id="13"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sp>
          <p:nvSpPr>
            <p:cNvPr id="14"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sp>
          <p:nvSpPr>
            <p:cNvPr id="15"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grpSp>
      <p:sp>
        <p:nvSpPr>
          <p:cNvPr id="5" name="TextBox 4"/>
          <p:cNvSpPr txBox="1"/>
          <p:nvPr/>
        </p:nvSpPr>
        <p:spPr>
          <a:xfrm>
            <a:off x="7066354" y="1935056"/>
            <a:ext cx="404948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600" b="1" i="0" u="none" strike="noStrike" kern="1200" cap="none" spc="0" normalizeH="0" baseline="0" noProof="0" dirty="0">
                <a:ln>
                  <a:noFill/>
                </a:ln>
                <a:solidFill>
                  <a:srgbClr val="0033CC"/>
                </a:solidFill>
                <a:effectLst>
                  <a:outerShdw blurRad="50800" dist="38100" dir="2700000" algn="tl" rotWithShape="0">
                    <a:prstClr val="black">
                      <a:alpha val="40000"/>
                    </a:prstClr>
                  </a:outerShdw>
                  <a:reflection blurRad="6350" stA="55000" endA="300" endPos="45500" dir="5400000" sy="-100000" algn="bl" rotWithShape="0"/>
                </a:effectLst>
                <a:uLnTx/>
                <a:uFillTx/>
                <a:latin typeface="Cambria" panose="02040503050406030204" pitchFamily="18" charset="0"/>
                <a:ea typeface="Cambria" panose="02040503050406030204" pitchFamily="18" charset="0"/>
                <a:cs typeface="Times New Roman" panose="02020603050405020304" pitchFamily="18" charset="0"/>
              </a:rPr>
              <a:t>TẠM BIỆT CÁC EM</a:t>
            </a:r>
          </a:p>
        </p:txBody>
      </p:sp>
      <p:pic>
        <p:nvPicPr>
          <p:cNvPr id="1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8516"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902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8C63A3-FDD6-4BEB-9E49-68EAF63BC3EF}"/>
              </a:ext>
            </a:extLst>
          </p:cNvPr>
          <p:cNvSpPr/>
          <p:nvPr/>
        </p:nvSpPr>
        <p:spPr>
          <a:xfrm>
            <a:off x="3139503" y="637425"/>
            <a:ext cx="8085762" cy="1877175"/>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hữ gi - Olm">
            <a:extLst>
              <a:ext uri="{FF2B5EF4-FFF2-40B4-BE49-F238E27FC236}">
                <a16:creationId xmlns:a16="http://schemas.microsoft.com/office/drawing/2014/main" id="{E2EF8987-34BC-4CA1-A421-D52B372F6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10" y="832206"/>
            <a:ext cx="2575226" cy="55612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913F33D-798D-4443-825C-439ABFB8FF71}"/>
              </a:ext>
            </a:extLst>
          </p:cNvPr>
          <p:cNvSpPr txBox="1"/>
          <p:nvPr/>
        </p:nvSpPr>
        <p:spPr>
          <a:xfrm>
            <a:off x="3349375" y="940585"/>
            <a:ext cx="7685068" cy="1200329"/>
          </a:xfrm>
          <a:prstGeom prst="rect">
            <a:avLst/>
          </a:prstGeom>
          <a:noFill/>
        </p:spPr>
        <p:txBody>
          <a:bodyPr wrap="square" rtlCol="0">
            <a:spAutoFit/>
          </a:bodyPr>
          <a:lstStyle/>
          <a:p>
            <a:pPr lvl="0" algn="just">
              <a:defRPr/>
            </a:pPr>
            <a:r>
              <a:rPr lang="vi-VN" sz="3600" dirty="0">
                <a:solidFill>
                  <a:srgbClr val="FF0000"/>
                </a:solidFill>
                <a:cs typeface="Arial" panose="020B0604020202020204" pitchFamily="34" charset="0"/>
              </a:rPr>
              <a:t>Muối có vai trò như thế nào đối với đời sống của mỗi chúng ta?</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EAF4AB7-76AA-4D70-7299-6E8487A35BA8}"/>
              </a:ext>
            </a:extLst>
          </p:cNvPr>
          <p:cNvSpPr txBox="1"/>
          <p:nvPr/>
        </p:nvSpPr>
        <p:spPr>
          <a:xfrm>
            <a:off x="3494273" y="3157573"/>
            <a:ext cx="8240527" cy="1938992"/>
          </a:xfrm>
          <a:custGeom>
            <a:avLst/>
            <a:gdLst>
              <a:gd name="connsiteX0" fmla="*/ 0 w 8697727"/>
              <a:gd name="connsiteY0" fmla="*/ 0 h 1323439"/>
              <a:gd name="connsiteX1" fmla="*/ 8697727 w 8697727"/>
              <a:gd name="connsiteY1" fmla="*/ 0 h 1323439"/>
              <a:gd name="connsiteX2" fmla="*/ 8697727 w 8697727"/>
              <a:gd name="connsiteY2" fmla="*/ 1323439 h 1323439"/>
              <a:gd name="connsiteX3" fmla="*/ 0 w 8697727"/>
              <a:gd name="connsiteY3" fmla="*/ 1323439 h 1323439"/>
              <a:gd name="connsiteX4" fmla="*/ 0 w 8697727"/>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323439" fill="none" extrusionOk="0">
                <a:moveTo>
                  <a:pt x="0" y="0"/>
                </a:moveTo>
                <a:cubicBezTo>
                  <a:pt x="2307566" y="5222"/>
                  <a:pt x="4621976" y="24918"/>
                  <a:pt x="8697727" y="0"/>
                </a:cubicBezTo>
                <a:cubicBezTo>
                  <a:pt x="8635133" y="502581"/>
                  <a:pt x="8660769" y="742429"/>
                  <a:pt x="8697727" y="1323439"/>
                </a:cubicBezTo>
                <a:cubicBezTo>
                  <a:pt x="6720543" y="1158678"/>
                  <a:pt x="3935477" y="1441589"/>
                  <a:pt x="0" y="1323439"/>
                </a:cubicBezTo>
                <a:cubicBezTo>
                  <a:pt x="-52747" y="826522"/>
                  <a:pt x="-93581" y="659507"/>
                  <a:pt x="0" y="0"/>
                </a:cubicBezTo>
                <a:close/>
              </a:path>
              <a:path w="8697727" h="1323439" stroke="0" extrusionOk="0">
                <a:moveTo>
                  <a:pt x="0" y="0"/>
                </a:moveTo>
                <a:cubicBezTo>
                  <a:pt x="1791850" y="11849"/>
                  <a:pt x="6835039" y="-161459"/>
                  <a:pt x="8697727" y="0"/>
                </a:cubicBezTo>
                <a:cubicBezTo>
                  <a:pt x="8683067" y="501774"/>
                  <a:pt x="8617792" y="1007572"/>
                  <a:pt x="8697727" y="1323439"/>
                </a:cubicBezTo>
                <a:cubicBezTo>
                  <a:pt x="5749793" y="1177579"/>
                  <a:pt x="357655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8240527"/>
                      <a:gd name="connsiteY0" fmla="*/ 0 h 1938992"/>
                      <a:gd name="connsiteX1" fmla="*/ 8240527 w 8240527"/>
                      <a:gd name="connsiteY1" fmla="*/ 0 h 1938992"/>
                      <a:gd name="connsiteX2" fmla="*/ 8240527 w 8240527"/>
                      <a:gd name="connsiteY2" fmla="*/ 1938992 h 1938992"/>
                      <a:gd name="connsiteX3" fmla="*/ 0 w 8240527"/>
                      <a:gd name="connsiteY3" fmla="*/ 1938992 h 1938992"/>
                      <a:gd name="connsiteX4" fmla="*/ 0 w 8240527"/>
                      <a:gd name="connsiteY4" fmla="*/ 0 h 1938992"/>
                      <a:gd name="connsiteX0" fmla="*/ 0 w 8240527"/>
                      <a:gd name="connsiteY0" fmla="*/ 0 h 1938992"/>
                      <a:gd name="connsiteX1" fmla="*/ 8240527 w 8240527"/>
                      <a:gd name="connsiteY1" fmla="*/ 0 h 1938992"/>
                      <a:gd name="connsiteX2" fmla="*/ 8240527 w 8240527"/>
                      <a:gd name="connsiteY2" fmla="*/ 1938992 h 1938992"/>
                      <a:gd name="connsiteX3" fmla="*/ 0 w 8240527"/>
                      <a:gd name="connsiteY3" fmla="*/ 1938992 h 1938992"/>
                      <a:gd name="connsiteX4" fmla="*/ 0 w 8240527"/>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0527" h="1938992" fill="none" extrusionOk="0">
                        <a:moveTo>
                          <a:pt x="0" y="0"/>
                        </a:moveTo>
                        <a:cubicBezTo>
                          <a:pt x="1960927" y="5222"/>
                          <a:pt x="4170414" y="24918"/>
                          <a:pt x="8240527" y="0"/>
                        </a:cubicBezTo>
                        <a:cubicBezTo>
                          <a:pt x="8171484" y="710793"/>
                          <a:pt x="8192731" y="1061006"/>
                          <a:pt x="8240527" y="1938992"/>
                        </a:cubicBezTo>
                        <a:cubicBezTo>
                          <a:pt x="6211750" y="1794161"/>
                          <a:pt x="3993327" y="2150532"/>
                          <a:pt x="0" y="1938992"/>
                        </a:cubicBezTo>
                        <a:cubicBezTo>
                          <a:pt x="-35795" y="1199712"/>
                          <a:pt x="-88137" y="989551"/>
                          <a:pt x="0" y="0"/>
                        </a:cubicBezTo>
                        <a:close/>
                      </a:path>
                      <a:path w="8240527" h="1938992" stroke="0" extrusionOk="0">
                        <a:moveTo>
                          <a:pt x="0" y="0"/>
                        </a:moveTo>
                        <a:cubicBezTo>
                          <a:pt x="1750341" y="16583"/>
                          <a:pt x="6695329" y="-296239"/>
                          <a:pt x="8240527" y="0"/>
                        </a:cubicBezTo>
                        <a:cubicBezTo>
                          <a:pt x="8178438" y="690899"/>
                          <a:pt x="8220403" y="1460533"/>
                          <a:pt x="8240527" y="1938992"/>
                        </a:cubicBezTo>
                        <a:cubicBezTo>
                          <a:pt x="5581765" y="1841217"/>
                          <a:pt x="3348554" y="1559768"/>
                          <a:pt x="0" y="1938992"/>
                        </a:cubicBezTo>
                        <a:cubicBezTo>
                          <a:pt x="-80078" y="1567711"/>
                          <a:pt x="-1764" y="812350"/>
                          <a:pt x="0" y="0"/>
                        </a:cubicBezTo>
                        <a:close/>
                      </a:path>
                      <a:path w="8240527" h="1938992" fill="none" stroke="0" extrusionOk="0">
                        <a:moveTo>
                          <a:pt x="0" y="0"/>
                        </a:moveTo>
                        <a:cubicBezTo>
                          <a:pt x="2460163" y="11849"/>
                          <a:pt x="4916066" y="-161459"/>
                          <a:pt x="8240527" y="0"/>
                        </a:cubicBezTo>
                        <a:cubicBezTo>
                          <a:pt x="8207146" y="757352"/>
                          <a:pt x="8168773" y="1146878"/>
                          <a:pt x="8240527" y="1938992"/>
                        </a:cubicBezTo>
                        <a:cubicBezTo>
                          <a:pt x="6410753" y="1780528"/>
                          <a:pt x="3907269" y="2348161"/>
                          <a:pt x="0" y="1938992"/>
                        </a:cubicBezTo>
                        <a:cubicBezTo>
                          <a:pt x="-56762" y="1182545"/>
                          <a:pt x="-86948" y="977112"/>
                          <a:pt x="0" y="0"/>
                        </a:cubicBezTo>
                        <a:close/>
                      </a:path>
                    </a:pathLst>
                  </a:cu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Muối rất cần cho cuộc sống của mỗi chúng ta. Nếu thiếu muối chúng ta sẽ bị bệnh bướu cổ,...</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Freeform: Shape 34">
            <a:extLst>
              <a:ext uri="{FF2B5EF4-FFF2-40B4-BE49-F238E27FC236}">
                <a16:creationId xmlns:a16="http://schemas.microsoft.com/office/drawing/2014/main" id="{7E005084-FA86-6742-BEEA-5EE76F930747}"/>
              </a:ext>
            </a:extLst>
          </p:cNvPr>
          <p:cNvSpPr/>
          <p:nvPr/>
        </p:nvSpPr>
        <p:spPr>
          <a:xfrm>
            <a:off x="3174387" y="2427300"/>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7" name="Rectangle 6"/>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943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00"/>
                                        <p:tgtEl>
                                          <p:spTgt spid="5"/>
                                        </p:tgtEl>
                                      </p:cBhvr>
                                    </p:animEffect>
                                  </p:childTnLst>
                                </p:cTn>
                              </p:par>
                            </p:childTnLst>
                          </p:cTn>
                        </p:par>
                        <p:par>
                          <p:cTn id="14" fill="hold">
                            <p:stCondLst>
                              <p:cond delay="700"/>
                            </p:stCondLst>
                            <p:childTnLst>
                              <p:par>
                                <p:cTn id="15" presetID="16" presetClass="entr" presetSubtype="2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8C63A3-FDD6-4BEB-9E49-68EAF63BC3EF}"/>
              </a:ext>
            </a:extLst>
          </p:cNvPr>
          <p:cNvSpPr/>
          <p:nvPr/>
        </p:nvSpPr>
        <p:spPr>
          <a:xfrm>
            <a:off x="3139503" y="637425"/>
            <a:ext cx="6356922" cy="1439025"/>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hữ gi - Olm">
            <a:extLst>
              <a:ext uri="{FF2B5EF4-FFF2-40B4-BE49-F238E27FC236}">
                <a16:creationId xmlns:a16="http://schemas.microsoft.com/office/drawing/2014/main" id="{E2EF8987-34BC-4CA1-A421-D52B372F6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10" y="832206"/>
            <a:ext cx="2575226" cy="55612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913F33D-798D-4443-825C-439ABFB8FF71}"/>
              </a:ext>
            </a:extLst>
          </p:cNvPr>
          <p:cNvSpPr txBox="1"/>
          <p:nvPr/>
        </p:nvSpPr>
        <p:spPr>
          <a:xfrm>
            <a:off x="3349375" y="940585"/>
            <a:ext cx="7685068" cy="830997"/>
          </a:xfrm>
          <a:prstGeom prst="rect">
            <a:avLst/>
          </a:prstGeom>
          <a:noFill/>
        </p:spPr>
        <p:txBody>
          <a:bodyPr wrap="square" rtlCol="0">
            <a:spAutoFit/>
          </a:bodyPr>
          <a:lstStyle/>
          <a:p>
            <a:pPr lvl="0" algn="just">
              <a:defRPr/>
            </a:pPr>
            <a:r>
              <a:rPr lang="vi-VN" sz="4800" dirty="0">
                <a:solidFill>
                  <a:srgbClr val="FF0000"/>
                </a:solidFill>
                <a:cs typeface="Arial" panose="020B0604020202020204" pitchFamily="34" charset="0"/>
              </a:rPr>
              <a:t>Muối từ đâu mà có?</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EAF4AB7-76AA-4D70-7299-6E8487A35BA8}"/>
              </a:ext>
            </a:extLst>
          </p:cNvPr>
          <p:cNvSpPr txBox="1"/>
          <p:nvPr/>
        </p:nvSpPr>
        <p:spPr>
          <a:xfrm>
            <a:off x="3905249" y="3081373"/>
            <a:ext cx="7324725" cy="707886"/>
          </a:xfrm>
          <a:custGeom>
            <a:avLst/>
            <a:gdLst>
              <a:gd name="connsiteX0" fmla="*/ 0 w 8697727"/>
              <a:gd name="connsiteY0" fmla="*/ 0 h 1323439"/>
              <a:gd name="connsiteX1" fmla="*/ 8697727 w 8697727"/>
              <a:gd name="connsiteY1" fmla="*/ 0 h 1323439"/>
              <a:gd name="connsiteX2" fmla="*/ 8697727 w 8697727"/>
              <a:gd name="connsiteY2" fmla="*/ 1323439 h 1323439"/>
              <a:gd name="connsiteX3" fmla="*/ 0 w 8697727"/>
              <a:gd name="connsiteY3" fmla="*/ 1323439 h 1323439"/>
              <a:gd name="connsiteX4" fmla="*/ 0 w 8697727"/>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323439" fill="none" extrusionOk="0">
                <a:moveTo>
                  <a:pt x="0" y="0"/>
                </a:moveTo>
                <a:cubicBezTo>
                  <a:pt x="2307566" y="5222"/>
                  <a:pt x="4621976" y="24918"/>
                  <a:pt x="8697727" y="0"/>
                </a:cubicBezTo>
                <a:cubicBezTo>
                  <a:pt x="8635133" y="502581"/>
                  <a:pt x="8660769" y="742429"/>
                  <a:pt x="8697727" y="1323439"/>
                </a:cubicBezTo>
                <a:cubicBezTo>
                  <a:pt x="6720543" y="1158678"/>
                  <a:pt x="3935477" y="1441589"/>
                  <a:pt x="0" y="1323439"/>
                </a:cubicBezTo>
                <a:cubicBezTo>
                  <a:pt x="-52747" y="826522"/>
                  <a:pt x="-93581" y="659507"/>
                  <a:pt x="0" y="0"/>
                </a:cubicBezTo>
                <a:close/>
              </a:path>
              <a:path w="8697727" h="1323439" stroke="0" extrusionOk="0">
                <a:moveTo>
                  <a:pt x="0" y="0"/>
                </a:moveTo>
                <a:cubicBezTo>
                  <a:pt x="1791850" y="11849"/>
                  <a:pt x="6835039" y="-161459"/>
                  <a:pt x="8697727" y="0"/>
                </a:cubicBezTo>
                <a:cubicBezTo>
                  <a:pt x="8683067" y="501774"/>
                  <a:pt x="8617792" y="1007572"/>
                  <a:pt x="8697727" y="1323439"/>
                </a:cubicBezTo>
                <a:cubicBezTo>
                  <a:pt x="5749793" y="1177579"/>
                  <a:pt x="357655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7324725"/>
                      <a:gd name="connsiteY0" fmla="*/ 0 h 707886"/>
                      <a:gd name="connsiteX1" fmla="*/ 7324725 w 7324725"/>
                      <a:gd name="connsiteY1" fmla="*/ 0 h 707886"/>
                      <a:gd name="connsiteX2" fmla="*/ 7324725 w 7324725"/>
                      <a:gd name="connsiteY2" fmla="*/ 707886 h 707886"/>
                      <a:gd name="connsiteX3" fmla="*/ 0 w 7324725"/>
                      <a:gd name="connsiteY3" fmla="*/ 707886 h 707886"/>
                      <a:gd name="connsiteX4" fmla="*/ 0 w 7324725"/>
                      <a:gd name="connsiteY4" fmla="*/ 0 h 707886"/>
                      <a:gd name="connsiteX0" fmla="*/ 0 w 7324725"/>
                      <a:gd name="connsiteY0" fmla="*/ 0 h 707886"/>
                      <a:gd name="connsiteX1" fmla="*/ 7324725 w 7324725"/>
                      <a:gd name="connsiteY1" fmla="*/ 0 h 707886"/>
                      <a:gd name="connsiteX2" fmla="*/ 7324725 w 7324725"/>
                      <a:gd name="connsiteY2" fmla="*/ 707886 h 707886"/>
                      <a:gd name="connsiteX3" fmla="*/ 0 w 7324725"/>
                      <a:gd name="connsiteY3" fmla="*/ 707886 h 707886"/>
                      <a:gd name="connsiteX4" fmla="*/ 0 w 7324725"/>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725" h="707886" fill="none" extrusionOk="0">
                        <a:moveTo>
                          <a:pt x="0" y="0"/>
                        </a:moveTo>
                        <a:cubicBezTo>
                          <a:pt x="1912573" y="5222"/>
                          <a:pt x="4160558" y="24918"/>
                          <a:pt x="7324725" y="0"/>
                        </a:cubicBezTo>
                        <a:cubicBezTo>
                          <a:pt x="7268626" y="259943"/>
                          <a:pt x="7284830" y="378762"/>
                          <a:pt x="7324725" y="707886"/>
                        </a:cubicBezTo>
                        <a:cubicBezTo>
                          <a:pt x="5348366" y="813036"/>
                          <a:pt x="3596326" y="812042"/>
                          <a:pt x="0" y="707886"/>
                        </a:cubicBezTo>
                        <a:cubicBezTo>
                          <a:pt x="-30339" y="430933"/>
                          <a:pt x="-78525" y="365342"/>
                          <a:pt x="0" y="0"/>
                        </a:cubicBezTo>
                        <a:close/>
                      </a:path>
                      <a:path w="7324725" h="707886" stroke="0" extrusionOk="0">
                        <a:moveTo>
                          <a:pt x="0" y="0"/>
                        </a:moveTo>
                        <a:cubicBezTo>
                          <a:pt x="1806456" y="1949"/>
                          <a:pt x="6007933" y="-154818"/>
                          <a:pt x="7324725" y="0"/>
                        </a:cubicBezTo>
                        <a:cubicBezTo>
                          <a:pt x="7303256" y="260013"/>
                          <a:pt x="7266879" y="536263"/>
                          <a:pt x="7324725" y="707886"/>
                        </a:cubicBezTo>
                        <a:cubicBezTo>
                          <a:pt x="5017501" y="781333"/>
                          <a:pt x="2982962" y="474196"/>
                          <a:pt x="0" y="707886"/>
                        </a:cubicBezTo>
                        <a:cubicBezTo>
                          <a:pt x="-84586" y="577418"/>
                          <a:pt x="-71687" y="271684"/>
                          <a:pt x="0" y="0"/>
                        </a:cubicBezTo>
                        <a:close/>
                      </a:path>
                      <a:path w="7324725" h="707886" fill="none" stroke="0" extrusionOk="0">
                        <a:moveTo>
                          <a:pt x="0" y="0"/>
                        </a:moveTo>
                        <a:cubicBezTo>
                          <a:pt x="2375337" y="11849"/>
                          <a:pt x="6005847" y="-161459"/>
                          <a:pt x="7324725" y="0"/>
                        </a:cubicBezTo>
                        <a:cubicBezTo>
                          <a:pt x="7287328" y="281238"/>
                          <a:pt x="7290933" y="401408"/>
                          <a:pt x="7324725" y="707886"/>
                        </a:cubicBezTo>
                        <a:cubicBezTo>
                          <a:pt x="5698151" y="693186"/>
                          <a:pt x="3381985" y="860603"/>
                          <a:pt x="0" y="707886"/>
                        </a:cubicBezTo>
                        <a:cubicBezTo>
                          <a:pt x="-45701" y="436738"/>
                          <a:pt x="-76701" y="366109"/>
                          <a:pt x="0" y="0"/>
                        </a:cubicBezTo>
                        <a:close/>
                      </a:path>
                    </a:pathLst>
                  </a:custGeom>
                  <ask:type>
                    <ask:lineSketchCurved/>
                  </ask:type>
                </ask:lineSketchStyleProps>
              </a:ext>
            </a:extLst>
          </a:ln>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Muối được làm từ nước biển.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Freeform: Shape 34">
            <a:extLst>
              <a:ext uri="{FF2B5EF4-FFF2-40B4-BE49-F238E27FC236}">
                <a16:creationId xmlns:a16="http://schemas.microsoft.com/office/drawing/2014/main" id="{7E005084-FA86-6742-BEEA-5EE76F930747}"/>
              </a:ext>
            </a:extLst>
          </p:cNvPr>
          <p:cNvSpPr/>
          <p:nvPr/>
        </p:nvSpPr>
        <p:spPr>
          <a:xfrm>
            <a:off x="3193437" y="2151075"/>
            <a:ext cx="1092813" cy="849300"/>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7" name="Rectangle 6"/>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602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00"/>
                                        <p:tgtEl>
                                          <p:spTgt spid="5"/>
                                        </p:tgtEl>
                                      </p:cBhvr>
                                    </p:animEffect>
                                  </p:childTnLst>
                                </p:cTn>
                              </p:par>
                            </p:childTnLst>
                          </p:cTn>
                        </p:par>
                        <p:par>
                          <p:cTn id="14" fill="hold">
                            <p:stCondLst>
                              <p:cond delay="700"/>
                            </p:stCondLst>
                            <p:childTnLst>
                              <p:par>
                                <p:cTn id="15" presetID="16" presetClass="entr" presetSubtype="2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B5AEB9-BBCE-DC04-17A7-8CEF400DFF17}"/>
              </a:ext>
            </a:extLst>
          </p:cNvPr>
          <p:cNvPicPr>
            <a:picLocks noChangeAspect="1"/>
          </p:cNvPicPr>
          <p:nvPr/>
        </p:nvPicPr>
        <p:blipFill>
          <a:blip r:embed="rId3"/>
          <a:stretch>
            <a:fillRect/>
          </a:stretch>
        </p:blipFill>
        <p:spPr>
          <a:xfrm>
            <a:off x="0" y="0"/>
            <a:ext cx="2956816" cy="1859441"/>
          </a:xfrm>
          <a:prstGeom prst="rect">
            <a:avLst/>
          </a:prstGeom>
        </p:spPr>
      </p:pic>
      <p:pic>
        <p:nvPicPr>
          <p:cNvPr id="3" name="Picture 2">
            <a:extLst>
              <a:ext uri="{FF2B5EF4-FFF2-40B4-BE49-F238E27FC236}">
                <a16:creationId xmlns:a16="http://schemas.microsoft.com/office/drawing/2014/main" id="{02A30835-19E0-EE89-3B58-1EF271E06623}"/>
              </a:ext>
            </a:extLst>
          </p:cNvPr>
          <p:cNvPicPr>
            <a:picLocks noChangeAspect="1"/>
          </p:cNvPicPr>
          <p:nvPr/>
        </p:nvPicPr>
        <p:blipFill>
          <a:blip r:embed="rId4"/>
          <a:stretch>
            <a:fillRect/>
          </a:stretch>
        </p:blipFill>
        <p:spPr>
          <a:xfrm>
            <a:off x="2209017" y="357249"/>
            <a:ext cx="9278916" cy="2981202"/>
          </a:xfrm>
          <a:prstGeom prst="rect">
            <a:avLst/>
          </a:prstGeom>
        </p:spPr>
      </p:pic>
      <p:pic>
        <p:nvPicPr>
          <p:cNvPr id="5" name="Picture 4">
            <a:extLst>
              <a:ext uri="{FF2B5EF4-FFF2-40B4-BE49-F238E27FC236}">
                <a16:creationId xmlns:a16="http://schemas.microsoft.com/office/drawing/2014/main" id="{AD0EC7F8-D744-E519-8EF3-B8969E14B5A3}"/>
              </a:ext>
            </a:extLst>
          </p:cNvPr>
          <p:cNvPicPr>
            <a:picLocks noChangeAspect="1"/>
          </p:cNvPicPr>
          <p:nvPr/>
        </p:nvPicPr>
        <p:blipFill>
          <a:blip r:embed="rId5"/>
          <a:stretch>
            <a:fillRect/>
          </a:stretch>
        </p:blipFill>
        <p:spPr>
          <a:xfrm>
            <a:off x="6070321" y="2717594"/>
            <a:ext cx="3499407" cy="1822862"/>
          </a:xfrm>
          <a:prstGeom prst="rect">
            <a:avLst/>
          </a:prstGeom>
        </p:spPr>
      </p:pic>
      <p:sp>
        <p:nvSpPr>
          <p:cNvPr id="6" name="Rectangle 5"/>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774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FF513C-FA2F-F132-4211-F2871DE2691D}"/>
              </a:ext>
            </a:extLst>
          </p:cNvPr>
          <p:cNvPicPr>
            <a:picLocks noChangeAspect="1"/>
          </p:cNvPicPr>
          <p:nvPr/>
        </p:nvPicPr>
        <p:blipFill>
          <a:blip r:embed="rId2"/>
          <a:stretch>
            <a:fillRect/>
          </a:stretch>
        </p:blipFill>
        <p:spPr>
          <a:xfrm>
            <a:off x="993496" y="1581312"/>
            <a:ext cx="10772566" cy="4157832"/>
          </a:xfrm>
          <a:prstGeom prst="rect">
            <a:avLst/>
          </a:prstGeom>
        </p:spPr>
      </p:pic>
      <p:sp>
        <p:nvSpPr>
          <p:cNvPr id="3" name="Rectangle 2"/>
          <p:cNvSpPr/>
          <p:nvPr/>
        </p:nvSpPr>
        <p:spPr>
          <a:xfrm>
            <a:off x="-1571598" y="73692"/>
            <a:ext cx="1411941" cy="16943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3915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444DC3-986F-4558-A666-D0D05A3D50A6}"/>
              </a:ext>
            </a:extLst>
          </p:cNvPr>
          <p:cNvSpPr/>
          <p:nvPr/>
        </p:nvSpPr>
        <p:spPr>
          <a:xfrm>
            <a:off x="487522" y="1880170"/>
            <a:ext cx="8194126" cy="2784297"/>
          </a:xfrm>
          <a:prstGeom prst="roundRect">
            <a:avLst/>
          </a:prstGeom>
          <a:solidFill>
            <a:srgbClr val="FCD19B"/>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D19B"/>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57870CD7-72F0-4C7A-A615-BAFBC73B5FA9}"/>
              </a:ext>
            </a:extLst>
          </p:cNvPr>
          <p:cNvSpPr txBox="1"/>
          <p:nvPr/>
        </p:nvSpPr>
        <p:spPr>
          <a:xfrm>
            <a:off x="428490" y="2422457"/>
            <a:ext cx="8194126" cy="1754326"/>
          </a:xfrm>
          <a:prstGeom prst="rect">
            <a:avLst/>
          </a:prstGeom>
          <a:noFill/>
        </p:spPr>
        <p:txBody>
          <a:bodyPr wrap="square" rtlCol="0">
            <a:spAutoFit/>
          </a:bodyPr>
          <a:lstStyle/>
          <a:p>
            <a:pPr lvl="0" algn="ctr">
              <a:buClr>
                <a:srgbClr val="000000"/>
              </a:buClr>
              <a:defRPr/>
            </a:pPr>
            <a:r>
              <a:rPr lang="en-US" sz="54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Hoạt</a:t>
            </a:r>
            <a:r>
              <a:rPr lang="en-US" sz="54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54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động</a:t>
            </a:r>
            <a:r>
              <a:rPr lang="en-US" sz="54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1: </a:t>
            </a:r>
            <a:r>
              <a:rPr lang="en-US" sz="54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Tìm</a:t>
            </a:r>
            <a:r>
              <a:rPr lang="en-US" sz="54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54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hiểu</a:t>
            </a:r>
            <a:r>
              <a:rPr lang="en-US" sz="54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54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về</a:t>
            </a:r>
            <a:r>
              <a:rPr lang="en-US" sz="54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54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hoạt</a:t>
            </a:r>
            <a:r>
              <a:rPr lang="en-US" sz="54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54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động</a:t>
            </a:r>
            <a:r>
              <a:rPr lang="en-US" sz="54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54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Sản</a:t>
            </a:r>
            <a:r>
              <a:rPr lang="en-US" sz="54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54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xuất</a:t>
            </a:r>
            <a:r>
              <a:rPr lang="en-US" sz="54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r>
              <a:rPr lang="en-US" sz="5400" b="1" kern="0" dirty="0" err="1">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muối</a:t>
            </a:r>
            <a:r>
              <a:rPr lang="en-US" sz="5400" b="1" kern="0" dirty="0">
                <a:solidFill>
                  <a:srgbClr val="FFFBF8">
                    <a:lumMod val="10000"/>
                  </a:srgbClr>
                </a:solidFill>
                <a:effectLst>
                  <a:glow rad="101600">
                    <a:srgbClr val="FCD19B">
                      <a:alpha val="60000"/>
                    </a:srgb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sym typeface="Arial"/>
              </a:rPr>
              <a:t> </a:t>
            </a:r>
            <a:endParaRPr kumimoji="0" lang="en-US" sz="5400" b="1" i="0" u="none" strike="noStrike" kern="0" cap="none" spc="0" normalizeH="0" baseline="0" noProof="0" dirty="0">
              <a:ln>
                <a:noFill/>
              </a:ln>
              <a:solidFill>
                <a:srgbClr val="FFFBF8">
                  <a:lumMod val="10000"/>
                </a:srgbClr>
              </a:solidFill>
              <a:effectLst>
                <a:glow rad="101600">
                  <a:srgbClr val="FCD19B">
                    <a:alpha val="60000"/>
                  </a:srgbClr>
                </a:glow>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sym typeface="Arial"/>
            </a:endParaRPr>
          </a:p>
        </p:txBody>
      </p:sp>
      <p:sp>
        <p:nvSpPr>
          <p:cNvPr id="4" name="Rectangle 3"/>
          <p:cNvSpPr/>
          <p:nvPr/>
        </p:nvSpPr>
        <p:spPr>
          <a:xfrm>
            <a:off x="-1571598" y="73692"/>
            <a:ext cx="1411941" cy="169432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71599" y="73692"/>
            <a:ext cx="1411941" cy="1694329"/>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225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0"/>
                                  </p:iterate>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900"/>
                                        <p:tgtEl>
                                          <p:spTgt spid="27"/>
                                        </p:tgtEl>
                                      </p:cBhvr>
                                    </p:animEffect>
                                  </p:childTnLst>
                                </p:cTn>
                              </p:par>
                            </p:childTnLst>
                          </p:cTn>
                        </p:par>
                        <p:par>
                          <p:cTn id="8" fill="hold">
                            <p:stCondLst>
                              <p:cond delay="900"/>
                            </p:stCondLst>
                            <p:childTnLst>
                              <p:par>
                                <p:cTn id="9" presetID="34" presetClass="emph" presetSubtype="0" fill="hold" grpId="1" nodeType="afterEffect">
                                  <p:stCondLst>
                                    <p:cond delay="0"/>
                                  </p:stCondLst>
                                  <p:iterate type="lt">
                                    <p:tmPct val="10000"/>
                                  </p:iterate>
                                  <p:childTnLst>
                                    <p:animMotion origin="layout" path="M -3.95833E-6 1.48148E-6 L -3.95833E-6 -0.07222 " pathEditMode="relative" rAng="0" ptsTypes="AA">
                                      <p:cBhvr>
                                        <p:cTn id="10" dur="250" accel="50000" decel="50000" autoRev="1" fill="hold">
                                          <p:stCondLst>
                                            <p:cond delay="0"/>
                                          </p:stCondLst>
                                        </p:cTn>
                                        <p:tgtEl>
                                          <p:spTgt spid="27"/>
                                        </p:tgtEl>
                                        <p:attrNameLst>
                                          <p:attrName>ppt_x</p:attrName>
                                          <p:attrName>ppt_y</p:attrName>
                                        </p:attrNameLst>
                                      </p:cBhvr>
                                      <p:rCtr x="0" y="-3611"/>
                                    </p:animMotion>
                                    <p:animRot by="1500000">
                                      <p:cBhvr>
                                        <p:cTn id="11" dur="125" fill="hold">
                                          <p:stCondLst>
                                            <p:cond delay="0"/>
                                          </p:stCondLst>
                                        </p:cTn>
                                        <p:tgtEl>
                                          <p:spTgt spid="27"/>
                                        </p:tgtEl>
                                        <p:attrNameLst>
                                          <p:attrName>r</p:attrName>
                                        </p:attrNameLst>
                                      </p:cBhvr>
                                    </p:animRot>
                                    <p:animRot by="-1500000">
                                      <p:cBhvr>
                                        <p:cTn id="12" dur="125" fill="hold">
                                          <p:stCondLst>
                                            <p:cond delay="125"/>
                                          </p:stCondLst>
                                        </p:cTn>
                                        <p:tgtEl>
                                          <p:spTgt spid="27"/>
                                        </p:tgtEl>
                                        <p:attrNameLst>
                                          <p:attrName>r</p:attrName>
                                        </p:attrNameLst>
                                      </p:cBhvr>
                                    </p:animRot>
                                    <p:animRot by="-1500000">
                                      <p:cBhvr>
                                        <p:cTn id="13" dur="125" fill="hold">
                                          <p:stCondLst>
                                            <p:cond delay="250"/>
                                          </p:stCondLst>
                                        </p:cTn>
                                        <p:tgtEl>
                                          <p:spTgt spid="27"/>
                                        </p:tgtEl>
                                        <p:attrNameLst>
                                          <p:attrName>r</p:attrName>
                                        </p:attrNameLst>
                                      </p:cBhvr>
                                    </p:animRot>
                                    <p:animRot by="1500000">
                                      <p:cBhvr>
                                        <p:cTn id="14" dur="125" fill="hold">
                                          <p:stCondLst>
                                            <p:cond delay="375"/>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8C63A3-FDD6-4BEB-9E49-68EAF63BC3EF}"/>
              </a:ext>
            </a:extLst>
          </p:cNvPr>
          <p:cNvSpPr/>
          <p:nvPr/>
        </p:nvSpPr>
        <p:spPr>
          <a:xfrm>
            <a:off x="286132" y="136634"/>
            <a:ext cx="11750970" cy="6523589"/>
          </a:xfrm>
          <a:prstGeom prst="roundRect">
            <a:avLst>
              <a:gd name="adj" fmla="val 12800"/>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EAF8095-4BE7-2633-F900-3F9F97BA02A5}"/>
              </a:ext>
            </a:extLst>
          </p:cNvPr>
          <p:cNvSpPr txBox="1"/>
          <p:nvPr/>
        </p:nvSpPr>
        <p:spPr>
          <a:xfrm>
            <a:off x="651640" y="178675"/>
            <a:ext cx="11435256" cy="1381084"/>
          </a:xfrm>
          <a:prstGeom prst="rect">
            <a:avLst/>
          </a:prstGeom>
          <a:noFill/>
        </p:spPr>
        <p:txBody>
          <a:bodyPr wrap="square" rtlCol="0">
            <a:spAutoFit/>
          </a:bodyPr>
          <a:lstStyle/>
          <a:p>
            <a:pPr marR="0" algn="just">
              <a:lnSpc>
                <a:spcPct val="120000"/>
              </a:lnSpc>
              <a:spcBef>
                <a:spcPts val="0"/>
              </a:spcBef>
              <a:spcAft>
                <a:spcPts val="0"/>
              </a:spcAft>
            </a:pPr>
            <a:r>
              <a:rPr lang="nl-NL" sz="2400" b="1" dirty="0">
                <a:effectLst/>
                <a:latin typeface="Cambria" panose="02040503050406030204" pitchFamily="18" charset="0"/>
                <a:ea typeface="Cambria" panose="02040503050406030204" pitchFamily="18" charset="0"/>
              </a:rPr>
              <a:t>Đọc thông tin, quan sát hình 4, thảo luận  và thực hiện nhiệm vụ sau:</a:t>
            </a:r>
            <a:endParaRPr lang="en-US" sz="2400" b="1"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400" dirty="0">
                <a:effectLst/>
                <a:latin typeface="Cambria" panose="02040503050406030204" pitchFamily="18" charset="0"/>
                <a:ea typeface="Cambria" panose="02040503050406030204" pitchFamily="18" charset="0"/>
              </a:rPr>
              <a:t>Kể tên một số vật dụng chủ yếu trong sản xuất muối ở vùng Duyên hải miền Trung.</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400" dirty="0">
                <a:effectLst/>
                <a:latin typeface="Cambria" panose="02040503050406030204" pitchFamily="18" charset="0"/>
                <a:ea typeface="Cambria" panose="02040503050406030204" pitchFamily="18" charset="0"/>
              </a:rPr>
              <a:t>Nêu hoạt động sản xuất muối ở vùng Duyên hải miền Trung.</a:t>
            </a:r>
            <a:endParaRPr lang="en-US" sz="2400" dirty="0">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0110119-AED0-D0A4-1F84-CC489E1DB750}"/>
              </a:ext>
            </a:extLst>
          </p:cNvPr>
          <p:cNvPicPr>
            <a:picLocks noChangeAspect="1"/>
          </p:cNvPicPr>
          <p:nvPr/>
        </p:nvPicPr>
        <p:blipFill>
          <a:blip r:embed="rId2"/>
          <a:stretch>
            <a:fillRect/>
          </a:stretch>
        </p:blipFill>
        <p:spPr>
          <a:xfrm>
            <a:off x="2789840" y="1707931"/>
            <a:ext cx="5981700" cy="4724400"/>
          </a:xfrm>
          <a:prstGeom prst="rect">
            <a:avLst/>
          </a:prstGeom>
        </p:spPr>
      </p:pic>
    </p:spTree>
    <p:extLst>
      <p:ext uri="{BB962C8B-B14F-4D97-AF65-F5344CB8AC3E}">
        <p14:creationId xmlns:p14="http://schemas.microsoft.com/office/powerpoint/2010/main" val="1921385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F193D7-69A2-8368-8378-F1F918968F93}"/>
              </a:ext>
            </a:extLst>
          </p:cNvPr>
          <p:cNvPicPr>
            <a:picLocks noChangeAspect="1"/>
          </p:cNvPicPr>
          <p:nvPr/>
        </p:nvPicPr>
        <p:blipFill>
          <a:blip r:embed="rId4"/>
          <a:stretch>
            <a:fillRect/>
          </a:stretch>
        </p:blipFill>
        <p:spPr>
          <a:xfrm>
            <a:off x="2432083" y="691747"/>
            <a:ext cx="7517019" cy="1018120"/>
          </a:xfrm>
          <a:prstGeom prst="rect">
            <a:avLst/>
          </a:prstGeom>
        </p:spPr>
      </p:pic>
    </p:spTree>
    <p:extLst>
      <p:ext uri="{BB962C8B-B14F-4D97-AF65-F5344CB8AC3E}">
        <p14:creationId xmlns:p14="http://schemas.microsoft.com/office/powerpoint/2010/main" val="1502042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TIMING" val="|4.658|3.892|2.019|1.933|1.697|1.864|1.736|1.642|1.624|1.499|0.91"/>
  <p:tag name="GENSWF_SLIDE_TITLE" val="Các bãi biển"/>
  <p:tag name="ISPRING_SLIDE_INDENT_LEVEL" val="0"/>
  <p:tag name="GENSWF_ADVANCE_TIME" val="24.870"/>
  <p:tag name="ISPRING_SLIDE_ID_2" val="{EE34F989-1F83-4BF0-8415-A0B77679DDFD}"/>
  <p:tag name="GENSWF_SLIDE_UID" val="{6E39C888-6CDF-4022-ADE6-DB66B825858C}:32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441</Words>
  <Application>Microsoft Office PowerPoint</Application>
  <PresentationFormat>Widescreen</PresentationFormat>
  <Paragraphs>39</Paragraphs>
  <Slides>22</Slides>
  <Notes>5</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22</vt:i4>
      </vt:variant>
    </vt:vector>
  </HeadingPairs>
  <TitlesOfParts>
    <vt:vector size="41" baseType="lpstr">
      <vt:lpstr>Abril Fatface</vt:lpstr>
      <vt:lpstr>Aldrich</vt:lpstr>
      <vt:lpstr>等线</vt:lpstr>
      <vt:lpstr>等线 Light</vt:lpstr>
      <vt:lpstr>DM Sans</vt:lpstr>
      <vt:lpstr>微软雅黑</vt:lpstr>
      <vt:lpstr>Oi</vt:lpstr>
      <vt:lpstr>UTM Azuki</vt:lpstr>
      <vt:lpstr>Arial</vt:lpstr>
      <vt:lpstr>Calibri</vt:lpstr>
      <vt:lpstr>Calibri Light</vt:lpstr>
      <vt:lpstr>Cambria</vt:lpstr>
      <vt:lpstr>Times New Roman</vt:lpstr>
      <vt:lpstr>1_Office Theme</vt:lpstr>
      <vt:lpstr>2_SlidesMania</vt:lpstr>
      <vt:lpstr>Office 主题​​</vt:lpstr>
      <vt:lpstr>Custom Design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2023-12-23T07:19:24Z</dcterms:created>
  <dcterms:modified xsi:type="dcterms:W3CDTF">2026-01-30T07:58:52Z</dcterms:modified>
</cp:coreProperties>
</file>