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6" r:id="rId5"/>
  </p:sldMasterIdLst>
  <p:notesMasterIdLst>
    <p:notesMasterId r:id="rId35"/>
  </p:notesMasterIdLst>
  <p:sldIdLst>
    <p:sldId id="380" r:id="rId6"/>
    <p:sldId id="394" r:id="rId7"/>
    <p:sldId id="395" r:id="rId8"/>
    <p:sldId id="257" r:id="rId9"/>
    <p:sldId id="452" r:id="rId10"/>
    <p:sldId id="381" r:id="rId11"/>
    <p:sldId id="382" r:id="rId12"/>
    <p:sldId id="383" r:id="rId13"/>
    <p:sldId id="396" r:id="rId14"/>
    <p:sldId id="4411" r:id="rId15"/>
    <p:sldId id="4412" r:id="rId16"/>
    <p:sldId id="4413" r:id="rId17"/>
    <p:sldId id="387" r:id="rId18"/>
    <p:sldId id="405" r:id="rId19"/>
    <p:sldId id="4414" r:id="rId20"/>
    <p:sldId id="4418" r:id="rId21"/>
    <p:sldId id="410" r:id="rId22"/>
    <p:sldId id="4415" r:id="rId23"/>
    <p:sldId id="4416" r:id="rId24"/>
    <p:sldId id="4417" r:id="rId25"/>
    <p:sldId id="4419" r:id="rId26"/>
    <p:sldId id="4420" r:id="rId27"/>
    <p:sldId id="388" r:id="rId28"/>
    <p:sldId id="1416" r:id="rId29"/>
    <p:sldId id="1427" r:id="rId30"/>
    <p:sldId id="1428" r:id="rId31"/>
    <p:sldId id="1429" r:id="rId32"/>
    <p:sldId id="1430" r:id="rId33"/>
    <p:sldId id="3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723"/>
  </p:normalViewPr>
  <p:slideViewPr>
    <p:cSldViewPr snapToGrid="0">
      <p:cViewPr varScale="1">
        <p:scale>
          <a:sx n="89" d="100"/>
          <a:sy n="89" d="100"/>
        </p:scale>
        <p:origin x="18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D0286-E0A4-40E8-B5B0-118E757757C8}" type="datetimeFigureOut">
              <a:rPr lang="en-US" smtClean="0"/>
              <a:t>1/27/26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5DDB5-D019-4CD9-9326-D7D3D8A8AFBD}" type="slidenum">
              <a:rPr lang="en-US" smtClean="0"/>
              <a:t>‹#›</a:t>
            </a:fld>
            <a:endParaRPr lang="en-US"/>
          </a:p>
        </p:txBody>
      </p:sp>
    </p:spTree>
    <p:extLst>
      <p:ext uri="{BB962C8B-B14F-4D97-AF65-F5344CB8AC3E}">
        <p14:creationId xmlns:p14="http://schemas.microsoft.com/office/powerpoint/2010/main" val="146741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Để hiểu rõ, các loại nấm mà các em đã ăn có hình dạng, màu sắc và nơi sống như thế nào? Hôm nay chúng ta sẽ cùng tìm hiểu:</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15DDB5-D019-4CD9-9326-D7D3D8A8AFBD}" type="slidenum">
              <a:rPr lang="en-US" smtClean="0"/>
              <a:t>4</a:t>
            </a:fld>
            <a:endParaRPr lang="en-US"/>
          </a:p>
        </p:txBody>
      </p:sp>
    </p:spTree>
    <p:extLst>
      <p:ext uri="{BB962C8B-B14F-4D97-AF65-F5344CB8AC3E}">
        <p14:creationId xmlns:p14="http://schemas.microsoft.com/office/powerpoint/2010/main" val="262046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18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2861-E081-714F-C035-517E644F7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C3842-8F58-85A4-21D6-352FB390C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6C6E0A-FE08-EB19-8D46-DD3CEF7ED1A7}"/>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17817721-A58D-5C38-5A97-280572905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F140C-7AC4-C768-D3FA-EFEF66BEE00A}"/>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187634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AC11-1AC3-47F9-6ACA-0DCB6F58D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30DD6-7523-F188-096E-6BB4BB573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B9042-92AE-A28C-9108-416B13251336}"/>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A8DB56CE-C9D1-3FC2-ABF6-B24DC4A54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5109-7CF3-10A5-4BE8-E80973F9292D}"/>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04690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717A1-06B1-535E-7A3F-94BEA4EBE6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6C52B-CE6E-C035-CB56-DCE1140EAA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22175-8369-3E69-A131-E139556B6BC0}"/>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80C653AE-DCE0-A1DF-7F67-8A5D5E75D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3A624-D5A0-C94C-3C30-5612B618010E}"/>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4214519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79B6C-DD18-0D36-D199-B5180478DBB2}"/>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0016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C275-5860-4E6E-35AF-4804A8AEFC0E}"/>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80541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F1DDA-D291-39E9-5708-AB0BA7A20055}"/>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29221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B2B15-7A2C-728D-455A-210B54C83EF1}"/>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6" name="Footer Placeholder 5">
            <a:extLst>
              <a:ext uri="{FF2B5EF4-FFF2-40B4-BE49-F238E27FC236}">
                <a16:creationId xmlns:a16="http://schemas.microsoft.com/office/drawing/2014/main"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0933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0D640-BC4E-24E0-349D-B70CF4BF73E7}"/>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8" name="Footer Placeholder 7">
            <a:extLst>
              <a:ext uri="{FF2B5EF4-FFF2-40B4-BE49-F238E27FC236}">
                <a16:creationId xmlns:a16="http://schemas.microsoft.com/office/drawing/2014/main"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41432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15ED3-B2CB-1A58-1ADC-E220A1567384}"/>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4" name="Footer Placeholder 3">
            <a:extLst>
              <a:ext uri="{FF2B5EF4-FFF2-40B4-BE49-F238E27FC236}">
                <a16:creationId xmlns:a16="http://schemas.microsoft.com/office/drawing/2014/main"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27309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2BEB-6284-97BD-8C22-1B19211F6263}"/>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3" name="Footer Placeholder 2">
            <a:extLst>
              <a:ext uri="{FF2B5EF4-FFF2-40B4-BE49-F238E27FC236}">
                <a16:creationId xmlns:a16="http://schemas.microsoft.com/office/drawing/2014/main"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94099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108C0-68EB-9CD9-E7B7-055AD8EC5419}"/>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6" name="Footer Placeholder 5">
            <a:extLst>
              <a:ext uri="{FF2B5EF4-FFF2-40B4-BE49-F238E27FC236}">
                <a16:creationId xmlns:a16="http://schemas.microsoft.com/office/drawing/2014/main"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64033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9BF-5C25-C0AA-D0F4-6CFFAAB1D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7136A-B280-C698-0CCB-168E36969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5385A-1055-E299-F2E1-3D61E94C78B8}"/>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99886682-C7BE-561B-139F-4324B22D8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F3714-512A-624C-5D59-45960C2F9D11}"/>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22221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4C2BD-F0EE-72BC-126B-9EF20943BFD9}"/>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6" name="Footer Placeholder 5">
            <a:extLst>
              <a:ext uri="{FF2B5EF4-FFF2-40B4-BE49-F238E27FC236}">
                <a16:creationId xmlns:a16="http://schemas.microsoft.com/office/drawing/2014/main"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182197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85CD0-A984-B326-6482-C05A62D46303}"/>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96144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3A969-A671-92A7-C312-04CA5EC4C229}"/>
              </a:ext>
            </a:extLst>
          </p:cNvPr>
          <p:cNvSpPr>
            <a:spLocks noGrp="1"/>
          </p:cNvSpPr>
          <p:nvPr>
            <p:ph type="dt" sz="half" idx="10"/>
          </p:nvPr>
        </p:nvSpPr>
        <p:spPr/>
        <p:txBody>
          <a:body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343049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738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7156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6204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55089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42138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8909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9749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C637-6185-DC80-457B-C0DF737A4F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F0E832-E652-AAD9-0536-9817713570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5E86A9-1925-B96C-DE8E-8F63BAC32DA7}"/>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C2DCC492-D83D-3C13-4592-8076A2FAF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BC9EA-3E5F-4DBC-31C2-172BD89A4708}"/>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99699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1297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79880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152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7899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018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25010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55530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9391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96980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456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F2AD-62AE-614E-2AE5-380AD823E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CEA15A-4FAD-2DFC-667E-D88FDBFD5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1886DB-DACC-3510-CAA3-A6FB65B3C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B8C0C0-E24E-FB81-291C-EB4E2A31140E}"/>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6" name="Footer Placeholder 5">
            <a:extLst>
              <a:ext uri="{FF2B5EF4-FFF2-40B4-BE49-F238E27FC236}">
                <a16:creationId xmlns:a16="http://schemas.microsoft.com/office/drawing/2014/main" id="{A44A133C-7D0D-4856-60FF-7E2D48371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0ED75-3581-E729-2181-F8634788A6F5}"/>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479762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9366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8085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9150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1399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5596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70062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4143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80806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5894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866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9C94-AC59-072C-A3BE-A5AEEF0AF2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0127C-D534-1C92-DFF7-B121D74B22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0670F-D2F8-9005-C672-F99C448F1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F26DC-06B3-9768-44D8-0A7A1D767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7F1FD8-D6CC-809A-25C5-2C1BEC522F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3B9715-5325-BF70-148F-B8EEC1B4E739}"/>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8" name="Footer Placeholder 7">
            <a:extLst>
              <a:ext uri="{FF2B5EF4-FFF2-40B4-BE49-F238E27FC236}">
                <a16:creationId xmlns:a16="http://schemas.microsoft.com/office/drawing/2014/main" id="{1396994A-ADBC-5CD4-1AA9-882701C13E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4EC74A-191A-B935-31FD-DDF1E313271C}"/>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760869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957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5719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910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33588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67980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5152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69058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8103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8711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5966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DEA3-15ED-CAF0-4F1B-B768A00CBF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E6834B-760F-485B-094E-33B0B625F135}"/>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4" name="Footer Placeholder 3">
            <a:extLst>
              <a:ext uri="{FF2B5EF4-FFF2-40B4-BE49-F238E27FC236}">
                <a16:creationId xmlns:a16="http://schemas.microsoft.com/office/drawing/2014/main" id="{4DF97549-F9CB-94AB-D8F8-A2456640A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6912A2-9E74-7891-2FD2-1B651959451B}"/>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427846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998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11020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6330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943121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07349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178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A25F2-8282-9764-D805-A54883730B52}"/>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3" name="Footer Placeholder 2">
            <a:extLst>
              <a:ext uri="{FF2B5EF4-FFF2-40B4-BE49-F238E27FC236}">
                <a16:creationId xmlns:a16="http://schemas.microsoft.com/office/drawing/2014/main" id="{0EC37145-784B-9751-582C-C8FB7FA05D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E09696-26A7-418C-4FCC-7A3EF95AB324}"/>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58636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F826-DAF6-1661-57E0-C8279F228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2774F0-C11E-5A50-62C6-87D717A40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83FC82-B608-1F04-C622-9907C4FD5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5DA4B-316D-686C-24EB-682F81C1A4DA}"/>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6" name="Footer Placeholder 5">
            <a:extLst>
              <a:ext uri="{FF2B5EF4-FFF2-40B4-BE49-F238E27FC236}">
                <a16:creationId xmlns:a16="http://schemas.microsoft.com/office/drawing/2014/main" id="{8EC72671-8670-F64D-25CF-A00493A50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9B639-7D09-A534-5BBD-06A68B57E994}"/>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8530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B72C-D520-1DFA-EAB6-82C5AC0D2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0E41D3-080C-6E45-2D63-DA0BADBC41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A53C0-2F04-FBC1-959B-8782131E3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6829D-BDEE-BBDC-D255-380372B55643}"/>
              </a:ext>
            </a:extLst>
          </p:cNvPr>
          <p:cNvSpPr>
            <a:spLocks noGrp="1"/>
          </p:cNvSpPr>
          <p:nvPr>
            <p:ph type="dt" sz="half" idx="10"/>
          </p:nvPr>
        </p:nvSpPr>
        <p:spPr/>
        <p:txBody>
          <a:bodyPr/>
          <a:lstStyle/>
          <a:p>
            <a:fld id="{B7AAEEF1-86B3-499E-AF9A-16F4E7574D23}" type="datetimeFigureOut">
              <a:rPr lang="en-US" smtClean="0"/>
              <a:t>1/27/26</a:t>
            </a:fld>
            <a:endParaRPr lang="en-US"/>
          </a:p>
        </p:txBody>
      </p:sp>
      <p:sp>
        <p:nvSpPr>
          <p:cNvPr id="6" name="Footer Placeholder 5">
            <a:extLst>
              <a:ext uri="{FF2B5EF4-FFF2-40B4-BE49-F238E27FC236}">
                <a16:creationId xmlns:a16="http://schemas.microsoft.com/office/drawing/2014/main" id="{884AD5B9-8D22-744E-F453-F2ED1FECC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AE7CE-70EA-BC09-B1D7-2B2367BF830F}"/>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93405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216FC-C8C3-06E1-14D6-A3677711B8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DB5DA7-922B-82F8-F9F5-F8D093123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3A98A-4E45-2912-F786-EAA751A29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AEEF1-86B3-499E-AF9A-16F4E7574D23}" type="datetimeFigureOut">
              <a:rPr lang="en-US" smtClean="0"/>
              <a:t>1/27/26</a:t>
            </a:fld>
            <a:endParaRPr lang="en-US"/>
          </a:p>
        </p:txBody>
      </p:sp>
      <p:sp>
        <p:nvSpPr>
          <p:cNvPr id="5" name="Footer Placeholder 4">
            <a:extLst>
              <a:ext uri="{FF2B5EF4-FFF2-40B4-BE49-F238E27FC236}">
                <a16:creationId xmlns:a16="http://schemas.microsoft.com/office/drawing/2014/main" id="{AFBA3B09-AB6E-6FE2-7F99-8670792DD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3481D8-393F-1BFB-0BBF-08AA3DF263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9E20E-8964-4A08-8677-ADA766B3EAA8}" type="slidenum">
              <a:rPr lang="en-US" smtClean="0"/>
              <a:t>‹#›</a:t>
            </a:fld>
            <a:endParaRPr lang="en-US"/>
          </a:p>
        </p:txBody>
      </p:sp>
    </p:spTree>
    <p:extLst>
      <p:ext uri="{BB962C8B-B14F-4D97-AF65-F5344CB8AC3E}">
        <p14:creationId xmlns:p14="http://schemas.microsoft.com/office/powerpoint/2010/main" val="402827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1/27/26</a:t>
            </a:fld>
            <a:endParaRPr lang="en-US"/>
          </a:p>
        </p:txBody>
      </p:sp>
      <p:sp>
        <p:nvSpPr>
          <p:cNvPr id="5" name="Footer Placeholder 4">
            <a:extLst>
              <a:ext uri="{FF2B5EF4-FFF2-40B4-BE49-F238E27FC236}">
                <a16:creationId xmlns:a16="http://schemas.microsoft.com/office/drawing/2014/main"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F3B1420-55FC-F326-706C-19694A7C28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8D681780-9229-000A-86B7-34A14C7524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1662820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904827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79112"/>
      </p:ext>
    </p:extLst>
  </p:cSld>
  <p:clrMap bg1="lt1" tx1="dk1" bg2="lt2" tx2="dk2" accent1="accent1" accent2="accent2" accent3="accent3" accent4="accent4" accent5="accent5" accent6="accent6" hlink="hlink" folHlink="folHlink"/>
  <p:sldLayoutIdLst>
    <p:sldLayoutId id="2147483685"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76547565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34.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openxmlformats.org/officeDocument/2006/relationships/slide" Target="slide28.xml"/><Relationship Id="rId3" Type="http://schemas.openxmlformats.org/officeDocument/2006/relationships/notesSlide" Target="../notesSlides/notesSlide6.xml"/><Relationship Id="rId21" Type="http://schemas.openxmlformats.org/officeDocument/2006/relationships/slide" Target="slide27.xml"/><Relationship Id="rId7" Type="http://schemas.openxmlformats.org/officeDocument/2006/relationships/image" Target="../media/image43.png"/><Relationship Id="rId12" Type="http://schemas.openxmlformats.org/officeDocument/2006/relationships/image" Target="../media/image45.png"/><Relationship Id="rId17" Type="http://schemas.microsoft.com/office/2007/relationships/hdphoto" Target="../media/hdphoto9.wdp"/><Relationship Id="rId25" Type="http://schemas.openxmlformats.org/officeDocument/2006/relationships/image" Target="../media/image52.png"/><Relationship Id="rId2" Type="http://schemas.openxmlformats.org/officeDocument/2006/relationships/slideLayout" Target="../slideLayouts/slideLayout54.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xml"/><Relationship Id="rId6" Type="http://schemas.microsoft.com/office/2007/relationships/hdphoto" Target="../media/hdphoto5.wdp"/><Relationship Id="rId11" Type="http://schemas.microsoft.com/office/2007/relationships/hdphoto" Target="../media/hdphoto7.wdp"/><Relationship Id="rId24" Type="http://schemas.openxmlformats.org/officeDocument/2006/relationships/image" Target="../media/image51.pn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slide" Target="slide29.xml"/><Relationship Id="rId10" Type="http://schemas.openxmlformats.org/officeDocument/2006/relationships/image" Target="../media/image44.png"/><Relationship Id="rId19"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slide" Target="slide25.xml"/><Relationship Id="rId14" Type="http://schemas.openxmlformats.org/officeDocument/2006/relationships/slide" Target="slide26.xml"/><Relationship Id="rId22"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3.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slide" Target="slide24.xml"/><Relationship Id="rId5" Type="http://schemas.openxmlformats.org/officeDocument/2006/relationships/image" Target="../media/image54.jpe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6.jpeg"/><Relationship Id="rId2" Type="http://schemas.openxmlformats.org/officeDocument/2006/relationships/slideLayout" Target="../slideLayouts/slideLayout50.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222240" y="2119777"/>
            <a:ext cx="6370319" cy="4154984"/>
          </a:xfrm>
          <a:custGeom>
            <a:avLst/>
            <a:gdLst>
              <a:gd name="csX0" fmla="*/ 0 w 6370319"/>
              <a:gd name="csY0" fmla="*/ 0 h 4154984"/>
              <a:gd name="csX1" fmla="*/ 6370318 w 6370319"/>
              <a:gd name="csY1" fmla="*/ 0 h 4154984"/>
              <a:gd name="csX2" fmla="*/ 6370318 w 6370319"/>
              <a:gd name="csY2" fmla="*/ 4154984 h 4154984"/>
              <a:gd name="csX3" fmla="*/ 0 w 6370319"/>
              <a:gd name="csY3" fmla="*/ 4154984 h 4154984"/>
              <a:gd name="csX4" fmla="*/ 0 w 6370319"/>
              <a:gd name="csY4" fmla="*/ 0 h 4154984"/>
              <a:gd name="csX0" fmla="*/ 0 w 6370319"/>
              <a:gd name="csY0" fmla="*/ 0 h 4154984"/>
              <a:gd name="csX1" fmla="*/ 6370318 w 6370319"/>
              <a:gd name="csY1" fmla="*/ 0 h 4154984"/>
              <a:gd name="csX2" fmla="*/ 6370318 w 6370319"/>
              <a:gd name="csY2" fmla="*/ 4154984 h 4154984"/>
              <a:gd name="csX3" fmla="*/ 0 w 6370319"/>
              <a:gd name="csY3" fmla="*/ 4154984 h 4154984"/>
              <a:gd name="csX4" fmla="*/ 0 w 6370319"/>
              <a:gd name="csY4" fmla="*/ 0 h 4154984"/>
              <a:gd name="csX0" fmla="*/ 0 w 6370319"/>
              <a:gd name="csY0" fmla="*/ 0 h 4154984"/>
              <a:gd name="csX1" fmla="*/ 6370318 w 6370319"/>
              <a:gd name="csY1" fmla="*/ 0 h 4154984"/>
              <a:gd name="csX2" fmla="*/ 6370318 w 6370319"/>
              <a:gd name="csY2" fmla="*/ 4154984 h 4154984"/>
              <a:gd name="csX3" fmla="*/ 0 w 6370319"/>
              <a:gd name="csY3" fmla="*/ 4154984 h 4154984"/>
              <a:gd name="csX4" fmla="*/ 0 w 6370319"/>
              <a:gd name="csY4" fmla="*/ 0 h 4154984"/>
            </a:gdLst>
            <a:ahLst/>
            <a:cxnLst>
              <a:cxn ang="0">
                <a:pos x="csX0" y="csY0"/>
              </a:cxn>
              <a:cxn ang="0">
                <a:pos x="csX1" y="csY1"/>
              </a:cxn>
              <a:cxn ang="0">
                <a:pos x="csX2" y="csY2"/>
              </a:cxn>
              <a:cxn ang="0">
                <a:pos x="csX3" y="csY3"/>
              </a:cxn>
              <a:cxn ang="0">
                <a:pos x="csX4" y="csY4"/>
              </a:cxn>
            </a:cxnLst>
            <a:rect l="l" t="t" r="r" b="b"/>
            <a:pathLst>
              <a:path w="6370319" h="4154984" fill="none" extrusionOk="0">
                <a:moveTo>
                  <a:pt x="0" y="0"/>
                </a:moveTo>
                <a:cubicBezTo>
                  <a:pt x="2573479" y="5222"/>
                  <a:pt x="4459909" y="24918"/>
                  <a:pt x="6370318" y="0"/>
                </a:cubicBezTo>
                <a:cubicBezTo>
                  <a:pt x="6061044" y="429615"/>
                  <a:pt x="6119497" y="2242050"/>
                  <a:pt x="6370318" y="4154984"/>
                </a:cubicBezTo>
                <a:cubicBezTo>
                  <a:pt x="4901518" y="4319285"/>
                  <a:pt x="3215006" y="4370530"/>
                  <a:pt x="0" y="4154984"/>
                </a:cubicBezTo>
                <a:cubicBezTo>
                  <a:pt x="183662" y="2479847"/>
                  <a:pt x="26383" y="1720951"/>
                  <a:pt x="0" y="0"/>
                </a:cubicBezTo>
                <a:close/>
              </a:path>
              <a:path w="6370319" h="4154984" stroke="0" extrusionOk="0">
                <a:moveTo>
                  <a:pt x="0" y="0"/>
                </a:moveTo>
                <a:cubicBezTo>
                  <a:pt x="1466185" y="11445"/>
                  <a:pt x="4790232" y="-254825"/>
                  <a:pt x="6370318" y="0"/>
                </a:cubicBezTo>
                <a:cubicBezTo>
                  <a:pt x="6203346" y="1510478"/>
                  <a:pt x="6502529" y="2472907"/>
                  <a:pt x="6370318" y="4154984"/>
                </a:cubicBezTo>
                <a:cubicBezTo>
                  <a:pt x="6012707" y="4597374"/>
                  <a:pt x="2671285" y="3772497"/>
                  <a:pt x="0" y="4154984"/>
                </a:cubicBezTo>
                <a:cubicBezTo>
                  <a:pt x="-53489" y="2610094"/>
                  <a:pt x="334678" y="1538339"/>
                  <a:pt x="0" y="0"/>
                </a:cubicBezTo>
                <a:close/>
              </a:path>
              <a:path w="6370319" h="4154984" fill="none" stroke="0" extrusionOk="0">
                <a:moveTo>
                  <a:pt x="0" y="0"/>
                </a:moveTo>
                <a:cubicBezTo>
                  <a:pt x="1165900" y="404097"/>
                  <a:pt x="3152097" y="186148"/>
                  <a:pt x="6370318" y="0"/>
                </a:cubicBezTo>
                <a:cubicBezTo>
                  <a:pt x="6383109" y="1008040"/>
                  <a:pt x="6283388" y="2536228"/>
                  <a:pt x="6370318" y="4154984"/>
                </a:cubicBezTo>
                <a:cubicBezTo>
                  <a:pt x="5884393" y="4782164"/>
                  <a:pt x="3110413" y="4676657"/>
                  <a:pt x="0" y="4154984"/>
                </a:cubicBezTo>
                <a:cubicBezTo>
                  <a:pt x="132083" y="2515586"/>
                  <a:pt x="-57038" y="1306727"/>
                  <a:pt x="0" y="0"/>
                </a:cubicBezTo>
                <a:close/>
              </a:path>
              <a:path w="6370319" h="4154984" fill="none" stroke="0" extrusionOk="0">
                <a:moveTo>
                  <a:pt x="0" y="0"/>
                </a:moveTo>
                <a:cubicBezTo>
                  <a:pt x="964753" y="11849"/>
                  <a:pt x="3241967" y="-161459"/>
                  <a:pt x="6370318" y="0"/>
                </a:cubicBezTo>
                <a:cubicBezTo>
                  <a:pt x="6197032" y="723593"/>
                  <a:pt x="6200124" y="2586174"/>
                  <a:pt x="6370318" y="4154984"/>
                </a:cubicBezTo>
                <a:cubicBezTo>
                  <a:pt x="5168595" y="4503231"/>
                  <a:pt x="3225063" y="4485850"/>
                  <a:pt x="0" y="4154984"/>
                </a:cubicBezTo>
                <a:cubicBezTo>
                  <a:pt x="60399" y="2550883"/>
                  <a:pt x="47029" y="170431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370319"/>
                      <a:gd name="connsiteY0" fmla="*/ 0 h 4154984"/>
                      <a:gd name="connsiteX1" fmla="*/ 6370318 w 6370319"/>
                      <a:gd name="connsiteY1" fmla="*/ 0 h 4154984"/>
                      <a:gd name="connsiteX2" fmla="*/ 6370318 w 6370319"/>
                      <a:gd name="connsiteY2" fmla="*/ 4154984 h 4154984"/>
                      <a:gd name="connsiteX3" fmla="*/ 0 w 6370319"/>
                      <a:gd name="connsiteY3" fmla="*/ 4154984 h 4154984"/>
                      <a:gd name="connsiteX4" fmla="*/ 0 w 6370319"/>
                      <a:gd name="connsiteY4" fmla="*/ 0 h 4154984"/>
                      <a:gd name="connsiteX0" fmla="*/ 0 w 6370319"/>
                      <a:gd name="connsiteY0" fmla="*/ 0 h 4154984"/>
                      <a:gd name="connsiteX1" fmla="*/ 6370318 w 6370319"/>
                      <a:gd name="connsiteY1" fmla="*/ 0 h 4154984"/>
                      <a:gd name="connsiteX2" fmla="*/ 6370318 w 6370319"/>
                      <a:gd name="connsiteY2" fmla="*/ 4154984 h 4154984"/>
                      <a:gd name="connsiteX3" fmla="*/ 0 w 6370319"/>
                      <a:gd name="connsiteY3" fmla="*/ 4154984 h 4154984"/>
                      <a:gd name="connsiteX4" fmla="*/ 0 w 6370319"/>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319" h="4154984" fill="none" extrusionOk="0">
                        <a:moveTo>
                          <a:pt x="0" y="0"/>
                        </a:moveTo>
                        <a:cubicBezTo>
                          <a:pt x="2573479" y="5222"/>
                          <a:pt x="4459909" y="24918"/>
                          <a:pt x="6370318" y="0"/>
                        </a:cubicBezTo>
                        <a:cubicBezTo>
                          <a:pt x="6162419" y="695536"/>
                          <a:pt x="6247515" y="2509893"/>
                          <a:pt x="6370318" y="4154984"/>
                        </a:cubicBezTo>
                        <a:cubicBezTo>
                          <a:pt x="5030249" y="4239356"/>
                          <a:pt x="3128251" y="4357933"/>
                          <a:pt x="0" y="4154984"/>
                        </a:cubicBezTo>
                        <a:cubicBezTo>
                          <a:pt x="65753" y="2573291"/>
                          <a:pt x="22506" y="1548993"/>
                          <a:pt x="0" y="0"/>
                        </a:cubicBezTo>
                        <a:close/>
                      </a:path>
                      <a:path w="6370319" h="4154984" stroke="0" extrusionOk="0">
                        <a:moveTo>
                          <a:pt x="0" y="0"/>
                        </a:moveTo>
                        <a:cubicBezTo>
                          <a:pt x="1313377" y="13699"/>
                          <a:pt x="4749175" y="-243665"/>
                          <a:pt x="6370318" y="0"/>
                        </a:cubicBezTo>
                        <a:cubicBezTo>
                          <a:pt x="6264763" y="1566872"/>
                          <a:pt x="6385401" y="2505927"/>
                          <a:pt x="6370318" y="4154984"/>
                        </a:cubicBezTo>
                        <a:cubicBezTo>
                          <a:pt x="5609377" y="4248995"/>
                          <a:pt x="2703259" y="3983937"/>
                          <a:pt x="0" y="4154984"/>
                        </a:cubicBezTo>
                        <a:cubicBezTo>
                          <a:pt x="12910" y="2598410"/>
                          <a:pt x="315009" y="1519819"/>
                          <a:pt x="0" y="0"/>
                        </a:cubicBezTo>
                        <a:close/>
                      </a:path>
                      <a:path w="6370319" h="4154984" fill="none" stroke="0" extrusionOk="0">
                        <a:moveTo>
                          <a:pt x="0" y="0"/>
                        </a:moveTo>
                        <a:cubicBezTo>
                          <a:pt x="964753" y="11849"/>
                          <a:pt x="3241967" y="-161459"/>
                          <a:pt x="6370318" y="0"/>
                        </a:cubicBezTo>
                        <a:cubicBezTo>
                          <a:pt x="6408521" y="979237"/>
                          <a:pt x="6263979" y="2775807"/>
                          <a:pt x="6370318" y="4154984"/>
                        </a:cubicBezTo>
                        <a:cubicBezTo>
                          <a:pt x="5733877" y="4436351"/>
                          <a:pt x="3015361" y="4709326"/>
                          <a:pt x="0" y="4154984"/>
                        </a:cubicBezTo>
                        <a:cubicBezTo>
                          <a:pt x="-96157" y="2500687"/>
                          <a:pt x="19670" y="1325212"/>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300" b="1" dirty="0">
                <a:solidFill>
                  <a:srgbClr val="FF0000"/>
                </a:solidFill>
                <a:latin typeface="Calibri" panose="020F0502020204030204" pitchFamily="34" charset="0"/>
                <a:cs typeface="Calibri" panose="020F0502020204030204" pitchFamily="34" charset="0"/>
              </a:rPr>
              <a:t>Nấm tán trắng</a:t>
            </a:r>
            <a:r>
              <a:rPr lang="en-US" sz="3300" b="1" dirty="0">
                <a:solidFill>
                  <a:srgbClr val="FF0000"/>
                </a:solidFill>
                <a:latin typeface="Calibri" panose="020F0502020204030204" pitchFamily="34" charset="0"/>
                <a:cs typeface="Calibri" panose="020F0502020204030204" pitchFamily="34" charset="0"/>
              </a:rPr>
              <a:t>: </a:t>
            </a:r>
            <a:r>
              <a:rPr lang="vi-VN" sz="3300" b="1" dirty="0">
                <a:solidFill>
                  <a:srgbClr val="002060"/>
                </a:solidFill>
                <a:latin typeface="Calibri" panose="020F0502020204030204" pitchFamily="34" charset="0"/>
                <a:cs typeface="Calibri" panose="020F0502020204030204" pitchFamily="34" charset="0"/>
              </a:rPr>
              <a:t>mũ nấm màu trắng, thân nấm màu trắng và có hình dạng giống chiếc ô</a:t>
            </a:r>
            <a:endParaRPr lang="en-US" sz="3300" b="1"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en-US" sz="3300" b="1" dirty="0">
                <a:solidFill>
                  <a:srgbClr val="FF0000"/>
                </a:solidFill>
                <a:latin typeface="Calibri" panose="020F0502020204030204" pitchFamily="34" charset="0"/>
                <a:cs typeface="Calibri" panose="020F0502020204030204" pitchFamily="34" charset="0"/>
              </a:rPr>
              <a:t>N</a:t>
            </a:r>
            <a:r>
              <a:rPr lang="vi-VN" sz="3300" b="1" dirty="0">
                <a:solidFill>
                  <a:srgbClr val="FF0000"/>
                </a:solidFill>
                <a:latin typeface="Calibri" panose="020F0502020204030204" pitchFamily="34" charset="0"/>
                <a:cs typeface="Calibri" panose="020F0502020204030204" pitchFamily="34" charset="0"/>
              </a:rPr>
              <a:t>ấm tán đỏ</a:t>
            </a:r>
            <a:r>
              <a:rPr lang="en-US" sz="3300" b="1" dirty="0">
                <a:solidFill>
                  <a:srgbClr val="FF0000"/>
                </a:solidFill>
                <a:latin typeface="Calibri" panose="020F0502020204030204" pitchFamily="34" charset="0"/>
                <a:cs typeface="Calibri" panose="020F0502020204030204" pitchFamily="34" charset="0"/>
              </a:rPr>
              <a:t>: </a:t>
            </a:r>
            <a:r>
              <a:rPr lang="vi-VN" sz="3300" b="1" dirty="0">
                <a:solidFill>
                  <a:srgbClr val="002060"/>
                </a:solidFill>
                <a:latin typeface="Calibri" panose="020F0502020204030204" pitchFamily="34" charset="0"/>
                <a:cs typeface="Calibri" panose="020F0502020204030204" pitchFamily="34" charset="0"/>
              </a:rPr>
              <a:t>mũ nấm màu đỏ, thân nấm màu trắng và có hình dạng giống chiếc ô.</a:t>
            </a:r>
            <a:endParaRPr lang="en-US" sz="3300" b="1"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300" b="1" dirty="0">
                <a:solidFill>
                  <a:srgbClr val="FF0000"/>
                </a:solidFill>
                <a:latin typeface="Calibri" panose="020F0502020204030204" pitchFamily="34" charset="0"/>
                <a:cs typeface="Calibri" panose="020F0502020204030204" pitchFamily="34" charset="0"/>
              </a:rPr>
              <a:t>Chúng mọc ở đất rừng hoặc ven rừng.</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EC1F2B3-6DDD-2324-423A-1F5BF3B0BA00}"/>
              </a:ext>
            </a:extLst>
          </p:cNvPr>
          <p:cNvPicPr>
            <a:picLocks noChangeAspect="1"/>
          </p:cNvPicPr>
          <p:nvPr/>
        </p:nvPicPr>
        <p:blipFill>
          <a:blip r:embed="rId4"/>
          <a:stretch>
            <a:fillRect/>
          </a:stretch>
        </p:blipFill>
        <p:spPr>
          <a:xfrm>
            <a:off x="605790" y="2530475"/>
            <a:ext cx="4457700" cy="3219450"/>
          </a:xfrm>
          <a:prstGeom prst="rect">
            <a:avLst/>
          </a:prstGeom>
        </p:spPr>
      </p:pic>
    </p:spTree>
    <p:extLst>
      <p:ext uri="{BB962C8B-B14F-4D97-AF65-F5344CB8AC3E}">
        <p14:creationId xmlns:p14="http://schemas.microsoft.com/office/powerpoint/2010/main" val="337566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947284" y="2739537"/>
            <a:ext cx="6523355" cy="2308324"/>
          </a:xfrm>
          <a:custGeom>
            <a:avLst/>
            <a:gdLst>
              <a:gd name="csX0" fmla="*/ 0 w 6523355"/>
              <a:gd name="csY0" fmla="*/ 0 h 2308324"/>
              <a:gd name="csX1" fmla="*/ 6523355 w 6523355"/>
              <a:gd name="csY1" fmla="*/ 0 h 2308324"/>
              <a:gd name="csX2" fmla="*/ 6523355 w 6523355"/>
              <a:gd name="csY2" fmla="*/ 2308324 h 2308324"/>
              <a:gd name="csX3" fmla="*/ 0 w 6523355"/>
              <a:gd name="csY3" fmla="*/ 2308324 h 2308324"/>
              <a:gd name="csX4" fmla="*/ 0 w 6523355"/>
              <a:gd name="csY4" fmla="*/ 0 h 2308324"/>
              <a:gd name="csX0" fmla="*/ 0 w 6523355"/>
              <a:gd name="csY0" fmla="*/ 0 h 2308324"/>
              <a:gd name="csX1" fmla="*/ 6523355 w 6523355"/>
              <a:gd name="csY1" fmla="*/ 0 h 2308324"/>
              <a:gd name="csX2" fmla="*/ 6523355 w 6523355"/>
              <a:gd name="csY2" fmla="*/ 2308324 h 2308324"/>
              <a:gd name="csX3" fmla="*/ 0 w 6523355"/>
              <a:gd name="csY3" fmla="*/ 2308324 h 2308324"/>
              <a:gd name="csX4" fmla="*/ 0 w 6523355"/>
              <a:gd name="csY4" fmla="*/ 0 h 2308324"/>
              <a:gd name="csX0" fmla="*/ 0 w 6523355"/>
              <a:gd name="csY0" fmla="*/ 0 h 2308324"/>
              <a:gd name="csX1" fmla="*/ 6523355 w 6523355"/>
              <a:gd name="csY1" fmla="*/ 0 h 2308324"/>
              <a:gd name="csX2" fmla="*/ 6523355 w 6523355"/>
              <a:gd name="csY2" fmla="*/ 2308324 h 2308324"/>
              <a:gd name="csX3" fmla="*/ 0 w 6523355"/>
              <a:gd name="csY3" fmla="*/ 2308324 h 2308324"/>
              <a:gd name="csX4" fmla="*/ 0 w 6523355"/>
              <a:gd name="csY4" fmla="*/ 0 h 2308324"/>
            </a:gdLst>
            <a:ahLst/>
            <a:cxnLst>
              <a:cxn ang="0">
                <a:pos x="csX0" y="csY0"/>
              </a:cxn>
              <a:cxn ang="0">
                <a:pos x="csX1" y="csY1"/>
              </a:cxn>
              <a:cxn ang="0">
                <a:pos x="csX2" y="csY2"/>
              </a:cxn>
              <a:cxn ang="0">
                <a:pos x="csX3" y="csY3"/>
              </a:cxn>
              <a:cxn ang="0">
                <a:pos x="csX4" y="csY4"/>
              </a:cxn>
            </a:cxnLst>
            <a:rect l="l" t="t" r="r" b="b"/>
            <a:pathLst>
              <a:path w="6523355" h="2308324" fill="none" extrusionOk="0">
                <a:moveTo>
                  <a:pt x="0" y="0"/>
                </a:moveTo>
                <a:cubicBezTo>
                  <a:pt x="1204731" y="5222"/>
                  <a:pt x="3505231" y="24918"/>
                  <a:pt x="6523355" y="0"/>
                </a:cubicBezTo>
                <a:cubicBezTo>
                  <a:pt x="6315605" y="342809"/>
                  <a:pt x="6416012" y="1355481"/>
                  <a:pt x="6523355" y="2308324"/>
                </a:cubicBezTo>
                <a:cubicBezTo>
                  <a:pt x="5299755" y="2394631"/>
                  <a:pt x="3187015" y="2447644"/>
                  <a:pt x="0" y="2308324"/>
                </a:cubicBezTo>
                <a:cubicBezTo>
                  <a:pt x="94694" y="1362795"/>
                  <a:pt x="20794" y="873117"/>
                  <a:pt x="0" y="0"/>
                </a:cubicBezTo>
                <a:close/>
              </a:path>
              <a:path w="6523355" h="2308324" stroke="0" extrusionOk="0">
                <a:moveTo>
                  <a:pt x="0" y="0"/>
                </a:moveTo>
                <a:cubicBezTo>
                  <a:pt x="1607360" y="3525"/>
                  <a:pt x="4970922" y="-188417"/>
                  <a:pt x="6523355" y="0"/>
                </a:cubicBezTo>
                <a:cubicBezTo>
                  <a:pt x="6459197" y="864071"/>
                  <a:pt x="6517073" y="1382937"/>
                  <a:pt x="6523355" y="2308324"/>
                </a:cubicBezTo>
                <a:cubicBezTo>
                  <a:pt x="6027581" y="2731059"/>
                  <a:pt x="2706492" y="1768936"/>
                  <a:pt x="0" y="2308324"/>
                </a:cubicBezTo>
                <a:cubicBezTo>
                  <a:pt x="-13138" y="1453266"/>
                  <a:pt x="256847" y="847208"/>
                  <a:pt x="0" y="0"/>
                </a:cubicBezTo>
                <a:close/>
              </a:path>
              <a:path w="6523355" h="2308324" fill="none" stroke="0" extrusionOk="0">
                <a:moveTo>
                  <a:pt x="0" y="0"/>
                </a:moveTo>
                <a:cubicBezTo>
                  <a:pt x="2457598" y="42759"/>
                  <a:pt x="3941445" y="-18481"/>
                  <a:pt x="6523355" y="0"/>
                </a:cubicBezTo>
                <a:cubicBezTo>
                  <a:pt x="6338608" y="574102"/>
                  <a:pt x="6404833" y="1528057"/>
                  <a:pt x="6523355" y="2308324"/>
                </a:cubicBezTo>
                <a:cubicBezTo>
                  <a:pt x="5892474" y="2750702"/>
                  <a:pt x="3507613" y="2554072"/>
                  <a:pt x="0" y="2308324"/>
                </a:cubicBezTo>
                <a:cubicBezTo>
                  <a:pt x="-64372" y="1384667"/>
                  <a:pt x="-60376" y="820817"/>
                  <a:pt x="0" y="0"/>
                </a:cubicBezTo>
                <a:close/>
              </a:path>
              <a:path w="6523355" h="2308324" fill="none" stroke="0" extrusionOk="0">
                <a:moveTo>
                  <a:pt x="0" y="0"/>
                </a:moveTo>
                <a:cubicBezTo>
                  <a:pt x="2441747" y="11849"/>
                  <a:pt x="3978410" y="-161459"/>
                  <a:pt x="6523355" y="0"/>
                </a:cubicBezTo>
                <a:cubicBezTo>
                  <a:pt x="6403985" y="467442"/>
                  <a:pt x="6380155" y="1457480"/>
                  <a:pt x="6523355" y="2308324"/>
                </a:cubicBezTo>
                <a:cubicBezTo>
                  <a:pt x="5631505" y="2692648"/>
                  <a:pt x="3261665" y="2640490"/>
                  <a:pt x="0" y="2308324"/>
                </a:cubicBezTo>
                <a:cubicBezTo>
                  <a:pt x="29068" y="1406377"/>
                  <a:pt x="37355" y="960479"/>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523355"/>
                      <a:gd name="connsiteY0" fmla="*/ 0 h 2308324"/>
                      <a:gd name="connsiteX1" fmla="*/ 6523355 w 6523355"/>
                      <a:gd name="connsiteY1" fmla="*/ 0 h 2308324"/>
                      <a:gd name="connsiteX2" fmla="*/ 6523355 w 6523355"/>
                      <a:gd name="connsiteY2" fmla="*/ 2308324 h 2308324"/>
                      <a:gd name="connsiteX3" fmla="*/ 0 w 6523355"/>
                      <a:gd name="connsiteY3" fmla="*/ 2308324 h 2308324"/>
                      <a:gd name="connsiteX4" fmla="*/ 0 w 6523355"/>
                      <a:gd name="connsiteY4" fmla="*/ 0 h 2308324"/>
                      <a:gd name="connsiteX0" fmla="*/ 0 w 6523355"/>
                      <a:gd name="connsiteY0" fmla="*/ 0 h 2308324"/>
                      <a:gd name="connsiteX1" fmla="*/ 6523355 w 6523355"/>
                      <a:gd name="connsiteY1" fmla="*/ 0 h 2308324"/>
                      <a:gd name="connsiteX2" fmla="*/ 6523355 w 6523355"/>
                      <a:gd name="connsiteY2" fmla="*/ 2308324 h 2308324"/>
                      <a:gd name="connsiteX3" fmla="*/ 0 w 6523355"/>
                      <a:gd name="connsiteY3" fmla="*/ 2308324 h 2308324"/>
                      <a:gd name="connsiteX4" fmla="*/ 0 w 652335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55" h="2308324" fill="none" extrusionOk="0">
                        <a:moveTo>
                          <a:pt x="0" y="0"/>
                        </a:moveTo>
                        <a:cubicBezTo>
                          <a:pt x="1204731" y="5222"/>
                          <a:pt x="3505231" y="24918"/>
                          <a:pt x="6523355" y="0"/>
                        </a:cubicBezTo>
                        <a:cubicBezTo>
                          <a:pt x="6344842" y="419501"/>
                          <a:pt x="6427974" y="1380509"/>
                          <a:pt x="6523355" y="2308324"/>
                        </a:cubicBezTo>
                        <a:cubicBezTo>
                          <a:pt x="5432158" y="2312423"/>
                          <a:pt x="3106909" y="2436013"/>
                          <a:pt x="0" y="2308324"/>
                        </a:cubicBezTo>
                        <a:cubicBezTo>
                          <a:pt x="30761" y="1413463"/>
                          <a:pt x="20333" y="852671"/>
                          <a:pt x="0" y="0"/>
                        </a:cubicBezTo>
                        <a:close/>
                      </a:path>
                      <a:path w="6523355" h="2308324" stroke="0" extrusionOk="0">
                        <a:moveTo>
                          <a:pt x="0" y="0"/>
                        </a:moveTo>
                        <a:cubicBezTo>
                          <a:pt x="1469479" y="5559"/>
                          <a:pt x="4703398" y="-115702"/>
                          <a:pt x="6523355" y="0"/>
                        </a:cubicBezTo>
                        <a:cubicBezTo>
                          <a:pt x="6497483" y="899226"/>
                          <a:pt x="6480188" y="1393335"/>
                          <a:pt x="6523355" y="2308324"/>
                        </a:cubicBezTo>
                        <a:cubicBezTo>
                          <a:pt x="5773053" y="2511209"/>
                          <a:pt x="2747081" y="2037346"/>
                          <a:pt x="0" y="2308324"/>
                        </a:cubicBezTo>
                        <a:cubicBezTo>
                          <a:pt x="-1531" y="1451224"/>
                          <a:pt x="224046" y="816322"/>
                          <a:pt x="0" y="0"/>
                        </a:cubicBezTo>
                        <a:close/>
                      </a:path>
                      <a:path w="6523355" h="2308324" fill="none" stroke="0" extrusionOk="0">
                        <a:moveTo>
                          <a:pt x="0" y="0"/>
                        </a:moveTo>
                        <a:cubicBezTo>
                          <a:pt x="2441747" y="11849"/>
                          <a:pt x="3978410" y="-161459"/>
                          <a:pt x="6523355" y="0"/>
                        </a:cubicBezTo>
                        <a:cubicBezTo>
                          <a:pt x="6408429" y="494963"/>
                          <a:pt x="6397687" y="1616263"/>
                          <a:pt x="6523355" y="2308324"/>
                        </a:cubicBezTo>
                        <a:cubicBezTo>
                          <a:pt x="5835396" y="2619564"/>
                          <a:pt x="3020834" y="2721377"/>
                          <a:pt x="0" y="2308324"/>
                        </a:cubicBezTo>
                        <a:cubicBezTo>
                          <a:pt x="-80916" y="1383587"/>
                          <a:pt x="35956" y="844031"/>
                          <a:pt x="0" y="0"/>
                        </a:cubicBezTo>
                        <a:close/>
                      </a:path>
                    </a:pathLst>
                  </a:custGeom>
                  <ask:type>
                    <ask:lineSketchCurved/>
                  </ask:type>
                </ask:lineSketchStyleProps>
              </a:ext>
            </a:extLst>
          </a:ln>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Nấm hương: </a:t>
            </a:r>
            <a:r>
              <a:rPr lang="vi-VN" sz="4800" b="1" dirty="0">
                <a:solidFill>
                  <a:srgbClr val="002060"/>
                </a:solidFill>
                <a:latin typeface="Calibri" panose="020F0502020204030204" pitchFamily="34" charset="0"/>
                <a:cs typeface="Calibri" panose="020F0502020204030204" pitchFamily="34" charset="0"/>
              </a:rPr>
              <a:t>có màu xám, hình dáng giống chiếc ô, mọc trên thân cây.</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D8E06B3-5210-D848-2730-80AE6988F62F}"/>
              </a:ext>
            </a:extLst>
          </p:cNvPr>
          <p:cNvPicPr>
            <a:picLocks noChangeAspect="1"/>
          </p:cNvPicPr>
          <p:nvPr/>
        </p:nvPicPr>
        <p:blipFill>
          <a:blip r:embed="rId4"/>
          <a:stretch>
            <a:fillRect/>
          </a:stretch>
        </p:blipFill>
        <p:spPr>
          <a:xfrm>
            <a:off x="876300" y="2441892"/>
            <a:ext cx="3733800" cy="3152775"/>
          </a:xfrm>
          <a:prstGeom prst="rect">
            <a:avLst/>
          </a:prstGeom>
        </p:spPr>
      </p:pic>
    </p:spTree>
    <p:extLst>
      <p:ext uri="{BB962C8B-B14F-4D97-AF65-F5344CB8AC3E}">
        <p14:creationId xmlns:p14="http://schemas.microsoft.com/office/powerpoint/2010/main" val="388015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45684" y="2180737"/>
            <a:ext cx="6523355" cy="3785652"/>
          </a:xfrm>
          <a:custGeom>
            <a:avLst/>
            <a:gdLst>
              <a:gd name="csX0" fmla="*/ 0 w 6523355"/>
              <a:gd name="csY0" fmla="*/ 0 h 3785652"/>
              <a:gd name="csX1" fmla="*/ 6523355 w 6523355"/>
              <a:gd name="csY1" fmla="*/ 0 h 3785652"/>
              <a:gd name="csX2" fmla="*/ 6523355 w 6523355"/>
              <a:gd name="csY2" fmla="*/ 3785652 h 3785652"/>
              <a:gd name="csX3" fmla="*/ 0 w 6523355"/>
              <a:gd name="csY3" fmla="*/ 3785652 h 3785652"/>
              <a:gd name="csX4" fmla="*/ 0 w 6523355"/>
              <a:gd name="csY4" fmla="*/ 0 h 3785652"/>
              <a:gd name="csX0" fmla="*/ 0 w 6523355"/>
              <a:gd name="csY0" fmla="*/ 0 h 3785652"/>
              <a:gd name="csX1" fmla="*/ 6523355 w 6523355"/>
              <a:gd name="csY1" fmla="*/ 0 h 3785652"/>
              <a:gd name="csX2" fmla="*/ 6523355 w 6523355"/>
              <a:gd name="csY2" fmla="*/ 3785652 h 3785652"/>
              <a:gd name="csX3" fmla="*/ 0 w 6523355"/>
              <a:gd name="csY3" fmla="*/ 3785652 h 3785652"/>
              <a:gd name="csX4" fmla="*/ 0 w 6523355"/>
              <a:gd name="csY4" fmla="*/ 0 h 3785652"/>
              <a:gd name="csX0" fmla="*/ 0 w 6523355"/>
              <a:gd name="csY0" fmla="*/ 0 h 3785652"/>
              <a:gd name="csX1" fmla="*/ 6523355 w 6523355"/>
              <a:gd name="csY1" fmla="*/ 0 h 3785652"/>
              <a:gd name="csX2" fmla="*/ 6523355 w 6523355"/>
              <a:gd name="csY2" fmla="*/ 3785652 h 3785652"/>
              <a:gd name="csX3" fmla="*/ 0 w 6523355"/>
              <a:gd name="csY3" fmla="*/ 3785652 h 3785652"/>
              <a:gd name="csX4" fmla="*/ 0 w 6523355"/>
              <a:gd name="csY4" fmla="*/ 0 h 3785652"/>
            </a:gdLst>
            <a:ahLst/>
            <a:cxnLst>
              <a:cxn ang="0">
                <a:pos x="csX0" y="csY0"/>
              </a:cxn>
              <a:cxn ang="0">
                <a:pos x="csX1" y="csY1"/>
              </a:cxn>
              <a:cxn ang="0">
                <a:pos x="csX2" y="csY2"/>
              </a:cxn>
              <a:cxn ang="0">
                <a:pos x="csX3" y="csY3"/>
              </a:cxn>
              <a:cxn ang="0">
                <a:pos x="csX4" y="csY4"/>
              </a:cxn>
            </a:cxnLst>
            <a:rect l="l" t="t" r="r" b="b"/>
            <a:pathLst>
              <a:path w="6523355" h="3785652" fill="none" extrusionOk="0">
                <a:moveTo>
                  <a:pt x="0" y="0"/>
                </a:moveTo>
                <a:cubicBezTo>
                  <a:pt x="1204731" y="5222"/>
                  <a:pt x="3505231" y="24918"/>
                  <a:pt x="6523355" y="0"/>
                </a:cubicBezTo>
                <a:cubicBezTo>
                  <a:pt x="6238329" y="430739"/>
                  <a:pt x="6441643" y="2360276"/>
                  <a:pt x="6523355" y="3785652"/>
                </a:cubicBezTo>
                <a:cubicBezTo>
                  <a:pt x="5277890" y="3815549"/>
                  <a:pt x="3609095" y="4036445"/>
                  <a:pt x="0" y="3785652"/>
                </a:cubicBezTo>
                <a:cubicBezTo>
                  <a:pt x="78001" y="2325222"/>
                  <a:pt x="21393" y="1365038"/>
                  <a:pt x="0" y="0"/>
                </a:cubicBezTo>
                <a:close/>
              </a:path>
              <a:path w="6523355" h="3785652" stroke="0" extrusionOk="0">
                <a:moveTo>
                  <a:pt x="0" y="0"/>
                </a:moveTo>
                <a:cubicBezTo>
                  <a:pt x="1898492" y="4264"/>
                  <a:pt x="5100840" y="-292313"/>
                  <a:pt x="6523355" y="0"/>
                </a:cubicBezTo>
                <a:cubicBezTo>
                  <a:pt x="6347635" y="1354227"/>
                  <a:pt x="6593895" y="2263941"/>
                  <a:pt x="6523355" y="3785652"/>
                </a:cubicBezTo>
                <a:cubicBezTo>
                  <a:pt x="5944833" y="4074955"/>
                  <a:pt x="2758476" y="3556760"/>
                  <a:pt x="0" y="3785652"/>
                </a:cubicBezTo>
                <a:cubicBezTo>
                  <a:pt x="-135890" y="2394899"/>
                  <a:pt x="362908" y="1438310"/>
                  <a:pt x="0" y="0"/>
                </a:cubicBezTo>
                <a:close/>
              </a:path>
              <a:path w="6523355" h="3785652" fill="none" stroke="0" extrusionOk="0">
                <a:moveTo>
                  <a:pt x="0" y="0"/>
                </a:moveTo>
                <a:cubicBezTo>
                  <a:pt x="2457598" y="42759"/>
                  <a:pt x="3941445" y="-18481"/>
                  <a:pt x="6523355" y="0"/>
                </a:cubicBezTo>
                <a:cubicBezTo>
                  <a:pt x="6345627" y="1031005"/>
                  <a:pt x="6384464" y="2534862"/>
                  <a:pt x="6523355" y="3785652"/>
                </a:cubicBezTo>
                <a:cubicBezTo>
                  <a:pt x="5815891" y="4048903"/>
                  <a:pt x="3078118" y="4212318"/>
                  <a:pt x="0" y="3785652"/>
                </a:cubicBezTo>
                <a:cubicBezTo>
                  <a:pt x="125341" y="2380861"/>
                  <a:pt x="-31574" y="1247414"/>
                  <a:pt x="0" y="0"/>
                </a:cubicBezTo>
                <a:close/>
              </a:path>
              <a:path w="6523355" h="3785652" fill="none" stroke="0" extrusionOk="0">
                <a:moveTo>
                  <a:pt x="0" y="0"/>
                </a:moveTo>
                <a:cubicBezTo>
                  <a:pt x="2441747" y="11849"/>
                  <a:pt x="3978410" y="-161459"/>
                  <a:pt x="6523355" y="0"/>
                </a:cubicBezTo>
                <a:cubicBezTo>
                  <a:pt x="6481976" y="783339"/>
                  <a:pt x="6438250" y="2473998"/>
                  <a:pt x="6523355" y="3785652"/>
                </a:cubicBezTo>
                <a:cubicBezTo>
                  <a:pt x="5444387" y="4055475"/>
                  <a:pt x="3380455" y="4165988"/>
                  <a:pt x="0" y="3785652"/>
                </a:cubicBezTo>
                <a:cubicBezTo>
                  <a:pt x="43274" y="2234411"/>
                  <a:pt x="45504" y="148190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523355"/>
                      <a:gd name="connsiteY0" fmla="*/ 0 h 3785652"/>
                      <a:gd name="connsiteX1" fmla="*/ 6523355 w 6523355"/>
                      <a:gd name="connsiteY1" fmla="*/ 0 h 3785652"/>
                      <a:gd name="connsiteX2" fmla="*/ 6523355 w 6523355"/>
                      <a:gd name="connsiteY2" fmla="*/ 3785652 h 3785652"/>
                      <a:gd name="connsiteX3" fmla="*/ 0 w 6523355"/>
                      <a:gd name="connsiteY3" fmla="*/ 3785652 h 3785652"/>
                      <a:gd name="connsiteX4" fmla="*/ 0 w 6523355"/>
                      <a:gd name="connsiteY4" fmla="*/ 0 h 3785652"/>
                      <a:gd name="connsiteX0" fmla="*/ 0 w 6523355"/>
                      <a:gd name="connsiteY0" fmla="*/ 0 h 3785652"/>
                      <a:gd name="connsiteX1" fmla="*/ 6523355 w 6523355"/>
                      <a:gd name="connsiteY1" fmla="*/ 0 h 3785652"/>
                      <a:gd name="connsiteX2" fmla="*/ 6523355 w 6523355"/>
                      <a:gd name="connsiteY2" fmla="*/ 3785652 h 3785652"/>
                      <a:gd name="connsiteX3" fmla="*/ 0 w 6523355"/>
                      <a:gd name="connsiteY3" fmla="*/ 3785652 h 3785652"/>
                      <a:gd name="connsiteX4" fmla="*/ 0 w 6523355"/>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55" h="3785652" fill="none" extrusionOk="0">
                        <a:moveTo>
                          <a:pt x="0" y="0"/>
                        </a:moveTo>
                        <a:cubicBezTo>
                          <a:pt x="1204731" y="5222"/>
                          <a:pt x="3505231" y="24918"/>
                          <a:pt x="6523355" y="0"/>
                        </a:cubicBezTo>
                        <a:cubicBezTo>
                          <a:pt x="6323900" y="655205"/>
                          <a:pt x="6470888" y="2421464"/>
                          <a:pt x="6523355" y="3785652"/>
                        </a:cubicBezTo>
                        <a:cubicBezTo>
                          <a:pt x="5308600" y="3796481"/>
                          <a:pt x="3242080" y="3983155"/>
                          <a:pt x="0" y="3785652"/>
                        </a:cubicBezTo>
                        <a:cubicBezTo>
                          <a:pt x="67047" y="2333903"/>
                          <a:pt x="20450" y="1323227"/>
                          <a:pt x="0" y="0"/>
                        </a:cubicBezTo>
                        <a:close/>
                      </a:path>
                      <a:path w="6523355" h="3785652" stroke="0" extrusionOk="0">
                        <a:moveTo>
                          <a:pt x="0" y="0"/>
                        </a:moveTo>
                        <a:cubicBezTo>
                          <a:pt x="1650182" y="7927"/>
                          <a:pt x="5009429" y="-267467"/>
                          <a:pt x="6523355" y="0"/>
                        </a:cubicBezTo>
                        <a:cubicBezTo>
                          <a:pt x="6454119" y="1452003"/>
                          <a:pt x="6446645" y="2305453"/>
                          <a:pt x="6523355" y="3785652"/>
                        </a:cubicBezTo>
                        <a:cubicBezTo>
                          <a:pt x="5801922" y="3951514"/>
                          <a:pt x="2766658" y="3610864"/>
                          <a:pt x="0" y="3785652"/>
                        </a:cubicBezTo>
                        <a:cubicBezTo>
                          <a:pt x="38857" y="2364150"/>
                          <a:pt x="312422" y="1390771"/>
                          <a:pt x="0" y="0"/>
                        </a:cubicBezTo>
                        <a:close/>
                      </a:path>
                      <a:path w="6523355" h="3785652" fill="none" stroke="0" extrusionOk="0">
                        <a:moveTo>
                          <a:pt x="0" y="0"/>
                        </a:moveTo>
                        <a:cubicBezTo>
                          <a:pt x="2441747" y="11849"/>
                          <a:pt x="3978410" y="-161459"/>
                          <a:pt x="6523355" y="0"/>
                        </a:cubicBezTo>
                        <a:cubicBezTo>
                          <a:pt x="6498049" y="858244"/>
                          <a:pt x="6379447" y="2596791"/>
                          <a:pt x="6523355" y="3785652"/>
                        </a:cubicBezTo>
                        <a:cubicBezTo>
                          <a:pt x="5664151" y="3700279"/>
                          <a:pt x="3010692" y="4235492"/>
                          <a:pt x="0" y="3785652"/>
                        </a:cubicBezTo>
                        <a:cubicBezTo>
                          <a:pt x="-72514" y="2367945"/>
                          <a:pt x="28451" y="1261878"/>
                          <a:pt x="0" y="0"/>
                        </a:cubicBezTo>
                        <a:close/>
                      </a:path>
                    </a:pathLst>
                  </a:custGeom>
                  <ask:type>
                    <ask:lineSketchCurved/>
                  </ask:type>
                </ask:lineSketchStyleProps>
              </a:ext>
            </a:extLst>
          </a:ln>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Nấm đông trùng hạ thảo: </a:t>
            </a:r>
            <a:r>
              <a:rPr lang="vi-VN" sz="4000" b="1" dirty="0">
                <a:solidFill>
                  <a:srgbClr val="002060"/>
                </a:solidFill>
                <a:latin typeface="Calibri" panose="020F0502020204030204" pitchFamily="34" charset="0"/>
                <a:cs typeface="Calibri" panose="020F0502020204030204" pitchFamily="34" charset="0"/>
              </a:rPr>
              <a:t>Thân nấm mọc ra từ côn trùng, phần côn trùng có hình dạng thẳng, thường có màu cam đặc trưng, đầu nấm như lưỡi mác.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665F168-3325-0B68-FC38-E450805B8581}"/>
              </a:ext>
            </a:extLst>
          </p:cNvPr>
          <p:cNvPicPr>
            <a:picLocks noChangeAspect="1"/>
          </p:cNvPicPr>
          <p:nvPr/>
        </p:nvPicPr>
        <p:blipFill>
          <a:blip r:embed="rId4"/>
          <a:stretch>
            <a:fillRect/>
          </a:stretch>
        </p:blipFill>
        <p:spPr>
          <a:xfrm>
            <a:off x="1056957" y="2158682"/>
            <a:ext cx="3514725" cy="3495675"/>
          </a:xfrm>
          <a:prstGeom prst="rect">
            <a:avLst/>
          </a:prstGeom>
        </p:spPr>
      </p:pic>
    </p:spTree>
    <p:extLst>
      <p:ext uri="{BB962C8B-B14F-4D97-AF65-F5344CB8AC3E}">
        <p14:creationId xmlns:p14="http://schemas.microsoft.com/office/powerpoint/2010/main" val="27739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51254" y="1482329"/>
            <a:ext cx="6552347" cy="4401205"/>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defRPr/>
            </a:pPr>
            <a:r>
              <a:rPr lang="vi-VN" sz="4000" b="1" dirty="0">
                <a:solidFill>
                  <a:srgbClr val="FF0000"/>
                </a:solidFill>
                <a:latin typeface="Calibri" panose="020F0502020204030204" pitchFamily="34" charset="0"/>
                <a:cs typeface="Calibri" panose="020F0502020204030204" pitchFamily="34" charset="0"/>
              </a:rPr>
              <a:t>Các nấm như nấm tràm, nấm hương là nấm ăn được;</a:t>
            </a:r>
            <a:endParaRPr lang="en-US" sz="4000" b="1" dirty="0">
              <a:solidFill>
                <a:srgbClr val="FF0000"/>
              </a:solidFill>
              <a:latin typeface="Calibri" panose="020F0502020204030204" pitchFamily="34" charset="0"/>
              <a:cs typeface="Calibri" panose="020F0502020204030204" pitchFamily="34" charset="0"/>
            </a:endParaRPr>
          </a:p>
          <a:p>
            <a:pPr lvl="0" algn="just" defTabSz="914309" fontAlgn="base">
              <a:defRPr/>
            </a:pPr>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ấm đông trùng hạ thảo được dùng để làm thuốc;</a:t>
            </a:r>
            <a:endParaRPr lang="en-US" sz="4000" b="1" dirty="0">
              <a:solidFill>
                <a:srgbClr val="FF0000"/>
              </a:solidFill>
              <a:latin typeface="Calibri" panose="020F0502020204030204" pitchFamily="34" charset="0"/>
              <a:cs typeface="Calibri" panose="020F0502020204030204" pitchFamily="34" charset="0"/>
            </a:endParaRPr>
          </a:p>
          <a:p>
            <a:pPr lvl="0" algn="just" defTabSz="914309" fontAlgn="base">
              <a:defRPr/>
            </a:pPr>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ấm trắng và nấm đỏ đầu là nấm độc, nếu ăn phải có thể gây </a:t>
            </a:r>
            <a:r>
              <a:rPr lang="en-US" sz="4000" b="1" dirty="0">
                <a:solidFill>
                  <a:srgbClr val="FF0000"/>
                </a:solidFill>
                <a:latin typeface="Calibri" panose="020F0502020204030204" pitchFamily="34" charset="0"/>
                <a:cs typeface="Calibri" panose="020F0502020204030204" pitchFamily="34" charset="0"/>
              </a:rPr>
              <a:t>u</a:t>
            </a:r>
            <a:r>
              <a:rPr lang="vi-VN" sz="4000" b="1" dirty="0">
                <a:solidFill>
                  <a:srgbClr val="FF0000"/>
                </a:solidFill>
                <a:latin typeface="Calibri" panose="020F0502020204030204" pitchFamily="34" charset="0"/>
                <a:cs typeface="Calibri" panose="020F0502020204030204" pitchFamily="34" charset="0"/>
              </a:rPr>
              <a:t>ng thư.</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65505" y="270022"/>
            <a:ext cx="10191750" cy="1323439"/>
          </a:xfrm>
          <a:custGeom>
            <a:avLst/>
            <a:gdLst>
              <a:gd name="csX0" fmla="*/ 0 w 10191750"/>
              <a:gd name="csY0" fmla="*/ 0 h 1323439"/>
              <a:gd name="csX1" fmla="*/ 10191750 w 10191750"/>
              <a:gd name="csY1" fmla="*/ 0 h 1323439"/>
              <a:gd name="csX2" fmla="*/ 10191750 w 10191750"/>
              <a:gd name="csY2" fmla="*/ 1323439 h 1323439"/>
              <a:gd name="csX3" fmla="*/ 0 w 10191750"/>
              <a:gd name="csY3" fmla="*/ 1323439 h 1323439"/>
              <a:gd name="csX4" fmla="*/ 0 w 10191750"/>
              <a:gd name="csY4" fmla="*/ 0 h 1323439"/>
              <a:gd name="csX0" fmla="*/ 0 w 10191750"/>
              <a:gd name="csY0" fmla="*/ 0 h 1323439"/>
              <a:gd name="csX1" fmla="*/ 10191750 w 10191750"/>
              <a:gd name="csY1" fmla="*/ 0 h 1323439"/>
              <a:gd name="csX2" fmla="*/ 10191750 w 10191750"/>
              <a:gd name="csY2" fmla="*/ 1323439 h 1323439"/>
              <a:gd name="csX3" fmla="*/ 0 w 10191750"/>
              <a:gd name="csY3" fmla="*/ 1323439 h 1323439"/>
              <a:gd name="csX4" fmla="*/ 0 w 10191750"/>
              <a:gd name="csY4" fmla="*/ 0 h 1323439"/>
            </a:gdLst>
            <a:ahLst/>
            <a:cxnLst>
              <a:cxn ang="0">
                <a:pos x="csX0" y="csY0"/>
              </a:cxn>
              <a:cxn ang="0">
                <a:pos x="csX1" y="csY1"/>
              </a:cxn>
              <a:cxn ang="0">
                <a:pos x="csX2" y="csY2"/>
              </a:cxn>
              <a:cxn ang="0">
                <a:pos x="csX3" y="csY3"/>
              </a:cxn>
              <a:cxn ang="0">
                <a:pos x="csX4" y="csY4"/>
              </a:cxn>
            </a:cxnLst>
            <a:rect l="l" t="t" r="r" b="b"/>
            <a:pathLst>
              <a:path w="10191750" h="1323439" fill="none" extrusionOk="0">
                <a:moveTo>
                  <a:pt x="0" y="0"/>
                </a:moveTo>
                <a:cubicBezTo>
                  <a:pt x="2062277" y="5222"/>
                  <a:pt x="7118377" y="24918"/>
                  <a:pt x="10191750" y="0"/>
                </a:cubicBezTo>
                <a:cubicBezTo>
                  <a:pt x="10114179" y="463295"/>
                  <a:pt x="10135226" y="701492"/>
                  <a:pt x="10191750" y="1323439"/>
                </a:cubicBezTo>
                <a:cubicBezTo>
                  <a:pt x="5661388" y="1380784"/>
                  <a:pt x="3643714" y="1475572"/>
                  <a:pt x="0" y="1323439"/>
                </a:cubicBezTo>
                <a:cubicBezTo>
                  <a:pt x="-41384" y="817517"/>
                  <a:pt x="-93368" y="668939"/>
                  <a:pt x="0" y="0"/>
                </a:cubicBezTo>
                <a:close/>
              </a:path>
              <a:path w="10191750" h="1323439" stroke="0" extrusionOk="0">
                <a:moveTo>
                  <a:pt x="0" y="0"/>
                </a:moveTo>
                <a:cubicBezTo>
                  <a:pt x="1543046" y="9247"/>
                  <a:pt x="7812213" y="-264790"/>
                  <a:pt x="10191750" y="0"/>
                </a:cubicBezTo>
                <a:cubicBezTo>
                  <a:pt x="10166346" y="491909"/>
                  <a:pt x="10148273" y="997294"/>
                  <a:pt x="10191750" y="1323439"/>
                </a:cubicBezTo>
                <a:cubicBezTo>
                  <a:pt x="8228739" y="1224405"/>
                  <a:pt x="1101843" y="1069973"/>
                  <a:pt x="0" y="1323439"/>
                </a:cubicBezTo>
                <a:cubicBezTo>
                  <a:pt x="-74934" y="1070275"/>
                  <a:pt x="-61989" y="527134"/>
                  <a:pt x="0" y="0"/>
                </a:cubicBezTo>
                <a:close/>
              </a:path>
              <a:path w="10191750" h="1323439" fill="none" stroke="0" extrusionOk="0">
                <a:moveTo>
                  <a:pt x="0" y="0"/>
                </a:moveTo>
                <a:cubicBezTo>
                  <a:pt x="1366664" y="11849"/>
                  <a:pt x="7432049" y="-161459"/>
                  <a:pt x="10191750" y="0"/>
                </a:cubicBezTo>
                <a:cubicBezTo>
                  <a:pt x="10144113" y="514705"/>
                  <a:pt x="10133302" y="777019"/>
                  <a:pt x="10191750" y="1323439"/>
                </a:cubicBezTo>
                <a:cubicBezTo>
                  <a:pt x="6094609" y="1302691"/>
                  <a:pt x="3556140" y="1635123"/>
                  <a:pt x="0" y="1323439"/>
                </a:cubicBezTo>
                <a:cubicBezTo>
                  <a:pt x="-58457" y="802623"/>
                  <a:pt x="-91859" y="67041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0191750"/>
                      <a:gd name="connsiteY0" fmla="*/ 0 h 1323439"/>
                      <a:gd name="connsiteX1" fmla="*/ 10191750 w 10191750"/>
                      <a:gd name="connsiteY1" fmla="*/ 0 h 1323439"/>
                      <a:gd name="connsiteX2" fmla="*/ 10191750 w 10191750"/>
                      <a:gd name="connsiteY2" fmla="*/ 1323439 h 1323439"/>
                      <a:gd name="connsiteX3" fmla="*/ 0 w 10191750"/>
                      <a:gd name="connsiteY3" fmla="*/ 1323439 h 1323439"/>
                      <a:gd name="connsiteX4" fmla="*/ 0 w 1019175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323439" fill="none" extrusionOk="0">
                        <a:moveTo>
                          <a:pt x="0" y="0"/>
                        </a:moveTo>
                        <a:cubicBezTo>
                          <a:pt x="2062277" y="5222"/>
                          <a:pt x="7118377" y="24918"/>
                          <a:pt x="10191750" y="0"/>
                        </a:cubicBezTo>
                        <a:cubicBezTo>
                          <a:pt x="10129156" y="502581"/>
                          <a:pt x="10154792" y="742429"/>
                          <a:pt x="10191750" y="1323439"/>
                        </a:cubicBezTo>
                        <a:cubicBezTo>
                          <a:pt x="6019105" y="1158678"/>
                          <a:pt x="3409666" y="1441589"/>
                          <a:pt x="0" y="1323439"/>
                        </a:cubicBezTo>
                        <a:cubicBezTo>
                          <a:pt x="-52747" y="826522"/>
                          <a:pt x="-93581" y="659507"/>
                          <a:pt x="0" y="0"/>
                        </a:cubicBezTo>
                        <a:close/>
                      </a:path>
                      <a:path w="10191750" h="1323439" stroke="0" extrusionOk="0">
                        <a:moveTo>
                          <a:pt x="0" y="0"/>
                        </a:moveTo>
                        <a:cubicBezTo>
                          <a:pt x="1366664" y="11849"/>
                          <a:pt x="7432049" y="-161459"/>
                          <a:pt x="10191750" y="0"/>
                        </a:cubicBezTo>
                        <a:cubicBezTo>
                          <a:pt x="10177090" y="501774"/>
                          <a:pt x="10111815" y="1007572"/>
                          <a:pt x="10191750" y="1323439"/>
                        </a:cubicBezTo>
                        <a:cubicBezTo>
                          <a:pt x="8174527" y="1177579"/>
                          <a:pt x="1128328" y="1245115"/>
                          <a:pt x="0" y="1323439"/>
                        </a:cubicBezTo>
                        <a:cubicBezTo>
                          <a:pt x="-53371" y="1066481"/>
                          <a:pt x="-89897" y="500856"/>
                          <a:pt x="0" y="0"/>
                        </a:cubicBezTo>
                        <a:close/>
                      </a:path>
                    </a:pathLst>
                  </a:custGeom>
                  <ask:type>
                    <ask:lineSketchCurved/>
                  </ask:type>
                </ask:lineSketchStyleProps>
              </a:ext>
            </a:extLst>
          </a:ln>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Hãy cho biết nơi sống của nấm men và nấm mốc dựa vào thông tin dưới đây.</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9F33198D-92AF-48C1-C44E-333FB78A3ABD}"/>
              </a:ext>
            </a:extLst>
          </p:cNvPr>
          <p:cNvPicPr>
            <a:picLocks noChangeAspect="1"/>
          </p:cNvPicPr>
          <p:nvPr/>
        </p:nvPicPr>
        <p:blipFill>
          <a:blip r:embed="rId3"/>
          <a:stretch>
            <a:fillRect/>
          </a:stretch>
        </p:blipFill>
        <p:spPr>
          <a:xfrm>
            <a:off x="2225039" y="1648587"/>
            <a:ext cx="7487285" cy="2558605"/>
          </a:xfrm>
          <a:prstGeom prst="rect">
            <a:avLst/>
          </a:prstGeom>
        </p:spPr>
      </p:pic>
      <p:pic>
        <p:nvPicPr>
          <p:cNvPr id="7" name="Picture 6">
            <a:extLst>
              <a:ext uri="{FF2B5EF4-FFF2-40B4-BE49-F238E27FC236}">
                <a16:creationId xmlns:a16="http://schemas.microsoft.com/office/drawing/2014/main" id="{C8C1F40C-6E32-7655-1803-EA37F29C947C}"/>
              </a:ext>
            </a:extLst>
          </p:cNvPr>
          <p:cNvPicPr>
            <a:picLocks noChangeAspect="1"/>
          </p:cNvPicPr>
          <p:nvPr/>
        </p:nvPicPr>
        <p:blipFill>
          <a:blip r:embed="rId4"/>
          <a:stretch>
            <a:fillRect/>
          </a:stretch>
        </p:blipFill>
        <p:spPr>
          <a:xfrm>
            <a:off x="2136140" y="4351020"/>
            <a:ext cx="8001000" cy="236220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HP\Desktop\16659547.jpg">
            <a:extLst>
              <a:ext uri="{FF2B5EF4-FFF2-40B4-BE49-F238E27FC236}">
                <a16:creationId xmlns:a16="http://schemas.microsoft.com/office/drawing/2014/main" id="{0DBBD811-3399-E5DE-0193-907A71296F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33533" y="2261725"/>
            <a:ext cx="2979067" cy="459627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7FB3EE04-BE59-D6C6-C1A6-6DBF41431004}"/>
              </a:ext>
            </a:extLst>
          </p:cNvPr>
          <p:cNvSpPr/>
          <p:nvPr/>
        </p:nvSpPr>
        <p:spPr>
          <a:xfrm>
            <a:off x="3373857" y="1234440"/>
            <a:ext cx="5943600" cy="270764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ea typeface="Vogue-ExtraBold" pitchFamily="34" charset="0"/>
                <a:cs typeface="Calibri" panose="020F0502020204030204" pitchFamily="34" charset="0"/>
              </a:rPr>
              <a:t>T</a:t>
            </a:r>
            <a:r>
              <a:rPr lang="vi-VN" sz="4000" b="1" dirty="0">
                <a:latin typeface="Calibri" panose="020F0502020204030204" pitchFamily="34" charset="0"/>
                <a:ea typeface="Vogue-ExtraBold" pitchFamily="34" charset="0"/>
                <a:cs typeface="Calibri" panose="020F0502020204030204" pitchFamily="34" charset="0"/>
              </a:rPr>
              <a:t>rao đổi nhóm đôi với nhau: </a:t>
            </a:r>
            <a:r>
              <a:rPr lang="vi-VN" sz="4000" dirty="0">
                <a:latin typeface="Calibri" panose="020F0502020204030204" pitchFamily="34" charset="0"/>
                <a:ea typeface="Vogue-ExtraBold" pitchFamily="34" charset="0"/>
                <a:cs typeface="Calibri" panose="020F0502020204030204" pitchFamily="34" charset="0"/>
              </a:rPr>
              <a:t>một bạn hỏi 1 bạn trả lời về nơi sống của các loại nấm trong hình trên.</a:t>
            </a:r>
            <a:endParaRPr lang="en-US" sz="4000" dirty="0">
              <a:latin typeface="Calibri" panose="020F0502020204030204" pitchFamily="34" charset="0"/>
              <a:ea typeface="Vogue-ExtraBold" pitchFamily="34" charset="0"/>
              <a:cs typeface="Calibri" panose="020F0502020204030204" pitchFamily="34" charset="0"/>
            </a:endParaRPr>
          </a:p>
        </p:txBody>
      </p:sp>
      <p:pic>
        <p:nvPicPr>
          <p:cNvPr id="8" name="Picture 2" descr="C:\Users\HP\Desktop\d721c7fdbbc35b79a0e216a3abc8a5e9.jpg">
            <a:extLst>
              <a:ext uri="{FF2B5EF4-FFF2-40B4-BE49-F238E27FC236}">
                <a16:creationId xmlns:a16="http://schemas.microsoft.com/office/drawing/2014/main" id="{DB0CF587-FF07-9644-E89B-5BAE9389AB4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8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2">
            <a:extLst>
              <a:ext uri="{FF2B5EF4-FFF2-40B4-BE49-F238E27FC236}">
                <a16:creationId xmlns:a16="http://schemas.microsoft.com/office/drawing/2014/main" id="{7FB3EE04-BE59-D6C6-C1A6-6DBF41431004}"/>
              </a:ext>
            </a:extLst>
          </p:cNvPr>
          <p:cNvSpPr/>
          <p:nvPr/>
        </p:nvSpPr>
        <p:spPr>
          <a:xfrm>
            <a:off x="1402080" y="589280"/>
            <a:ext cx="7072097" cy="2540000"/>
          </a:xfrm>
          <a:prstGeom prst="wedgeRoundRectCallout">
            <a:avLst>
              <a:gd name="adj1" fmla="val 79509"/>
              <a:gd name="adj2" fmla="val 11468"/>
              <a:gd name="adj3" fmla="val 16667"/>
            </a:avLst>
          </a:prstGeom>
          <a:solidFill>
            <a:srgbClr val="00B0F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white"/>
                </a:solidFill>
                <a:latin typeface="Calibri" panose="020F0502020204030204" pitchFamily="34" charset="0"/>
                <a:ea typeface="Vogue-ExtraBold" pitchFamily="34" charset="0"/>
                <a:cs typeface="Calibri" panose="020F0502020204030204" pitchFamily="34" charset="0"/>
              </a:rPr>
              <a:t>Từ những loại nấm trên, em có nhận xét gì về hình dạng, kích thước và nơi sống của nấm?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Vogue-ExtraBold"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52FEBE-B2C8-F9BA-12A7-B38CE5252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740" y="646349"/>
            <a:ext cx="6096012" cy="6096012"/>
          </a:xfrm>
          <a:prstGeom prst="rect">
            <a:avLst/>
          </a:prstGeom>
        </p:spPr>
      </p:pic>
    </p:spTree>
    <p:extLst>
      <p:ext uri="{BB962C8B-B14F-4D97-AF65-F5344CB8AC3E}">
        <p14:creationId xmlns:p14="http://schemas.microsoft.com/office/powerpoint/2010/main" val="35780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3970318"/>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defRPr/>
            </a:pPr>
            <a:r>
              <a:rPr lang="vi-VN" sz="3600" b="1" dirty="0">
                <a:solidFill>
                  <a:srgbClr val="FF0000"/>
                </a:solidFill>
                <a:latin typeface="Calibri" panose="020F0502020204030204" pitchFamily="34" charset="0"/>
                <a:cs typeface="Calibri" panose="020F0502020204030204" pitchFamily="34" charset="0"/>
              </a:rPr>
              <a:t>Một số loại nấm có hình dạng, màu sắc, kích thước khác nhau. Nấm men, nấm mốc có kích thước nhỏ bé, không thể nhìn thấy được bằng mắt thường. Nấm hương, nấm sò,...có kích thước lớn có thể nhìn thấy bằng mắt thường.</a:t>
            </a:r>
            <a:endParaRPr lang="en-US" sz="36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defRPr/>
            </a:pPr>
            <a:r>
              <a:rPr lang="vi-VN" sz="3600" b="1" dirty="0">
                <a:solidFill>
                  <a:srgbClr val="FF0000"/>
                </a:solidFill>
                <a:latin typeface="Calibri" panose="020F0502020204030204" pitchFamily="34" charset="0"/>
                <a:cs typeface="Calibri" panose="020F0502020204030204" pitchFamily="34" charset="0"/>
              </a:rPr>
              <a:t>Nấm có thể sống ở trong đất; xác sinh vật; trên thực vật, động vật, con người;...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ấm mốc là gì? Nó ảnh hưởng như thế nào tới sức khỏe?">
            <a:extLst>
              <a:ext uri="{FF2B5EF4-FFF2-40B4-BE49-F238E27FC236}">
                <a16:creationId xmlns:a16="http://schemas.microsoft.com/office/drawing/2014/main" id="{39839619-E461-CE32-FE0A-E0CD3ADE9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 y="294640"/>
            <a:ext cx="6080760" cy="4053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mối hiểm họa với sức khỏe - Tuổi Trẻ Online">
            <a:extLst>
              <a:ext uri="{FF2B5EF4-FFF2-40B4-BE49-F238E27FC236}">
                <a16:creationId xmlns:a16="http://schemas.microsoft.com/office/drawing/2014/main" id="{8E538430-3C0E-824F-0AE1-9676FA767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60" y="272733"/>
            <a:ext cx="5715000" cy="408590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1113B6BF-82D0-1585-1EC7-02A9270A4A42}"/>
              </a:ext>
            </a:extLst>
          </p:cNvPr>
          <p:cNvSpPr/>
          <p:nvPr/>
        </p:nvSpPr>
        <p:spPr>
          <a:xfrm>
            <a:off x="4542257" y="4749800"/>
            <a:ext cx="3636543" cy="93980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libri" panose="020F0502020204030204" pitchFamily="34" charset="0"/>
                <a:ea typeface="Vogue-ExtraBold" pitchFamily="34" charset="0"/>
                <a:cs typeface="Calibri" panose="020F0502020204030204" pitchFamily="34" charset="0"/>
              </a:rPr>
              <a:t>Nấm</a:t>
            </a:r>
            <a:r>
              <a:rPr lang="en-US" sz="4800" b="1" dirty="0">
                <a:latin typeface="Calibri" panose="020F0502020204030204" pitchFamily="34" charset="0"/>
                <a:ea typeface="Vogue-ExtraBold" pitchFamily="34" charset="0"/>
                <a:cs typeface="Calibri" panose="020F0502020204030204" pitchFamily="34" charset="0"/>
              </a:rPr>
              <a:t> </a:t>
            </a:r>
            <a:r>
              <a:rPr lang="en-US" sz="4800" b="1" dirty="0" err="1">
                <a:latin typeface="Calibri" panose="020F0502020204030204" pitchFamily="34" charset="0"/>
                <a:ea typeface="Vogue-ExtraBold" pitchFamily="34" charset="0"/>
                <a:cs typeface="Calibri" panose="020F0502020204030204" pitchFamily="34" charset="0"/>
              </a:rPr>
              <a:t>mốc</a:t>
            </a:r>
            <a:endParaRPr lang="en-US" sz="4800" dirty="0">
              <a:latin typeface="Calibri" panose="020F0502020204030204" pitchFamily="34" charset="0"/>
              <a:ea typeface="Vogue-ExtraBold" pitchFamily="34" charset="0"/>
              <a:cs typeface="Calibri" panose="020F0502020204030204" pitchFamily="34" charset="0"/>
            </a:endParaRPr>
          </a:p>
        </p:txBody>
      </p:sp>
    </p:spTree>
    <p:extLst>
      <p:ext uri="{BB962C8B-B14F-4D97-AF65-F5344CB8AC3E}">
        <p14:creationId xmlns:p14="http://schemas.microsoft.com/office/powerpoint/2010/main" val="274075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ạn biết gì về nấm men, nấm mốc trong thực phẩm?">
            <a:extLst>
              <a:ext uri="{FF2B5EF4-FFF2-40B4-BE49-F238E27FC236}">
                <a16:creationId xmlns:a16="http://schemas.microsoft.com/office/drawing/2014/main" id="{3E3846EA-6875-A262-239F-D9BBB61B7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31280" cy="48158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ìm hiểu về nấm men và vai trò của nó trong công nghệ sản xuất Bia">
            <a:extLst>
              <a:ext uri="{FF2B5EF4-FFF2-40B4-BE49-F238E27FC236}">
                <a16:creationId xmlns:a16="http://schemas.microsoft.com/office/drawing/2014/main" id="{97EE22DA-AAD9-9E2F-DEC1-469FFC0E7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954" y="0"/>
            <a:ext cx="5762046" cy="4805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DB1B2E51-D465-F5E1-B08E-1221F9EC0F3C}"/>
              </a:ext>
            </a:extLst>
          </p:cNvPr>
          <p:cNvSpPr/>
          <p:nvPr/>
        </p:nvSpPr>
        <p:spPr>
          <a:xfrm>
            <a:off x="4623537" y="5125720"/>
            <a:ext cx="3636543" cy="93980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libri" panose="020F0502020204030204" pitchFamily="34" charset="0"/>
                <a:ea typeface="Vogue-ExtraBold" pitchFamily="34" charset="0"/>
                <a:cs typeface="Calibri" panose="020F0502020204030204" pitchFamily="34" charset="0"/>
              </a:rPr>
              <a:t>Nấm</a:t>
            </a:r>
            <a:r>
              <a:rPr lang="en-US" sz="4800" b="1" dirty="0">
                <a:latin typeface="Calibri" panose="020F0502020204030204" pitchFamily="34" charset="0"/>
                <a:ea typeface="Vogue-ExtraBold" pitchFamily="34" charset="0"/>
                <a:cs typeface="Calibri" panose="020F0502020204030204" pitchFamily="34" charset="0"/>
              </a:rPr>
              <a:t> men</a:t>
            </a:r>
            <a:endParaRPr lang="en-US" sz="4800" dirty="0">
              <a:latin typeface="Calibri" panose="020F0502020204030204" pitchFamily="34" charset="0"/>
              <a:ea typeface="Vogue-ExtraBold" pitchFamily="34" charset="0"/>
              <a:cs typeface="Calibri" panose="020F0502020204030204" pitchFamily="34" charset="0"/>
            </a:endParaRPr>
          </a:p>
        </p:txBody>
      </p:sp>
    </p:spTree>
    <p:extLst>
      <p:ext uri="{BB962C8B-B14F-4D97-AF65-F5344CB8AC3E}">
        <p14:creationId xmlns:p14="http://schemas.microsoft.com/office/powerpoint/2010/main" val="702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5143500" y="6286500"/>
          <a:ext cx="7048500" cy="6667500"/>
          <a:chOff x="5143500" y="6286500"/>
          <a:chExt cx="7048500" cy="6667500"/>
        </a:xfrm>
      </p:grpSpPr>
      <p:pic>
        <p:nvPicPr>
          <p:cNvPr id="7" name="Video">
            <a:hlinkClick r:id="" action="ppaction://media"/>
            <a:extLst>
              <a:ext uri="{FF2B5EF4-FFF2-40B4-BE49-F238E27FC236}">
                <a16:creationId xmlns:a16="http://schemas.microsoft.com/office/drawing/2014/main" id="{B6ADE969-1ABF-BFBB-1E05-DAE3C567AD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94290"/>
            <a:ext cx="12192000" cy="6858000"/>
          </a:xfrm>
          <a:prstGeom prst="rect">
            <a:avLst/>
          </a:prstGeom>
        </p:spPr>
      </p:pic>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172F3B6-7D4F-ECFD-3E28-1F2BAC651FB3}"/>
              </a:ext>
            </a:extLst>
          </p:cNvPr>
          <p:cNvPicPr>
            <a:picLocks noChangeAspect="1"/>
          </p:cNvPicPr>
          <p:nvPr/>
        </p:nvPicPr>
        <p:blipFill>
          <a:blip r:embed="rId4"/>
          <a:stretch>
            <a:fillRect/>
          </a:stretch>
        </p:blipFill>
        <p:spPr>
          <a:xfrm>
            <a:off x="1209040" y="421544"/>
            <a:ext cx="10190480" cy="1820870"/>
          </a:xfrm>
          <a:prstGeom prst="rect">
            <a:avLst/>
          </a:prstGeom>
        </p:spPr>
      </p:pic>
      <p:pic>
        <p:nvPicPr>
          <p:cNvPr id="3074" name="Picture 2" descr="🔬 Observing Mold under a microscope - Dangers to human health |  #Nguoi_Mien_Que - YouTube">
            <a:extLst>
              <a:ext uri="{FF2B5EF4-FFF2-40B4-BE49-F238E27FC236}">
                <a16:creationId xmlns:a16="http://schemas.microsoft.com/office/drawing/2014/main" id="{ABA2FC68-52C1-2209-389B-B25C0634C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840" y="2360930"/>
            <a:ext cx="7741920" cy="435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9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4" name="Picture 3">
            <a:extLst>
              <a:ext uri="{FF2B5EF4-FFF2-40B4-BE49-F238E27FC236}">
                <a16:creationId xmlns:a16="http://schemas.microsoft.com/office/drawing/2014/main" id="{090407EA-3F57-F319-6786-D90F53E07DA4}"/>
              </a:ext>
            </a:extLst>
          </p:cNvPr>
          <p:cNvPicPr>
            <a:picLocks noChangeAspect="1"/>
          </p:cNvPicPr>
          <p:nvPr/>
        </p:nvPicPr>
        <p:blipFill>
          <a:blip r:embed="rId7"/>
          <a:stretch>
            <a:fillRect/>
          </a:stretch>
        </p:blipFill>
        <p:spPr>
          <a:xfrm>
            <a:off x="5231131" y="1597006"/>
            <a:ext cx="5834378" cy="3359187"/>
          </a:xfrm>
          <a:prstGeom prst="rect">
            <a:avLst/>
          </a:prstGeom>
        </p:spPr>
      </p:pic>
    </p:spTree>
    <p:extLst>
      <p:ext uri="{BB962C8B-B14F-4D97-AF65-F5344CB8AC3E}">
        <p14:creationId xmlns:p14="http://schemas.microsoft.com/office/powerpoint/2010/main" val="18764035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2">
            <a:extLst>
              <a:ext uri="{FF2B5EF4-FFF2-40B4-BE49-F238E27FC236}">
                <a16:creationId xmlns:a16="http://schemas.microsoft.com/office/drawing/2014/main" id="{7FB3EE04-BE59-D6C6-C1A6-6DBF41431004}"/>
              </a:ext>
            </a:extLst>
          </p:cNvPr>
          <p:cNvSpPr/>
          <p:nvPr/>
        </p:nvSpPr>
        <p:spPr>
          <a:xfrm>
            <a:off x="1452880" y="101600"/>
            <a:ext cx="7072097" cy="1950720"/>
          </a:xfrm>
          <a:prstGeom prst="wedgeRoundRectCallout">
            <a:avLst>
              <a:gd name="adj1" fmla="val 75630"/>
              <a:gd name="adj2" fmla="val 32301"/>
              <a:gd name="adj3" fmla="val 16667"/>
            </a:avLst>
          </a:prstGeom>
          <a:solidFill>
            <a:srgbClr val="00B0F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ea typeface="Vogue-ExtraBold" pitchFamily="34" charset="0"/>
                <a:cs typeface="Calibri" panose="020F0502020204030204" pitchFamily="34" charset="0"/>
              </a:rPr>
              <a:t>Hãy nói về hình dạng, màu sắc, kích thước và nơi sống của một trong số những nấm mà em biết.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Vogue-ExtraBold"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52FEBE-B2C8-F9BA-12A7-B38CE5252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740" y="646349"/>
            <a:ext cx="6096012" cy="6096012"/>
          </a:xfrm>
          <a:prstGeom prst="rect">
            <a:avLst/>
          </a:prstGeom>
        </p:spPr>
      </p:pic>
      <p:grpSp>
        <p:nvGrpSpPr>
          <p:cNvPr id="3" name="Group 2">
            <a:extLst>
              <a:ext uri="{FF2B5EF4-FFF2-40B4-BE49-F238E27FC236}">
                <a16:creationId xmlns:a16="http://schemas.microsoft.com/office/drawing/2014/main" id="{8543442A-987A-8CA7-9375-66ECDBFEE50E}"/>
              </a:ext>
            </a:extLst>
          </p:cNvPr>
          <p:cNvGrpSpPr/>
          <p:nvPr/>
        </p:nvGrpSpPr>
        <p:grpSpPr>
          <a:xfrm>
            <a:off x="1009786" y="2743200"/>
            <a:ext cx="7788773" cy="3160955"/>
            <a:chOff x="6120267" y="681318"/>
            <a:chExt cx="5436534" cy="5253317"/>
          </a:xfrm>
        </p:grpSpPr>
        <p:sp>
          <p:nvSpPr>
            <p:cNvPr id="5" name="Rectangle: Rounded Corners 4">
              <a:extLst>
                <a:ext uri="{FF2B5EF4-FFF2-40B4-BE49-F238E27FC236}">
                  <a16:creationId xmlns:a16="http://schemas.microsoft.com/office/drawing/2014/main" id="{1BA02D92-A8A0-5517-F6A5-28ED88781AE0}"/>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a:p>
          </p:txBody>
        </p:sp>
        <p:sp>
          <p:nvSpPr>
            <p:cNvPr id="7" name="TextBox 6">
              <a:extLst>
                <a:ext uri="{FF2B5EF4-FFF2-40B4-BE49-F238E27FC236}">
                  <a16:creationId xmlns:a16="http://schemas.microsoft.com/office/drawing/2014/main" id="{CD43EB84-74CD-3C53-34BD-31A03652531F}"/>
                </a:ext>
              </a:extLst>
            </p:cNvPr>
            <p:cNvSpPr txBox="1"/>
            <p:nvPr/>
          </p:nvSpPr>
          <p:spPr>
            <a:xfrm>
              <a:off x="6144534" y="1147791"/>
              <a:ext cx="5412267" cy="4450103"/>
            </a:xfrm>
            <a:prstGeom prst="rect">
              <a:avLst/>
            </a:prstGeom>
            <a:noFill/>
          </p:spPr>
          <p:txBody>
            <a:bodyPr wrap="square" rtlCol="0">
              <a:spAutoFit/>
            </a:bodyPr>
            <a:lstStyle/>
            <a:p>
              <a:pPr lvl="0" algn="ctr"/>
              <a:r>
                <a:rPr lang="en-US" sz="2800" b="1" dirty="0" err="1">
                  <a:solidFill>
                    <a:prstClr val="black"/>
                  </a:solidFill>
                  <a:latin typeface="Cambria" panose="02040503050406030204" pitchFamily="18" charset="0"/>
                  <a:ea typeface="Cambria" panose="02040503050406030204" pitchFamily="18" charset="0"/>
                </a:rPr>
                <a:t>Ví</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dụ</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Nấm rơm:</a:t>
              </a:r>
            </a:p>
            <a:p>
              <a:pPr lvl="0" algn="just"/>
              <a:r>
                <a:rPr lang="vi-VN" sz="2800" b="1" dirty="0">
                  <a:solidFill>
                    <a:prstClr val="black"/>
                  </a:solidFill>
                  <a:latin typeface="Cambria" panose="02040503050406030204" pitchFamily="18" charset="0"/>
                  <a:ea typeface="Cambria" panose="02040503050406030204" pitchFamily="18" charset="0"/>
                </a:rPr>
                <a:t>- Hình dạng: </a:t>
              </a:r>
              <a:r>
                <a:rPr lang="vi-VN" sz="2800" dirty="0">
                  <a:solidFill>
                    <a:prstClr val="black"/>
                  </a:solidFill>
                  <a:latin typeface="Cambria" panose="02040503050406030204" pitchFamily="18" charset="0"/>
                  <a:ea typeface="Cambria" panose="02040503050406030204" pitchFamily="18" charset="0"/>
                </a:rPr>
                <a:t>Nấm có hình trứng, khi trưởng thành nấm có hình giống như cái ô.</a:t>
              </a:r>
            </a:p>
            <a:p>
              <a:pPr lvl="0" algn="just"/>
              <a:r>
                <a:rPr lang="vi-VN" sz="2800" b="1" dirty="0">
                  <a:solidFill>
                    <a:prstClr val="black"/>
                  </a:solidFill>
                  <a:latin typeface="Cambria" panose="02040503050406030204" pitchFamily="18" charset="0"/>
                  <a:ea typeface="Cambria" panose="02040503050406030204" pitchFamily="18" charset="0"/>
                </a:rPr>
                <a:t>- Màu sắc: </a:t>
              </a:r>
              <a:r>
                <a:rPr lang="vi-VN" sz="2800" dirty="0">
                  <a:solidFill>
                    <a:prstClr val="black"/>
                  </a:solidFill>
                  <a:latin typeface="Cambria" panose="02040503050406030204" pitchFamily="18" charset="0"/>
                  <a:ea typeface="Cambria" panose="02040503050406030204" pitchFamily="18" charset="0"/>
                </a:rPr>
                <a:t>Màu xám trắng, xám, xám đen.</a:t>
              </a:r>
            </a:p>
            <a:p>
              <a:pPr lvl="0" algn="just"/>
              <a:r>
                <a:rPr lang="vi-VN" sz="2800" b="1" dirty="0">
                  <a:solidFill>
                    <a:prstClr val="black"/>
                  </a:solidFill>
                  <a:latin typeface="Cambria" panose="02040503050406030204" pitchFamily="18" charset="0"/>
                  <a:ea typeface="Cambria" panose="02040503050406030204" pitchFamily="18" charset="0"/>
                </a:rPr>
                <a:t>- Kích thước: </a:t>
              </a:r>
              <a:r>
                <a:rPr lang="vi-VN" sz="2800" dirty="0">
                  <a:solidFill>
                    <a:prstClr val="black"/>
                  </a:solidFill>
                  <a:latin typeface="Cambria" panose="02040503050406030204" pitchFamily="18" charset="0"/>
                  <a:ea typeface="Cambria" panose="02040503050406030204" pitchFamily="18" charset="0"/>
                </a:rPr>
                <a:t>Nhỏ.</a:t>
              </a:r>
            </a:p>
            <a:p>
              <a:pPr lvl="0" algn="just"/>
              <a:r>
                <a:rPr lang="vi-VN" sz="2800" b="1" dirty="0">
                  <a:solidFill>
                    <a:prstClr val="black"/>
                  </a:solidFill>
                  <a:latin typeface="Cambria" panose="02040503050406030204" pitchFamily="18" charset="0"/>
                  <a:ea typeface="Cambria" panose="02040503050406030204" pitchFamily="18" charset="0"/>
                </a:rPr>
                <a:t>- Nơi sống: </a:t>
              </a:r>
              <a:r>
                <a:rPr lang="vi-VN" sz="2800" dirty="0">
                  <a:solidFill>
                    <a:prstClr val="black"/>
                  </a:solidFill>
                  <a:latin typeface="Cambria" panose="02040503050406030204" pitchFamily="18" charset="0"/>
                  <a:ea typeface="Cambria" panose="02040503050406030204" pitchFamily="18" charset="0"/>
                </a:rPr>
                <a:t>Rơm rạ mục.</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246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tai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mốc</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2" name="PA_图片 11">
            <a:hlinkClick r:id="rId5"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5122" name="Picture 2" descr="Bạn biết gì về nấm men, nấm mốc trong thực phẩm?">
            <a:extLst>
              <a:ext uri="{FF2B5EF4-FFF2-40B4-BE49-F238E27FC236}">
                <a16:creationId xmlns:a16="http://schemas.microsoft.com/office/drawing/2014/main" id="{81EFB6AC-C16D-DF78-010F-982D837D1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 y="767715"/>
            <a:ext cx="6311618" cy="355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231552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đông</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trùng</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hạ</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thảo</a:t>
            </a:r>
            <a:endPar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3" name="PA_图片 11">
            <a:hlinkClick r:id="rId5"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4098" name="Picture 2" descr="Nhộng trùng thảo là “nấm đông trùng hạ thảo”?">
            <a:extLst>
              <a:ext uri="{FF2B5EF4-FFF2-40B4-BE49-F238E27FC236}">
                <a16:creationId xmlns:a16="http://schemas.microsoft.com/office/drawing/2014/main" id="{04C3A787-5438-7DA5-DEE1-0A8937190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720" y="205150"/>
            <a:ext cx="5228908" cy="403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89574" cy="1276032"/>
            <a:chOff x="986208" y="1329418"/>
            <a:chExt cx="10245732"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22238" y="4093188"/>
              <a:ext cx="9409702" cy="655089"/>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50000"/>
                </a:lnSpc>
                <a:spcBef>
                  <a:spcPts val="0"/>
                </a:spcBef>
                <a:spcAft>
                  <a:spcPts val="800"/>
                </a:spcAft>
              </a:pPr>
              <a:r>
                <a:rPr lang="vi-VN" sz="4000" i="1" kern="100" dirty="0">
                  <a:effectLst/>
                  <a:latin typeface="Cambria" panose="02040503050406030204" pitchFamily="18" charset="0"/>
                  <a:ea typeface="Cambria" panose="02040503050406030204" pitchFamily="18" charset="0"/>
                  <a:cs typeface="Times New Roman" panose="02020603050405020304" pitchFamily="18" charset="0"/>
                </a:rPr>
                <a:t>Quan sát video trên, em đã thấy hình ảnh gì?</a:t>
              </a:r>
              <a:endParaRPr lang="en-US" sz="40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8087E9D-ED3C-D9C8-1C06-892CE3423167}"/>
              </a:ext>
            </a:extLst>
          </p:cNvPr>
          <p:cNvGrpSpPr/>
          <p:nvPr/>
        </p:nvGrpSpPr>
        <p:grpSpPr>
          <a:xfrm>
            <a:off x="3620175" y="2819719"/>
            <a:ext cx="8331434" cy="1276032"/>
            <a:chOff x="986208" y="1329418"/>
            <a:chExt cx="10219585" cy="4199164"/>
          </a:xfrm>
        </p:grpSpPr>
        <p:grpSp>
          <p:nvGrpSpPr>
            <p:cNvPr id="3" name="Group 2">
              <a:extLst>
                <a:ext uri="{FF2B5EF4-FFF2-40B4-BE49-F238E27FC236}">
                  <a16:creationId xmlns:a16="http://schemas.microsoft.com/office/drawing/2014/main" id="{EB9B918D-AAEE-9627-87DC-045B812C8504}"/>
                </a:ext>
              </a:extLst>
            </p:cNvPr>
            <p:cNvGrpSpPr/>
            <p:nvPr/>
          </p:nvGrpSpPr>
          <p:grpSpPr>
            <a:xfrm>
              <a:off x="986208" y="1329418"/>
              <a:ext cx="10219585" cy="4199164"/>
              <a:chOff x="986208" y="774700"/>
              <a:chExt cx="10219585" cy="5308600"/>
            </a:xfrm>
          </p:grpSpPr>
          <p:sp>
            <p:nvSpPr>
              <p:cNvPr id="6" name="Rectangle: Rounded Corners 5">
                <a:extLst>
                  <a:ext uri="{FF2B5EF4-FFF2-40B4-BE49-F238E27FC236}">
                    <a16:creationId xmlns:a16="http://schemas.microsoft.com/office/drawing/2014/main" id="{704F8B7F-E111-10B8-C20F-03054429D53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8F8C761-CF14-22D0-927A-2FD44B95C95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标题 1">
              <a:extLst>
                <a:ext uri="{FF2B5EF4-FFF2-40B4-BE49-F238E27FC236}">
                  <a16:creationId xmlns:a16="http://schemas.microsoft.com/office/drawing/2014/main" id="{F774F640-7683-6F1F-7D9C-EFFF44039BFC}"/>
                </a:ext>
              </a:extLst>
            </p:cNvPr>
            <p:cNvSpPr txBox="1">
              <a:spLocks/>
            </p:cNvSpPr>
            <p:nvPr/>
          </p:nvSpPr>
          <p:spPr>
            <a:xfrm>
              <a:off x="1343209" y="4657396"/>
              <a:ext cx="9409702" cy="655089"/>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800"/>
                </a:spcAft>
              </a:pPr>
              <a:r>
                <a:rPr lang="vi-VN" sz="3600" i="1" kern="100" dirty="0">
                  <a:effectLst/>
                  <a:latin typeface="Cambria" panose="02040503050406030204" pitchFamily="18" charset="0"/>
                  <a:ea typeface="Cambria" panose="02040503050406030204" pitchFamily="18" charset="0"/>
                  <a:cs typeface="Times New Roman" panose="02020603050405020304" pitchFamily="18" charset="0"/>
                </a:rPr>
                <a:t>Em hãy kể những loại nấm mà em đã được ăn?</a:t>
              </a:r>
              <a:endParaRPr lang="en-US"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2" descr="Dấu chấm hỏi png | PNGEgg">
            <a:extLst>
              <a:ext uri="{FF2B5EF4-FFF2-40B4-BE49-F238E27FC236}">
                <a16:creationId xmlns:a16="http://schemas.microsoft.com/office/drawing/2014/main" id="{F10AE4FB-9C34-C328-2D38-2F64AC7A71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2991515" y="2962573"/>
            <a:ext cx="1142851" cy="106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文本框 21">
            <a:extLst>
              <a:ext uri="{FF2B5EF4-FFF2-40B4-BE49-F238E27FC236}">
                <a16:creationId xmlns:a16="http://schemas.microsoft.com/office/drawing/2014/main" id="{02A717A0-C605-2D1B-A37F-C702E93695FF}"/>
              </a:ext>
            </a:extLst>
          </p:cNvPr>
          <p:cNvSpPr txBox="1"/>
          <p:nvPr/>
        </p:nvSpPr>
        <p:spPr>
          <a:xfrm>
            <a:off x="1758648" y="1620834"/>
            <a:ext cx="83202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Thứ</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Hai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ngày</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26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tháng</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1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năm</a:t>
            </a:r>
            <a:r>
              <a:rPr lang="en-US" altLang="zh-CN" sz="4000" b="1" dirty="0">
                <a:ln w="12700">
                  <a:noFill/>
                </a:ln>
                <a:solidFill>
                  <a:srgbClr val="002060"/>
                </a:solidFill>
                <a:latin typeface="Calibri" panose="020F0502020204030204"/>
                <a:ea typeface="微软雅黑" panose="020B0503020204020204" pitchFamily="34" charset="-122"/>
              </a:rPr>
              <a:t> 2026</a:t>
            </a:r>
            <a:endParaRPr kumimoji="0" lang="zh-CN" altLang="en-US"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endParaRPr>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4"/>
          <a:stretch>
            <a:fillRect/>
          </a:stretch>
        </p:blipFill>
        <p:spPr>
          <a:xfrm>
            <a:off x="3973994" y="2278785"/>
            <a:ext cx="3889585" cy="1286367"/>
          </a:xfrm>
          <a:prstGeom prst="rect">
            <a:avLst/>
          </a:prstGeom>
        </p:spPr>
      </p:pic>
      <p:pic>
        <p:nvPicPr>
          <p:cNvPr id="4" name="Picture 3">
            <a:extLst>
              <a:ext uri="{FF2B5EF4-FFF2-40B4-BE49-F238E27FC236}">
                <a16:creationId xmlns:a16="http://schemas.microsoft.com/office/drawing/2014/main" id="{D53775DB-3218-CF84-4596-5F59463684B2}"/>
              </a:ext>
            </a:extLst>
          </p:cNvPr>
          <p:cNvPicPr>
            <a:picLocks noChangeAspect="1"/>
          </p:cNvPicPr>
          <p:nvPr/>
        </p:nvPicPr>
        <p:blipFill>
          <a:blip r:embed="rId5"/>
          <a:stretch>
            <a:fillRect/>
          </a:stretch>
        </p:blipFill>
        <p:spPr>
          <a:xfrm>
            <a:off x="1568110" y="2959180"/>
            <a:ext cx="1969179" cy="1072989"/>
          </a:xfrm>
          <a:prstGeom prst="rect">
            <a:avLst/>
          </a:prstGeom>
        </p:spPr>
      </p:pic>
      <p:pic>
        <p:nvPicPr>
          <p:cNvPr id="9" name="Picture 8">
            <a:extLst>
              <a:ext uri="{FF2B5EF4-FFF2-40B4-BE49-F238E27FC236}">
                <a16:creationId xmlns:a16="http://schemas.microsoft.com/office/drawing/2014/main" id="{80F36803-293B-3EEE-5B7C-50C31D3083F4}"/>
              </a:ext>
            </a:extLst>
          </p:cNvPr>
          <p:cNvPicPr>
            <a:picLocks noChangeAspect="1"/>
          </p:cNvPicPr>
          <p:nvPr/>
        </p:nvPicPr>
        <p:blipFill>
          <a:blip r:embed="rId6"/>
          <a:stretch>
            <a:fillRect/>
          </a:stretch>
        </p:blipFill>
        <p:spPr>
          <a:xfrm>
            <a:off x="2360722" y="3685328"/>
            <a:ext cx="7718205" cy="1944793"/>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225537"/>
            <a:ext cx="9859617" cy="3583545"/>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thức được nấm có hình dạng, kích thước, màu sắc và nơi sống rất khác nhau.</a:t>
            </a:r>
          </a:p>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Vẽ được sơ đồ (hoặc sử dụng sơ đồ đã cho) và ghi chú được tên các bộ phận của nấm.</a:t>
            </a:r>
          </a:p>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Có ý thức không ăn nấm lạ để phòng tránh ngộ độc.</a:t>
            </a:r>
          </a:p>
        </p:txBody>
      </p:sp>
    </p:spTree>
    <p:extLst>
      <p:ext uri="{BB962C8B-B14F-4D97-AF65-F5344CB8AC3E}">
        <p14:creationId xmlns:p14="http://schemas.microsoft.com/office/powerpoint/2010/main" val="38630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4998720" y="1859741"/>
            <a:ext cx="6177280" cy="2585323"/>
          </a:xfrm>
          <a:prstGeom prst="rect">
            <a:avLst/>
          </a:prstGeom>
          <a:noFill/>
        </p:spPr>
        <p:txBody>
          <a:bodyPr wrap="square" rtlCol="0">
            <a:spAutoFit/>
          </a:bodyPr>
          <a:lstStyle/>
          <a:p>
            <a:pPr lvl="0" algn="ctr" defTabSz="914309"/>
            <a:r>
              <a:rPr lang="vi-VN" sz="5400" b="1" dirty="0">
                <a:solidFill>
                  <a:srgbClr val="FF0000"/>
                </a:solidFill>
                <a:latin typeface="Calibri"/>
              </a:rPr>
              <a:t>Hoạt động 1: </a:t>
            </a:r>
            <a:endParaRPr lang="en-US" sz="5400" b="1" dirty="0">
              <a:solidFill>
                <a:srgbClr val="FF0000"/>
              </a:solidFill>
              <a:latin typeface="Calibri"/>
            </a:endParaRPr>
          </a:p>
          <a:p>
            <a:pPr lvl="0" algn="ctr" defTabSz="914309"/>
            <a:r>
              <a:rPr lang="vi-VN" sz="5400" b="1" dirty="0">
                <a:solidFill>
                  <a:srgbClr val="FF0000"/>
                </a:solidFill>
                <a:latin typeface="Calibri"/>
              </a:rPr>
              <a:t>Tìm hiểu khái quát về nấm</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sX0" fmla="*/ 0 w 10133281"/>
              <a:gd name="csY0" fmla="*/ 158682 h 952074"/>
              <a:gd name="csX1" fmla="*/ 158682 w 10133281"/>
              <a:gd name="csY1" fmla="*/ 0 h 952074"/>
              <a:gd name="csX2" fmla="*/ 9974599 w 10133281"/>
              <a:gd name="csY2" fmla="*/ 0 h 952074"/>
              <a:gd name="csX3" fmla="*/ 10133281 w 10133281"/>
              <a:gd name="csY3" fmla="*/ 158682 h 952074"/>
              <a:gd name="csX4" fmla="*/ 10133281 w 10133281"/>
              <a:gd name="csY4" fmla="*/ 793392 h 952074"/>
              <a:gd name="csX5" fmla="*/ 9974599 w 10133281"/>
              <a:gd name="csY5" fmla="*/ 952074 h 952074"/>
              <a:gd name="csX6" fmla="*/ 158682 w 10133281"/>
              <a:gd name="csY6" fmla="*/ 952074 h 952074"/>
              <a:gd name="csX7" fmla="*/ 0 w 10133281"/>
              <a:gd name="csY7" fmla="*/ 793392 h 952074"/>
              <a:gd name="csX8" fmla="*/ 0 w 10133281"/>
              <a:gd name="csY8" fmla="*/ 158682 h 9520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lang="en-US" altLang="zh-CN" sz="2800" dirty="0">
                <a:solidFill>
                  <a:srgbClr val="000000"/>
                </a:solidFill>
                <a:latin typeface="Arial"/>
                <a:ea typeface="楷体"/>
                <a:cs typeface="Arial" panose="020B0604020202020204" pitchFamily="34" charset="0"/>
              </a:rPr>
              <a:t>1. </a:t>
            </a:r>
            <a:r>
              <a:rPr lang="vi-VN" altLang="zh-CN" sz="2800" dirty="0">
                <a:solidFill>
                  <a:srgbClr val="000000"/>
                </a:solidFill>
                <a:latin typeface="Arial"/>
                <a:ea typeface="楷体"/>
                <a:cs typeface="Arial" panose="020B0604020202020204" pitchFamily="34" charset="0"/>
              </a:rPr>
              <a:t>Nêu tên, hình dạng, màu sắc và nơi sống của nấm trong các hình 1, 2, 3 và 4.</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97EEFB1A-20D0-03C7-FDA0-659C8D008D68}"/>
              </a:ext>
            </a:extLst>
          </p:cNvPr>
          <p:cNvPicPr>
            <a:picLocks noChangeAspect="1"/>
          </p:cNvPicPr>
          <p:nvPr/>
        </p:nvPicPr>
        <p:blipFill>
          <a:blip r:embed="rId3"/>
          <a:stretch>
            <a:fillRect/>
          </a:stretch>
        </p:blipFill>
        <p:spPr>
          <a:xfrm>
            <a:off x="2963227" y="1317307"/>
            <a:ext cx="5838825" cy="507682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4" y="2119777"/>
            <a:ext cx="6706235" cy="3477875"/>
          </a:xfrm>
          <a:custGeom>
            <a:avLst/>
            <a:gdLst>
              <a:gd name="csX0" fmla="*/ 0 w 6706235"/>
              <a:gd name="csY0" fmla="*/ 0 h 3477875"/>
              <a:gd name="csX1" fmla="*/ 6706235 w 6706235"/>
              <a:gd name="csY1" fmla="*/ 0 h 3477875"/>
              <a:gd name="csX2" fmla="*/ 6706235 w 6706235"/>
              <a:gd name="csY2" fmla="*/ 3477875 h 3477875"/>
              <a:gd name="csX3" fmla="*/ 0 w 6706235"/>
              <a:gd name="csY3" fmla="*/ 3477875 h 3477875"/>
              <a:gd name="csX4" fmla="*/ 0 w 6706235"/>
              <a:gd name="csY4" fmla="*/ 0 h 3477875"/>
              <a:gd name="csX0" fmla="*/ 0 w 6706235"/>
              <a:gd name="csY0" fmla="*/ 0 h 3477875"/>
              <a:gd name="csX1" fmla="*/ 6706235 w 6706235"/>
              <a:gd name="csY1" fmla="*/ 0 h 3477875"/>
              <a:gd name="csX2" fmla="*/ 6706235 w 6706235"/>
              <a:gd name="csY2" fmla="*/ 3477875 h 3477875"/>
              <a:gd name="csX3" fmla="*/ 0 w 6706235"/>
              <a:gd name="csY3" fmla="*/ 3477875 h 3477875"/>
              <a:gd name="csX4" fmla="*/ 0 w 6706235"/>
              <a:gd name="csY4" fmla="*/ 0 h 3477875"/>
              <a:gd name="csX0" fmla="*/ 0 w 6706235"/>
              <a:gd name="csY0" fmla="*/ 0 h 3477875"/>
              <a:gd name="csX1" fmla="*/ 6706235 w 6706235"/>
              <a:gd name="csY1" fmla="*/ 0 h 3477875"/>
              <a:gd name="csX2" fmla="*/ 6706235 w 6706235"/>
              <a:gd name="csY2" fmla="*/ 3477875 h 3477875"/>
              <a:gd name="csX3" fmla="*/ 0 w 6706235"/>
              <a:gd name="csY3" fmla="*/ 3477875 h 3477875"/>
              <a:gd name="csX4" fmla="*/ 0 w 6706235"/>
              <a:gd name="csY4" fmla="*/ 0 h 3477875"/>
            </a:gdLst>
            <a:ahLst/>
            <a:cxnLst>
              <a:cxn ang="0">
                <a:pos x="csX0" y="csY0"/>
              </a:cxn>
              <a:cxn ang="0">
                <a:pos x="csX1" y="csY1"/>
              </a:cxn>
              <a:cxn ang="0">
                <a:pos x="csX2" y="csY2"/>
              </a:cxn>
              <a:cxn ang="0">
                <a:pos x="csX3" y="csY3"/>
              </a:cxn>
              <a:cxn ang="0">
                <a:pos x="csX4" y="csY4"/>
              </a:cxn>
            </a:cxnLst>
            <a:rect l="l" t="t" r="r" b="b"/>
            <a:pathLst>
              <a:path w="6706235" h="3477875" fill="none" extrusionOk="0">
                <a:moveTo>
                  <a:pt x="0" y="0"/>
                </a:moveTo>
                <a:cubicBezTo>
                  <a:pt x="2178585" y="5222"/>
                  <a:pt x="5263453" y="24918"/>
                  <a:pt x="6706235" y="0"/>
                </a:cubicBezTo>
                <a:cubicBezTo>
                  <a:pt x="6467776" y="504498"/>
                  <a:pt x="6563412" y="2036889"/>
                  <a:pt x="6706235" y="3477875"/>
                </a:cubicBezTo>
                <a:cubicBezTo>
                  <a:pt x="5631878" y="3400299"/>
                  <a:pt x="3361835" y="3671046"/>
                  <a:pt x="0" y="3477875"/>
                </a:cubicBezTo>
                <a:cubicBezTo>
                  <a:pt x="57566" y="2142399"/>
                  <a:pt x="21890" y="1268453"/>
                  <a:pt x="0" y="0"/>
                </a:cubicBezTo>
                <a:close/>
              </a:path>
              <a:path w="6706235" h="3477875" stroke="0" extrusionOk="0">
                <a:moveTo>
                  <a:pt x="0" y="0"/>
                </a:moveTo>
                <a:cubicBezTo>
                  <a:pt x="1720518" y="6384"/>
                  <a:pt x="5215116" y="-273484"/>
                  <a:pt x="6706235" y="0"/>
                </a:cubicBezTo>
                <a:cubicBezTo>
                  <a:pt x="6569465" y="1266453"/>
                  <a:pt x="6694775" y="2098185"/>
                  <a:pt x="6706235" y="3477875"/>
                </a:cubicBezTo>
                <a:cubicBezTo>
                  <a:pt x="5693356" y="3431477"/>
                  <a:pt x="2798698" y="3006478"/>
                  <a:pt x="0" y="3477875"/>
                </a:cubicBezTo>
                <a:cubicBezTo>
                  <a:pt x="-66339" y="2191363"/>
                  <a:pt x="307881" y="1279608"/>
                  <a:pt x="0" y="0"/>
                </a:cubicBezTo>
                <a:close/>
              </a:path>
              <a:path w="6706235" h="3477875" fill="none" stroke="0" extrusionOk="0">
                <a:moveTo>
                  <a:pt x="0" y="0"/>
                </a:moveTo>
                <a:cubicBezTo>
                  <a:pt x="3243834" y="254955"/>
                  <a:pt x="4641253" y="114131"/>
                  <a:pt x="6706235" y="0"/>
                </a:cubicBezTo>
                <a:cubicBezTo>
                  <a:pt x="6440283" y="889937"/>
                  <a:pt x="6587331" y="2327822"/>
                  <a:pt x="6706235" y="3477875"/>
                </a:cubicBezTo>
                <a:cubicBezTo>
                  <a:pt x="6079249" y="3925522"/>
                  <a:pt x="3122310" y="3843981"/>
                  <a:pt x="0" y="3477875"/>
                </a:cubicBezTo>
                <a:cubicBezTo>
                  <a:pt x="-77902" y="2084271"/>
                  <a:pt x="-89682" y="1132178"/>
                  <a:pt x="0" y="0"/>
                </a:cubicBezTo>
                <a:close/>
              </a:path>
              <a:path w="6706235" h="3477875" fill="none" stroke="0" extrusionOk="0">
                <a:moveTo>
                  <a:pt x="0" y="0"/>
                </a:moveTo>
                <a:cubicBezTo>
                  <a:pt x="3119168" y="11849"/>
                  <a:pt x="4712504" y="-161459"/>
                  <a:pt x="6706235" y="0"/>
                </a:cubicBezTo>
                <a:cubicBezTo>
                  <a:pt x="6576457" y="694880"/>
                  <a:pt x="6510587" y="2162202"/>
                  <a:pt x="6706235" y="3477875"/>
                </a:cubicBezTo>
                <a:cubicBezTo>
                  <a:pt x="5928031" y="3687164"/>
                  <a:pt x="3405465" y="3992508"/>
                  <a:pt x="0" y="3477875"/>
                </a:cubicBezTo>
                <a:cubicBezTo>
                  <a:pt x="-54998" y="2177098"/>
                  <a:pt x="43291" y="13510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706235"/>
                      <a:gd name="connsiteY0" fmla="*/ 0 h 3477875"/>
                      <a:gd name="connsiteX1" fmla="*/ 6706235 w 6706235"/>
                      <a:gd name="connsiteY1" fmla="*/ 0 h 3477875"/>
                      <a:gd name="connsiteX2" fmla="*/ 6706235 w 6706235"/>
                      <a:gd name="connsiteY2" fmla="*/ 3477875 h 3477875"/>
                      <a:gd name="connsiteX3" fmla="*/ 0 w 6706235"/>
                      <a:gd name="connsiteY3" fmla="*/ 3477875 h 3477875"/>
                      <a:gd name="connsiteX4" fmla="*/ 0 w 6706235"/>
                      <a:gd name="connsiteY4" fmla="*/ 0 h 3477875"/>
                      <a:gd name="connsiteX0" fmla="*/ 0 w 6706235"/>
                      <a:gd name="connsiteY0" fmla="*/ 0 h 3477875"/>
                      <a:gd name="connsiteX1" fmla="*/ 6706235 w 6706235"/>
                      <a:gd name="connsiteY1" fmla="*/ 0 h 3477875"/>
                      <a:gd name="connsiteX2" fmla="*/ 6706235 w 6706235"/>
                      <a:gd name="connsiteY2" fmla="*/ 3477875 h 3477875"/>
                      <a:gd name="connsiteX3" fmla="*/ 0 w 6706235"/>
                      <a:gd name="connsiteY3" fmla="*/ 3477875 h 3477875"/>
                      <a:gd name="connsiteX4" fmla="*/ 0 w 6706235"/>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6235" h="3477875" fill="none" extrusionOk="0">
                        <a:moveTo>
                          <a:pt x="0" y="0"/>
                        </a:moveTo>
                        <a:cubicBezTo>
                          <a:pt x="2178585" y="5222"/>
                          <a:pt x="5263453" y="24918"/>
                          <a:pt x="6706235" y="0"/>
                        </a:cubicBezTo>
                        <a:cubicBezTo>
                          <a:pt x="6524208" y="652528"/>
                          <a:pt x="6574294" y="2059657"/>
                          <a:pt x="6706235" y="3477875"/>
                        </a:cubicBezTo>
                        <a:cubicBezTo>
                          <a:pt x="5741837" y="3332026"/>
                          <a:pt x="3137521" y="3638476"/>
                          <a:pt x="0" y="3477875"/>
                        </a:cubicBezTo>
                        <a:cubicBezTo>
                          <a:pt x="-44047" y="2222928"/>
                          <a:pt x="20498" y="1206703"/>
                          <a:pt x="0" y="0"/>
                        </a:cubicBezTo>
                        <a:close/>
                      </a:path>
                      <a:path w="6706235" h="3477875" stroke="0" extrusionOk="0">
                        <a:moveTo>
                          <a:pt x="0" y="0"/>
                        </a:moveTo>
                        <a:cubicBezTo>
                          <a:pt x="1596614" y="8212"/>
                          <a:pt x="4862198" y="-177559"/>
                          <a:pt x="6706235" y="0"/>
                        </a:cubicBezTo>
                        <a:cubicBezTo>
                          <a:pt x="6630833" y="1322803"/>
                          <a:pt x="6610767" y="2121868"/>
                          <a:pt x="6706235" y="3477875"/>
                        </a:cubicBezTo>
                        <a:cubicBezTo>
                          <a:pt x="5638455" y="3384056"/>
                          <a:pt x="2808781" y="3073154"/>
                          <a:pt x="0" y="3477875"/>
                        </a:cubicBezTo>
                        <a:cubicBezTo>
                          <a:pt x="-49533" y="2188406"/>
                          <a:pt x="261201" y="1235654"/>
                          <a:pt x="0" y="0"/>
                        </a:cubicBezTo>
                        <a:close/>
                      </a:path>
                      <a:path w="6706235" h="3477875" fill="none" stroke="0" extrusionOk="0">
                        <a:moveTo>
                          <a:pt x="0" y="0"/>
                        </a:moveTo>
                        <a:cubicBezTo>
                          <a:pt x="3119168" y="11849"/>
                          <a:pt x="4712504" y="-161459"/>
                          <a:pt x="6706235" y="0"/>
                        </a:cubicBezTo>
                        <a:cubicBezTo>
                          <a:pt x="6586140" y="724616"/>
                          <a:pt x="6584673" y="2360637"/>
                          <a:pt x="6706235" y="3477875"/>
                        </a:cubicBezTo>
                        <a:cubicBezTo>
                          <a:pt x="6010202" y="3766886"/>
                          <a:pt x="3051293" y="3868389"/>
                          <a:pt x="0" y="3477875"/>
                        </a:cubicBezTo>
                        <a:cubicBezTo>
                          <a:pt x="-94912" y="2083161"/>
                          <a:pt x="28258" y="1160599"/>
                          <a:pt x="0" y="0"/>
                        </a:cubicBezTo>
                        <a:close/>
                      </a:path>
                    </a:pathLst>
                  </a:custGeom>
                  <ask:type>
                    <ask:lineSketchCurved/>
                  </ask:type>
                </ask:lineSketchStyleProps>
              </a:ext>
            </a:extLst>
          </a:ln>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Nấm tràm: </a:t>
            </a:r>
            <a:r>
              <a:rPr lang="vi-VN" sz="4400" dirty="0">
                <a:solidFill>
                  <a:srgbClr val="002060"/>
                </a:solidFill>
                <a:latin typeface="Calibri" panose="020F0502020204030204" pitchFamily="34" charset="0"/>
                <a:cs typeface="Calibri" panose="020F0502020204030204" pitchFamily="34" charset="0"/>
              </a:rPr>
              <a:t>thân nấm màu xám, mũ nấm có màu nâu tím, có hình dạng đa dạng, múp míp. Nấm này mọc trên lớp lá mục dưới tán rừng. </a:t>
            </a:r>
            <a:endParaRPr kumimoji="0" lang="vi-VN" sz="44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AA26937-F7E6-5E7B-13A2-C4CF501ADDE7}"/>
              </a:ext>
            </a:extLst>
          </p:cNvPr>
          <p:cNvPicPr>
            <a:picLocks noChangeAspect="1"/>
          </p:cNvPicPr>
          <p:nvPr/>
        </p:nvPicPr>
        <p:blipFill>
          <a:blip r:embed="rId4"/>
          <a:stretch>
            <a:fillRect/>
          </a:stretch>
        </p:blipFill>
        <p:spPr>
          <a:xfrm>
            <a:off x="786130" y="2364422"/>
            <a:ext cx="3891848" cy="3325178"/>
          </a:xfrm>
          <a:prstGeom prst="rect">
            <a:avLst/>
          </a:prstGeom>
        </p:spPr>
      </p:pic>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711</Words>
  <Application>Microsoft Macintosh PowerPoint</Application>
  <PresentationFormat>Widescreen</PresentationFormat>
  <Paragraphs>66</Paragraphs>
  <Slides>29</Slides>
  <Notes>10</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29</vt:i4>
      </vt:variant>
    </vt:vector>
  </HeadingPairs>
  <TitlesOfParts>
    <vt:vector size="46" baseType="lpstr">
      <vt:lpstr>#9Slide05 SVNClementine</vt:lpstr>
      <vt:lpstr>Antic</vt:lpstr>
      <vt:lpstr>Coiny</vt:lpstr>
      <vt:lpstr>等线</vt:lpstr>
      <vt:lpstr>Neucha</vt:lpstr>
      <vt:lpstr>Arial</vt:lpstr>
      <vt:lpstr>Calibri</vt:lpstr>
      <vt:lpstr>Calibri Light</vt:lpstr>
      <vt:lpstr>Cambria</vt:lpstr>
      <vt:lpstr>Roboto Condensed Light</vt:lpstr>
      <vt:lpstr>Times New Roman</vt:lpstr>
      <vt:lpstr>Wingdings</vt:lpstr>
      <vt:lpstr>Office Theme</vt:lpstr>
      <vt:lpstr>1_Office Theme</vt:lpstr>
      <vt:lpstr>Office 主题​​</vt:lpstr>
      <vt:lpstr>Theme74</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Un Cham Un</cp:lastModifiedBy>
  <cp:revision>28</cp:revision>
  <dcterms:created xsi:type="dcterms:W3CDTF">2023-12-13T08:56:19Z</dcterms:created>
  <dcterms:modified xsi:type="dcterms:W3CDTF">2026-01-27T15:12:31Z</dcterms:modified>
</cp:coreProperties>
</file>