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</p:sldMasterIdLst>
  <p:notesMasterIdLst>
    <p:notesMasterId r:id="rId15"/>
  </p:notesMasterIdLst>
  <p:sldIdLst>
    <p:sldId id="265" r:id="rId2"/>
    <p:sldId id="309" r:id="rId3"/>
    <p:sldId id="311" r:id="rId4"/>
    <p:sldId id="266" r:id="rId5"/>
    <p:sldId id="269" r:id="rId6"/>
    <p:sldId id="296" r:id="rId7"/>
    <p:sldId id="297" r:id="rId8"/>
    <p:sldId id="298" r:id="rId9"/>
    <p:sldId id="302" r:id="rId10"/>
    <p:sldId id="291" r:id="rId11"/>
    <p:sldId id="305" r:id="rId12"/>
    <p:sldId id="300" r:id="rId13"/>
    <p:sldId id="292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P001 4 hàng" panose="020B0603050302020204" pitchFamily="34" charset="0"/>
      <p:regular r:id="rId20"/>
      <p:bold r:id="rId21"/>
    </p:embeddedFont>
    <p:embeddedFont>
      <p:font typeface="UVnArial" panose="020B0604020202020204" charset="0"/>
      <p:regular r:id="rId22"/>
      <p:bold r:id="rId23"/>
      <p: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  <p:embeddedFont>
      <p:font typeface="宋体" panose="02010600030101010101" pitchFamily="2" charset="-12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E1"/>
    <a:srgbClr val="FF0066"/>
    <a:srgbClr val="00FFFF"/>
    <a:srgbClr val="7D4C18"/>
    <a:srgbClr val="6E3D0C"/>
    <a:srgbClr val="FF00FF"/>
    <a:srgbClr val="FF99FF"/>
    <a:srgbClr val="FF66FF"/>
    <a:srgbClr val="FFFF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76" autoAdjust="0"/>
  </p:normalViewPr>
  <p:slideViewPr>
    <p:cSldViewPr snapToGrid="0">
      <p:cViewPr>
        <p:scale>
          <a:sx n="50" d="100"/>
          <a:sy n="50" d="100"/>
        </p:scale>
        <p:origin x="1374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88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5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86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367047" y="1316408"/>
            <a:ext cx="1655373" cy="2087985"/>
            <a:chOff x="4367047" y="1316408"/>
            <a:chExt cx="1655373" cy="2087985"/>
          </a:xfrm>
        </p:grpSpPr>
        <p:cxnSp>
          <p:nvCxnSpPr>
            <p:cNvPr id="16" name="Straight Connector 15"/>
            <p:cNvCxnSpPr>
              <a:stCxn id="6" idx="3"/>
            </p:cNvCxnSpPr>
            <p:nvPr/>
          </p:nvCxnSpPr>
          <p:spPr>
            <a:xfrm>
              <a:off x="4367047" y="1316408"/>
              <a:ext cx="1655373" cy="2087985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367047" y="2360400"/>
              <a:ext cx="159230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9" idx="1"/>
            </p:cNvCxnSpPr>
            <p:nvPr/>
          </p:nvCxnSpPr>
          <p:spPr>
            <a:xfrm flipV="1">
              <a:off x="4367047" y="1326899"/>
              <a:ext cx="1571297" cy="2077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4" y="891164"/>
            <a:ext cx="11312567" cy="458238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499811" y="2360400"/>
            <a:ext cx="1913021" cy="1826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499810" y="2365646"/>
            <a:ext cx="1913021" cy="197374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475747" y="3426095"/>
            <a:ext cx="191302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61" y="568184"/>
            <a:ext cx="10018644" cy="6289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936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smtClean="0">
                <a:latin typeface=".VnAvant" pitchFamily="34" charset="0"/>
              </a:rPr>
              <a:t>TËp viÕt</a:t>
            </a:r>
            <a:endParaRPr lang="en-US" sz="2800" b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2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941" y="0"/>
            <a:ext cx="11263086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4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751" y="0"/>
            <a:ext cx="1192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0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905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868" y="291725"/>
            <a:ext cx="1161620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h, th, tr, ch, kh, ng, ngh,qu, ph, gi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b="1">
                <a:latin typeface=".VnAvant" pitchFamily="34" charset="0"/>
              </a:rPr>
              <a:t>a</a:t>
            </a:r>
            <a:r>
              <a:rPr lang="en-US" sz="4800" b="1" smtClean="0">
                <a:latin typeface=".VnAvant" pitchFamily="34" charset="0"/>
              </a:rPr>
              <a:t>m, ap, ¨m, ¨p, ©m, ©p, em, ep, ªm,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b="1" smtClean="0">
                <a:latin typeface=".VnAvant" pitchFamily="34" charset="0"/>
              </a:rPr>
              <a:t>ªp, im, ip, iªm, yªm, iªp, om, op, «m,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b="1" smtClean="0">
                <a:latin typeface=".VnAvant" pitchFamily="34" charset="0"/>
              </a:rPr>
              <a:t>«p, ¬m, ¬p, um, up, u«m,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4800" b="1">
                <a:latin typeface="UVnArial" pitchFamily="18" charset="0"/>
                <a:ea typeface="UVnArial" pitchFamily="18" charset="0"/>
                <a:cs typeface="UVnArial" pitchFamily="18" charset="0"/>
              </a:rPr>
              <a:t>ư</a:t>
            </a:r>
            <a:r>
              <a:rPr lang="en-US" altLang="zh-CN" sz="4800" b="1" smtClean="0">
                <a:latin typeface="UVnArial" pitchFamily="18" charset="0"/>
                <a:ea typeface="UVnArial" pitchFamily="18" charset="0"/>
                <a:cs typeface="UVnArial" pitchFamily="18" charset="0"/>
              </a:rPr>
              <a:t>ơn, ươt,</a:t>
            </a:r>
            <a:r>
              <a:rPr lang="en-US" altLang="zh-CN" sz="4800" b="1" smtClean="0">
                <a:latin typeface=".VnAvant" pitchFamily="34" charset="0"/>
              </a:rPr>
              <a:t> </a:t>
            </a:r>
            <a:r>
              <a:rPr lang="en-US" sz="4800" b="1" smtClean="0">
                <a:latin typeface=".VnAvant" pitchFamily="34" charset="0"/>
              </a:rPr>
              <a:t>an, at, ¨n, ¨t, ©n, ©t, en, et,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b="1" smtClean="0">
                <a:latin typeface=".VnAvant" pitchFamily="34" charset="0"/>
              </a:rPr>
              <a:t>ªn, ªt, in, it, iªn, iªt, yªn, yªt, on, ot,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b="1" smtClean="0">
                <a:latin typeface=".VnAvant" pitchFamily="34" charset="0"/>
              </a:rPr>
              <a:t>«n, «t, ¬n, ¬t, un, ut, </a:t>
            </a:r>
            <a:r>
              <a:rPr lang="en-US" sz="4800" b="1" smtClean="0">
                <a:latin typeface="UVnArial" pitchFamily="18" charset="0"/>
                <a:ea typeface="UVnArial" pitchFamily="18" charset="0"/>
                <a:cs typeface="UVnArial" pitchFamily="18" charset="0"/>
              </a:rPr>
              <a:t>ư</a:t>
            </a:r>
            <a:r>
              <a:rPr lang="en-US" altLang="zh-CN" sz="4800" b="1" smtClean="0">
                <a:latin typeface=".VnAvant" pitchFamily="34" charset="0"/>
                <a:ea typeface="字魂17号-萌趣果冻体" panose="02000000000000000000" pitchFamily="2" charset="-122"/>
              </a:rPr>
              <a:t>t, u«n, u«t</a:t>
            </a:r>
            <a:r>
              <a:rPr lang="en-US" sz="4800" b="1" smtClean="0">
                <a:latin typeface=".VnAvant" pitchFamily="34" charset="0"/>
              </a:rPr>
              <a:t> </a:t>
            </a:r>
            <a:endParaRPr lang="en-US" sz="4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693684" y="1363481"/>
            <a:ext cx="10654446" cy="43129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00050" y="-685952"/>
            <a:ext cx="4098866" cy="4098866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50116" y="5022166"/>
            <a:ext cx="2302867" cy="2193645"/>
          </a:xfrm>
          <a:prstGeom prst="rect">
            <a:avLst/>
          </a:prstGeom>
        </p:spPr>
      </p:pic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21" y="2461490"/>
            <a:ext cx="5355771" cy="29075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65072" y="542345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smtClean="0">
                <a:latin typeface="HP001 4 hàng" panose="020B0603050302020204" pitchFamily="34" charset="0"/>
              </a:rPr>
              <a:t>Bài 7</a:t>
            </a:r>
            <a:r>
              <a:rPr lang="en-US" sz="5400" b="1" smtClean="0">
                <a:latin typeface="HP001 4 hàng" panose="020B0603050302020204" pitchFamily="34" charset="0"/>
              </a:rPr>
              <a:t>6</a:t>
            </a:r>
            <a:r>
              <a:rPr lang="vi-VN" sz="5400" b="1" smtClean="0">
                <a:latin typeface="HP001 4 hàng" panose="020B0603050302020204" pitchFamily="34" charset="0"/>
              </a:rPr>
              <a:t>:</a:t>
            </a:r>
            <a:r>
              <a:rPr lang="vi-VN" sz="5400" b="1" smtClean="0">
                <a:latin typeface="UTM Avo" panose="02040603050506020204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UVnArial" pitchFamily="18" charset="0"/>
                <a:ea typeface="UVnArial" pitchFamily="18" charset="0"/>
                <a:cs typeface="UVnArial" pitchFamily="18" charset="0"/>
              </a:rPr>
              <a:t>ươn - ­ươt</a:t>
            </a:r>
            <a:endParaRPr lang="en-US" sz="5400" b="1">
              <a:solidFill>
                <a:srgbClr val="FF0000"/>
              </a:solidFill>
              <a:latin typeface="UVnArial" pitchFamily="18" charset="0"/>
              <a:ea typeface="UVnArial" pitchFamily="18" charset="0"/>
              <a:cs typeface="UVnArial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55761" y="5693927"/>
            <a:ext cx="3632353" cy="8181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6000" b="1" smtClean="0">
                <a:solidFill>
                  <a:schemeClr val="tx1"/>
                </a:solidFill>
                <a:latin typeface=".VnAvant" pitchFamily="34" charset="0"/>
              </a:rPr>
              <a:t>on l</a:t>
            </a:r>
            <a:r>
              <a:rPr lang="en-US" sz="6000" b="1" smtClean="0">
                <a:solidFill>
                  <a:schemeClr val="tx1"/>
                </a:solidFill>
                <a:latin typeface="UVnArial" pitchFamily="18" charset="0"/>
                <a:ea typeface="UVnArial" pitchFamily="18" charset="0"/>
                <a:cs typeface="UVnArial" pitchFamily="18" charset="0"/>
              </a:rPr>
              <a:t>ươ</a:t>
            </a:r>
            <a:r>
              <a:rPr lang="en-US" sz="6000" b="1" smtClean="0">
                <a:solidFill>
                  <a:schemeClr val="tx1"/>
                </a:solidFill>
                <a:latin typeface=".VnAvant" pitchFamily="34" charset="0"/>
              </a:rPr>
              <a:t>n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36946" y="1490761"/>
            <a:ext cx="1808292" cy="7854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UVnArial" pitchFamily="18" charset="0"/>
                <a:ea typeface="UVnArial" pitchFamily="18" charset="0"/>
                <a:cs typeface="UVnArial" pitchFamily="18" charset="0"/>
              </a:rPr>
              <a:t>ươ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2886" y="1490761"/>
            <a:ext cx="1816176" cy="7833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.VnAvant" pitchFamily="34" charset="0"/>
              </a:rPr>
              <a:t>l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8653" y="594015"/>
            <a:ext cx="3616586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UVnArial" pitchFamily="18" charset="0"/>
                <a:ea typeface="UVnArial" pitchFamily="18" charset="0"/>
                <a:cs typeface="UVnArial" pitchFamily="18" charset="0"/>
              </a:rPr>
              <a:t>ươn</a:t>
            </a:r>
            <a:endParaRPr lang="en-US" sz="6000" b="1" dirty="0">
              <a:solidFill>
                <a:srgbClr val="FF0000"/>
              </a:solidFill>
              <a:latin typeface="UVnArial" pitchFamily="18" charset="0"/>
              <a:ea typeface="UVnArial" pitchFamily="18" charset="0"/>
              <a:cs typeface="UVnArial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38189" y="5678828"/>
            <a:ext cx="3326682" cy="8181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tx1"/>
                </a:solidFill>
                <a:latin typeface=".VnAvant" pitchFamily="34" charset="0"/>
              </a:rPr>
              <a:t>l</a:t>
            </a:r>
            <a:r>
              <a:rPr lang="en-US" sz="6000" b="1" smtClean="0">
                <a:solidFill>
                  <a:schemeClr val="tx1"/>
                </a:solidFill>
                <a:latin typeface="UVnArial" pitchFamily="18" charset="0"/>
                <a:ea typeface="UVnArial" pitchFamily="18" charset="0"/>
                <a:cs typeface="UVnArial" pitchFamily="18" charset="0"/>
              </a:rPr>
              <a:t>ướ</a:t>
            </a:r>
            <a:r>
              <a:rPr lang="en-US" sz="6000" b="1" smtClean="0">
                <a:solidFill>
                  <a:schemeClr val="tx1"/>
                </a:solidFill>
                <a:latin typeface=".VnAvant" pitchFamily="34" charset="0"/>
              </a:rPr>
              <a:t>t v¸n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96571" y="571904"/>
            <a:ext cx="3330801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6000" b="1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5400" b="1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6000" b="1" smtClean="0">
                <a:solidFill>
                  <a:schemeClr val="tx1"/>
                </a:solidFill>
                <a:latin typeface=".VnAvant" pitchFamily="34" charset="0"/>
              </a:rPr>
              <a:t>  </a:t>
            </a:r>
            <a:r>
              <a:rPr lang="en-US" sz="6000" b="1" smtClean="0">
                <a:solidFill>
                  <a:srgbClr val="FF0000"/>
                </a:solidFill>
                <a:latin typeface="UVnArial" pitchFamily="18" charset="0"/>
                <a:ea typeface="UVnArial" pitchFamily="18" charset="0"/>
                <a:cs typeface="UVnArial" pitchFamily="18" charset="0"/>
              </a:rPr>
              <a:t>ươ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70828" y="1446414"/>
            <a:ext cx="2456543" cy="7854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UVnArial" pitchFamily="18" charset="0"/>
                <a:ea typeface="UVnArial" pitchFamily="18" charset="0"/>
                <a:cs typeface="UVnArial" pitchFamily="18" charset="0"/>
              </a:rPr>
              <a:t>ướ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11604" y="1446414"/>
            <a:ext cx="859224" cy="7960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.VnAvant" pitchFamily="34" charset="0"/>
              </a:rPr>
              <a:t>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1" y="2431890"/>
            <a:ext cx="4268591" cy="2981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00" y="2431890"/>
            <a:ext cx="4224742" cy="298184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0" y="0"/>
            <a:ext cx="2274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UTM Avo" pitchFamily="18" charset="0"/>
              </a:rPr>
              <a:t>1</a:t>
            </a:r>
            <a:r>
              <a:rPr lang="en-US" sz="2800" b="1" smtClean="0">
                <a:solidFill>
                  <a:srgbClr val="FF0000"/>
                </a:solidFill>
                <a:latin typeface="UTM Avo" pitchFamily="18" charset="0"/>
              </a:rPr>
              <a:t>. </a:t>
            </a:r>
            <a:r>
              <a:rPr lang="en-US" sz="2800" b="1" smtClean="0">
                <a:latin typeface=".VnAvant" pitchFamily="34" charset="0"/>
              </a:rPr>
              <a:t>Lµm quen</a:t>
            </a:r>
            <a:endParaRPr lang="en-US" sz="2800" b="1" dirty="0">
              <a:latin typeface="UTM Avo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22" grpId="0" animBg="1"/>
      <p:bldP spid="27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1354" y="523220"/>
            <a:ext cx="11338560" cy="6334780"/>
            <a:chOff x="281354" y="281354"/>
            <a:chExt cx="11338560" cy="65766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54" y="281354"/>
              <a:ext cx="11338560" cy="43533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54" y="4634753"/>
              <a:ext cx="11338559" cy="2223247"/>
            </a:xfrm>
            <a:prstGeom prst="rect">
              <a:avLst/>
            </a:prstGeom>
          </p:spPr>
        </p:pic>
      </p:grpSp>
      <p:cxnSp>
        <p:nvCxnSpPr>
          <p:cNvPr id="7" name="Straight Connector 6"/>
          <p:cNvCxnSpPr/>
          <p:nvPr/>
        </p:nvCxnSpPr>
        <p:spPr>
          <a:xfrm>
            <a:off x="4394940" y="3035413"/>
            <a:ext cx="5114820" cy="851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768274" y="3154989"/>
            <a:ext cx="1280158" cy="73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801979" y="2890910"/>
            <a:ext cx="3330342" cy="1003496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950634" y="3268394"/>
            <a:ext cx="1456007" cy="58615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92440" y="3420794"/>
            <a:ext cx="1" cy="47361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913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3200" b="1" smtClean="0">
                <a:latin typeface=".VnAvant" pitchFamily="34" charset="0"/>
              </a:rPr>
              <a:t>Gióp thá ®em cµ rèt vÒ hai nhµ kho cho ®óng</a:t>
            </a:r>
            <a:endParaRPr lang="en-US" sz="3200" b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08" y="12032"/>
            <a:ext cx="9959922" cy="6893166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57"/>
            <a:ext cx="1712256" cy="8462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UTM Avo" pitchFamily="18" charset="0"/>
              </a:rPr>
              <a:t>4</a:t>
            </a:r>
            <a:r>
              <a:rPr lang="en-US" sz="2800" b="1" smtClean="0">
                <a:solidFill>
                  <a:srgbClr val="FF0000"/>
                </a:solidFill>
                <a:latin typeface="UTM Avo" pitchFamily="18" charset="0"/>
              </a:rPr>
              <a:t>.</a:t>
            </a:r>
            <a:r>
              <a:rPr lang="en-US" sz="2800" b="1" smtClean="0">
                <a:latin typeface=".VnAvant" pitchFamily="34" charset="0"/>
              </a:rPr>
              <a:t>TËp ®äc</a:t>
            </a:r>
            <a:endParaRPr lang="en-US" sz="2800" b="1" dirty="0">
              <a:latin typeface="UTM Avo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02832" y="2069431"/>
            <a:ext cx="705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65490" y="2542674"/>
            <a:ext cx="15670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76972" y="3047998"/>
            <a:ext cx="28568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95163" y="2554705"/>
            <a:ext cx="122521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60384" y="1632283"/>
            <a:ext cx="1519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232774" y="1632283"/>
            <a:ext cx="11574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14165" y="3060029"/>
            <a:ext cx="742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95343" y="3514763"/>
            <a:ext cx="8194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92949" y="3506741"/>
            <a:ext cx="859857" cy="8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438063" y="4006515"/>
            <a:ext cx="7059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0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76" y="1"/>
            <a:ext cx="9912320" cy="6857070"/>
          </a:xfrm>
          <a:prstGeom prst="rect">
            <a:avLst/>
          </a:prstGeom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385"/>
            <a:ext cx="1712256" cy="8462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0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UTM Avo" pitchFamily="18" charset="0"/>
              </a:rPr>
              <a:t>4</a:t>
            </a:r>
            <a:r>
              <a:rPr lang="en-US" sz="2800" b="1" smtClean="0">
                <a:solidFill>
                  <a:srgbClr val="FF0000"/>
                </a:solidFill>
                <a:latin typeface="UTM Avo" pitchFamily="18" charset="0"/>
              </a:rPr>
              <a:t>.</a:t>
            </a:r>
            <a:r>
              <a:rPr lang="en-US" sz="2800" b="1" smtClean="0">
                <a:latin typeface=".VnAvant" pitchFamily="34" charset="0"/>
              </a:rPr>
              <a:t>TËp ®äc</a:t>
            </a:r>
            <a:endParaRPr lang="en-US" sz="2800" b="1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5545" y="3428067"/>
            <a:ext cx="33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9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80418" y="3488696"/>
            <a:ext cx="33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8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27256" y="3027957"/>
            <a:ext cx="33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7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25081" y="2478735"/>
            <a:ext cx="33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6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93705" y="2038581"/>
            <a:ext cx="33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5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59607" y="2086899"/>
            <a:ext cx="33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4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92982" y="1093427"/>
            <a:ext cx="33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3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50604" y="1129620"/>
            <a:ext cx="33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2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50604" y="636391"/>
            <a:ext cx="33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0611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2" grpId="0"/>
      <p:bldP spid="23" grpId="0"/>
      <p:bldP spid="24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35" y="1"/>
            <a:ext cx="9812582" cy="685707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609"/>
            <a:ext cx="1712256" cy="846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UTM Avo" pitchFamily="18" charset="0"/>
              </a:rPr>
              <a:t>4</a:t>
            </a:r>
            <a:r>
              <a:rPr lang="en-US" sz="2800" b="1" smtClean="0">
                <a:solidFill>
                  <a:srgbClr val="FF0000"/>
                </a:solidFill>
                <a:latin typeface="UTM Avo" pitchFamily="18" charset="0"/>
              </a:rPr>
              <a:t>.</a:t>
            </a:r>
            <a:r>
              <a:rPr lang="en-US" sz="2800" b="1" smtClean="0">
                <a:latin typeface=".VnAvant" pitchFamily="34" charset="0"/>
              </a:rPr>
              <a:t>TËp ®äc</a:t>
            </a:r>
            <a:endParaRPr lang="en-US" sz="2800" b="1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0990" y="3584952"/>
            <a:ext cx="33382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8460" y="2149181"/>
            <a:ext cx="33382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2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8460" y="737792"/>
            <a:ext cx="33382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798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3096</TotalTime>
  <Words>205</Words>
  <Application>Microsoft Office PowerPoint</Application>
  <PresentationFormat>Widescreen</PresentationFormat>
  <Paragraphs>37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方正姚体</vt:lpstr>
      <vt:lpstr>Calibri</vt:lpstr>
      <vt:lpstr>HP001 4 hàng</vt:lpstr>
      <vt:lpstr>UVnArial</vt:lpstr>
      <vt:lpstr>Georgia</vt:lpstr>
      <vt:lpstr>Trebuchet MS</vt:lpstr>
      <vt:lpstr>.VnAvant</vt:lpstr>
      <vt:lpstr>字魂17号-萌趣果冻体</vt:lpstr>
      <vt:lpstr>UTM Avo</vt:lpstr>
      <vt:lpstr>宋体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TGS</cp:lastModifiedBy>
  <cp:revision>124</cp:revision>
  <dcterms:created xsi:type="dcterms:W3CDTF">2018-11-27T03:58:53Z</dcterms:created>
  <dcterms:modified xsi:type="dcterms:W3CDTF">2025-12-10T22:36:13Z</dcterms:modified>
</cp:coreProperties>
</file>