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8"/>
  </p:notesMasterIdLst>
  <p:sldIdLst>
    <p:sldId id="444" r:id="rId2"/>
    <p:sldId id="416" r:id="rId3"/>
    <p:sldId id="454" r:id="rId4"/>
    <p:sldId id="379" r:id="rId5"/>
    <p:sldId id="455" r:id="rId6"/>
    <p:sldId id="457" r:id="rId7"/>
    <p:sldId id="266" r:id="rId8"/>
    <p:sldId id="458" r:id="rId9"/>
    <p:sldId id="484" r:id="rId10"/>
    <p:sldId id="419" r:id="rId11"/>
    <p:sldId id="485" r:id="rId12"/>
    <p:sldId id="472" r:id="rId13"/>
    <p:sldId id="486" r:id="rId14"/>
    <p:sldId id="424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7" r:id="rId23"/>
    <p:sldId id="446" r:id="rId24"/>
    <p:sldId id="496" r:id="rId25"/>
    <p:sldId id="467" r:id="rId26"/>
    <p:sldId id="3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B016A-AADD-45C5-AD64-B38C578E1C5F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2048C-C1F8-4497-9DA4-B0EB9EBAF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0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7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7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58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32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2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0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3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5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08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7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6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74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loa -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 err="1">
                <a:sym typeface="Wingdings" panose="05000000000000000000" pitchFamily="2" charset="2"/>
              </a:rPr>
              <a:t>phát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ra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âm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thanh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0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493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6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4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1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111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0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764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2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3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93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65431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2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0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0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9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6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6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4AF9-EB63-4266-9A97-7B9D11A773B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BDB7009-9FAA-4F0F-BB0A-D1129FD5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media4.mp3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microsoft.com/office/2007/relationships/media" Target="../media/media4.mp3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390CC-0C5F-34C8-0574-03CB8BA06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46924" y="1483747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85342" defTabSz="1219170">
              <a:spcBef>
                <a:spcPts val="533"/>
              </a:spcBef>
              <a:buClr>
                <a:srgbClr val="2DA2BF"/>
              </a:buClr>
              <a:buSzPct val="68000"/>
              <a:defRPr/>
            </a:pP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10" name="Hình ảnh 9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3795414F-6855-DE26-BBCD-3DA2C82DFF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-23937" y="3950354"/>
            <a:ext cx="3364250" cy="290764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32339CB-17DB-A02C-14AC-4FCDBBA1B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38" y="4167862"/>
            <a:ext cx="3189972" cy="2713483"/>
          </a:xfrm>
          <a:prstGeom prst="rect">
            <a:avLst/>
          </a:prstGeom>
        </p:spPr>
      </p:pic>
      <p:sp>
        <p:nvSpPr>
          <p:cNvPr id="2" name="矩形: 圆角 13">
            <a:extLst>
              <a:ext uri="{FF2B5EF4-FFF2-40B4-BE49-F238E27FC236}">
                <a16:creationId xmlns:a16="http://schemas.microsoft.com/office/drawing/2014/main" id="{E4429268-7FA3-55C1-6F4C-AD9916CC5852}"/>
              </a:ext>
            </a:extLst>
          </p:cNvPr>
          <p:cNvSpPr/>
          <p:nvPr/>
        </p:nvSpPr>
        <p:spPr>
          <a:xfrm>
            <a:off x="2246129" y="3201547"/>
            <a:ext cx="725015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BÀI 9: SỰ LAN TRUYỀN ÂM THANH ( TIẾT 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BC3267-4D25-35A9-4C13-4BCB88DBFB4F}"/>
              </a:ext>
            </a:extLst>
          </p:cNvPr>
          <p:cNvGrpSpPr/>
          <p:nvPr/>
        </p:nvGrpSpPr>
        <p:grpSpPr>
          <a:xfrm>
            <a:off x="3803533" y="1531716"/>
            <a:ext cx="4135120" cy="1042670"/>
            <a:chOff x="6948" y="1563"/>
            <a:chExt cx="3411" cy="1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2B10D3-D908-BA97-AC3C-52EB7E403EE7}"/>
                </a:ext>
              </a:extLst>
            </p:cNvPr>
            <p:cNvPicPr/>
            <p:nvPr/>
          </p:nvPicPr>
          <p:blipFill>
            <a:blip r:embed="rId8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6948" y="1563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2F5C8169-B960-340F-4F14-84D0D4488990}"/>
                </a:ext>
              </a:extLst>
            </p:cNvPr>
            <p:cNvSpPr txBox="1"/>
            <p:nvPr/>
          </p:nvSpPr>
          <p:spPr>
            <a:xfrm>
              <a:off x="7573" y="1899"/>
              <a:ext cx="2786" cy="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KHOA HỌC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1209419-E90C-FA7F-35A5-D7875D98F706}"/>
              </a:ext>
            </a:extLst>
          </p:cNvPr>
          <p:cNvSpPr txBox="1">
            <a:spLocks/>
          </p:cNvSpPr>
          <p:nvPr/>
        </p:nvSpPr>
        <p:spPr>
          <a:xfrm>
            <a:off x="2886941" y="4552920"/>
            <a:ext cx="5763268" cy="624586"/>
          </a:xfrm>
          <a:prstGeom prst="rect">
            <a:avLst/>
          </a:prstGeom>
        </p:spPr>
        <p:txBody>
          <a:bodyPr vert="horz" lIns="121920" tIns="60960" rIns="121920" bIns="6096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85342" defTabSz="1219170">
              <a:spcBef>
                <a:spcPts val="533"/>
              </a:spcBef>
              <a:buClr>
                <a:srgbClr val="2DA2BF"/>
              </a:buClr>
              <a:buSzPct val="68000"/>
              <a:defRPr/>
            </a:pP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R="85342" defTabSz="1219170">
              <a:spcBef>
                <a:spcPts val="533"/>
              </a:spcBef>
              <a:buClr>
                <a:srgbClr val="2DA2BF"/>
              </a:buClr>
              <a:buSzPct val="68000"/>
              <a:defRPr/>
            </a:pPr>
            <a:r>
              <a:rPr lang="en-US" sz="1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4C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8F23E4-1724-A128-7FA6-D6558992870C}"/>
              </a:ext>
            </a:extLst>
          </p:cNvPr>
          <p:cNvSpPr txBox="1">
            <a:spLocks/>
          </p:cNvSpPr>
          <p:nvPr/>
        </p:nvSpPr>
        <p:spPr>
          <a:xfrm>
            <a:off x="3088742" y="5421852"/>
            <a:ext cx="5763268" cy="624586"/>
          </a:xfrm>
          <a:prstGeom prst="rect">
            <a:avLst/>
          </a:prstGeom>
        </p:spPr>
        <p:txBody>
          <a:bodyPr vert="horz" lIns="121920" tIns="60960" rIns="121920" bIns="6096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85342" defTabSz="1219170">
              <a:spcBef>
                <a:spcPts val="533"/>
              </a:spcBef>
              <a:buClr>
                <a:srgbClr val="2DA2BF"/>
              </a:buClr>
              <a:buSzPct val="68000"/>
              <a:defRPr/>
            </a:pPr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R="85342" defTabSz="1219170">
              <a:spcBef>
                <a:spcPts val="533"/>
              </a:spcBef>
              <a:buClr>
                <a:srgbClr val="2DA2BF"/>
              </a:buClr>
              <a:buSzPct val="68000"/>
              <a:defRPr/>
            </a:pPr>
            <a:r>
              <a:rPr lang="en-US" sz="1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Nguyễn </a:t>
            </a:r>
            <a:r>
              <a:rPr lang="en-US" sz="1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Kim</a:t>
            </a:r>
          </a:p>
        </p:txBody>
      </p:sp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Âm thanh truyền qua được chất rắn</a:t>
            </a:r>
            <a:r>
              <a:rPr lang="en-US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304925" y="255503"/>
            <a:ext cx="10645123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sự lan truyền âm thanh qua chất lỏng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00267-7DA8-3641-49F0-64D41F86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19087"/>
            <a:ext cx="950613" cy="101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BEEAF-F46A-60BB-B58A-AE346F2C44DC}"/>
              </a:ext>
            </a:extLst>
          </p:cNvPr>
          <p:cNvSpPr txBox="1"/>
          <p:nvPr/>
        </p:nvSpPr>
        <p:spPr>
          <a:xfrm>
            <a:off x="238126" y="1809750"/>
            <a:ext cx="77819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bạn cầm hai thanh sắt nhúng vào cốc nước rồi gõ nhẹ hai thanh sắt vào nhau (hình 5).</a:t>
            </a:r>
          </a:p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Em áp một tay vào mặt bàn và bịt tai còn lại (hình 5). Em có nghe được tiếng gõ của hai thanh sắt không?</a:t>
            </a:r>
          </a:p>
          <a:p>
            <a:pPr lvl="0" algn="just"/>
            <a:r>
              <a:rPr lang="vi-VN" sz="3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kết quả thí nghiệm, em có nhận xét gì?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C5EBF-7B97-4648-A6BB-F293CFC4F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619" y="2009775"/>
            <a:ext cx="4149381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5">
            <a:extLst>
              <a:ext uri="{FF2B5EF4-FFF2-40B4-BE49-F238E27FC236}">
                <a16:creationId xmlns:a16="http://schemas.microsoft.com/office/drawing/2014/main" id="{149A6A72-A37A-B2D9-0E55-F9B8FE20878E}"/>
              </a:ext>
            </a:extLst>
          </p:cNvPr>
          <p:cNvSpPr/>
          <p:nvPr/>
        </p:nvSpPr>
        <p:spPr>
          <a:xfrm>
            <a:off x="5102510" y="2069708"/>
            <a:ext cx="6851365" cy="3054742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áp một tay vào mặt bàn và bịt tai còn lại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tiếng gõ của hai thanh sắt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FBE00-5344-43FE-D0EE-6C053613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69" y="1924050"/>
            <a:ext cx="4149381" cy="363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1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Âm thanh truyền qua được chất lỏng</a:t>
            </a:r>
            <a:r>
              <a:rPr lang="en-US" altLang="en-US" sz="5400" b="1" dirty="0">
                <a:solidFill>
                  <a:srgbClr val="E71F19"/>
                </a:solidFill>
                <a:cs typeface="Arial" panose="020B060402020202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7" y="2231671"/>
            <a:ext cx="7122502" cy="4626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5" y="468862"/>
            <a:ext cx="11357065" cy="38833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042405" y="1914585"/>
            <a:ext cx="9710875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độ to của âm thanh khi lại gần hoặc ra xa nguồn âm</a:t>
            </a:r>
            <a:endParaRPr lang="en-US" altLang="zh-CN" sz="4800" b="1" dirty="0" err="1">
              <a:solidFill>
                <a:srgbClr val="E71F1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40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altLang="en-US" sz="40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đứng gần ti vi hay đứng xa ti vi thì chúng ta nghe thấy âm thanh to hơn?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769001" y="2510302"/>
            <a:ext cx="7175224" cy="1323439"/>
          </a:xfrm>
          <a:custGeom>
            <a:avLst/>
            <a:gdLst>
              <a:gd name="connsiteX0" fmla="*/ 0 w 7175224"/>
              <a:gd name="connsiteY0" fmla="*/ 0 h 1323439"/>
              <a:gd name="connsiteX1" fmla="*/ 7175224 w 7175224"/>
              <a:gd name="connsiteY1" fmla="*/ 0 h 1323439"/>
              <a:gd name="connsiteX2" fmla="*/ 7175224 w 7175224"/>
              <a:gd name="connsiteY2" fmla="*/ 1323439 h 1323439"/>
              <a:gd name="connsiteX3" fmla="*/ 0 w 7175224"/>
              <a:gd name="connsiteY3" fmla="*/ 1323439 h 1323439"/>
              <a:gd name="connsiteX4" fmla="*/ 0 w 717522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224" h="1323439" fill="none" extrusionOk="0">
                <a:moveTo>
                  <a:pt x="0" y="0"/>
                </a:moveTo>
                <a:cubicBezTo>
                  <a:pt x="1901566" y="5222"/>
                  <a:pt x="6126250" y="24918"/>
                  <a:pt x="7175224" y="0"/>
                </a:cubicBezTo>
                <a:cubicBezTo>
                  <a:pt x="7112630" y="502581"/>
                  <a:pt x="7138266" y="742429"/>
                  <a:pt x="7175224" y="1323439"/>
                </a:cubicBezTo>
                <a:cubicBezTo>
                  <a:pt x="4147068" y="1158678"/>
                  <a:pt x="2100097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7175224" h="1323439" stroke="0" extrusionOk="0">
                <a:moveTo>
                  <a:pt x="0" y="0"/>
                </a:moveTo>
                <a:cubicBezTo>
                  <a:pt x="2002241" y="11849"/>
                  <a:pt x="5819053" y="-161459"/>
                  <a:pt x="7175224" y="0"/>
                </a:cubicBezTo>
                <a:cubicBezTo>
                  <a:pt x="7160564" y="501774"/>
                  <a:pt x="7095289" y="1007572"/>
                  <a:pt x="7175224" y="1323439"/>
                </a:cubicBezTo>
                <a:cubicBezTo>
                  <a:pt x="4393336" y="1177579"/>
                  <a:pt x="2337361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đứng gần ti vi thì chúng ta nghe thấy âm thanh to hơn.</a:t>
            </a: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 đứng bên đường nghe thấy tiếng ồn từ động cơ xe thay đổi như thế nào khi xe chạy lại gần và chạy ra xa dần?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645175" y="2538877"/>
            <a:ext cx="8061049" cy="3046988"/>
          </a:xfrm>
          <a:custGeom>
            <a:avLst/>
            <a:gdLst>
              <a:gd name="connsiteX0" fmla="*/ 0 w 8061049"/>
              <a:gd name="connsiteY0" fmla="*/ 0 h 3046988"/>
              <a:gd name="connsiteX1" fmla="*/ 8061049 w 8061049"/>
              <a:gd name="connsiteY1" fmla="*/ 0 h 3046988"/>
              <a:gd name="connsiteX2" fmla="*/ 8061049 w 8061049"/>
              <a:gd name="connsiteY2" fmla="*/ 3046988 h 3046988"/>
              <a:gd name="connsiteX3" fmla="*/ 0 w 8061049"/>
              <a:gd name="connsiteY3" fmla="*/ 3046988 h 3046988"/>
              <a:gd name="connsiteX4" fmla="*/ 0 w 8061049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1049" h="3046988" fill="none" extrusionOk="0">
                <a:moveTo>
                  <a:pt x="0" y="0"/>
                </a:moveTo>
                <a:cubicBezTo>
                  <a:pt x="3231447" y="5222"/>
                  <a:pt x="5933515" y="24918"/>
                  <a:pt x="8061049" y="0"/>
                </a:cubicBezTo>
                <a:cubicBezTo>
                  <a:pt x="7899804" y="1071537"/>
                  <a:pt x="8017289" y="2405261"/>
                  <a:pt x="8061049" y="3046988"/>
                </a:cubicBezTo>
                <a:cubicBezTo>
                  <a:pt x="6395145" y="2882227"/>
                  <a:pt x="1088831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061049" h="3046988" stroke="0" extrusionOk="0">
                <a:moveTo>
                  <a:pt x="0" y="0"/>
                </a:moveTo>
                <a:cubicBezTo>
                  <a:pt x="1736670" y="11849"/>
                  <a:pt x="4244449" y="-161459"/>
                  <a:pt x="8061049" y="0"/>
                </a:cubicBezTo>
                <a:cubicBezTo>
                  <a:pt x="8064179" y="810180"/>
                  <a:pt x="7959873" y="1773659"/>
                  <a:pt x="8061049" y="3046988"/>
                </a:cubicBezTo>
                <a:cubicBezTo>
                  <a:pt x="5898358" y="2901128"/>
                  <a:pt x="3522800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xe chạy lại gần người đứng bên đường nghe thấy tiếng ồn từ động cơ xe lớn hơn. Xe càng gần, âm thanh càng to.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xe chạy ra xa dần người đứng bên đường nghe thấy tiếng ồn từ động cơ xe nhỏ hơn và mất dần.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95500" y="5524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K</a:t>
            </a:r>
            <a:r>
              <a:rPr lang="vi-VN" altLang="en-US" sz="32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 ra xa nguồn âm thì âm thanh nghe to hơn hay nhỏ hơn (độ to của âm thanh tăng lên hay giảm đi)?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516-4A90-0548-552B-A7DBB1818CFC}"/>
              </a:ext>
            </a:extLst>
          </p:cNvPr>
          <p:cNvSpPr txBox="1"/>
          <p:nvPr/>
        </p:nvSpPr>
        <p:spPr>
          <a:xfrm>
            <a:off x="3645175" y="2538877"/>
            <a:ext cx="8061049" cy="1077218"/>
          </a:xfrm>
          <a:custGeom>
            <a:avLst/>
            <a:gdLst>
              <a:gd name="connsiteX0" fmla="*/ 0 w 8061049"/>
              <a:gd name="connsiteY0" fmla="*/ 0 h 1077218"/>
              <a:gd name="connsiteX1" fmla="*/ 8061049 w 8061049"/>
              <a:gd name="connsiteY1" fmla="*/ 0 h 1077218"/>
              <a:gd name="connsiteX2" fmla="*/ 8061049 w 8061049"/>
              <a:gd name="connsiteY2" fmla="*/ 1077218 h 1077218"/>
              <a:gd name="connsiteX3" fmla="*/ 0 w 8061049"/>
              <a:gd name="connsiteY3" fmla="*/ 1077218 h 1077218"/>
              <a:gd name="connsiteX4" fmla="*/ 0 w 806104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1049" h="1077218" fill="none" extrusionOk="0">
                <a:moveTo>
                  <a:pt x="0" y="0"/>
                </a:moveTo>
                <a:cubicBezTo>
                  <a:pt x="3231447" y="5222"/>
                  <a:pt x="5933515" y="24918"/>
                  <a:pt x="8061049" y="0"/>
                </a:cubicBezTo>
                <a:cubicBezTo>
                  <a:pt x="8098911" y="476103"/>
                  <a:pt x="8002446" y="631043"/>
                  <a:pt x="8061049" y="1077218"/>
                </a:cubicBezTo>
                <a:cubicBezTo>
                  <a:pt x="6395145" y="912457"/>
                  <a:pt x="108883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061049" h="1077218" stroke="0" extrusionOk="0">
                <a:moveTo>
                  <a:pt x="0" y="0"/>
                </a:moveTo>
                <a:cubicBezTo>
                  <a:pt x="1736670" y="11849"/>
                  <a:pt x="4244449" y="-161459"/>
                  <a:pt x="8061049" y="0"/>
                </a:cubicBezTo>
                <a:cubicBezTo>
                  <a:pt x="8113084" y="144312"/>
                  <a:pt x="8153192" y="673209"/>
                  <a:pt x="8061049" y="1077218"/>
                </a:cubicBezTo>
                <a:cubicBezTo>
                  <a:pt x="5898358" y="931358"/>
                  <a:pt x="352280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ra xa nguồn âm thì âm thanh nghe nhỏ hơn (độ to của âm thanh giảm đi).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Freeform: Shape 34">
            <a:extLst>
              <a:ext uri="{FF2B5EF4-FFF2-40B4-BE49-F238E27FC236}">
                <a16:creationId xmlns:a16="http://schemas.microsoft.com/office/drawing/2014/main" id="{C8416206-35D2-12AA-0FFC-6DCCE08D7A5D}"/>
              </a:ext>
            </a:extLst>
          </p:cNvPr>
          <p:cNvSpPr/>
          <p:nvPr/>
        </p:nvSpPr>
        <p:spPr>
          <a:xfrm>
            <a:off x="2325484" y="2151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3080093" y="2223288"/>
            <a:ext cx="8156089" cy="241538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vi-VN" altLang="en-US" sz="4800" b="1" dirty="0">
                <a:solidFill>
                  <a:srgbClr val="E71F19"/>
                </a:solidFill>
                <a:cs typeface="Arial" panose="020B0604020202020204" pitchFamily="34" charset="0"/>
              </a:rPr>
              <a:t>Âm thanh khi lan truyền càng ra xa nguồn âm thì càng yếu đi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5" y="2390786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1114" y="990406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5332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332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332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EA9DF-553B-E269-0C4E-C0716137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470961"/>
            <a:ext cx="11801475" cy="30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225639" y="163862"/>
            <a:ext cx="8473104" cy="18974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730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kumimoji="0" lang="zh-CN" altLang="en-US" sz="11730" b="1" i="0" u="none" strike="noStrike" kern="1200" cap="none" spc="0" normalizeH="0" baseline="0" noProof="0" dirty="0">
              <a:ln>
                <a:noFill/>
              </a:ln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ular Callout 35"/>
          <p:cNvSpPr/>
          <p:nvPr/>
        </p:nvSpPr>
        <p:spPr>
          <a:xfrm>
            <a:off x="2047875" y="895350"/>
            <a:ext cx="9753600" cy="1571625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3256"/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ví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âm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rắn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lỏng</a:t>
            </a:r>
            <a:r>
              <a:rPr lang="en-US" altLang="en-US" sz="3600" b="1" dirty="0">
                <a:solidFill>
                  <a:srgbClr val="E71F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35" y="2266961"/>
            <a:ext cx="3722354" cy="48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571501" y="255503"/>
            <a:ext cx="11378548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Âm thanh truyền qua chất khí: </a:t>
            </a:r>
            <a:r>
              <a:rPr lang="vi-VN" sz="33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bật nhạc nghe, âm thanh truyền từ thiết bị phát qua không khí đến tai chúng ta.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Premium Vector | Cute person floating while listening to music cartoon icon  illustration">
            <a:extLst>
              <a:ext uri="{FF2B5EF4-FFF2-40B4-BE49-F238E27FC236}">
                <a16:creationId xmlns:a16="http://schemas.microsoft.com/office/drawing/2014/main" id="{D7ED43DD-59D3-5557-0EA7-E8BAAFE5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9" y="1895474"/>
            <a:ext cx="473392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AF03D-63BE-E1B6-7228-A9E17EF8C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3" y="0"/>
            <a:ext cx="119077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8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6"/>
            <a:ext cx="8827773" cy="307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C1E7D-2AA9-0FFF-C715-3E1C51EF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208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1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1" y="-1691741"/>
            <a:ext cx="11222955" cy="90506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" y="0"/>
            <a:ext cx="976540" cy="9765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8961" y="898969"/>
            <a:ext cx="11620515" cy="155141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2"/>
          <p:cNvSpPr>
            <a:spLocks noChangeArrowheads="1"/>
          </p:cNvSpPr>
          <p:nvPr/>
        </p:nvSpPr>
        <p:spPr bwMode="auto">
          <a:xfrm>
            <a:off x="2006675" y="-361196"/>
            <a:ext cx="8873292" cy="16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CHƠI: TRUYỀN TIN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754416" y="709251"/>
            <a:ext cx="5107165" cy="3238470"/>
          </a:xfrm>
          <a:prstGeom prst="rect">
            <a:avLst/>
          </a:prstGeom>
        </p:spPr>
      </p:pic>
      <p:sp>
        <p:nvSpPr>
          <p:cNvPr id="39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4339258" y="1622408"/>
            <a:ext cx="3533339" cy="9948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altLang="zh-CN" sz="5865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865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42A4E6">
                        <a:tint val="66000"/>
                        <a:satMod val="160000"/>
                      </a:srgbClr>
                    </a:gs>
                    <a:gs pos="50000">
                      <a:srgbClr val="42A4E6">
                        <a:tint val="44500"/>
                        <a:satMod val="160000"/>
                      </a:srgbClr>
                    </a:gs>
                    <a:gs pos="100000">
                      <a:srgbClr val="42A4E6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zh-CN" altLang="en-US" sz="5865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42A4E6">
                      <a:tint val="66000"/>
                      <a:satMod val="160000"/>
                    </a:srgbClr>
                  </a:gs>
                  <a:gs pos="50000">
                    <a:srgbClr val="42A4E6">
                      <a:tint val="44500"/>
                      <a:satMod val="160000"/>
                    </a:srgbClr>
                  </a:gs>
                  <a:gs pos="100000">
                    <a:srgbClr val="42A4E6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0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21" y="666317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98657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393399" y="573695"/>
            <a:ext cx="8473104" cy="279986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7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ÂM THANH </a:t>
            </a:r>
          </a:p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7" b="1" i="0" u="none" strike="noStrike" kern="1200" cap="none" spc="0" normalizeH="0" baseline="0" noProof="0" dirty="0">
                <a:ln>
                  <a:noFill/>
                </a:ln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libri"/>
                <a:ea typeface="Tahoma" panose="020B0604030504040204" pitchFamily="34" charset="0"/>
                <a:cs typeface="+mn-ea"/>
                <a:sym typeface="+mn-lt"/>
              </a:rPr>
              <a:t>GÌ ĐÂY?</a:t>
            </a:r>
            <a:endParaRPr kumimoji="0" lang="zh-CN" altLang="en-US" sz="8797" b="1" i="0" u="none" strike="noStrike" kern="1200" cap="none" spc="0" normalizeH="0" baseline="0" noProof="0" dirty="0">
              <a:ln>
                <a:noFill/>
              </a:ln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269" y="-150406"/>
            <a:ext cx="2382915" cy="2389101"/>
          </a:xfrm>
          <a:prstGeom prst="rect">
            <a:avLst/>
          </a:prstGeom>
        </p:spPr>
      </p:pic>
      <p:pic>
        <p:nvPicPr>
          <p:cNvPr id="1026" name="Picture 2" descr="Hình ảnh Vector Png Công Ty Tuyển Dụng Tay Cầm Sừng áp Phích Tuyển Dụng,  Kèn, Công, Ty miễn phí tải tập tin PNG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7304" y="1181083"/>
            <a:ext cx="6459060" cy="62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88" y="4146190"/>
            <a:ext cx="7819531" cy="2460545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5137007"/>
            <a:ext cx="12394652" cy="1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482810" y="1725556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342116" y="2203328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gáy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2" name="Picture 4" descr="Hình ảnh Vòi Nước Lớn được Tweet, Gà Mái, Gà Con, Thịt Gà miễn phí tải tập  tin PNG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4" b="90000" l="0" r="93750">
                        <a14:foregroundMark x1="78750" y1="25313" x2="75625" y2="25781"/>
                        <a14:foregroundMark x1="75938" y1="33281" x2="74063" y2="32656"/>
                        <a14:foregroundMark x1="75625" y1="42344" x2="70469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3" flipH="1">
            <a:off x="7249448" y="2810516"/>
            <a:ext cx="4872072" cy="44602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41014" y="7648647"/>
            <a:ext cx="812549" cy="81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335073" y="728303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2194379" y="847483"/>
            <a:ext cx="8717251" cy="19691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endParaRPr kumimoji="0" lang="en-US" altLang="zh-CN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chim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hót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51" y="2563623"/>
            <a:ext cx="4920664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Cartoon Png Image Transparent - Bird Clipart Png,Transparent Cartoons  - free transparent png images - pngaaa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2" b="99495" l="0" r="96778">
                        <a14:foregroundMark x1="56444" y1="24411" x2="55222" y2="24747"/>
                        <a14:foregroundMark x1="49222" y1="24747" x2="46333" y2="2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595" flipH="1">
            <a:off x="-1139203" y="2828325"/>
            <a:ext cx="6498517" cy="47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05840" y="757807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8" y="2335635"/>
            <a:ext cx="7122502" cy="4626329"/>
          </a:xfrm>
          <a:prstGeom prst="rect">
            <a:avLst/>
          </a:prstGeom>
        </p:spPr>
      </p:pic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2901773" y="832011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1761079" y="130978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kumimoji="0" lang="en-US" altLang="zh-CN" sz="6398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6398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cười</a:t>
            </a:r>
            <a:endParaRPr kumimoji="0" lang="zh-CN" altLang="en-US" sz="6398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8" name="Picture 6" descr="Kinderen Kinderen Lachen Samen Vector Stockvectorkunst en meer beelden van  Kind - i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79">
                        <a14:foregroundMark x1="33413" y1="28606" x2="21875" y2="41587"/>
                        <a14:foregroundMark x1="62740" y1="13702" x2="64663" y2="13942"/>
                        <a14:foregroundMark x1="67308" y1="16827" x2="68510" y2="16827"/>
                        <a14:foregroundMark x1="53846" y1="28606" x2="55529" y2="28606"/>
                        <a14:foregroundMark x1="56490" y1="27644" x2="58894" y2="27163"/>
                        <a14:foregroundMark x1="50240" y1="43269" x2="52644" y2="43029"/>
                        <a14:foregroundMark x1="85337" y1="56731" x2="80769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78" y="2094062"/>
            <a:ext cx="5689380" cy="56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uoi-khan-gia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0384" y="7013157"/>
            <a:ext cx="1257271" cy="12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>
            <a:off x="1141730" y="553720"/>
            <a:ext cx="2974975" cy="4151630"/>
          </a:xfrm>
          <a:prstGeom prst="rect">
            <a:avLst/>
          </a:prstGeom>
        </p:spPr>
      </p:pic>
      <p:pic>
        <p:nvPicPr>
          <p:cNvPr id="4" name="图片 3" descr="undefined (17)"/>
          <p:cNvPicPr>
            <a:picLocks noChangeAspect="1"/>
          </p:cNvPicPr>
          <p:nvPr/>
        </p:nvPicPr>
        <p:blipFill>
          <a:blip r:embed="rId3"/>
          <a:srcRect r="53034" b="34472"/>
          <a:stretch>
            <a:fillRect/>
          </a:stretch>
        </p:blipFill>
        <p:spPr>
          <a:xfrm flipH="1">
            <a:off x="8533130" y="553720"/>
            <a:ext cx="2974975" cy="4151630"/>
          </a:xfrm>
          <a:prstGeom prst="rect">
            <a:avLst/>
          </a:prstGeom>
        </p:spPr>
      </p:pic>
      <p:pic>
        <p:nvPicPr>
          <p:cNvPr id="15" name="图片 14" descr="a6a6d201e3a52359e6f7f4c39de68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52" y="310514"/>
            <a:ext cx="7744519" cy="6092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B98C8-A3F6-1C50-E52E-DD41C0511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468" y="2245834"/>
            <a:ext cx="3993226" cy="30238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304925" y="255503"/>
            <a:ext cx="10645123" cy="1110960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âm thanh có thể truyền qua chất rắn và chất lỏng.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00267-7DA8-3641-49F0-64D41F86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19087"/>
            <a:ext cx="950613" cy="101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BEEAF-F46A-60BB-B58A-AE346F2C44DC}"/>
              </a:ext>
            </a:extLst>
          </p:cNvPr>
          <p:cNvSpPr txBox="1"/>
          <p:nvPr/>
        </p:nvSpPr>
        <p:spPr>
          <a:xfrm>
            <a:off x="1114425" y="1743075"/>
            <a:ext cx="10544175" cy="369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một đầu của bàn, một bạn gõ nhẹ tay vào mặt bàn.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Ở đầu kia của bàn, em áp một tai vào mặt bàn để nghe và bịt tai còn lại. Em có nghe được âm thanh không?</a:t>
            </a:r>
          </a:p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Từ kết quả thực hiện, hãy cho biết âm thanh đã truyền từ chỗ gõ qua vật nào đến tai em.</a:t>
            </a:r>
          </a:p>
        </p:txBody>
      </p:sp>
    </p:spTree>
    <p:extLst>
      <p:ext uri="{BB962C8B-B14F-4D97-AF65-F5344CB8AC3E}">
        <p14:creationId xmlns:p14="http://schemas.microsoft.com/office/powerpoint/2010/main" val="115613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17C79-BA04-7664-B7B9-D0A40792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" y="1552575"/>
            <a:ext cx="4404961" cy="2943225"/>
          </a:xfrm>
          <a:prstGeom prst="rect">
            <a:avLst/>
          </a:prstGeom>
        </p:spPr>
      </p:pic>
      <p:sp>
        <p:nvSpPr>
          <p:cNvPr id="4" name="Rounded Rectangular Callout 22">
            <a:extLst>
              <a:ext uri="{FF2B5EF4-FFF2-40B4-BE49-F238E27FC236}">
                <a16:creationId xmlns:a16="http://schemas.microsoft.com/office/drawing/2014/main" id="{67CB662B-1AD8-F74E-0C07-FB4F0373CE4F}"/>
              </a:ext>
            </a:extLst>
          </p:cNvPr>
          <p:cNvSpPr/>
          <p:nvPr/>
        </p:nvSpPr>
        <p:spPr>
          <a:xfrm>
            <a:off x="5752437" y="1831643"/>
            <a:ext cx="5715663" cy="2721307"/>
          </a:xfrm>
          <a:prstGeom prst="wedgeRoundRectCallout">
            <a:avLst>
              <a:gd name="adj1" fmla="val -66374"/>
              <a:gd name="adj2" fmla="val -42249"/>
              <a:gd name="adj3" fmla="val 16667"/>
            </a:avLst>
          </a:prstGeom>
          <a:solidFill>
            <a:srgbClr val="FFFF0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 defTabSz="913256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lvl="0" indent="-457200" algn="just" defTabSz="913256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929</Words>
  <Application>Microsoft Office PowerPoint</Application>
  <PresentationFormat>Widescreen</PresentationFormat>
  <Paragraphs>87</Paragraphs>
  <Slides>26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</vt:lpstr>
      <vt:lpstr>Century Gothic</vt:lpstr>
      <vt:lpstr>Coiny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9</cp:revision>
  <dcterms:created xsi:type="dcterms:W3CDTF">2025-09-27T08:18:31Z</dcterms:created>
  <dcterms:modified xsi:type="dcterms:W3CDTF">2025-12-07T15:04:44Z</dcterms:modified>
</cp:coreProperties>
</file>