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024" r:id="rId2"/>
  </p:sldMasterIdLst>
  <p:notesMasterIdLst>
    <p:notesMasterId r:id="rId18"/>
  </p:notesMasterIdLst>
  <p:sldIdLst>
    <p:sldId id="343" r:id="rId3"/>
    <p:sldId id="385" r:id="rId4"/>
    <p:sldId id="415" r:id="rId5"/>
    <p:sldId id="416" r:id="rId6"/>
    <p:sldId id="417" r:id="rId7"/>
    <p:sldId id="418" r:id="rId8"/>
    <p:sldId id="420" r:id="rId9"/>
    <p:sldId id="423" r:id="rId10"/>
    <p:sldId id="421" r:id="rId11"/>
    <p:sldId id="422" r:id="rId12"/>
    <p:sldId id="410" r:id="rId13"/>
    <p:sldId id="411" r:id="rId14"/>
    <p:sldId id="412" r:id="rId15"/>
    <p:sldId id="414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latin typeface="UTM Avo" panose="02040603050506020204" pitchFamily="18" charset="0"/>
              </a:rPr>
              <a:t>3</a:t>
            </a:fld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6"/>
            <a:ext cx="10363200" cy="1470025"/>
          </a:xfrm>
        </p:spPr>
        <p:txBody>
          <a:bodyPr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 lIns="91255" tIns="45618" rIns="91255" bIns="456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255" tIns="45618" rIns="91255" bIns="456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416"/>
            <a:ext cx="2743200" cy="4387851"/>
          </a:xfrm>
        </p:spPr>
        <p:txBody>
          <a:bodyPr vert="eaVert"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06416"/>
            <a:ext cx="8026400" cy="4387851"/>
          </a:xfrm>
        </p:spPr>
        <p:txBody>
          <a:bodyPr vert="eaVert" lIns="91255" tIns="45618" rIns="91255" bIns="456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" y="4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7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6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255" tIns="45618" rIns="91255" bIns="456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88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6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14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71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89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71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8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498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2"/>
            <a:ext cx="10363200" cy="1362075"/>
          </a:xfrm>
        </p:spPr>
        <p:txBody>
          <a:bodyPr lIns="91255" tIns="45618" rIns="91255" bIns="456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lIns="91255" tIns="45618" rIns="91255" bIns="45618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83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0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7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200192"/>
            <a:ext cx="5384800" cy="3394075"/>
          </a:xfrm>
        </p:spPr>
        <p:txBody>
          <a:bodyPr lIns="91255" tIns="45618" rIns="91255" bIns="45618"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92"/>
            <a:ext cx="5384800" cy="3394075"/>
          </a:xfrm>
        </p:spPr>
        <p:txBody>
          <a:bodyPr lIns="91255" tIns="45618" rIns="91255" bIns="45618"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 lIns="91255" tIns="45618" rIns="91255" bIns="456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lIns="91255" tIns="45618" rIns="91255" bIns="45618" anchor="b"/>
          <a:lstStyle>
            <a:lvl1pPr marL="0" indent="0">
              <a:buNone/>
              <a:defRPr sz="3200" b="1"/>
            </a:lvl1pPr>
            <a:lvl2pPr marL="608340" indent="0">
              <a:buNone/>
              <a:defRPr sz="2600" b="1"/>
            </a:lvl2pPr>
            <a:lvl3pPr marL="1216680" indent="0">
              <a:buNone/>
              <a:defRPr sz="2400" b="1"/>
            </a:lvl3pPr>
            <a:lvl4pPr marL="1825020" indent="0">
              <a:buNone/>
              <a:defRPr sz="2100" b="1"/>
            </a:lvl4pPr>
            <a:lvl5pPr marL="2433358" indent="0">
              <a:buNone/>
              <a:defRPr sz="2100" b="1"/>
            </a:lvl5pPr>
            <a:lvl6pPr marL="3041696" indent="0">
              <a:buNone/>
              <a:defRPr sz="2100" b="1"/>
            </a:lvl6pPr>
            <a:lvl7pPr marL="3650033" indent="0">
              <a:buNone/>
              <a:defRPr sz="2100" b="1"/>
            </a:lvl7pPr>
            <a:lvl8pPr marL="4258373" indent="0">
              <a:buNone/>
              <a:defRPr sz="2100" b="1"/>
            </a:lvl8pPr>
            <a:lvl9pPr marL="486670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255" tIns="45618" rIns="91255" bIns="45618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lIns="91255" tIns="45618" rIns="91255" bIns="45618" anchor="b"/>
          <a:lstStyle>
            <a:lvl1pPr marL="0" indent="0">
              <a:buNone/>
              <a:defRPr sz="3200" b="1"/>
            </a:lvl1pPr>
            <a:lvl2pPr marL="608340" indent="0">
              <a:buNone/>
              <a:defRPr sz="2600" b="1"/>
            </a:lvl2pPr>
            <a:lvl3pPr marL="1216680" indent="0">
              <a:buNone/>
              <a:defRPr sz="2400" b="1"/>
            </a:lvl3pPr>
            <a:lvl4pPr marL="1825020" indent="0">
              <a:buNone/>
              <a:defRPr sz="2100" b="1"/>
            </a:lvl4pPr>
            <a:lvl5pPr marL="2433358" indent="0">
              <a:buNone/>
              <a:defRPr sz="2100" b="1"/>
            </a:lvl5pPr>
            <a:lvl6pPr marL="3041696" indent="0">
              <a:buNone/>
              <a:defRPr sz="2100" b="1"/>
            </a:lvl6pPr>
            <a:lvl7pPr marL="3650033" indent="0">
              <a:buNone/>
              <a:defRPr sz="2100" b="1"/>
            </a:lvl7pPr>
            <a:lvl8pPr marL="4258373" indent="0">
              <a:buNone/>
              <a:defRPr sz="2100" b="1"/>
            </a:lvl8pPr>
            <a:lvl9pPr marL="486670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255" tIns="45618" rIns="91255" bIns="45618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255" tIns="45618" rIns="91255" bIns="456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90"/>
            <a:ext cx="4011084" cy="1162051"/>
          </a:xfrm>
        </p:spPr>
        <p:txBody>
          <a:bodyPr lIns="91255" tIns="45618" rIns="91255" bIns="45618"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66" y="273092"/>
            <a:ext cx="6815667" cy="5853113"/>
          </a:xfrm>
        </p:spPr>
        <p:txBody>
          <a:bodyPr lIns="91255" tIns="45618" rIns="91255" bIns="45618"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 lIns="91255" tIns="45618" rIns="91255" bIns="45618"/>
          <a:lstStyle>
            <a:lvl1pPr marL="0" indent="0">
              <a:buNone/>
              <a:defRPr sz="1900"/>
            </a:lvl1pPr>
            <a:lvl2pPr marL="608340" indent="0">
              <a:buNone/>
              <a:defRPr sz="1600"/>
            </a:lvl2pPr>
            <a:lvl3pPr marL="1216680" indent="0">
              <a:buNone/>
              <a:defRPr sz="1300"/>
            </a:lvl3pPr>
            <a:lvl4pPr marL="1825020" indent="0">
              <a:buNone/>
              <a:defRPr sz="1200"/>
            </a:lvl4pPr>
            <a:lvl5pPr marL="2433358" indent="0">
              <a:buNone/>
              <a:defRPr sz="1200"/>
            </a:lvl5pPr>
            <a:lvl6pPr marL="3041696" indent="0">
              <a:buNone/>
              <a:defRPr sz="1200"/>
            </a:lvl6pPr>
            <a:lvl7pPr marL="3650033" indent="0">
              <a:buNone/>
              <a:defRPr sz="1200"/>
            </a:lvl7pPr>
            <a:lvl8pPr marL="4258373" indent="0">
              <a:buNone/>
              <a:defRPr sz="1200"/>
            </a:lvl8pPr>
            <a:lvl9pPr marL="48667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lIns="91255" tIns="45618" rIns="91255" bIns="45618"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255" tIns="45618" rIns="91255" bIns="45618" rtlCol="0">
            <a:normAutofit/>
          </a:bodyPr>
          <a:lstStyle>
            <a:lvl1pPr marL="0" indent="0">
              <a:buNone/>
              <a:defRPr sz="4300"/>
            </a:lvl1pPr>
            <a:lvl2pPr marL="608340" indent="0">
              <a:buNone/>
              <a:defRPr sz="3800"/>
            </a:lvl2pPr>
            <a:lvl3pPr marL="1216680" indent="0">
              <a:buNone/>
              <a:defRPr sz="3200"/>
            </a:lvl3pPr>
            <a:lvl4pPr marL="1825020" indent="0">
              <a:buNone/>
              <a:defRPr sz="2600"/>
            </a:lvl4pPr>
            <a:lvl5pPr marL="2433358" indent="0">
              <a:buNone/>
              <a:defRPr sz="2600"/>
            </a:lvl5pPr>
            <a:lvl6pPr marL="3041696" indent="0">
              <a:buNone/>
              <a:defRPr sz="2600"/>
            </a:lvl6pPr>
            <a:lvl7pPr marL="3650033" indent="0">
              <a:buNone/>
              <a:defRPr sz="2600"/>
            </a:lvl7pPr>
            <a:lvl8pPr marL="4258373" indent="0">
              <a:buNone/>
              <a:defRPr sz="2600"/>
            </a:lvl8pPr>
            <a:lvl9pPr marL="4866707" indent="0">
              <a:buNone/>
              <a:defRPr sz="2600"/>
            </a:lvl9pPr>
          </a:lstStyle>
          <a:p>
            <a:pPr marL="0" marR="0" lvl="0" indent="0" algn="l" defTabSz="9125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8"/>
            <a:ext cx="7315200" cy="804863"/>
          </a:xfrm>
        </p:spPr>
        <p:txBody>
          <a:bodyPr lIns="91255" tIns="45618" rIns="91255" bIns="45618"/>
          <a:lstStyle>
            <a:lvl1pPr marL="0" indent="0">
              <a:buNone/>
              <a:defRPr sz="1900"/>
            </a:lvl1pPr>
            <a:lvl2pPr marL="608340" indent="0">
              <a:buNone/>
              <a:defRPr sz="1600"/>
            </a:lvl2pPr>
            <a:lvl3pPr marL="1216680" indent="0">
              <a:buNone/>
              <a:defRPr sz="1300"/>
            </a:lvl3pPr>
            <a:lvl4pPr marL="1825020" indent="0">
              <a:buNone/>
              <a:defRPr sz="1200"/>
            </a:lvl4pPr>
            <a:lvl5pPr marL="2433358" indent="0">
              <a:buNone/>
              <a:defRPr sz="1200"/>
            </a:lvl5pPr>
            <a:lvl6pPr marL="3041696" indent="0">
              <a:buNone/>
              <a:defRPr sz="1200"/>
            </a:lvl6pPr>
            <a:lvl7pPr marL="3650033" indent="0">
              <a:buNone/>
              <a:defRPr sz="1200"/>
            </a:lvl7pPr>
            <a:lvl8pPr marL="4258373" indent="0">
              <a:buNone/>
              <a:defRPr sz="1200"/>
            </a:lvl8pPr>
            <a:lvl9pPr marL="48667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2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2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687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50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255" indent="-45625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547" indent="-380211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50" indent="-30417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190" indent="-30417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528" indent="-30417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865" indent="-304170" algn="l" defTabSz="1216680" rtl="0" eaLnBrk="1" latinLnBrk="0" hangingPunct="1">
        <a:spcBef>
          <a:spcPts val="13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54202" indent="-304170" algn="l" defTabSz="1216680" rtl="0" eaLnBrk="1" latinLnBrk="0" hangingPunct="1">
        <a:spcBef>
          <a:spcPts val="13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539" indent="-304170" algn="l" defTabSz="1216680" rtl="0" eaLnBrk="1" latinLnBrk="0" hangingPunct="1">
        <a:spcBef>
          <a:spcPts val="13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874" indent="-304170" algn="l" defTabSz="1216680" rtl="0" eaLnBrk="1" latinLnBrk="0" hangingPunct="1">
        <a:spcBef>
          <a:spcPts val="13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40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80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0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58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96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033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73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707" algn="l" defTabSz="12166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audio" Target="../media/media2.mp3"/><Relationship Id="rId16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9.jpeg"/><Relationship Id="rId10" Type="http://schemas.openxmlformats.org/officeDocument/2006/relationships/audio" Target="../media/audio1.wav"/><Relationship Id="rId19" Type="http://schemas.microsoft.com/office/2007/relationships/hdphoto" Target="../media/hdphoto1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microsoft.com/office/2007/relationships/hdphoto" Target="../media/hdphoto1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8.xml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jpeg"/><Relationship Id="rId1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audio" Target="../media/audio1.wav"/><Relationship Id="rId19" Type="http://schemas.microsoft.com/office/2007/relationships/hdphoto" Target="../media/hdphoto1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964" y="1692915"/>
            <a:ext cx="10275604" cy="110910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cs typeface="Times New Roman" pitchFamily="18" charset="0"/>
              </a:rPr>
              <a:t>  TIẾNG VIỆT LỚP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71" y="2818641"/>
            <a:ext cx="11919829" cy="15544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27: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Nói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nghe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chuyện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chuyện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Mít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thơ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6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82" y="471208"/>
            <a:ext cx="7940567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Tuốt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300"/>
              </a:spcBef>
            </a:pP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dạo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suối</a:t>
            </a:r>
            <a:endParaRPr lang="en-US" sz="28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Tuốt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nhảy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qua con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chuối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Tuốt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qua con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chuối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thôi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! 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ts val="300"/>
              </a:spcBef>
            </a:pPr>
            <a:r>
              <a:rPr 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	Các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giễu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dọa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Theo NÔ – XỐP ( </a:t>
            </a: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Ngọc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24649" y="471208"/>
            <a:ext cx="4167351" cy="6244902"/>
            <a:chOff x="3286513" y="783771"/>
            <a:chExt cx="5741373" cy="49493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5466" t="21379" r="22000" b="10962"/>
            <a:stretch/>
          </p:blipFill>
          <p:spPr>
            <a:xfrm>
              <a:off x="6095999" y="783771"/>
              <a:ext cx="2931887" cy="49493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0255" t="50546" r="44980" b="11160"/>
            <a:stretch/>
          </p:blipFill>
          <p:spPr>
            <a:xfrm>
              <a:off x="3286513" y="3258457"/>
              <a:ext cx="2809487" cy="2474686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49954" y="471208"/>
            <a:ext cx="43877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white"/>
                </a:solidFill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8734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1487" y="748145"/>
            <a:ext cx="10638972" cy="805492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             2</a:t>
            </a:r>
            <a:r>
              <a:rPr lang="vi-VN" sz="3600" b="1" dirty="0">
                <a:solidFill>
                  <a:srgbClr val="FF0000"/>
                </a:solidFill>
              </a:rPr>
              <a:t>.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đoạn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thích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8709" y="2213067"/>
            <a:ext cx="4417091" cy="1444534"/>
          </a:xfrm>
          <a:prstGeom prst="wedgeEllipseCallout">
            <a:avLst>
              <a:gd name="adj1" fmla="val 61244"/>
              <a:gd name="adj2" fmla="val 387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?.</a:t>
            </a:r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753350" y="1553637"/>
            <a:ext cx="4438650" cy="2457450"/>
          </a:xfrm>
          <a:prstGeom prst="cloudCallout">
            <a:avLst>
              <a:gd name="adj1" fmla="val -82041"/>
              <a:gd name="adj2" fmla="val 1539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5" y="748145"/>
            <a:ext cx="1237403" cy="805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94010" l="52782" r="97804">
                        <a14:foregroundMark x1="75037" y1="55729" x2="74305" y2="60677"/>
                        <a14:foregroundMark x1="78258" y1="57813" x2="80015" y2="60938"/>
                        <a14:foregroundMark x1="87482" y1="87240" x2="91581" y2="81771"/>
                        <a14:foregroundMark x1="88507" y1="82552" x2="91435" y2="83854"/>
                      </a14:backgroundRemoval>
                    </a14:imgEffect>
                  </a14:imgLayer>
                </a14:imgProps>
              </a:ext>
            </a:extLst>
          </a:blip>
          <a:srcRect l="52929" t="41876" b="8541"/>
          <a:stretch/>
        </p:blipFill>
        <p:spPr>
          <a:xfrm>
            <a:off x="3264784" y="2935334"/>
            <a:ext cx="4428907" cy="262290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479324" y="4079630"/>
            <a:ext cx="3853694" cy="2555631"/>
          </a:xfrm>
          <a:prstGeom prst="wedgeRoundRectCallout">
            <a:avLst>
              <a:gd name="adj1" fmla="val -73695"/>
              <a:gd name="adj2" fmla="val -40368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Mít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cs typeface="Times New Roman" pitchFamily="18" charset="0"/>
              </a:rPr>
              <a:t>thơ</a:t>
            </a:r>
            <a:r>
              <a:rPr lang="en-US" sz="3200" dirty="0">
                <a:solidFill>
                  <a:prstClr val="white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64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3269" y="595745"/>
            <a:ext cx="10638972" cy="909045"/>
          </a:xfrm>
          <a:prstGeom prst="roundRect">
            <a:avLst/>
          </a:prstGeom>
          <a:solidFill>
            <a:srgbClr val="FDC2C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             2</a:t>
            </a:r>
            <a:r>
              <a:rPr lang="vi-VN" sz="3600" b="1" dirty="0">
                <a:solidFill>
                  <a:srgbClr val="FF0000"/>
                </a:solidFill>
              </a:rPr>
              <a:t>.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đoạn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thích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-120438" y="1553637"/>
            <a:ext cx="4417091" cy="1444534"/>
          </a:xfrm>
          <a:prstGeom prst="wedgeEllipseCallout">
            <a:avLst>
              <a:gd name="adj1" fmla="val 53017"/>
              <a:gd name="adj2" fmla="val 6635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?.</a:t>
            </a:r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753350" y="1490869"/>
            <a:ext cx="3735265" cy="2049500"/>
          </a:xfrm>
          <a:prstGeom prst="cloudCallout">
            <a:avLst>
              <a:gd name="adj1" fmla="val -86908"/>
              <a:gd name="adj2" fmla="val -3502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Mít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Tuốt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  <a:endParaRPr lang="vi-VN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5" y="595745"/>
            <a:ext cx="1237403" cy="95789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285871" y="4079630"/>
            <a:ext cx="3202744" cy="1596990"/>
          </a:xfrm>
          <a:prstGeom prst="wedgeRoundRectCallout">
            <a:avLst>
              <a:gd name="adj1" fmla="val -79018"/>
              <a:gd name="adj2" fmla="val -449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giận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Mít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3" b="100000" l="0" r="42313">
                        <a14:foregroundMark x1="7760" y1="52995" x2="8126" y2="91276"/>
                        <a14:foregroundMark x1="7394" y1="56641" x2="14129" y2="87760"/>
                        <a14:foregroundMark x1="15081" y1="89453" x2="16471" y2="88281"/>
                        <a14:foregroundMark x1="1903" y1="66146" x2="6076" y2="67969"/>
                        <a14:foregroundMark x1="11786" y1="68359" x2="15081" y2="64063"/>
                        <a14:foregroundMark x1="19034" y1="58073" x2="17936" y2="71094"/>
                        <a14:foregroundMark x1="20791" y1="56641" x2="21376" y2="70182"/>
                        <a14:foregroundMark x1="18155" y1="46354" x2="19619" y2="49219"/>
                        <a14:foregroundMark x1="19693" y1="48047" x2="20425" y2="48958"/>
                        <a14:foregroundMark x1="15593" y1="63672" x2="16032" y2="63281"/>
                        <a14:foregroundMark x1="15227" y1="62500" x2="15373" y2="61589"/>
                        <a14:foregroundMark x1="16105" y1="56901" x2="16252" y2="53255"/>
                        <a14:foregroundMark x1="23426" y1="57682" x2="23280" y2="53646"/>
                        <a14:foregroundMark x1="24451" y1="56510" x2="27892" y2="63672"/>
                        <a14:foregroundMark x1="26647" y1="62109" x2="26428" y2="72396"/>
                        <a14:foregroundMark x1="28258" y1="57552" x2="29283" y2="71354"/>
                        <a14:foregroundMark x1="34114" y1="73047" x2="35286" y2="72917"/>
                        <a14:foregroundMark x1="34846" y1="72396" x2="35286" y2="55469"/>
                        <a14:foregroundMark x1="32943" y1="55339" x2="33455" y2="57552"/>
                        <a14:foregroundMark x1="37848" y1="65234" x2="39092" y2="72266"/>
                        <a14:foregroundMark x1="39165" y1="72396" x2="39165" y2="72396"/>
                        <a14:foregroundMark x1="34627" y1="39453" x2="37921" y2="39193"/>
                      </a14:backgroundRemoval>
                    </a14:imgEffect>
                  </a14:imgLayer>
                </a14:imgProps>
              </a:ext>
            </a:extLst>
          </a:blip>
          <a:srcRect t="31511" r="57760"/>
          <a:stretch/>
        </p:blipFill>
        <p:spPr>
          <a:xfrm>
            <a:off x="3774551" y="2266070"/>
            <a:ext cx="3978799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8238" y="-2171073"/>
            <a:ext cx="5952731" cy="1210541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5465" y="1349141"/>
            <a:ext cx="5952734" cy="5064982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8613150" y="675620"/>
            <a:ext cx="3020116" cy="228008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037832" y="3500730"/>
            <a:ext cx="426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6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6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6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6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60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55416" y="547913"/>
            <a:ext cx="12032674" cy="1072788"/>
            <a:chOff x="460988" y="511168"/>
            <a:chExt cx="5885201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88" y="511168"/>
              <a:ext cx="5885201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4" y="711756"/>
              <a:ext cx="5059613" cy="40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về nhân vật </a:t>
              </a:r>
              <a:r>
                <a:rPr lang="en-US" sz="2600" kern="0" dirty="0" err="1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Mít</a:t>
              </a:r>
              <a:r>
                <a:rPr lang="en-US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00" kern="0" dirty="0" err="1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làm</a:t>
              </a:r>
              <a:r>
                <a:rPr lang="en-US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00" kern="0" dirty="0" err="1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</a:t>
              </a:r>
              <a:r>
                <a:rPr lang="en-US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600" kern="0" dirty="0" err="1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lang="en-US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vi-VN" sz="2600" kern="0" dirty="0">
                  <a:solidFill>
                    <a:srgbClr val="213054">
                      <a:lumMod val="50000"/>
                    </a:srgbClr>
                  </a:solidFill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 chuyện.</a:t>
              </a:r>
              <a:endParaRPr lang="en-US" sz="2600" kern="0" dirty="0">
                <a:solidFill>
                  <a:srgbClr val="213054">
                    <a:lumMod val="50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6269181" y="1925150"/>
            <a:ext cx="5818909" cy="450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quá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trình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tập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của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Mít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ý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nghĩa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của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chuyện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94010" l="52782" r="97804">
                        <a14:foregroundMark x1="75037" y1="55729" x2="74305" y2="60677"/>
                        <a14:foregroundMark x1="78258" y1="57813" x2="80015" y2="60938"/>
                        <a14:foregroundMark x1="87482" y1="87240" x2="91581" y2="81771"/>
                        <a14:foregroundMark x1="88507" y1="82552" x2="91435" y2="83854"/>
                      </a14:backgroundRemoval>
                    </a14:imgEffect>
                  </a14:imgLayer>
                </a14:imgProps>
              </a:ext>
            </a:extLst>
          </a:blip>
          <a:srcRect l="52929" t="41876" b="8541"/>
          <a:stretch/>
        </p:blipFill>
        <p:spPr>
          <a:xfrm>
            <a:off x="287331" y="1689752"/>
            <a:ext cx="3411834" cy="20948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4692" y="1689752"/>
            <a:ext cx="5964380" cy="4932722"/>
            <a:chOff x="2873827" y="783771"/>
            <a:chExt cx="6154059" cy="49493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55466" t="21379" r="22000" b="10962"/>
            <a:stretch/>
          </p:blipFill>
          <p:spPr>
            <a:xfrm>
              <a:off x="6095999" y="783771"/>
              <a:ext cx="2931887" cy="49493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0255" t="50546" r="44980" b="11160"/>
            <a:stretch/>
          </p:blipFill>
          <p:spPr>
            <a:xfrm>
              <a:off x="2873827" y="2931886"/>
              <a:ext cx="3222172" cy="2801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8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047" y="2635987"/>
            <a:ext cx="9144000" cy="94216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5947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836A-DF27-4581-8298-3F6E0E72B9E5}"/>
              </a:ext>
            </a:extLst>
          </p:cNvPr>
          <p:cNvSpPr txBox="1"/>
          <p:nvPr/>
        </p:nvSpPr>
        <p:spPr>
          <a:xfrm>
            <a:off x="4150963" y="3091071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6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2079"/>
            <a:ext cx="12453257" cy="4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2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429328"/>
            <a:ext cx="12616543" cy="41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32053" y="419100"/>
            <a:ext cx="8669776" cy="109796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600">
                <a:solidFill>
                  <a:schemeClr val="accent1"/>
                </a:solidFill>
                <a:cs typeface="Times New Roman" panose="02020603050405020304" pitchFamily="18" charset="0"/>
              </a:rPr>
              <a:t>Trong chuyện Mít làm thơ có những nhân vật nào?</a:t>
            </a:r>
            <a:endParaRPr lang="en-US" sz="36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226257" y="2375107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2831698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273143" y="1542088"/>
            <a:ext cx="3802743" cy="109796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Hoa Giấy</a:t>
            </a: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Mít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và Biết Tuốt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4267201" y="1605959"/>
            <a:ext cx="3802743" cy="10340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2060"/>
                </a:solidFill>
                <a:cs typeface="Times New Roman" panose="02020603050405020304" pitchFamily="18" charset="0"/>
              </a:rPr>
              <a:t>Mít và Hoa Giấy </a:t>
            </a:r>
            <a:endParaRPr 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188685" y="1605959"/>
            <a:ext cx="3802743" cy="10340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A.</a:t>
            </a:r>
            <a:r>
              <a:rPr 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Mít và  Biết Tuốt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13657"/>
            <a:ext cx="12192000" cy="644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78019" y="461087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600" b="1">
                <a:solidFill>
                  <a:schemeClr val="tx1"/>
                </a:solidFill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3600">
                <a:solidFill>
                  <a:schemeClr val="accent1"/>
                </a:solidFill>
                <a:cs typeface="Times New Roman" panose="02020603050405020304" pitchFamily="18" charset="0"/>
              </a:rPr>
              <a:t>Mít đến nhà thi sĩ Hoa Giấy để làm gì?</a:t>
            </a:r>
            <a:endParaRPr lang="en-US" sz="36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734719" y="1848608"/>
            <a:ext cx="352347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A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3200" noProof="0">
                <a:solidFill>
                  <a:srgbClr val="002060"/>
                </a:solidFill>
                <a:cs typeface="Times New Roman" panose="02020603050405020304" pitchFamily="18" charset="0"/>
              </a:rPr>
              <a:t>H</a:t>
            </a:r>
            <a:r>
              <a:rPr lang="en-US" sz="3200">
                <a:solidFill>
                  <a:srgbClr val="002060"/>
                </a:solidFill>
                <a:cs typeface="Times New Roman" panose="02020603050405020304" pitchFamily="18" charset="0"/>
              </a:rPr>
              <a:t>ọc làm thơ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813233" y="1903995"/>
            <a:ext cx="378836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2060"/>
                </a:solidFill>
                <a:cs typeface="Times New Roman" panose="02020603050405020304" pitchFamily="18" charset="0"/>
              </a:rPr>
              <a:t>Học làm bánh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9045023" y="1919689"/>
            <a:ext cx="2856691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C.</a:t>
            </a:r>
            <a:r>
              <a:rPr kumimoji="0" lang="en-US" sz="36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cs typeface="Times New Roman" panose="02020603050405020304" pitchFamily="18" charset="0"/>
              </a:rPr>
              <a:t>Học bài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424543"/>
            <a:ext cx="12167936" cy="6409393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037" y="504264"/>
            <a:ext cx="8578884" cy="1078293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4000">
                <a:solidFill>
                  <a:schemeClr val="accent1"/>
                </a:solidFill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>
                <a:solidFill>
                  <a:schemeClr val="accent1"/>
                </a:solidFill>
                <a:latin typeface="UTM Avo" panose="02040603050506020204" pitchFamily="18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3600">
                <a:solidFill>
                  <a:schemeClr val="accent1"/>
                </a:solidFill>
                <a:cs typeface="Times New Roman" panose="02020603050405020304" pitchFamily="18" charset="0"/>
              </a:rPr>
              <a:t>Mít làm thơ lần này là lần thứ mấy?</a:t>
            </a:r>
            <a:endParaRPr lang="en-US" sz="36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21702" y="1819200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</a:t>
            </a:r>
            <a:r>
              <a:rPr kumimoji="0" lang="en-US" sz="36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 nhất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57860" y="1811254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 hai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05303" y="1771134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36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Thứ ba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74"/>
            <a:ext cx="12192000" cy="2272725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5428"/>
            <a:ext cx="12496800" cy="41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" y="611719"/>
            <a:ext cx="1210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600" ker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Phân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vai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truyện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Mít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600" ker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(các </a:t>
            </a:r>
            <a:r>
              <a:rPr lang="en-US" sz="3600" kern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vai</a:t>
            </a:r>
            <a:r>
              <a:rPr lang="en-US" sz="3600" ker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Người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dẫn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Mít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Giấy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600" kern="0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Tuốt</a:t>
            </a:r>
            <a:endParaRPr lang="en-US" sz="3600" dirty="0">
              <a:solidFill>
                <a:srgbClr val="21305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605" t="35863" r="20996" b="31399"/>
          <a:stretch/>
        </p:blipFill>
        <p:spPr>
          <a:xfrm>
            <a:off x="7290128" y="2092036"/>
            <a:ext cx="4901872" cy="46518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2327564"/>
            <a:ext cx="7199087" cy="4530435"/>
            <a:chOff x="2873827" y="783771"/>
            <a:chExt cx="6154059" cy="49493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5466" t="21379" r="22000" b="10962"/>
            <a:stretch/>
          </p:blipFill>
          <p:spPr>
            <a:xfrm>
              <a:off x="6095999" y="783771"/>
              <a:ext cx="2931887" cy="49493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0255" t="50546" r="44980" b="11160"/>
            <a:stretch/>
          </p:blipFill>
          <p:spPr>
            <a:xfrm>
              <a:off x="2873827" y="2931886"/>
              <a:ext cx="3222172" cy="2801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65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47" y="1108813"/>
            <a:ext cx="7788166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900" dirty="0">
                <a:cs typeface="Times New Roman" panose="02020603050405020304" pitchFamily="18" charset="0"/>
              </a:rPr>
              <a:t>1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Mít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là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cậu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bé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rất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ngộ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nghĩnh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lần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Mít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đến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nhà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sĩ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Giấy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làm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thơ</a:t>
            </a:r>
            <a:r>
              <a:rPr lang="en-US" sz="2800" dirty="0"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cs typeface="Times New Roman" panose="02020603050405020304" pitchFamily="18" charset="0"/>
              </a:rPr>
              <a:t>Hoa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Giấy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bảo</a:t>
            </a:r>
            <a:r>
              <a:rPr lang="en-US" sz="2800" dirty="0"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. Hai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!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Phé</a:t>
            </a:r>
            <a:r>
              <a:rPr lang="en-US" sz="28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cs typeface="Times New Roman" panose="02020603050405020304" pitchFamily="18" charset="0"/>
              </a:rPr>
              <a:t>Mít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Phé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ts val="3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Về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đến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nhà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Mít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lại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lại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vò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đầu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bứt</a:t>
            </a:r>
            <a:r>
              <a:rPr lang="en-US" sz="2800" dirty="0">
                <a:cs typeface="Times New Roman" panose="02020603050405020304" pitchFamily="18" charset="0"/>
              </a:rPr>
              <a:t> tai. </a:t>
            </a:r>
            <a:r>
              <a:rPr lang="en-US" sz="2800" dirty="0" err="1">
                <a:cs typeface="Times New Roman" panose="02020603050405020304" pitchFamily="18" charset="0"/>
              </a:rPr>
              <a:t>Đến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tối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thì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bài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thơ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hoàn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err="1">
                <a:cs typeface="Times New Roman" panose="02020603050405020304" pitchFamily="18" charset="0"/>
              </a:rPr>
              <a:t>thành</a:t>
            </a:r>
            <a:r>
              <a:rPr lang="en-US" sz="2800">
                <a:cs typeface="Times New Roman" panose="02020603050405020304" pitchFamily="18" charset="0"/>
              </a:rPr>
              <a:t>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3923" y="339372"/>
            <a:ext cx="31132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44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78" t="40823" r="25012" b="15526"/>
          <a:stretch/>
        </p:blipFill>
        <p:spPr>
          <a:xfrm>
            <a:off x="8150771" y="1450428"/>
            <a:ext cx="3962909" cy="52183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7147" y="1108813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white"/>
                </a:solidFill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0595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466</Words>
  <Application>Microsoft Office PowerPoint</Application>
  <PresentationFormat>Widescreen</PresentationFormat>
  <Paragraphs>57</Paragraphs>
  <Slides>15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Century Gothic</vt:lpstr>
      <vt:lpstr>Tahoma</vt:lpstr>
      <vt:lpstr>Times New Roman</vt:lpstr>
      <vt:lpstr>UTM Avo</vt:lpstr>
      <vt:lpstr>Wingdings</vt:lpstr>
      <vt:lpstr>Wingdings 3</vt:lpstr>
      <vt:lpstr>2_Office Theme</vt:lpstr>
      <vt:lpstr>Wisp</vt:lpstr>
      <vt:lpstr>  TIẾNG VIỆT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173</cp:revision>
  <dcterms:created xsi:type="dcterms:W3CDTF">2021-06-07T06:59:14Z</dcterms:created>
  <dcterms:modified xsi:type="dcterms:W3CDTF">2025-09-29T08:11:47Z</dcterms:modified>
</cp:coreProperties>
</file>