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00" r:id="rId6"/>
    <p:sldMasterId id="2147483712" r:id="rId7"/>
  </p:sldMasterIdLst>
  <p:notesMasterIdLst>
    <p:notesMasterId r:id="rId24"/>
  </p:notesMasterIdLst>
  <p:sldIdLst>
    <p:sldId id="552" r:id="rId8"/>
    <p:sldId id="555" r:id="rId9"/>
    <p:sldId id="527" r:id="rId10"/>
    <p:sldId id="343" r:id="rId11"/>
    <p:sldId id="531" r:id="rId12"/>
    <p:sldId id="530" r:id="rId13"/>
    <p:sldId id="351" r:id="rId14"/>
    <p:sldId id="554" r:id="rId15"/>
    <p:sldId id="536" r:id="rId16"/>
    <p:sldId id="538" r:id="rId17"/>
    <p:sldId id="542" r:id="rId18"/>
    <p:sldId id="543" r:id="rId19"/>
    <p:sldId id="545" r:id="rId20"/>
    <p:sldId id="546" r:id="rId21"/>
    <p:sldId id="548" r:id="rId22"/>
    <p:sldId id="550" r:id="rId23"/>
  </p:sldIdLst>
  <p:sldSz cx="12192000" cy="6858000"/>
  <p:notesSz cx="6858000" cy="9144000"/>
  <p:embeddedFontLst>
    <p:embeddedFont>
      <p:font typeface="HP001 Kieu 1" panose="020B0604020202020204" charset="0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>
      <p:cViewPr varScale="1">
        <p:scale>
          <a:sx n="79" d="100"/>
          <a:sy n="79" d="100"/>
        </p:scale>
        <p:origin x="55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1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3C36B-09BA-47CA-B71A-23810FA326D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3C36B-09BA-47CA-B71A-23810FA326D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41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1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7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75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7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9111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108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63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0930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25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1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0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2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9328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843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53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0650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83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95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9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8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27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80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2394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5121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81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0129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46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34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48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28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3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4104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043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4708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834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90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625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003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592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89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3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206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2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38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624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057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572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8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1" r:id="rId6"/>
    <p:sldLayoutId id="2147483652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2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10/28/2025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2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0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4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1.jpeg"/><Relationship Id="rId26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4.gif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9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29" Type="http://schemas.microsoft.com/office/2007/relationships/hdphoto" Target="../media/hdphoto11.wdp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microsoft.com/office/2007/relationships/hdphoto" Target="../media/hdphoto8.wdp"/><Relationship Id="rId28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1.jpeg"/><Relationship Id="rId26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4.gif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9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microsoft.com/office/2007/relationships/hdphoto" Target="../media/hdphoto8.wdp"/><Relationship Id="rId28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1.jpeg"/><Relationship Id="rId26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.gif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9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29" Type="http://schemas.microsoft.com/office/2007/relationships/hdphoto" Target="../media/hdphoto11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23" Type="http://schemas.microsoft.com/office/2007/relationships/hdphoto" Target="../media/hdphoto8.wdp"/><Relationship Id="rId28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6" y="4319270"/>
            <a:ext cx="12195811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6" y="-1905"/>
            <a:ext cx="12195811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7252" y="3473734"/>
            <a:ext cx="950505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000" b="1" dirty="0">
              <a:solidFill>
                <a:srgbClr val="70AD47">
                  <a:lumMod val="75000"/>
                </a:srgbClr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51672" y="4173075"/>
            <a:ext cx="95050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400" dirty="0">
              <a:solidFill>
                <a:srgbClr val="70AD47">
                  <a:lumMod val="75000"/>
                </a:srgbClr>
              </a:solidFill>
              <a:effectLst>
                <a:glow rad="152400">
                  <a:prstClr val="white"/>
                </a:glow>
              </a:effectLst>
              <a:cs typeface="+mn-ea"/>
              <a:sym typeface="+mn-lt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1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1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2" y="1073787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7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60000" flipH="1">
            <a:off x="215901" y="1894207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7110" y="3576957"/>
            <a:ext cx="1555751" cy="1514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035" y="1090792"/>
            <a:ext cx="99015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Chào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mừng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quý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thầy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cô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 pitchFamily="18" charset="0"/>
              </a:rPr>
              <a:t> VÀ CÁC EM ĐẾN VỚI TIẾT HỌC</a:t>
            </a:r>
            <a:endParaRPr lang="vi-V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501" y="3276480"/>
            <a:ext cx="7946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viên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: </a:t>
            </a:r>
            <a:r>
              <a:rPr lang="en-US" sz="4400" b="1" err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Nguyễn</a:t>
            </a:r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 Thu Hà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HP001 Kieu 1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8901" y="4062139"/>
            <a:ext cx="28184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HP001 Kieu 1" pitchFamily="34" charset="0"/>
                <a:cs typeface="Times New Roman" pitchFamily="18" charset="0"/>
              </a:rPr>
              <a:t>: 1B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HP001 Kieu 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8572120" y="3746894"/>
            <a:ext cx="3120390" cy="2632842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263648" y="3762703"/>
            <a:ext cx="3120390" cy="2632842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981" y="3783724"/>
            <a:ext cx="3120390" cy="263284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893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Box 20"/>
          <p:cNvSpPr txBox="1"/>
          <p:nvPr/>
        </p:nvSpPr>
        <p:spPr>
          <a:xfrm>
            <a:off x="404652" y="209691"/>
            <a:ext cx="11176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1: </a:t>
            </a:r>
            <a:r>
              <a:rPr lang="en-US" alt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endParaRPr lang="en-US" altLang="en-US" sz="60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305" y="133254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 + 1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7882" y="1317518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 + 2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645" y="244863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 + 1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5716" y="2264037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7882" y="2238450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5716" y="133254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1508" y="1317518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6684" y="1252954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03479" y="225587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50476" y="130580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7417" y="2194760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0170" y="24336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7937" y="4030890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7965" y="409980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82921" y="408218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0305" y="409004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67961" y="408218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32677" y="5050420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2705" y="511933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77661" y="51017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5045" y="510957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62701" y="51017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135509" y="3978332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25537" y="4047243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80493" y="4029623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77877" y="4037489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65533" y="4029623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94901" y="4041396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84929" y="411030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39885" y="409268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37269" y="4100553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24925" y="409268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214339" y="5050420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04367" y="511933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059323" y="51017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56707" y="5109577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44363" y="51017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10667" y="5034654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00695" y="510356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55651" y="508594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53035" y="509381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40691" y="508594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77661" y="406115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5045" y="4069021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16243" y="4095293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34625" y="4118959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975233" y="4040129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83123" y="4042735"/>
            <a:ext cx="86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90" y="-652048"/>
            <a:ext cx="3095312" cy="23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445" y="-583956"/>
            <a:ext cx="2939313" cy="2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318" y="-583956"/>
            <a:ext cx="2939313" cy="220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5" y="-491275"/>
            <a:ext cx="2939313" cy="21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231 L -0.01198 -0.00231 L -0.01198 0.01945 L -0.02527 0.01945 L -0.02527 0.04144 L -0.03843 0.04144 L -0.03843 0.06343 L -0.05158 0.06343 L -0.05158 0.08565 L -0.06474 0.08565 L -0.06474 0.10741 L -0.07803 0.10741 L -0.07803 0.1294 L -0.09105 0.1294 L -0.09105 0.15185 " pathEditMode="relative" rAng="0" ptsTypes="FFFFFFFFFFFFFFF">
                                      <p:cBhvr>
                                        <p:cTn id="1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1.85185E-6 L 0.01146 1.85185E-6 L 0.01146 0.02083 L 0.02449 0.02083 L 0.02449 0.04213 L 0.03751 0.04213 L 0.03751 0.06366 L 0.05054 0.06366 L 0.05054 0.08472 L 0.06344 0.08472 L 0.06344 0.10625 L 0.07646 0.10625 L 0.07646 0.12754 L 0.08988 0.12754 L 0.08988 0.14954 " pathEditMode="relative" rAng="0" ptsTypes="FFFFFFFFFFFFFFF">
                                      <p:cBhvr>
                                        <p:cTn id="15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9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464E-6 -0.00463 L 0.01276 -0.00463 L 0.01276 0.01621 L 0.02579 0.01621 L 0.02579 0.0375 L 0.03881 0.0375 L 0.03881 0.05903 L 0.05184 0.05903 L 0.05184 0.08009 L 0.06473 0.08009 L 0.06473 0.10162 L 0.07776 0.10162 L 0.07776 0.12292 L 0.09118 0.12292 L 0.09118 0.14491 " pathEditMode="relative" rAng="0" ptsTypes="FFFFFFFFFFFFFFF">
                                      <p:cBhvr>
                                        <p:cTn id="16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9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926 L -0.01068 -0.00926 L -0.01068 0.0125 L -0.02397 0.0125 L -0.02397 0.03449 L -0.03713 0.03449 L -0.03713 0.05649 L -0.05028 0.05649 L -0.05028 0.07871 L -0.06344 0.07871 L -0.06344 0.10047 L -0.07672 0.10047 L -0.07672 0.12246 L -0.08975 0.12246 L -0.08975 0.14491 " pathEditMode="relative" rAng="0" ptsTypes="FFFFFFFFFFFFFFF">
                                      <p:cBhvr>
                                        <p:cTn id="17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1.48148E-6 L -0.00677 -1.48148E-6 L -0.00677 0.02176 L -0.02006 0.02176 L -0.02006 0.04375 L -0.03322 0.04375 L -0.03322 0.06574 L -0.04637 0.06574 L -0.04637 0.08796 L -0.05953 0.08796 L -0.05953 0.10972 L -0.07282 0.10972 L -0.07282 0.13171 L -0.08584 0.13171 L -0.08584 0.15417 " pathEditMode="relative" rAng="0" ptsTypes="FFFFFFFFFFFFFFF">
                                      <p:cBhvr>
                                        <p:cTn id="17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63 L 0.01537 0.00463 L 0.01537 0.02547 L 0.0284 0.02547 L 0.0284 0.04676 L 0.04142 0.04676 L 0.04142 0.06829 L 0.05445 0.06829 L 0.05445 0.08935 L 0.06734 0.08935 L 0.06734 0.11088 L 0.08037 0.11088 L 0.08037 0.13218 L 0.09379 0.13218 L 0.09379 0.15417 " pathEditMode="relative" rAng="0" ptsTypes="FFFFFFFFFFFFFFF">
                                      <p:cBhvr>
                                        <p:cTn id="18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9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4" grpId="0" animBg="1"/>
      <p:bldP spid="2" grpId="0" animBg="1"/>
      <p:bldP spid="3" grpId="0"/>
      <p:bldP spid="5" grpId="0"/>
      <p:bldP spid="7" grpId="0"/>
      <p:bldP spid="8" grpId="0"/>
      <p:bldP spid="11" grpId="0"/>
      <p:bldP spid="12" grpId="0"/>
      <p:bldP spid="13" grpId="0"/>
      <p:bldP spid="17" grpId="0"/>
      <p:bldP spid="18" grpId="0"/>
      <p:bldP spid="21" grpId="0"/>
      <p:bldP spid="22" grpId="0"/>
      <p:bldP spid="23" grpId="0"/>
      <p:bldP spid="26" grpId="0"/>
      <p:bldP spid="27" grpId="0"/>
      <p:bldP spid="29" grpId="0"/>
      <p:bldP spid="30" grpId="0"/>
      <p:bldP spid="30" grpId="1"/>
      <p:bldP spid="31" grpId="0"/>
      <p:bldP spid="31" grpId="1"/>
      <p:bldP spid="32" grpId="0"/>
      <p:bldP spid="33" grpId="0"/>
      <p:bldP spid="34" grpId="0"/>
      <p:bldP spid="35" grpId="0"/>
      <p:bldP spid="35" grpId="1"/>
      <p:bldP spid="36" grpId="0"/>
      <p:bldP spid="36" grpId="1"/>
      <p:bldP spid="37" grpId="0"/>
      <p:bldP spid="38" grpId="0"/>
      <p:bldP spid="39" grpId="0"/>
      <p:bldP spid="40" grpId="0"/>
      <p:bldP spid="40" grpId="1"/>
      <p:bldP spid="41" grpId="0"/>
      <p:bldP spid="41" grpId="1"/>
      <p:bldP spid="42" grpId="0"/>
      <p:bldP spid="43" grpId="0"/>
      <p:bldP spid="44" grpId="0"/>
      <p:bldP spid="45" grpId="0"/>
      <p:bldP spid="45" grpId="1"/>
      <p:bldP spid="46" grpId="0"/>
      <p:bldP spid="46" grpId="1"/>
      <p:bldP spid="47" grpId="0"/>
      <p:bldP spid="48" grpId="0"/>
      <p:bldP spid="49" grpId="0"/>
      <p:bldP spid="50" grpId="0"/>
      <p:bldP spid="50" grpId="1"/>
      <p:bldP spid="51" grpId="0"/>
      <p:bldP spid="51" grpId="1"/>
      <p:bldP spid="52" grpId="0"/>
      <p:bldP spid="53" grpId="0"/>
      <p:bldP spid="54" grpId="0"/>
      <p:bldP spid="55" grpId="0"/>
      <p:bldP spid="55" grpId="1"/>
      <p:bldP spid="56" grpId="0"/>
      <p:bldP spid="56" grpId="1"/>
      <p:bldP spid="57" grpId="0"/>
      <p:bldP spid="60" grpId="0"/>
      <p:bldP spid="60" grpId="1"/>
      <p:bldP spid="61" grpId="0"/>
      <p:bldP spid="61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4294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3" y="1475105"/>
            <a:ext cx="8516937" cy="279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"/>
          <p:cNvSpPr txBox="1"/>
          <p:nvPr/>
        </p:nvSpPr>
        <p:spPr>
          <a:xfrm>
            <a:off x="389152" y="-758180"/>
            <a:ext cx="11176000" cy="22252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6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66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</a:t>
            </a:r>
            <a:r>
              <a:rPr lang="en-US" alt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3: Tính (theo mẫu):</a:t>
            </a:r>
            <a:endParaRPr lang="en-US" altLang="en-US" sz="66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33" y="4537075"/>
            <a:ext cx="8350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358" y="4587875"/>
            <a:ext cx="1009650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08" y="4541838"/>
            <a:ext cx="1457325" cy="123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389152" y="1891861"/>
            <a:ext cx="3717756" cy="2696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 + 0 =  …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50520" algn="l"/>
                <a:tab pos="517525" algn="l"/>
              </a:tabLst>
              <a:defRPr/>
            </a:pP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 + 0 = 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71703" y="1891861"/>
            <a:ext cx="3423285" cy="2696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+ 0 = ...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50520" algn="l"/>
                <a:tab pos="517525" algn="l"/>
              </a:tabLst>
              <a:defRPr/>
            </a:pP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+ 0 = …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1866" y="1891861"/>
            <a:ext cx="3423286" cy="2696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0 + 1 = …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0 + 3 = … </a:t>
            </a:r>
          </a:p>
        </p:txBody>
      </p:sp>
      <p:sp>
        <p:nvSpPr>
          <p:cNvPr id="10" name="Text Box 20"/>
          <p:cNvSpPr txBox="1"/>
          <p:nvPr/>
        </p:nvSpPr>
        <p:spPr>
          <a:xfrm>
            <a:off x="2844528" y="2340768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2844528" y="3408976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Text Box 20"/>
          <p:cNvSpPr txBox="1"/>
          <p:nvPr/>
        </p:nvSpPr>
        <p:spPr>
          <a:xfrm>
            <a:off x="6385287" y="1403936"/>
            <a:ext cx="1095375" cy="17038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Text Box 20"/>
          <p:cNvSpPr txBox="1"/>
          <p:nvPr/>
        </p:nvSpPr>
        <p:spPr>
          <a:xfrm>
            <a:off x="6393376" y="2640042"/>
            <a:ext cx="1095375" cy="17038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6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10280584" y="2280455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       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10342997" y="3359322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0" y="5185410"/>
            <a:ext cx="2093595" cy="1682750"/>
          </a:xfrm>
          <a:prstGeom prst="rect">
            <a:avLst/>
          </a:prstGeom>
        </p:spPr>
      </p:pic>
      <p:sp>
        <p:nvSpPr>
          <p:cNvPr id="20" name="Text Box 20"/>
          <p:cNvSpPr txBox="1"/>
          <p:nvPr/>
        </p:nvSpPr>
        <p:spPr>
          <a:xfrm>
            <a:off x="1468039" y="2451130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5" name="Text Box 20"/>
          <p:cNvSpPr txBox="1"/>
          <p:nvPr/>
        </p:nvSpPr>
        <p:spPr>
          <a:xfrm>
            <a:off x="1432320" y="3521557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6" name="Text Box 20"/>
          <p:cNvSpPr txBox="1"/>
          <p:nvPr/>
        </p:nvSpPr>
        <p:spPr>
          <a:xfrm>
            <a:off x="5293559" y="3724160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 Box 20"/>
          <p:cNvSpPr txBox="1"/>
          <p:nvPr/>
        </p:nvSpPr>
        <p:spPr>
          <a:xfrm>
            <a:off x="5305678" y="2501179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8" name="Text Box 20"/>
          <p:cNvSpPr txBox="1"/>
          <p:nvPr/>
        </p:nvSpPr>
        <p:spPr>
          <a:xfrm>
            <a:off x="7990913" y="3519202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9" name="Text Box 20"/>
          <p:cNvSpPr txBox="1"/>
          <p:nvPr/>
        </p:nvSpPr>
        <p:spPr>
          <a:xfrm>
            <a:off x="8015985" y="2437816"/>
            <a:ext cx="1095375" cy="6882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83634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Text Box 20"/>
          <p:cNvSpPr txBox="1"/>
          <p:nvPr/>
        </p:nvSpPr>
        <p:spPr>
          <a:xfrm>
            <a:off x="752241" y="-208916"/>
            <a:ext cx="11176000" cy="127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4: Nêu phép tính thích h</a:t>
            </a:r>
            <a:r>
              <a:rPr lang="vi-VN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mỗi tranh vẽ:</a:t>
            </a:r>
            <a:endParaRPr lang="en-US" altLang="en-US" sz="40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6" t="19122" r="5062" b="6015"/>
          <a:stretch/>
        </p:blipFill>
        <p:spPr>
          <a:xfrm>
            <a:off x="1638298" y="1396365"/>
            <a:ext cx="9980887" cy="263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91" r="5605"/>
          <a:stretch/>
        </p:blipFill>
        <p:spPr>
          <a:xfrm>
            <a:off x="421166" y="3184634"/>
            <a:ext cx="11308379" cy="35472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752240" y="1065279"/>
            <a:ext cx="7666546" cy="32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15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5055" y="4705985"/>
            <a:ext cx="7967345" cy="199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79645" y="5161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0300" y="5145088"/>
            <a:ext cx="819150" cy="101473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vi-VN" sz="6000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1574799" y="774065"/>
            <a:ext cx="9042401" cy="41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99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23" t="5323" r="32356" b="5310"/>
          <a:stretch>
            <a:fillRect/>
          </a:stretch>
        </p:blipFill>
        <p:spPr>
          <a:xfrm>
            <a:off x="2047875" y="915670"/>
            <a:ext cx="8615045" cy="3306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855" y="4467225"/>
            <a:ext cx="8388350" cy="1999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9E1BD-8975-4054-878B-64A456490144}"/>
              </a:ext>
            </a:extLst>
          </p:cNvPr>
          <p:cNvSpPr txBox="1"/>
          <p:nvPr/>
        </p:nvSpPr>
        <p:spPr>
          <a:xfrm>
            <a:off x="4817745" y="4836665"/>
            <a:ext cx="819150" cy="1107996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27E50-A273-4B6A-8C56-1F2ECCDE6F89}"/>
              </a:ext>
            </a:extLst>
          </p:cNvPr>
          <p:cNvSpPr txBox="1"/>
          <p:nvPr/>
        </p:nvSpPr>
        <p:spPr>
          <a:xfrm>
            <a:off x="3090545" y="4873812"/>
            <a:ext cx="819150" cy="1107996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6DF40-B2B6-4679-8C94-A74294DCB597}"/>
              </a:ext>
            </a:extLst>
          </p:cNvPr>
          <p:cNvSpPr txBox="1"/>
          <p:nvPr/>
        </p:nvSpPr>
        <p:spPr>
          <a:xfrm>
            <a:off x="6590030" y="4873812"/>
            <a:ext cx="819150" cy="1107996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91878-D53B-476F-B358-477E037C6CF1}"/>
              </a:ext>
            </a:extLst>
          </p:cNvPr>
          <p:cNvSpPr txBox="1"/>
          <p:nvPr/>
        </p:nvSpPr>
        <p:spPr>
          <a:xfrm>
            <a:off x="9270365" y="4836665"/>
            <a:ext cx="819150" cy="1107996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795034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Text Box 20"/>
          <p:cNvSpPr txBox="1"/>
          <p:nvPr/>
        </p:nvSpPr>
        <p:spPr>
          <a:xfrm>
            <a:off x="752241" y="-208916"/>
            <a:ext cx="11176000" cy="1274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4: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altLang="en-US" sz="40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6" t="19122" r="33217" b="6015"/>
          <a:stretch/>
        </p:blipFill>
        <p:spPr>
          <a:xfrm>
            <a:off x="1638298" y="1396365"/>
            <a:ext cx="6622833" cy="263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5952" t="-5778" r="32749" b="5778"/>
          <a:stretch/>
        </p:blipFill>
        <p:spPr>
          <a:xfrm>
            <a:off x="-3267965" y="2979683"/>
            <a:ext cx="11308379" cy="35472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752240" y="1065279"/>
            <a:ext cx="7666546" cy="326538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66595" r="31297" b="21335"/>
          <a:stretch/>
        </p:blipFill>
        <p:spPr bwMode="auto">
          <a:xfrm>
            <a:off x="7961589" y="1576552"/>
            <a:ext cx="4004449" cy="96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5" t="64978" r="29479" b="23060"/>
          <a:stretch/>
        </p:blipFill>
        <p:spPr bwMode="auto">
          <a:xfrm>
            <a:off x="7977358" y="4729664"/>
            <a:ext cx="3988681" cy="113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459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381497"/>
      </p:ext>
    </p:extLst>
  </p:cSld>
  <p:clrMapOvr>
    <a:masterClrMapping/>
  </p:clrMapOvr>
  <p:transition spd="slow"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9383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3" y="287303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50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9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2" y="4"/>
            <a:ext cx="12191999" cy="44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574128" y="1251266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44585" y="4388443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065129" y="290994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9883" y="3383825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349074" y="3033797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112881" y="3029077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4" y="1539331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523152" y="531825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98806" y="9737"/>
            <a:ext cx="4742081" cy="1349633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+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5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664199" y="5318249"/>
            <a:ext cx="2461295" cy="162556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</a:t>
            </a:r>
            <a:endParaRPr kumimoji="0" lang="es-E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2015975" y="5362493"/>
            <a:ext cx="2461295" cy="1581316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4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2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037381" y="985470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829380" y="928371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27427" y="118311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6869" y="121572"/>
            <a:ext cx="2522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ES_tradnl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802340" y="5852688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94" y="2896537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91" y="278057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0" y="1"/>
            <a:ext cx="12081163" cy="689956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2" y="4"/>
            <a:ext cx="12191999" cy="44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574128" y="1251266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44585" y="4388443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065129" y="290994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9883" y="3383825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349074" y="3033797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112881" y="3029077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4" y="1539331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523152" y="531825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98806" y="9737"/>
            <a:ext cx="4742081" cy="1349633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+ 1 = 2</a:t>
            </a:r>
            <a:endParaRPr lang="es-E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1639893" y="5343339"/>
            <a:ext cx="2461295" cy="162556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S</a:t>
            </a:r>
            <a:endParaRPr lang="es-E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9006399" y="5234271"/>
            <a:ext cx="2461295" cy="1581316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endParaRPr lang="es-E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4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2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037381" y="985470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829380" y="928371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27427" y="118311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6869" y="121572"/>
            <a:ext cx="2522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ES_tradnl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ES_tradnl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s-E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1813363" y="5921693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94" y="2896537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91" y="278057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0" y="1"/>
            <a:ext cx="12081163" cy="689956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6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2" y="4"/>
            <a:ext cx="12191999" cy="44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574128" y="1251266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44585" y="4388443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065129" y="2909949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9883" y="3383825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349074" y="3033797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112881" y="3029077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4" y="1539331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523152" y="5318253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98806" y="9737"/>
            <a:ext cx="4742081" cy="1349633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+ 3 = 6</a:t>
            </a:r>
            <a:endParaRPr lang="es-E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664199" y="5318249"/>
            <a:ext cx="2461295" cy="1625560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</a:t>
            </a:r>
            <a:endParaRPr lang="es-E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2015975" y="5362493"/>
            <a:ext cx="2461295" cy="1581316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lang="es-E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4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2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037381" y="985470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829380" y="928371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27427" y="118311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6869" y="121572"/>
            <a:ext cx="2522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ES_tradnl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ES_tradnl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es-E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802340" y="5852688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94" y="2896537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91" y="2780573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0" y="1"/>
            <a:ext cx="12081163" cy="689956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6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1" y="1"/>
            <a:ext cx="12118060" cy="44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2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1" y="715907"/>
            <a:ext cx="5249335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mừng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cứu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công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3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2" y="2"/>
            <a:ext cx="12016485" cy="674417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222164" y="6147080"/>
            <a:ext cx="1224136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 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5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369466"/>
            <a:ext cx="996539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3" y="393371"/>
            <a:ext cx="931795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69" y="5822157"/>
            <a:ext cx="99653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72" y="5781339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6" y="4319270"/>
            <a:ext cx="12195811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6" y="-1905"/>
            <a:ext cx="12195811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7252" y="3473734"/>
            <a:ext cx="950505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000" b="1" dirty="0">
              <a:solidFill>
                <a:srgbClr val="70AD47">
                  <a:lumMod val="75000"/>
                </a:srgbClr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51672" y="4173075"/>
            <a:ext cx="95050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400" dirty="0">
              <a:solidFill>
                <a:srgbClr val="70AD47">
                  <a:lumMod val="75000"/>
                </a:srgbClr>
              </a:solidFill>
              <a:effectLst>
                <a:glow rad="152400">
                  <a:prstClr val="white"/>
                </a:glow>
              </a:effectLst>
              <a:cs typeface="+mn-ea"/>
              <a:sym typeface="+mn-lt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1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1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2" y="1073787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7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60000" flipH="1">
            <a:off x="25309" y="3069872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7110" y="4180489"/>
            <a:ext cx="1555751" cy="1514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52106" y="2447324"/>
            <a:ext cx="12754303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Phép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 </a:t>
            </a:r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cộng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 </a:t>
            </a:r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trong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 </a:t>
            </a:r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phạm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 vi </a:t>
            </a:r>
            <a:r>
              <a:rPr lang="en-US" sz="5200" b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6 (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T</a:t>
            </a:r>
            <a:r>
              <a:rPr lang="en-US" sz="5200" b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iếp </a:t>
            </a:r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theo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(</a:t>
            </a:r>
            <a:r>
              <a:rPr lang="en-US" sz="5200" b="1" dirty="0" err="1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Tiết</a:t>
            </a:r>
            <a:r>
              <a:rPr lang="en-US" sz="5200" b="1" dirty="0">
                <a:ln w="0"/>
                <a:solidFill>
                  <a:srgbClr val="FF0000"/>
                </a:solidFill>
                <a:effectLst/>
                <a:latin typeface="HP001 Kieu 1" pitchFamily="34" charset="0"/>
                <a:cs typeface="Times New Roman" pitchFamily="18" charset="0"/>
              </a:rPr>
              <a:t> 2)</a:t>
            </a:r>
            <a:endParaRPr lang="vi-VN" sz="5200" b="1" dirty="0">
              <a:ln w="0"/>
              <a:solidFill>
                <a:srgbClr val="FF0000"/>
              </a:solidFill>
              <a:effectLst/>
              <a:latin typeface="HP001 Kieu 1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" y="914831"/>
            <a:ext cx="12181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latin typeface="HP001 Kieu 1" pitchFamily="34" charset="0"/>
              </a:rPr>
              <a:t>Thứ</a:t>
            </a:r>
            <a:r>
              <a:rPr lang="en-US" sz="4800">
                <a:latin typeface="HP001 Kieu 1" pitchFamily="34" charset="0"/>
              </a:rPr>
              <a:t> Sáu </a:t>
            </a:r>
            <a:r>
              <a:rPr lang="en-US" sz="4800" err="1">
                <a:latin typeface="HP001 Kieu 1" pitchFamily="34" charset="0"/>
              </a:rPr>
              <a:t>ngày</a:t>
            </a:r>
            <a:r>
              <a:rPr lang="en-US" sz="4800">
                <a:latin typeface="HP001 Kieu 1" pitchFamily="34" charset="0"/>
              </a:rPr>
              <a:t> 24 </a:t>
            </a:r>
            <a:r>
              <a:rPr lang="en-US" sz="4800" dirty="0" err="1">
                <a:latin typeface="HP001 Kieu 1" pitchFamily="34" charset="0"/>
              </a:rPr>
              <a:t>tháng</a:t>
            </a:r>
            <a:r>
              <a:rPr lang="en-US" sz="4800" dirty="0">
                <a:latin typeface="HP001 Kieu 1" pitchFamily="34" charset="0"/>
              </a:rPr>
              <a:t> 10 </a:t>
            </a:r>
            <a:r>
              <a:rPr lang="en-US" sz="4800" err="1">
                <a:latin typeface="HP001 Kieu 1" pitchFamily="34" charset="0"/>
              </a:rPr>
              <a:t>năm</a:t>
            </a:r>
            <a:r>
              <a:rPr lang="en-US" sz="4800">
                <a:latin typeface="HP001 Kieu 1" pitchFamily="34" charset="0"/>
              </a:rPr>
              <a:t> 2025</a:t>
            </a:r>
            <a:endParaRPr lang="en-US" sz="4800" dirty="0">
              <a:latin typeface="HP001 Kieu 1" pitchFamily="34" charset="0"/>
            </a:endParaRPr>
          </a:p>
          <a:p>
            <a:pPr algn="ctr"/>
            <a:r>
              <a:rPr lang="en-US" sz="4800" u="sng" dirty="0" err="1">
                <a:latin typeface="HP001 Kieu 1" pitchFamily="34" charset="0"/>
              </a:rPr>
              <a:t>Toán</a:t>
            </a:r>
            <a:endParaRPr lang="en-US" sz="4800" u="sng" dirty="0">
              <a:latin typeface="HP001 Kieu 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93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20"/>
          <p:cNvSpPr txBox="1"/>
          <p:nvPr/>
        </p:nvSpPr>
        <p:spPr>
          <a:xfrm>
            <a:off x="-1613396" y="209691"/>
            <a:ext cx="11176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à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1: </a:t>
            </a:r>
            <a:r>
              <a:rPr lang="en-US" alt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endParaRPr lang="en-US" altLang="en-US" sz="60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305" y="133254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215" y="507634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7882" y="1317518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 + 2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645" y="244863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 + 1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336" y="3953391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+ 1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9852" y="3953391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 + 1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5716" y="2264037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7882" y="2238450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5716" y="1332545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5988" y="4887030"/>
            <a:ext cx="217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 + 3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5716" y="4004543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 + 2 =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5716" y="4871470"/>
            <a:ext cx="2358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 +  4 =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r="36113" b="20087"/>
          <a:stretch/>
        </p:blipFill>
        <p:spPr>
          <a:xfrm>
            <a:off x="7824026" y="73293"/>
            <a:ext cx="1462819" cy="9199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165" y="599967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" y="599967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19" y="6000301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79" y="5968143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54" y="597894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58" y="599967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62" y="599967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44" y="5978945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06" y="5983909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31" y="6010477"/>
            <a:ext cx="1182025" cy="7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74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306</Words>
  <Application>Microsoft Office PowerPoint</Application>
  <PresentationFormat>Widescreen</PresentationFormat>
  <Paragraphs>122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Calibri</vt:lpstr>
      <vt:lpstr>SimSun</vt:lpstr>
      <vt:lpstr>UTM Avo</vt:lpstr>
      <vt:lpstr>HP001 Kieu 1</vt:lpstr>
      <vt:lpstr>Verdana</vt:lpstr>
      <vt:lpstr>Calibri Light</vt:lpstr>
      <vt:lpstr>Times New Roman</vt:lpstr>
      <vt:lpstr>Arial</vt:lpstr>
      <vt:lpstr>Office Theme</vt:lpstr>
      <vt:lpstr>Green Color</vt:lpstr>
      <vt:lpstr>1_Green Color</vt:lpstr>
      <vt:lpstr>2_Green Color</vt:lpstr>
      <vt:lpstr>3_Green Color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nguyenthuhatieuhoc@gmail.com</cp:lastModifiedBy>
  <cp:revision>101</cp:revision>
  <dcterms:created xsi:type="dcterms:W3CDTF">2021-11-01T08:16:00Z</dcterms:created>
  <dcterms:modified xsi:type="dcterms:W3CDTF">2025-10-28T05:02:17Z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A2093F41CE8A41F39350DDA854ABB2B5</vt:lpwstr>
  </property>
  <property fmtid="{D5CDD505-2E9C-101B-9397-08002B2CF9AE}" pid="3" name="KSOProductBuildVer">
    <vt:lpwstr>1033-11.2.0.10351</vt:lpwstr>
  </property>
</Properties>
</file>