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5.wav" ContentType="audio/wav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1010" r:id="rId3"/>
    <p:sldId id="993" r:id="rId4"/>
    <p:sldId id="256" r:id="rId5"/>
    <p:sldId id="1011" r:id="rId6"/>
    <p:sldId id="673" r:id="rId7"/>
    <p:sldId id="994" r:id="rId8"/>
    <p:sldId id="996" r:id="rId9"/>
    <p:sldId id="997" r:id="rId10"/>
    <p:sldId id="998" r:id="rId11"/>
    <p:sldId id="999" r:id="rId12"/>
    <p:sldId id="1000" r:id="rId13"/>
    <p:sldId id="258" r:id="rId14"/>
    <p:sldId id="259" r:id="rId15"/>
    <p:sldId id="1001" r:id="rId16"/>
    <p:sldId id="780" r:id="rId17"/>
    <p:sldId id="992" r:id="rId18"/>
    <p:sldId id="1002" r:id="rId19"/>
    <p:sldId id="1004" r:id="rId20"/>
    <p:sldId id="1009" r:id="rId21"/>
    <p:sldId id="10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D6"/>
    <a:srgbClr val="569F9D"/>
    <a:srgbClr val="C5E0B4"/>
    <a:srgbClr val="F8CBAD"/>
    <a:srgbClr val="F7A160"/>
    <a:srgbClr val="3E5D79"/>
    <a:srgbClr val="D96DAB"/>
    <a:srgbClr val="EC902F"/>
    <a:srgbClr val="503325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2668" autoAdjust="0"/>
  </p:normalViewPr>
  <p:slideViewPr>
    <p:cSldViewPr snapToGrid="0">
      <p:cViewPr varScale="1">
        <p:scale>
          <a:sx n="79" d="100"/>
          <a:sy n="79" d="100"/>
        </p:scale>
        <p:origin x="2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H”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/h/”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“h, h, Hi!”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/h/, h… h… h… Hi!”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5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H”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/h/”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“h, h, Hello!”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/h/, h… h… h… Hello!”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4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recall how to ask and answer about ages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the answer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2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letter, ask “What letter is it?” and have Ss answer “Letter S”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sound, “What is the sound?” and have Ss answer  “Sound /s/”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sound in red, say aloud and have Ss repeat the sounds 3 time after each “Click”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word, say aloud and have Ss repeat</a:t>
            </a:r>
          </a:p>
          <a:p>
            <a:pPr marL="171450" indent="-171450">
              <a:buFontTx/>
              <a:buChar char="-"/>
            </a:pPr>
            <a:r>
              <a:rPr lang="en-SG" dirty="0"/>
              <a:t>Show the picture and have Ss say “s, s, six”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Have Ss say aloud one more time in rhythm“ Letter </a:t>
            </a:r>
            <a:r>
              <a:rPr lang="en-SG" dirty="0" err="1"/>
              <a:t>Hh</a:t>
            </a:r>
            <a:r>
              <a:rPr lang="en-SG" dirty="0"/>
              <a:t>, Sound /s/, s… s… s… six”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8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3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6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6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0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2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3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7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B95F-1605-4429-AC63-C8A135BFDE85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1B882-C073-4534-94E2-7C3F801D41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1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openxmlformats.org/officeDocument/2006/relationships/audio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2.png"/><Relationship Id="rId5" Type="http://schemas.openxmlformats.org/officeDocument/2006/relationships/audio" Target="../media/media4.mp3"/><Relationship Id="rId10" Type="http://schemas.openxmlformats.org/officeDocument/2006/relationships/image" Target="../media/image21.png"/><Relationship Id="rId4" Type="http://schemas.microsoft.com/office/2007/relationships/media" Target="../media/media4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Alphabet Song - Learn The ABCs - Finny The Shark">
            <a:hlinkClick r:id="" action="ppaction://media"/>
            <a:extLst>
              <a:ext uri="{FF2B5EF4-FFF2-40B4-BE49-F238E27FC236}">
                <a16:creationId xmlns:a16="http://schemas.microsoft.com/office/drawing/2014/main" id="{E8A45385-B554-E89B-A6E3-896C483EFA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885133"/>
          </a:xfrm>
        </p:spPr>
      </p:pic>
    </p:spTree>
    <p:extLst>
      <p:ext uri="{BB962C8B-B14F-4D97-AF65-F5344CB8AC3E}">
        <p14:creationId xmlns:p14="http://schemas.microsoft.com/office/powerpoint/2010/main" val="1418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D3249E9-C264-65AF-1808-26570F5D3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500"/>
          <a:stretch/>
        </p:blipFill>
        <p:spPr>
          <a:xfrm>
            <a:off x="4716890" y="1815922"/>
            <a:ext cx="2725032" cy="2724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06596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24012">
            <a:off x="2198884" y="4677520"/>
            <a:ext cx="2390481" cy="204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693">
            <a:off x="4936796" y="4674494"/>
            <a:ext cx="2390481" cy="2047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6798">
            <a:off x="7598632" y="4698394"/>
            <a:ext cx="2390481" cy="2047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5879977" y="476672"/>
            <a:ext cx="1845945" cy="1019168"/>
          </a:xfrm>
          <a:prstGeom prst="wedgeEllipseCallout">
            <a:avLst>
              <a:gd name="adj1" fmla="val 69059"/>
              <a:gd name="adj2" fmla="val 20053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What </a:t>
            </a:r>
            <a:b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is this picture?</a:t>
            </a:r>
          </a:p>
        </p:txBody>
      </p:sp>
      <p:pic>
        <p:nvPicPr>
          <p:cNvPr id="20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22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36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3" name="Right Arrow 22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" name="Oval 1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785BF-D78B-D517-721B-85B2A602A861}"/>
              </a:ext>
            </a:extLst>
          </p:cNvPr>
          <p:cNvSpPr txBox="1"/>
          <p:nvPr/>
        </p:nvSpPr>
        <p:spPr>
          <a:xfrm>
            <a:off x="8408681" y="5407927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Hi!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51F371-40B6-94FF-781C-35A9CC125C52}"/>
              </a:ext>
            </a:extLst>
          </p:cNvPr>
          <p:cNvSpPr txBox="1"/>
          <p:nvPr/>
        </p:nvSpPr>
        <p:spPr>
          <a:xfrm>
            <a:off x="5670065" y="5375251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62462C-95B1-3964-F714-E86C4B27ADFD}"/>
              </a:ext>
            </a:extLst>
          </p:cNvPr>
          <p:cNvSpPr txBox="1"/>
          <p:nvPr/>
        </p:nvSpPr>
        <p:spPr>
          <a:xfrm>
            <a:off x="2747508" y="5375250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7376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8" grpId="0" animBg="1"/>
      <p:bldP spid="37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927A1-2850-654E-FF0A-627371E25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050" y="1825976"/>
            <a:ext cx="2705029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57358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4455" y="4758544"/>
            <a:ext cx="2304970" cy="1974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4121">
            <a:off x="4997061" y="4681555"/>
            <a:ext cx="2385923" cy="2043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8751" y="4789597"/>
            <a:ext cx="2194277" cy="187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Callout 41"/>
          <p:cNvSpPr/>
          <p:nvPr/>
        </p:nvSpPr>
        <p:spPr>
          <a:xfrm>
            <a:off x="5231905" y="322908"/>
            <a:ext cx="1845945" cy="1069930"/>
          </a:xfrm>
          <a:prstGeom prst="wedgeEllipseCallout">
            <a:avLst>
              <a:gd name="adj1" fmla="val 65429"/>
              <a:gd name="adj2" fmla="val 30863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What about this one?</a:t>
            </a:r>
          </a:p>
        </p:txBody>
      </p:sp>
      <p:sp>
        <p:nvSpPr>
          <p:cNvPr id="56" name="Right Arrow 55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7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58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59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A73C793-F7A6-0038-35A8-F567CEC3E610}"/>
              </a:ext>
            </a:extLst>
          </p:cNvPr>
          <p:cNvSpPr txBox="1"/>
          <p:nvPr/>
        </p:nvSpPr>
        <p:spPr>
          <a:xfrm>
            <a:off x="8591749" y="5422674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ACF07E-ED96-17A9-4A29-B360DBE19688}"/>
              </a:ext>
            </a:extLst>
          </p:cNvPr>
          <p:cNvSpPr txBox="1"/>
          <p:nvPr/>
        </p:nvSpPr>
        <p:spPr>
          <a:xfrm>
            <a:off x="5511228" y="5385739"/>
            <a:ext cx="13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Hi!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038AF9-347A-10DA-E50C-3002DF08E820}"/>
              </a:ext>
            </a:extLst>
          </p:cNvPr>
          <p:cNvSpPr txBox="1"/>
          <p:nvPr/>
        </p:nvSpPr>
        <p:spPr>
          <a:xfrm>
            <a:off x="2747508" y="5375250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360059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4A5D8-7B01-F9D0-9992-2891C01AC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261" y="1825123"/>
            <a:ext cx="2750516" cy="2715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817" y="4779007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626">
            <a:off x="4973420" y="4779007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4054">
            <a:off x="7712123" y="4689994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18480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5015881" y="342846"/>
            <a:ext cx="1845945" cy="1069930"/>
          </a:xfrm>
          <a:prstGeom prst="wedgeEllipseCallout">
            <a:avLst>
              <a:gd name="adj1" fmla="val 69939"/>
              <a:gd name="adj2" fmla="val 29509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This one is easy.</a:t>
            </a: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30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31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515691" y="278848"/>
            <a:ext cx="183744" cy="18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1785D1-2B64-8C1C-6C84-2CDB3F917E93}"/>
              </a:ext>
            </a:extLst>
          </p:cNvPr>
          <p:cNvSpPr txBox="1"/>
          <p:nvPr/>
        </p:nvSpPr>
        <p:spPr>
          <a:xfrm>
            <a:off x="8411648" y="5336367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FFE09B-B40A-9D46-A5CB-DAC528EDCADE}"/>
              </a:ext>
            </a:extLst>
          </p:cNvPr>
          <p:cNvSpPr txBox="1"/>
          <p:nvPr/>
        </p:nvSpPr>
        <p:spPr>
          <a:xfrm>
            <a:off x="5434275" y="5408902"/>
            <a:ext cx="13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Hello!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B8D905-6ED4-399B-495F-F23AD1830747}"/>
              </a:ext>
            </a:extLst>
          </p:cNvPr>
          <p:cNvSpPr txBox="1"/>
          <p:nvPr/>
        </p:nvSpPr>
        <p:spPr>
          <a:xfrm>
            <a:off x="2856410" y="5408903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Hi!</a:t>
            </a:r>
          </a:p>
        </p:txBody>
      </p:sp>
    </p:spTree>
    <p:extLst>
      <p:ext uri="{BB962C8B-B14F-4D97-AF65-F5344CB8AC3E}">
        <p14:creationId xmlns:p14="http://schemas.microsoft.com/office/powerpoint/2010/main" val="34404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27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AC3D2-0D37-69FF-29F5-891531CED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540" y="1806279"/>
            <a:ext cx="2770692" cy="275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139" y="4725578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7376">
            <a:off x="7508670" y="4847349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4054">
            <a:off x="4983229" y="4725578"/>
            <a:ext cx="2263514" cy="1939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Arrow 20">
            <a:hlinkClick r:id="" action="ppaction://hlinkshowjump?jump=previousslide"/>
          </p:cNvPr>
          <p:cNvSpPr/>
          <p:nvPr/>
        </p:nvSpPr>
        <p:spPr>
          <a:xfrm flipH="1">
            <a:off x="1652974" y="164512"/>
            <a:ext cx="338570" cy="31679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5" descr="C:\Users\srawlins\Dropbox\MAC\Farm\farm assets\PNGs isolated characters\flying_owl (Medium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16" y="164512"/>
            <a:ext cx="2912088" cy="13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4322064" y="342846"/>
            <a:ext cx="1845945" cy="1069930"/>
          </a:xfrm>
          <a:prstGeom prst="wedgeEllipseCallout">
            <a:avLst>
              <a:gd name="adj1" fmla="val 69247"/>
              <a:gd name="adj2" fmla="val 20142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Trebuchet MS" panose="020B0603020202020204" pitchFamily="34" charset="0"/>
              </a:rPr>
              <a:t>Look carefully!</a:t>
            </a:r>
          </a:p>
        </p:txBody>
      </p:sp>
      <p:sp>
        <p:nvSpPr>
          <p:cNvPr id="28" name="Right Arrow 27">
            <a:hlinkClick r:id="" action="ppaction://hlinkshowjump?jump=nextslide"/>
          </p:cNvPr>
          <p:cNvSpPr/>
          <p:nvPr/>
        </p:nvSpPr>
        <p:spPr>
          <a:xfrm>
            <a:off x="9840416" y="2780928"/>
            <a:ext cx="648072" cy="5760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32968" y="660707"/>
            <a:ext cx="609600" cy="609600"/>
          </a:xfrm>
          <a:prstGeom prst="rect">
            <a:avLst/>
          </a:prstGeom>
        </p:spPr>
      </p:pic>
      <p:pic>
        <p:nvPicPr>
          <p:cNvPr id="30" name="dustyroom_multimedia_alert_incorrect_try_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65016" y="3568161"/>
            <a:ext cx="609600" cy="609600"/>
          </a:xfrm>
          <a:prstGeom prst="rect">
            <a:avLst/>
          </a:prstGeom>
        </p:spPr>
      </p:pic>
      <p:pic>
        <p:nvPicPr>
          <p:cNvPr id="31" name="dustyroom_multimedia_correct_complete_bonu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3368" y="6451957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27848" y="1825448"/>
            <a:ext cx="900000" cy="135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27848" y="1825448"/>
            <a:ext cx="900000" cy="135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27848" y="1825448"/>
            <a:ext cx="900000" cy="135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627848" y="3175200"/>
            <a:ext cx="900000" cy="135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27640" y="3175200"/>
            <a:ext cx="900000" cy="135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48" y="3175200"/>
            <a:ext cx="900000" cy="135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8870652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655639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85665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300678" y="278848"/>
            <a:ext cx="183744" cy="1837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523" y="3037397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15C8BDA-6E2B-5219-84B2-9E05316EBFE1}"/>
              </a:ext>
            </a:extLst>
          </p:cNvPr>
          <p:cNvSpPr txBox="1"/>
          <p:nvPr/>
        </p:nvSpPr>
        <p:spPr>
          <a:xfrm>
            <a:off x="8193668" y="5429421"/>
            <a:ext cx="92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six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113DA1-C1A4-8913-1C52-5C81EF3DA674}"/>
              </a:ext>
            </a:extLst>
          </p:cNvPr>
          <p:cNvSpPr txBox="1"/>
          <p:nvPr/>
        </p:nvSpPr>
        <p:spPr>
          <a:xfrm>
            <a:off x="5489215" y="5429423"/>
            <a:ext cx="135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Hello!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75D2D9-0E7C-0431-5FA0-2DD061607768}"/>
              </a:ext>
            </a:extLst>
          </p:cNvPr>
          <p:cNvSpPr txBox="1"/>
          <p:nvPr/>
        </p:nvSpPr>
        <p:spPr>
          <a:xfrm>
            <a:off x="2764071" y="5429422"/>
            <a:ext cx="131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/>
              <a:t>seven</a:t>
            </a:r>
          </a:p>
        </p:txBody>
      </p:sp>
    </p:spTree>
    <p:extLst>
      <p:ext uri="{BB962C8B-B14F-4D97-AF65-F5344CB8AC3E}">
        <p14:creationId xmlns:p14="http://schemas.microsoft.com/office/powerpoint/2010/main" val="15946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srawlins\Dropbox\MAC\Farm\farm assets\PNGs isolated characters\Asset 1@3x.png">
            <a:extLst>
              <a:ext uri="{FF2B5EF4-FFF2-40B4-BE49-F238E27FC236}">
                <a16:creationId xmlns:a16="http://schemas.microsoft.com/office/drawing/2014/main" id="{72206C20-5E93-8875-04F5-9B29CD3C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1715" y="5136824"/>
            <a:ext cx="6720285" cy="17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srawlins\Dropbox\MAC\Farm\farm assets\PNGs isolated characters\Asset 2@3x (Medium).png">
            <a:extLst>
              <a:ext uri="{FF2B5EF4-FFF2-40B4-BE49-F238E27FC236}">
                <a16:creationId xmlns:a16="http://schemas.microsoft.com/office/drawing/2014/main" id="{4DA00CC2-729C-C37E-DF18-A51ADEC5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14" y="3180112"/>
            <a:ext cx="1751838" cy="25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Callout 13">
            <a:extLst>
              <a:ext uri="{FF2B5EF4-FFF2-40B4-BE49-F238E27FC236}">
                <a16:creationId xmlns:a16="http://schemas.microsoft.com/office/drawing/2014/main" id="{E5DD1798-8053-638D-F91A-517B19BC2342}"/>
              </a:ext>
            </a:extLst>
          </p:cNvPr>
          <p:cNvSpPr/>
          <p:nvPr/>
        </p:nvSpPr>
        <p:spPr>
          <a:xfrm>
            <a:off x="1225685" y="544749"/>
            <a:ext cx="6334262" cy="3322979"/>
          </a:xfrm>
          <a:prstGeom prst="wedgeEllipseCallout">
            <a:avLst>
              <a:gd name="adj1" fmla="val 63959"/>
              <a:gd name="adj2" fmla="val 28652"/>
            </a:avLst>
          </a:prstGeom>
          <a:solidFill>
            <a:schemeClr val="bg1"/>
          </a:solidFill>
          <a:ln w="1905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>
                <a:solidFill>
                  <a:prstClr val="black"/>
                </a:solidFill>
                <a:latin typeface="+mj-lt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68657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applause.wav"/>
          </p:stSnd>
        </p:sndAc>
      </p:transition>
    </mc:Choice>
    <mc:Fallback xmlns="">
      <p:transition advClick="0">
        <p:sndAc>
          <p:stSnd>
            <p:snd r:embed="rId6" name="applaus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2D4E9A-6D94-0377-E338-0016151C47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112"/>
          <a:stretch/>
        </p:blipFill>
        <p:spPr>
          <a:xfrm>
            <a:off x="547352" y="1643974"/>
            <a:ext cx="11293812" cy="3239310"/>
          </a:xfrm>
          <a:prstGeom prst="rect">
            <a:avLst/>
          </a:prstGeom>
        </p:spPr>
      </p:pic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42E87818-9A33-78F0-F9A6-3B607F6641DE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5F6BB8-F0A0-0441-7CAA-5E6C25BE8558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“1, 2” to play the audio tracks</a:t>
            </a:r>
          </a:p>
        </p:txBody>
      </p:sp>
      <p:pic>
        <p:nvPicPr>
          <p:cNvPr id="9" name="U1_09">
            <a:hlinkClick r:id="" action="ppaction://media"/>
            <a:extLst>
              <a:ext uri="{FF2B5EF4-FFF2-40B4-BE49-F238E27FC236}">
                <a16:creationId xmlns:a16="http://schemas.microsoft.com/office/drawing/2014/main" id="{23AB9C14-53F8-9F21-ADDE-17E13E2C1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3108" y="22563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F4BE6905-8FE3-BE63-1F34-5F8424C0A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25" t="59999" r="43466" b="12188"/>
          <a:stretch/>
        </p:blipFill>
        <p:spPr>
          <a:xfrm>
            <a:off x="5647706" y="4983979"/>
            <a:ext cx="1020777" cy="15441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105634-396E-E67C-F329-62FC9A4FC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3" t="18327" r="23600" b="53405"/>
          <a:stretch/>
        </p:blipFill>
        <p:spPr>
          <a:xfrm>
            <a:off x="7670326" y="422788"/>
            <a:ext cx="952553" cy="15693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8625F2-5EA3-6D71-3034-721D46E28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07" t="18531" r="44332" b="53201"/>
          <a:stretch/>
        </p:blipFill>
        <p:spPr>
          <a:xfrm>
            <a:off x="5243477" y="228532"/>
            <a:ext cx="866061" cy="15693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407D17-3B1D-A5E6-C929-7DF21AF74202}"/>
              </a:ext>
            </a:extLst>
          </p:cNvPr>
          <p:cNvGrpSpPr/>
          <p:nvPr/>
        </p:nvGrpSpPr>
        <p:grpSpPr>
          <a:xfrm>
            <a:off x="3460054" y="1723472"/>
            <a:ext cx="4948076" cy="2689357"/>
            <a:chOff x="3460054" y="2011141"/>
            <a:chExt cx="4948076" cy="2438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07207-1FBA-5295-7BA5-AAD3DA19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61" b="95455" l="4147" r="95375">
                          <a14:foregroundMark x1="8772" y1="38745" x2="7656" y2="49784"/>
                          <a14:foregroundMark x1="4306" y1="50433" x2="4306" y2="50433"/>
                          <a14:foregroundMark x1="16746" y1="65801" x2="17544" y2="74892"/>
                          <a14:foregroundMark x1="25678" y1="79004" x2="28389" y2="81169"/>
                          <a14:foregroundMark x1="30941" y1="87013" x2="37161" y2="95455"/>
                          <a14:foregroundMark x1="36364" y1="7359" x2="36364" y2="7359"/>
                          <a14:foregroundMark x1="69378" y1="6926" x2="69378" y2="6926"/>
                          <a14:foregroundMark x1="36683" y1="6277" x2="36683" y2="6277"/>
                          <a14:foregroundMark x1="91707" y1="48268" x2="91707" y2="55195"/>
                          <a14:foregroundMark x1="95375" y1="52597" x2="95375" y2="52597"/>
                          <a14:foregroundMark x1="4306" y1="49134" x2="4306" y2="49134"/>
                          <a14:foregroundMark x1="33333" y1="6277" x2="33333" y2="6277"/>
                          <a14:foregroundMark x1="40510" y1="6926" x2="40510" y2="6926"/>
                          <a14:foregroundMark x1="41148" y1="6710" x2="41148" y2="6710"/>
                          <a14:foregroundMark x1="40989" y1="6277" x2="40989" y2="6277"/>
                          <a14:foregroundMark x1="70175" y1="7359" x2="70175" y2="7359"/>
                          <a14:foregroundMark x1="77671" y1="11039" x2="77671" y2="11039"/>
                          <a14:foregroundMark x1="82616" y1="21212" x2="82616" y2="21212"/>
                          <a14:foregroundMark x1="82616" y1="26840" x2="82616" y2="26840"/>
                          <a14:foregroundMark x1="81978" y1="29004" x2="81978" y2="2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0054" y="2011141"/>
              <a:ext cx="4948076" cy="24388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53517E-DC33-8844-B753-DDC6E0191E80}"/>
                </a:ext>
              </a:extLst>
            </p:cNvPr>
            <p:cNvSpPr txBox="1"/>
            <p:nvPr/>
          </p:nvSpPr>
          <p:spPr>
            <a:xfrm>
              <a:off x="4446527" y="2820473"/>
              <a:ext cx="2975130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800" b="1" dirty="0">
                  <a:solidFill>
                    <a:schemeClr val="accent1"/>
                  </a:solidFill>
                </a:rPr>
                <a:t>How old are you? </a:t>
              </a:r>
            </a:p>
            <a:p>
              <a:pPr algn="ctr"/>
              <a:r>
                <a:rPr lang="en-SG" sz="2800" b="1" dirty="0">
                  <a:solidFill>
                    <a:schemeClr val="accent1"/>
                  </a:solidFill>
                </a:rPr>
                <a:t>-&gt; I’m …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6EB9D0-5A28-993E-263A-9BECFAC62D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9" t="18327" r="80763" b="53200"/>
          <a:stretch/>
        </p:blipFill>
        <p:spPr>
          <a:xfrm>
            <a:off x="1687191" y="1583305"/>
            <a:ext cx="1111739" cy="1580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4B236-BCE6-8386-CDD1-638964C2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>
            <a:off x="8911185" y="3435012"/>
            <a:ext cx="324492" cy="2913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1C508-70C5-4CE3-5E27-9BB166B33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5250">
            <a:off x="5933753" y="4643575"/>
            <a:ext cx="324492" cy="291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B914EB-1CAF-EF23-5690-2E222BEA7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2826996" y="3795187"/>
            <a:ext cx="324492" cy="291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ABFD8-ADFB-9327-C777-BA29CDCDF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4375471" y="4311033"/>
            <a:ext cx="324492" cy="2913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B357157-98D1-9F1B-696F-E31067BCA5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02" t="18532" r="65172" b="53200"/>
          <a:stretch/>
        </p:blipFill>
        <p:spPr>
          <a:xfrm>
            <a:off x="3224569" y="542393"/>
            <a:ext cx="952553" cy="1569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7BFE32-A3C7-EFBA-6C11-270AEE55F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 flipH="1" flipV="1">
            <a:off x="4067178" y="1652269"/>
            <a:ext cx="324492" cy="291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3149E2-2300-3FE2-9A97-ABE7CBE74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059" flipH="1">
            <a:off x="2740589" y="2245076"/>
            <a:ext cx="324492" cy="2913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EF766D-2355-0204-460A-B0BD20F65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19287" flipV="1">
            <a:off x="5827126" y="1678985"/>
            <a:ext cx="324492" cy="291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A29970-E121-5708-1100-233B0AB7A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94092" flipH="1" flipV="1">
            <a:off x="7424751" y="1585620"/>
            <a:ext cx="324492" cy="2913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082EF8-D017-6A36-49FF-71A82D546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1941">
            <a:off x="8701930" y="2262015"/>
            <a:ext cx="324492" cy="2913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3E8EA-06C0-CB63-694C-E499F0A3A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25" t="18327" r="4821" b="53201"/>
          <a:stretch/>
        </p:blipFill>
        <p:spPr>
          <a:xfrm>
            <a:off x="8991840" y="1364456"/>
            <a:ext cx="965289" cy="15807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BAB061-0FB2-751B-D890-47CFB021E1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05908" flipH="1">
            <a:off x="7576339" y="4239751"/>
            <a:ext cx="324492" cy="2913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F4FA5A-8822-E8C5-DEDC-55ADC4CA5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8" t="59997" r="81471" b="11531"/>
          <a:stretch/>
        </p:blipFill>
        <p:spPr>
          <a:xfrm>
            <a:off x="9333989" y="3451699"/>
            <a:ext cx="1040991" cy="15807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7A9DE18-B917-FFC3-6178-3A8FDD9A0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59998" r="64692" b="11530"/>
          <a:stretch/>
        </p:blipFill>
        <p:spPr>
          <a:xfrm>
            <a:off x="3668666" y="4584084"/>
            <a:ext cx="1040991" cy="1580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7FD76B-FD9B-DE67-73B0-D60F89B2B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732" t="59998" r="24059" b="11530"/>
          <a:stretch/>
        </p:blipFill>
        <p:spPr>
          <a:xfrm>
            <a:off x="7685653" y="4516593"/>
            <a:ext cx="1020777" cy="15807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D724DE-3C3C-26CB-7B39-9A170C9511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39" t="59998" r="3440" b="11530"/>
          <a:stretch/>
        </p:blipFill>
        <p:spPr>
          <a:xfrm>
            <a:off x="1794883" y="3726223"/>
            <a:ext cx="1142059" cy="1580740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585C3B46-F0E8-72C5-6929-03BB6519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84" y="0"/>
            <a:ext cx="4403644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REVIEW: Ages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4D1595-BFDE-591A-855B-1DAAA01D9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687" y="834167"/>
            <a:ext cx="10580863" cy="4794010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7A7B87D-3EE0-75F7-1FE7-47EFDB030337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(p.11)</a:t>
            </a:r>
          </a:p>
        </p:txBody>
      </p:sp>
      <p:pic>
        <p:nvPicPr>
          <p:cNvPr id="6" name="U1_10">
            <a:hlinkClick r:id="" action="ppaction://media"/>
            <a:extLst>
              <a:ext uri="{FF2B5EF4-FFF2-40B4-BE49-F238E27FC236}">
                <a16:creationId xmlns:a16="http://schemas.microsoft.com/office/drawing/2014/main" id="{1B69EFB7-51FC-58C0-0BFB-52D03BBEC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184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3800" y="1593850"/>
            <a:ext cx="487363" cy="48736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D23AFA-ADC8-EF4B-688C-8A579AAE4D59}"/>
              </a:ext>
            </a:extLst>
          </p:cNvPr>
          <p:cNvSpPr/>
          <p:nvPr/>
        </p:nvSpPr>
        <p:spPr>
          <a:xfrm>
            <a:off x="2406369" y="1564481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6A530B-416B-CA38-DB97-C4EA601EDA26}"/>
              </a:ext>
            </a:extLst>
          </p:cNvPr>
          <p:cNvSpPr/>
          <p:nvPr/>
        </p:nvSpPr>
        <p:spPr>
          <a:xfrm>
            <a:off x="8168994" y="1564481"/>
            <a:ext cx="494041" cy="48360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sym typeface="Arial"/>
              </a:rPr>
              <a:t>2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9" name="U1_10">
            <a:hlinkClick r:id="" action="ppaction://media"/>
            <a:extLst>
              <a:ext uri="{FF2B5EF4-FFF2-40B4-BE49-F238E27FC236}">
                <a16:creationId xmlns:a16="http://schemas.microsoft.com/office/drawing/2014/main" id="{ED6EAF04-CBBF-B4A3-BA68-4DF764BA61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9747" y="1564481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F6BA1-BBC9-FE21-3277-D598C9E4602F}"/>
              </a:ext>
            </a:extLst>
          </p:cNvPr>
          <p:cNvSpPr txBox="1"/>
          <p:nvPr/>
        </p:nvSpPr>
        <p:spPr>
          <a:xfrm>
            <a:off x="3933825" y="3574320"/>
            <a:ext cx="92392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Mai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59FFC-109D-E9D9-75F1-9AE612375E1F}"/>
              </a:ext>
            </a:extLst>
          </p:cNvPr>
          <p:cNvSpPr txBox="1"/>
          <p:nvPr/>
        </p:nvSpPr>
        <p:spPr>
          <a:xfrm>
            <a:off x="3800475" y="4393470"/>
            <a:ext cx="11810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seven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8A55A-55D6-2346-667B-AD3F4B409A3B}"/>
              </a:ext>
            </a:extLst>
          </p:cNvPr>
          <p:cNvSpPr txBox="1"/>
          <p:nvPr/>
        </p:nvSpPr>
        <p:spPr>
          <a:xfrm>
            <a:off x="9715500" y="3574320"/>
            <a:ext cx="105727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Mary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D44D9-AF37-787D-2BC8-343C52529735}"/>
              </a:ext>
            </a:extLst>
          </p:cNvPr>
          <p:cNvSpPr txBox="1"/>
          <p:nvPr/>
        </p:nvSpPr>
        <p:spPr>
          <a:xfrm>
            <a:off x="9653587" y="4393470"/>
            <a:ext cx="118109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eight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31F97-CE4E-7202-AEAC-CEDDCD180611}"/>
              </a:ext>
            </a:extLst>
          </p:cNvPr>
          <p:cNvSpPr txBox="1"/>
          <p:nvPr/>
        </p:nvSpPr>
        <p:spPr>
          <a:xfrm>
            <a:off x="3163321" y="6092937"/>
            <a:ext cx="6192973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numbers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“1, 2” to play the audio tracks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reveal the answers</a:t>
            </a:r>
          </a:p>
        </p:txBody>
      </p:sp>
    </p:spTree>
    <p:extLst>
      <p:ext uri="{BB962C8B-B14F-4D97-AF65-F5344CB8AC3E}">
        <p14:creationId xmlns:p14="http://schemas.microsoft.com/office/powerpoint/2010/main" val="23138005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ADFE4-EAEB-45A2-2FB7-544950AC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961773"/>
            <a:ext cx="10829925" cy="4704696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8F2CC5E8-D8F6-BEBE-389B-5D42E20B2E78}"/>
              </a:ext>
            </a:extLst>
          </p:cNvPr>
          <p:cNvSpPr txBox="1">
            <a:spLocks/>
          </p:cNvSpPr>
          <p:nvPr/>
        </p:nvSpPr>
        <p:spPr>
          <a:xfrm>
            <a:off x="838199" y="15150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(p.11)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72C070-09E9-3ED3-4673-38B628D8C0F7}"/>
              </a:ext>
            </a:extLst>
          </p:cNvPr>
          <p:cNvSpPr/>
          <p:nvPr/>
        </p:nvSpPr>
        <p:spPr>
          <a:xfrm>
            <a:off x="6616275" y="918358"/>
            <a:ext cx="1712172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Answers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0CCBF9-4F5A-F5D7-EC08-9B133F13F555}"/>
              </a:ext>
            </a:extLst>
          </p:cNvPr>
          <p:cNvSpPr/>
          <p:nvPr/>
        </p:nvSpPr>
        <p:spPr>
          <a:xfrm>
            <a:off x="2895600" y="1857375"/>
            <a:ext cx="1600200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758FC-54B3-54F5-61CB-492ACED85019}"/>
              </a:ext>
            </a:extLst>
          </p:cNvPr>
          <p:cNvCxnSpPr/>
          <p:nvPr/>
        </p:nvCxnSpPr>
        <p:spPr>
          <a:xfrm flipV="1">
            <a:off x="8258175" y="1847850"/>
            <a:ext cx="638175" cy="2286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7EA8F-2FB8-B495-3461-085F7FAFD705}"/>
              </a:ext>
            </a:extLst>
          </p:cNvPr>
          <p:cNvSpPr/>
          <p:nvPr/>
        </p:nvSpPr>
        <p:spPr>
          <a:xfrm>
            <a:off x="2524124" y="3561896"/>
            <a:ext cx="1971675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D35823-2209-8B40-EE0A-04BA21869BA1}"/>
              </a:ext>
            </a:extLst>
          </p:cNvPr>
          <p:cNvCxnSpPr>
            <a:cxnSpLocks/>
          </p:cNvCxnSpPr>
          <p:nvPr/>
        </p:nvCxnSpPr>
        <p:spPr>
          <a:xfrm flipV="1">
            <a:off x="9909571" y="1857375"/>
            <a:ext cx="863204" cy="19526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9886A0-E736-BEF2-5ECA-BF683E91FBC8}"/>
              </a:ext>
            </a:extLst>
          </p:cNvPr>
          <p:cNvSpPr/>
          <p:nvPr/>
        </p:nvSpPr>
        <p:spPr>
          <a:xfrm>
            <a:off x="2524124" y="2309585"/>
            <a:ext cx="685802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1A17D-B69B-77CA-3948-BF8D6E7A139E}"/>
              </a:ext>
            </a:extLst>
          </p:cNvPr>
          <p:cNvCxnSpPr>
            <a:cxnSpLocks/>
          </p:cNvCxnSpPr>
          <p:nvPr/>
        </p:nvCxnSpPr>
        <p:spPr>
          <a:xfrm flipV="1">
            <a:off x="6674006" y="2309585"/>
            <a:ext cx="498900" cy="22383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4CAF7E-D5F0-214C-47E6-370BCB1E5F8A}"/>
              </a:ext>
            </a:extLst>
          </p:cNvPr>
          <p:cNvSpPr/>
          <p:nvPr/>
        </p:nvSpPr>
        <p:spPr>
          <a:xfrm>
            <a:off x="4145755" y="3995836"/>
            <a:ext cx="1607343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A26462-9506-0745-2AE8-EF5232A1DB40}"/>
              </a:ext>
            </a:extLst>
          </p:cNvPr>
          <p:cNvCxnSpPr>
            <a:cxnSpLocks/>
          </p:cNvCxnSpPr>
          <p:nvPr/>
        </p:nvCxnSpPr>
        <p:spPr>
          <a:xfrm flipV="1">
            <a:off x="8267700" y="2324100"/>
            <a:ext cx="857250" cy="2667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AB8188-D139-42AC-4AC4-A84C4C413761}"/>
              </a:ext>
            </a:extLst>
          </p:cNvPr>
          <p:cNvSpPr/>
          <p:nvPr/>
        </p:nvSpPr>
        <p:spPr>
          <a:xfrm>
            <a:off x="4152898" y="2298805"/>
            <a:ext cx="1162052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762C60-3E01-84B0-1A40-7DE182BF2E9E}"/>
              </a:ext>
            </a:extLst>
          </p:cNvPr>
          <p:cNvCxnSpPr/>
          <p:nvPr/>
        </p:nvCxnSpPr>
        <p:spPr>
          <a:xfrm flipV="1">
            <a:off x="9806568" y="2324100"/>
            <a:ext cx="638175" cy="2286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7FAC60-918C-64F5-A3CC-E86707648E7E}"/>
              </a:ext>
            </a:extLst>
          </p:cNvPr>
          <p:cNvSpPr/>
          <p:nvPr/>
        </p:nvSpPr>
        <p:spPr>
          <a:xfrm rot="5400000">
            <a:off x="3297240" y="3147320"/>
            <a:ext cx="2087556" cy="39052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268848-7A1E-4DE2-83D9-2EFEA037E5FA}"/>
              </a:ext>
            </a:extLst>
          </p:cNvPr>
          <p:cNvCxnSpPr>
            <a:cxnSpLocks/>
          </p:cNvCxnSpPr>
          <p:nvPr/>
        </p:nvCxnSpPr>
        <p:spPr>
          <a:xfrm flipV="1">
            <a:off x="6792517" y="2835965"/>
            <a:ext cx="863204" cy="19526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D24FE25-FBE4-02AC-26D2-7D5DB977CC5C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on “Answers”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reveal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answers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8" grpId="0" animBg="1"/>
      <p:bldP spid="2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/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7459042" y="1635294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7412233" y="3272940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EBB88A53-6178-5753-3EDD-26F85DADC716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21C0519-EC7F-C4E3-4D00-967AA2CAFBFB}"/>
              </a:ext>
            </a:extLst>
          </p:cNvPr>
          <p:cNvSpPr/>
          <p:nvPr/>
        </p:nvSpPr>
        <p:spPr>
          <a:xfrm>
            <a:off x="2167562" y="1635294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DDC3AA-9A6E-A19A-50E2-473AF0D1593F}"/>
              </a:ext>
            </a:extLst>
          </p:cNvPr>
          <p:cNvSpPr/>
          <p:nvPr/>
        </p:nvSpPr>
        <p:spPr>
          <a:xfrm>
            <a:off x="2166760" y="3272940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683A6-9130-7D01-AC50-9DB53870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119" y="1413429"/>
            <a:ext cx="1286739" cy="1859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AFF57-AB4D-3804-6AD2-DB46D19E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51" y="3429000"/>
            <a:ext cx="1351618" cy="2015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E20E8A-6C3C-BC04-1753-AE34E7A15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7204" y="1249980"/>
            <a:ext cx="1066546" cy="20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0BEFC-515A-6143-F4B5-CB427DC0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617" y="3489805"/>
            <a:ext cx="989720" cy="19547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93FFB1-891F-DDBC-4840-D3FD7A00B841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DA446A-6389-A254-7BCE-B50369DCA4B6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D64125-FD31-3330-FC2B-93CC68295947}"/>
              </a:ext>
            </a:extLst>
          </p:cNvPr>
          <p:cNvSpPr/>
          <p:nvPr/>
        </p:nvSpPr>
        <p:spPr>
          <a:xfrm>
            <a:off x="6905741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A48CB-172F-CFA8-7624-225DFB19B213}"/>
              </a:ext>
            </a:extLst>
          </p:cNvPr>
          <p:cNvSpPr/>
          <p:nvPr/>
        </p:nvSpPr>
        <p:spPr>
          <a:xfrm>
            <a:off x="8450338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31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B05B8EF2-B055-1CD1-477F-C38532F12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6672"/>
              </p:ext>
            </p:extLst>
          </p:nvPr>
        </p:nvGraphicFramePr>
        <p:xfrm>
          <a:off x="938973" y="4160125"/>
          <a:ext cx="2658294" cy="1224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147">
                  <a:extLst>
                    <a:ext uri="{9D8B030D-6E8A-4147-A177-3AD203B41FA5}">
                      <a16:colId xmlns:a16="http://schemas.microsoft.com/office/drawing/2014/main" val="951794952"/>
                    </a:ext>
                  </a:extLst>
                </a:gridCol>
                <a:gridCol w="1329147">
                  <a:extLst>
                    <a:ext uri="{9D8B030D-6E8A-4147-A177-3AD203B41FA5}">
                      <a16:colId xmlns:a16="http://schemas.microsoft.com/office/drawing/2014/main" val="527756746"/>
                    </a:ext>
                  </a:extLst>
                </a:gridCol>
              </a:tblGrid>
              <a:tr h="12246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78755"/>
                  </a:ext>
                </a:extLst>
              </a:tr>
            </a:tbl>
          </a:graphicData>
        </a:graphic>
      </p:graphicFrame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B589A1B8-DF3A-515A-F329-66A475489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9847" y="4353571"/>
            <a:ext cx="814498" cy="814498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0AB5B76C-19D3-FC3A-779D-469D106D7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493714" y="4367317"/>
            <a:ext cx="814498" cy="814498"/>
          </a:xfrm>
          <a:prstGeom prst="rect">
            <a:avLst/>
          </a:prstGeom>
        </p:spPr>
      </p:pic>
      <p:pic>
        <p:nvPicPr>
          <p:cNvPr id="1026" name="Picture 2" descr="Bảng Chữ Cái Alphabet Tiếng Anh – Tiếng Việt - Vocabula...">
            <a:extLst>
              <a:ext uri="{FF2B5EF4-FFF2-40B4-BE49-F238E27FC236}">
                <a16:creationId xmlns:a16="http://schemas.microsoft.com/office/drawing/2014/main" id="{0FCDE9EB-95DD-9708-6E25-5E103BB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91" y="593390"/>
            <a:ext cx="7120647" cy="5340486"/>
          </a:xfrm>
          <a:prstGeom prst="rect">
            <a:avLst/>
          </a:prstGeom>
          <a:noFill/>
          <a:ln>
            <a:solidFill>
              <a:srgbClr val="3E5D7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0953B-9CC9-BB85-E443-885C090CE5DC}"/>
              </a:ext>
            </a:extLst>
          </p:cNvPr>
          <p:cNvSpPr txBox="1"/>
          <p:nvPr/>
        </p:nvSpPr>
        <p:spPr>
          <a:xfrm>
            <a:off x="670225" y="785482"/>
            <a:ext cx="3143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the Alphabet.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819C5-4D8C-370B-C3FB-09C955A1C7F2}"/>
              </a:ext>
            </a:extLst>
          </p:cNvPr>
          <p:cNvSpPr txBox="1"/>
          <p:nvPr/>
        </p:nvSpPr>
        <p:spPr>
          <a:xfrm>
            <a:off x="1418340" y="1926835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</a:p>
        </p:txBody>
      </p:sp>
      <p:pic>
        <p:nvPicPr>
          <p:cNvPr id="7" name="Picture 2" descr="Baamboozle - I SPY!">
            <a:extLst>
              <a:ext uri="{FF2B5EF4-FFF2-40B4-BE49-F238E27FC236}">
                <a16:creationId xmlns:a16="http://schemas.microsoft.com/office/drawing/2014/main" id="{449D1ABA-FDFF-8669-6E6F-2222CC65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" y="2454498"/>
            <a:ext cx="1198360" cy="143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D9930-D56A-35E5-AE3A-E1C38FBB96F2}"/>
              </a:ext>
            </a:extLst>
          </p:cNvPr>
          <p:cNvSpPr txBox="1"/>
          <p:nvPr/>
        </p:nvSpPr>
        <p:spPr>
          <a:xfrm>
            <a:off x="1411699" y="2798549"/>
            <a:ext cx="2658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the letters.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7A2F4D-6F42-585B-9E86-149D1C1ADB39}"/>
              </a:ext>
            </a:extLst>
          </p:cNvPr>
          <p:cNvSpPr/>
          <p:nvPr/>
        </p:nvSpPr>
        <p:spPr>
          <a:xfrm>
            <a:off x="5719865" y="2516798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4AD468-AF1B-5F61-D87B-BF9817B33A7E}"/>
              </a:ext>
            </a:extLst>
          </p:cNvPr>
          <p:cNvSpPr/>
          <p:nvPr/>
        </p:nvSpPr>
        <p:spPr>
          <a:xfrm>
            <a:off x="10242918" y="3613168"/>
            <a:ext cx="1146623" cy="10629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F6B56-BC24-3C95-6905-5C6E00937A0B}"/>
              </a:ext>
            </a:extLst>
          </p:cNvPr>
          <p:cNvSpPr txBox="1"/>
          <p:nvPr/>
        </p:nvSpPr>
        <p:spPr>
          <a:xfrm>
            <a:off x="1219975" y="4409326"/>
            <a:ext cx="780108" cy="707886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DA6F1-3B85-4284-E276-29DAEC68DEB5}"/>
              </a:ext>
            </a:extLst>
          </p:cNvPr>
          <p:cNvSpPr txBox="1"/>
          <p:nvPr/>
        </p:nvSpPr>
        <p:spPr>
          <a:xfrm>
            <a:off x="2493714" y="4419425"/>
            <a:ext cx="824177" cy="707886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D9D72-2362-25A2-E2F1-3C8ED1EBB314}"/>
              </a:ext>
            </a:extLst>
          </p:cNvPr>
          <p:cNvSpPr txBox="1"/>
          <p:nvPr/>
        </p:nvSpPr>
        <p:spPr>
          <a:xfrm>
            <a:off x="1639281" y="5394906"/>
            <a:ext cx="120537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F89C5F0-7A84-CB82-AF85-2F8B25EC6907}"/>
              </a:ext>
            </a:extLst>
          </p:cNvPr>
          <p:cNvSpPr txBox="1">
            <a:spLocks/>
          </p:cNvSpPr>
          <p:nvPr/>
        </p:nvSpPr>
        <p:spPr>
          <a:xfrm>
            <a:off x="294524" y="-45776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LEAD-IN</a:t>
            </a:r>
            <a:endParaRPr lang="en-S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0" grpId="1" animBg="1"/>
      <p:bldP spid="10" grpId="2" animBg="1"/>
      <p:bldP spid="10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083641" y="596597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739529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</a:t>
            </a:r>
            <a:r>
              <a:rPr lang="en-US" sz="3200" b="1"/>
              <a:t>Lesson 4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219679" y="113810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4" y="3485309"/>
            <a:ext cx="2581877" cy="2581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E9C495-4D77-D7B0-D8D5-FDD0A3A1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"/>
          <a:stretch/>
        </p:blipFill>
        <p:spPr>
          <a:xfrm>
            <a:off x="1469969" y="587170"/>
            <a:ext cx="3799615" cy="5356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29692-C2AA-CFB1-9412-A3F01B105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765" y="1883670"/>
            <a:ext cx="4346234" cy="143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2023353" y="1906621"/>
            <a:ext cx="8355444" cy="2315183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Wednesday, September 23</a:t>
            </a:r>
            <a:r>
              <a:rPr lang="en-US" sz="3200" b="1" baseline="30000" dirty="0">
                <a:solidFill>
                  <a:srgbClr val="7030A0"/>
                </a:solidFill>
              </a:rPr>
              <a:t>rd</a:t>
            </a:r>
            <a:r>
              <a:rPr lang="en-US" sz="3200" b="1" dirty="0">
                <a:solidFill>
                  <a:srgbClr val="7030A0"/>
                </a:solidFill>
              </a:rPr>
              <a:t> 2025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4 – Phonics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76AF-1D3E-1AB5-5032-D2A0B2B4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9E67B-6D4A-B2B4-9DC6-E9CC059B3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b="29285"/>
          <a:stretch/>
        </p:blipFill>
        <p:spPr>
          <a:xfrm>
            <a:off x="184825" y="612843"/>
            <a:ext cx="11838561" cy="5194569"/>
          </a:xfrm>
          <a:prstGeom prst="rect">
            <a:avLst/>
          </a:prstGeom>
        </p:spPr>
      </p:pic>
      <p:pic>
        <p:nvPicPr>
          <p:cNvPr id="6" name="U1_08">
            <a:hlinkClick r:id="" action="ppaction://media"/>
            <a:extLst>
              <a:ext uri="{FF2B5EF4-FFF2-40B4-BE49-F238E27FC236}">
                <a16:creationId xmlns:a16="http://schemas.microsoft.com/office/drawing/2014/main" id="{984EAF17-9691-1A00-11A6-BF034C8FD2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4117" y="881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/h/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87564"/>
              </p:ext>
            </p:extLst>
          </p:nvPr>
        </p:nvGraphicFramePr>
        <p:xfrm>
          <a:off x="1238250" y="102138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00671B7-D347-69D1-4C95-1A3FBD8DC2D9}"/>
              </a:ext>
            </a:extLst>
          </p:cNvPr>
          <p:cNvSpPr/>
          <p:nvPr/>
        </p:nvSpPr>
        <p:spPr>
          <a:xfrm>
            <a:off x="2167562" y="1637499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2166760" y="3275145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C7DF51-EDDB-E920-F0E9-084539E8E6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0"/>
          <a:stretch/>
        </p:blipFill>
        <p:spPr>
          <a:xfrm>
            <a:off x="5776909" y="1813797"/>
            <a:ext cx="3565421" cy="3655758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8378521" y="1021380"/>
            <a:ext cx="2394776" cy="1626788"/>
          </a:xfrm>
          <a:prstGeom prst="wedgeEllipseCallout">
            <a:avLst>
              <a:gd name="adj1" fmla="val -49256"/>
              <a:gd name="adj2" fmla="val 4713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9060629" y="1273760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9586198" y="1280776"/>
            <a:ext cx="8764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accent1"/>
                </a:solidFill>
              </a:rPr>
              <a:t>i</a:t>
            </a:r>
            <a:r>
              <a:rPr lang="en-US" sz="66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1704975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3249572" y="4591513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398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4" grpId="0"/>
      <p:bldP spid="25" grpId="0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8D7AF-AD97-E6A1-6B20-5834F916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847" y="1851179"/>
            <a:ext cx="3133725" cy="361886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12803A4-EBD9-D264-9C21-BAC41E4CC746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/h/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88B5741-2DE0-B886-EFF9-4EAC515DD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47120"/>
              </p:ext>
            </p:extLst>
          </p:nvPr>
        </p:nvGraphicFramePr>
        <p:xfrm>
          <a:off x="1238250" y="1021866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00671B7-D347-69D1-4C95-1A3FBD8DC2D9}"/>
              </a:ext>
            </a:extLst>
          </p:cNvPr>
          <p:cNvSpPr/>
          <p:nvPr/>
        </p:nvSpPr>
        <p:spPr>
          <a:xfrm>
            <a:off x="2167562" y="1637985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7F806E-73A8-FC6D-F813-9C528DC92A4C}"/>
              </a:ext>
            </a:extLst>
          </p:cNvPr>
          <p:cNvSpPr/>
          <p:nvPr/>
        </p:nvSpPr>
        <p:spPr>
          <a:xfrm>
            <a:off x="2166760" y="3275631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ECCE419-68C9-B030-7AB9-DF7E81BB4255}"/>
              </a:ext>
            </a:extLst>
          </p:cNvPr>
          <p:cNvSpPr/>
          <p:nvPr/>
        </p:nvSpPr>
        <p:spPr>
          <a:xfrm>
            <a:off x="8179994" y="1021866"/>
            <a:ext cx="2962899" cy="2121532"/>
          </a:xfrm>
          <a:prstGeom prst="wedgeEllipseCallout">
            <a:avLst>
              <a:gd name="adj1" fmla="val -49256"/>
              <a:gd name="adj2" fmla="val 4713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56173-CB59-EC4C-1E64-ADBA5EA5E656}"/>
              </a:ext>
            </a:extLst>
          </p:cNvPr>
          <p:cNvSpPr txBox="1"/>
          <p:nvPr/>
        </p:nvSpPr>
        <p:spPr>
          <a:xfrm>
            <a:off x="8628270" y="1557209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0266F3-15EB-D21C-9FB0-1B405A01D133}"/>
              </a:ext>
            </a:extLst>
          </p:cNvPr>
          <p:cNvSpPr txBox="1"/>
          <p:nvPr/>
        </p:nvSpPr>
        <p:spPr>
          <a:xfrm>
            <a:off x="9170698" y="1557209"/>
            <a:ext cx="21430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accent1"/>
                </a:solidFill>
              </a:rPr>
              <a:t>ello</a:t>
            </a:r>
            <a:r>
              <a:rPr lang="en-US" sz="6600" b="1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03C28-5D8F-4EF3-2899-1ABC3207C6E0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FCC0DB-9F6F-3F26-DC68-4FD679210072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07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4" grpId="0"/>
      <p:bldP spid="25" grpId="0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432184-EFDA-0620-58D2-239C86392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682" y="1079276"/>
            <a:ext cx="2895903" cy="43682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/s/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763569"/>
              </p:ext>
            </p:extLst>
          </p:nvPr>
        </p:nvGraphicFramePr>
        <p:xfrm>
          <a:off x="1238250" y="100965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2270957" y="1625769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224148" y="3263415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CA93C-CCA8-2CA2-C94F-301F056F9931}"/>
              </a:ext>
            </a:extLst>
          </p:cNvPr>
          <p:cNvSpPr/>
          <p:nvPr/>
        </p:nvSpPr>
        <p:spPr>
          <a:xfrm>
            <a:off x="1704975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FFFF0-9D63-07BF-25E7-9011179D472D}"/>
              </a:ext>
            </a:extLst>
          </p:cNvPr>
          <p:cNvSpPr/>
          <p:nvPr/>
        </p:nvSpPr>
        <p:spPr>
          <a:xfrm>
            <a:off x="3249572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26F97E7-5AA6-FF38-98F4-0E38F30E39D8}"/>
              </a:ext>
            </a:extLst>
          </p:cNvPr>
          <p:cNvSpPr/>
          <p:nvPr/>
        </p:nvSpPr>
        <p:spPr>
          <a:xfrm>
            <a:off x="8086725" y="3144349"/>
            <a:ext cx="3162300" cy="2139821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9041442" y="3463485"/>
            <a:ext cx="7831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82DC-BC42-0D5F-008F-2127ABC00CF8}"/>
              </a:ext>
            </a:extLst>
          </p:cNvPr>
          <p:cNvSpPr txBox="1"/>
          <p:nvPr/>
        </p:nvSpPr>
        <p:spPr>
          <a:xfrm>
            <a:off x="9458289" y="3463485"/>
            <a:ext cx="11473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ix</a:t>
            </a:r>
          </a:p>
        </p:txBody>
      </p:sp>
    </p:spTree>
    <p:extLst>
      <p:ext uri="{BB962C8B-B14F-4D97-AF65-F5344CB8AC3E}">
        <p14:creationId xmlns:p14="http://schemas.microsoft.com/office/powerpoint/2010/main" val="23794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059AC03A-2803-73B9-C328-DB80B89FD785}"/>
              </a:ext>
            </a:extLst>
          </p:cNvPr>
          <p:cNvSpPr/>
          <p:nvPr/>
        </p:nvSpPr>
        <p:spPr>
          <a:xfrm>
            <a:off x="8086725" y="3144349"/>
            <a:ext cx="3162300" cy="2139821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 /s/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/>
        </p:nvGraphicFramePr>
        <p:xfrm>
          <a:off x="1238250" y="1009650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2270957" y="1625769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2224148" y="3263415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4CA93C-CCA8-2CA2-C94F-301F056F9931}"/>
              </a:ext>
            </a:extLst>
          </p:cNvPr>
          <p:cNvSpPr/>
          <p:nvPr/>
        </p:nvSpPr>
        <p:spPr>
          <a:xfrm>
            <a:off x="1704975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FFFF0-9D63-07BF-25E7-9011179D472D}"/>
              </a:ext>
            </a:extLst>
          </p:cNvPr>
          <p:cNvSpPr/>
          <p:nvPr/>
        </p:nvSpPr>
        <p:spPr>
          <a:xfrm>
            <a:off x="3249572" y="4579783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B1E1B-0D69-2B4E-C397-7A31E48460BE}"/>
              </a:ext>
            </a:extLst>
          </p:cNvPr>
          <p:cNvSpPr txBox="1"/>
          <p:nvPr/>
        </p:nvSpPr>
        <p:spPr>
          <a:xfrm>
            <a:off x="8460867" y="3632747"/>
            <a:ext cx="7831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F382DC-BC42-0D5F-008F-2127ABC00CF8}"/>
              </a:ext>
            </a:extLst>
          </p:cNvPr>
          <p:cNvSpPr txBox="1"/>
          <p:nvPr/>
        </p:nvSpPr>
        <p:spPr>
          <a:xfrm>
            <a:off x="8798847" y="3632747"/>
            <a:ext cx="2383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</a:rPr>
              <a:t>even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15EA21-B28B-81CE-7360-D24C2B808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39" y="1132567"/>
            <a:ext cx="2684178" cy="42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CE11F0-60C3-0D91-886B-943F8B140544}"/>
              </a:ext>
            </a:extLst>
          </p:cNvPr>
          <p:cNvSpPr txBox="1">
            <a:spLocks/>
          </p:cNvSpPr>
          <p:nvPr/>
        </p:nvSpPr>
        <p:spPr>
          <a:xfrm>
            <a:off x="1238250" y="-72093"/>
            <a:ext cx="4403644" cy="62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Calibri Light" panose="020F0302020204030204"/>
              </a:rPr>
              <a:t>Sounds /h/ &amp; /s/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E3A4D218-4ED8-5ACD-AC51-75BFA3C3D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81075"/>
              </p:ext>
            </p:extLst>
          </p:nvPr>
        </p:nvGraphicFramePr>
        <p:xfrm>
          <a:off x="6426335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7D633D-0748-B288-E235-3444AEE83A57}"/>
              </a:ext>
            </a:extLst>
          </p:cNvPr>
          <p:cNvSpPr/>
          <p:nvPr/>
        </p:nvSpPr>
        <p:spPr>
          <a:xfrm>
            <a:off x="7459042" y="1635294"/>
            <a:ext cx="944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s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822A5-3781-D811-8204-7FAA67418B7C}"/>
              </a:ext>
            </a:extLst>
          </p:cNvPr>
          <p:cNvSpPr/>
          <p:nvPr/>
        </p:nvSpPr>
        <p:spPr>
          <a:xfrm>
            <a:off x="7412233" y="3272940"/>
            <a:ext cx="1038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/s/</a:t>
            </a:r>
          </a:p>
        </p:txBody>
      </p:sp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EBB88A53-6178-5753-3EDD-26F85DADC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553451"/>
              </p:ext>
            </p:extLst>
          </p:nvPr>
        </p:nvGraphicFramePr>
        <p:xfrm>
          <a:off x="1238250" y="1019175"/>
          <a:ext cx="3133725" cy="452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577">
                  <a:extLst>
                    <a:ext uri="{9D8B030D-6E8A-4147-A177-3AD203B41FA5}">
                      <a16:colId xmlns:a16="http://schemas.microsoft.com/office/drawing/2014/main" val="34519670"/>
                    </a:ext>
                  </a:extLst>
                </a:gridCol>
                <a:gridCol w="1540148">
                  <a:extLst>
                    <a:ext uri="{9D8B030D-6E8A-4147-A177-3AD203B41FA5}">
                      <a16:colId xmlns:a16="http://schemas.microsoft.com/office/drawing/2014/main" val="2848323362"/>
                    </a:ext>
                  </a:extLst>
                </a:gridCol>
              </a:tblGrid>
              <a:tr h="465177">
                <a:tc gridSpan="2">
                  <a:txBody>
                    <a:bodyPr/>
                    <a:lstStyle/>
                    <a:p>
                      <a:pPr algn="l"/>
                      <a:r>
                        <a:rPr lang="en-SG" sz="2400" dirty="0">
                          <a:solidFill>
                            <a:schemeClr val="tx1"/>
                          </a:solidFill>
                        </a:rPr>
                        <a:t>Letter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80099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16443"/>
                  </a:ext>
                </a:extLst>
              </a:tr>
              <a:tr h="46517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SG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124864"/>
                  </a:ext>
                </a:extLst>
              </a:tr>
              <a:tr h="1198007">
                <a:tc gridSpan="2">
                  <a:txBody>
                    <a:bodyPr/>
                    <a:lstStyle/>
                    <a:p>
                      <a:pPr algn="ctr"/>
                      <a:endParaRPr lang="en-SG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02775"/>
                  </a:ext>
                </a:extLst>
              </a:tr>
              <a:tr h="1198007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SG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05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221C0519-EC7F-C4E3-4D00-967AA2CAFBFB}"/>
              </a:ext>
            </a:extLst>
          </p:cNvPr>
          <p:cNvSpPr/>
          <p:nvPr/>
        </p:nvSpPr>
        <p:spPr>
          <a:xfrm>
            <a:off x="2167562" y="1635294"/>
            <a:ext cx="115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 </a:t>
            </a:r>
            <a:r>
              <a:rPr lang="en-US" sz="5400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h</a:t>
            </a:r>
            <a:endParaRPr lang="en-US" sz="5400" b="1" dirty="0">
              <a:ln w="22225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DDC3AA-9A6E-A19A-50E2-473AF0D1593F}"/>
              </a:ext>
            </a:extLst>
          </p:cNvPr>
          <p:cNvSpPr/>
          <p:nvPr/>
        </p:nvSpPr>
        <p:spPr>
          <a:xfrm>
            <a:off x="2166760" y="3272940"/>
            <a:ext cx="1152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/h/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683A6-9130-7D01-AC50-9DB53870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119" y="1413429"/>
            <a:ext cx="1286739" cy="1859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AFF57-AB4D-3804-6AD2-DB46D19E8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51" y="3429000"/>
            <a:ext cx="1351618" cy="2015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DE20E8A-6C3C-BC04-1753-AE34E7A15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064" y="1085479"/>
            <a:ext cx="1066546" cy="20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A0BEFC-515A-6143-F4B5-CB427DC05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7432" y="3429000"/>
            <a:ext cx="989720" cy="19547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93FFB1-891F-DDBC-4840-D3FD7A00B841}"/>
              </a:ext>
            </a:extLst>
          </p:cNvPr>
          <p:cNvSpPr/>
          <p:nvPr/>
        </p:nvSpPr>
        <p:spPr>
          <a:xfrm>
            <a:off x="1704975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DA446A-6389-A254-7BCE-B50369DCA4B6}"/>
              </a:ext>
            </a:extLst>
          </p:cNvPr>
          <p:cNvSpPr/>
          <p:nvPr/>
        </p:nvSpPr>
        <p:spPr>
          <a:xfrm>
            <a:off x="3249572" y="4591999"/>
            <a:ext cx="657225" cy="685337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D64125-FD31-3330-FC2B-93CC68295947}"/>
              </a:ext>
            </a:extLst>
          </p:cNvPr>
          <p:cNvSpPr/>
          <p:nvPr/>
        </p:nvSpPr>
        <p:spPr>
          <a:xfrm>
            <a:off x="6905741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A48CB-172F-CFA8-7624-225DFB19B213}"/>
              </a:ext>
            </a:extLst>
          </p:cNvPr>
          <p:cNvSpPr/>
          <p:nvPr/>
        </p:nvSpPr>
        <p:spPr>
          <a:xfrm>
            <a:off x="8450338" y="4591999"/>
            <a:ext cx="657225" cy="685337"/>
          </a:xfrm>
          <a:prstGeom prst="rect">
            <a:avLst/>
          </a:prstGeom>
          <a:solidFill>
            <a:srgbClr val="C5E0B4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83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967</Words>
  <Application>Microsoft Office PowerPoint</Application>
  <PresentationFormat>Widescreen</PresentationFormat>
  <Paragraphs>178</Paragraphs>
  <Slides>20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REVIEW: Ages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PV</cp:lastModifiedBy>
  <cp:revision>366</cp:revision>
  <dcterms:created xsi:type="dcterms:W3CDTF">2021-05-20T08:47:48Z</dcterms:created>
  <dcterms:modified xsi:type="dcterms:W3CDTF">2025-09-23T17:18:06Z</dcterms:modified>
</cp:coreProperties>
</file>