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15"/>
  </p:notesMasterIdLst>
  <p:sldIdLst>
    <p:sldId id="422" r:id="rId2"/>
    <p:sldId id="423" r:id="rId3"/>
    <p:sldId id="429" r:id="rId4"/>
    <p:sldId id="365" r:id="rId5"/>
    <p:sldId id="426" r:id="rId6"/>
    <p:sldId id="408" r:id="rId7"/>
    <p:sldId id="414" r:id="rId8"/>
    <p:sldId id="324" r:id="rId9"/>
    <p:sldId id="428" r:id="rId10"/>
    <p:sldId id="424" r:id="rId11"/>
    <p:sldId id="425" r:id="rId12"/>
    <p:sldId id="430" r:id="rId13"/>
    <p:sldId id="431" r:id="rId14"/>
  </p:sldIdLst>
  <p:sldSz cx="12190413" cy="6858000"/>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950" autoAdjust="0"/>
  </p:normalViewPr>
  <p:slideViewPr>
    <p:cSldViewPr snapToGrid="0">
      <p:cViewPr varScale="1">
        <p:scale>
          <a:sx n="63" d="100"/>
          <a:sy n="63" d="100"/>
        </p:scale>
        <p:origin x="76" y="1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2025/2/17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2/17/2025</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2/17/2025</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2777" y="136522"/>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6877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2/17/2025</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2/17/2025</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2/17/2025</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2/17/2025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slideLayout" Target="../slideLayouts/slideLayout10.xml"/><Relationship Id="rId4" Type="http://schemas.microsoft.com/office/2007/relationships/media" Target="../media/media3.mp3"/></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035462" y="2078478"/>
            <a:ext cx="10096159" cy="1323439"/>
          </a:xfrm>
          <a:prstGeom prst="rect">
            <a:avLst/>
          </a:prstGeom>
          <a:noFill/>
        </p:spPr>
        <p:txBody>
          <a:bodyPr wrap="square" rtlCol="0">
            <a:spAutoFit/>
          </a:bodyPr>
          <a:lstStyle/>
          <a:p>
            <a:pPr algn="ctr"/>
            <a:r>
              <a:rPr lang="en-US" sz="4000" b="1" dirty="0" err="1" smtClean="0">
                <a:solidFill>
                  <a:srgbClr val="002060"/>
                </a:solidFill>
                <a:latin typeface="Times New Roman" panose="02020603050405020304" pitchFamily="18" charset="0"/>
                <a:cs typeface="Times New Roman" panose="02020603050405020304" pitchFamily="18" charset="0"/>
              </a:rPr>
              <a:t>Quý</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thầy</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cô</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và</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các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em</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học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sinh</a:t>
            </a:r>
            <a:endParaRPr lang="en-US" sz="4000" b="1" dirty="0" smtClean="0">
              <a:solidFill>
                <a:srgbClr val="002060"/>
              </a:solidFill>
              <a:latin typeface="Times New Roman" panose="02020603050405020304" pitchFamily="18" charset="0"/>
              <a:cs typeface="Times New Roman" panose="02020603050405020304" pitchFamily="18" charset="0"/>
            </a:endParaRPr>
          </a:p>
          <a:p>
            <a:pPr algn="ctr"/>
            <a:r>
              <a:rPr lang="en-US" sz="4000" b="1" dirty="0" err="1" smtClean="0">
                <a:solidFill>
                  <a:srgbClr val="002060"/>
                </a:solidFill>
                <a:latin typeface="Times New Roman" panose="02020603050405020304" pitchFamily="18" charset="0"/>
                <a:cs typeface="Times New Roman" panose="02020603050405020304" pitchFamily="18" charset="0"/>
              </a:rPr>
              <a:t>Đến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với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tiết</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học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53499" y="3401917"/>
            <a:ext cx="4654907" cy="1446550"/>
          </a:xfrm>
          <a:prstGeom prst="rect">
            <a:avLst/>
          </a:prstGeom>
          <a:noFill/>
        </p:spPr>
        <p:txBody>
          <a:bodyPr wrap="square"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Môn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Tiếng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Việt</a:t>
            </a:r>
            <a:endParaRPr lang="en-US" sz="4400" b="1" dirty="0" smtClean="0">
              <a:solidFill>
                <a:srgbClr val="002060"/>
              </a:solidFill>
              <a:latin typeface="Times New Roman" panose="02020603050405020304" pitchFamily="18" charset="0"/>
              <a:cs typeface="Times New Roman" panose="02020603050405020304" pitchFamily="18" charset="0"/>
            </a:endParaRPr>
          </a:p>
          <a:p>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Lớp</a:t>
            </a:r>
            <a:r>
              <a:rPr lang="en-US" sz="4400" b="1" dirty="0" smtClean="0">
                <a:solidFill>
                  <a:srgbClr val="002060"/>
                </a:solidFill>
                <a:latin typeface="Times New Roman" panose="02020603050405020304" pitchFamily="18" charset="0"/>
                <a:cs typeface="Times New Roman" panose="02020603050405020304" pitchFamily="18" charset="0"/>
              </a:rPr>
              <a:t> 2A</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083542" y="5506720"/>
            <a:ext cx="3863045" cy="523220"/>
          </a:xfrm>
          <a:prstGeom prst="rect">
            <a:avLst/>
          </a:prstGeom>
          <a:noFill/>
        </p:spPr>
        <p:txBody>
          <a:bodyPr wrap="none" rtlCol="0">
            <a:spAutoFit/>
          </a:bodyPr>
          <a:lstStyle/>
          <a:p>
            <a:r>
              <a:rPr lang="en-US" sz="2800" b="1" i="1" dirty="0" err="1" smtClean="0">
                <a:solidFill>
                  <a:srgbClr val="002060"/>
                </a:solidFill>
                <a:latin typeface="Times New Roman" panose="02020603050405020304" pitchFamily="18" charset="0"/>
                <a:cs typeface="Times New Roman" panose="02020603050405020304" pitchFamily="18" charset="0"/>
              </a:rPr>
              <a:t>Giáo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viên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Vũ</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Thị</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Trang</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07733" y="1132337"/>
            <a:ext cx="6226498" cy="1940454"/>
          </a:xfrm>
          <a:prstGeom prst="rect">
            <a:avLst/>
          </a:prstGeom>
        </p:spPr>
        <p:txBody>
          <a:bodyPr wrap="none">
            <a:prstTxWarp prst="textArchUp">
              <a:avLst/>
            </a:prstTxWarp>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CHÀO MỪNG </a:t>
            </a:r>
          </a:p>
        </p:txBody>
      </p:sp>
    </p:spTree>
    <p:extLst>
      <p:ext uri="{BB962C8B-B14F-4D97-AF65-F5344CB8AC3E}">
        <p14:creationId xmlns:p14="http://schemas.microsoft.com/office/powerpoint/2010/main" val="376452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294640" y="1748135"/>
            <a:ext cx="11419840" cy="1938992"/>
          </a:xfrm>
          <a:prstGeom prst="rect">
            <a:avLst/>
          </a:prstGeom>
        </p:spPr>
        <p:txBody>
          <a:bodyPr wrap="square">
            <a:spAutoFit/>
          </a:bodyPr>
          <a:lstStyle/>
          <a:p>
            <a:pPr algn="just"/>
            <a:r>
              <a:rPr lang="vi-VN" sz="4000" b="1" dirty="0">
                <a:latin typeface="Times New Roman" panose="02020603050405020304" pitchFamily="18" charset="0"/>
                <a:cs typeface="Times New Roman" panose="02020603050405020304" pitchFamily="18" charset="0"/>
              </a:rPr>
              <a:t>Nói rồi, Bác cuộn chiếc rễ thành một vòng tròn và bảo chú cần vụ buộc nó tựa vào hai cái cọc, sau đó mới vùi hai đầu rễ xuống </a:t>
            </a:r>
            <a:r>
              <a:rPr lang="vi-VN" sz="4000" b="1" dirty="0" smtClean="0">
                <a:latin typeface="Times New Roman" panose="02020603050405020304" pitchFamily="18" charset="0"/>
                <a:cs typeface="Times New Roman" panose="02020603050405020304" pitchFamily="18" charset="0"/>
              </a:rPr>
              <a:t>đất</a:t>
            </a:r>
            <a:r>
              <a:rPr lang="en-US" sz="4000" b="1"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196080" y="172720"/>
            <a:ext cx="3376245"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000" b="1" dirty="0" err="1" smtClean="0">
                <a:latin typeface="Times New Roman" panose="02020603050405020304" pitchFamily="18" charset="0"/>
                <a:cs typeface="Times New Roman" panose="02020603050405020304" pitchFamily="18" charset="0"/>
              </a:rPr>
              <a:t>Luyện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câu</a:t>
            </a:r>
            <a:endParaRPr lang="en-US" sz="4000" b="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2072640" y="1748135"/>
            <a:ext cx="172720" cy="649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003280" y="1748134"/>
            <a:ext cx="172720" cy="649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038080" y="2392818"/>
            <a:ext cx="172720" cy="649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03720" y="2906374"/>
            <a:ext cx="172720" cy="649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807200" y="2906374"/>
            <a:ext cx="172720" cy="649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3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2509520" y="1473200"/>
            <a:ext cx="54356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smtClean="0">
                <a:latin typeface="Times New Roman" panose="02020603050405020304" pitchFamily="18" charset="0"/>
                <a:cs typeface="Times New Roman" panose="02020603050405020304" pitchFamily="18" charset="0"/>
              </a:rPr>
              <a:t>Luyện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đọc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nhóm</a:t>
            </a:r>
            <a:r>
              <a:rPr lang="en-US" sz="5400" b="1" dirty="0" smtClean="0">
                <a:latin typeface="Times New Roman" panose="02020603050405020304" pitchFamily="18" charset="0"/>
                <a:cs typeface="Times New Roman" panose="02020603050405020304" pitchFamily="18" charset="0"/>
              </a:rPr>
              <a:t> </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074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2946248" y="940937"/>
            <a:ext cx="54356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b="1" dirty="0" err="1" smtClean="0">
                <a:latin typeface="Times New Roman" panose="02020603050405020304" pitchFamily="18" charset="0"/>
                <a:cs typeface="Times New Roman" panose="02020603050405020304" pitchFamily="18" charset="0"/>
              </a:rPr>
              <a:t>Đọc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phân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vai</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129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032000" y="619760"/>
            <a:ext cx="7733207" cy="1323439"/>
          </a:xfrm>
          <a:prstGeom prst="rect">
            <a:avLst/>
          </a:prstGeom>
          <a:noFill/>
        </p:spPr>
        <p:txBody>
          <a:bodyPr wrap="none" rtlCol="0">
            <a:spAutoFit/>
          </a:bodyPr>
          <a:lstStyle/>
          <a:p>
            <a:r>
              <a:rPr lang="en-US" sz="8000" b="1" dirty="0" err="1" smtClean="0">
                <a:solidFill>
                  <a:srgbClr val="FF0000"/>
                </a:solidFill>
                <a:latin typeface="Times New Roman" panose="02020603050405020304" pitchFamily="18" charset="0"/>
                <a:cs typeface="Times New Roman" panose="02020603050405020304" pitchFamily="18" charset="0"/>
              </a:rPr>
              <a:t>Tạm</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smtClean="0">
                <a:solidFill>
                  <a:srgbClr val="FF0000"/>
                </a:solidFill>
                <a:latin typeface="Times New Roman" panose="02020603050405020304" pitchFamily="18" charset="0"/>
                <a:cs typeface="Times New Roman" panose="02020603050405020304" pitchFamily="18" charset="0"/>
              </a:rPr>
              <a:t>biệt</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smtClean="0">
                <a:solidFill>
                  <a:srgbClr val="FF0000"/>
                </a:solidFill>
                <a:latin typeface="Times New Roman" panose="02020603050405020304" pitchFamily="18" charset="0"/>
                <a:cs typeface="Times New Roman" panose="02020603050405020304" pitchFamily="18" charset="0"/>
              </a:rPr>
              <a:t>các</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smtClean="0">
                <a:solidFill>
                  <a:srgbClr val="FF0000"/>
                </a:solidFill>
                <a:latin typeface="Times New Roman" panose="02020603050405020304" pitchFamily="18" charset="0"/>
                <a:cs typeface="Times New Roman" panose="02020603050405020304" pitchFamily="18" charset="0"/>
              </a:rPr>
              <a:t>em</a:t>
            </a:r>
            <a:r>
              <a:rPr lang="en-US" sz="8000" b="1" dirty="0" smtClean="0">
                <a:solidFill>
                  <a:srgbClr val="FF0000"/>
                </a:solidFill>
                <a:latin typeface="Times New Roman" panose="02020603050405020304" pitchFamily="18" charset="0"/>
                <a:cs typeface="Times New Roman" panose="02020603050405020304" pitchFamily="18" charset="0"/>
              </a:rPr>
              <a:t>!</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70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xin_chao_tat_ca_cac_ban_hoc_sinh_lop_2a_truong_2f2527d3-5af1-4cec-a44c-a4b09d14dd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382" y="-73890"/>
            <a:ext cx="11560342" cy="5857240"/>
          </a:xfrm>
          <a:prstGeom prst="rect">
            <a:avLst/>
          </a:prstGeom>
        </p:spPr>
      </p:pic>
    </p:spTree>
    <p:extLst>
      <p:ext uri="{BB962C8B-B14F-4D97-AF65-F5344CB8AC3E}">
        <p14:creationId xmlns:p14="http://schemas.microsoft.com/office/powerpoint/2010/main" val="207964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ac_ban_mua_hat_that_tuyet_voi_xin_chao_va_hen_8eede750-5746-4773-adda-b29c31024ee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7372" y="228600"/>
            <a:ext cx="11179342" cy="6029960"/>
          </a:xfrm>
          <a:prstGeom prst="rect">
            <a:avLst/>
          </a:prstGeom>
        </p:spPr>
      </p:pic>
      <p:pic>
        <p:nvPicPr>
          <p:cNvPr id="3" name="Đêm Qua Em Mơ Gặp Bác Hồ - Bài Hát Hay Về Bác Hồ [gx_Ho3HHN9A]">
            <a:hlinkClick r:id="" action="ppaction://media"/>
          </p:cNvPr>
          <p:cNvPicPr>
            <a:picLocks noChangeAspect="1"/>
          </p:cNvPicPr>
          <p:nvPr>
            <a:audioFile r:link="rId3"/>
            <p:extLst>
              <p:ext uri="{DAA4B4D4-6D71-4841-9C94-3DE7FCFB9230}">
                <p14:media xmlns:p14="http://schemas.microsoft.com/office/powerpoint/2010/main" r:embed="rId4">
                  <p14:trim st="4752" end="120754.1428"/>
                </p14:media>
              </p:ext>
            </p:extLst>
          </p:nvPr>
        </p:nvPicPr>
        <p:blipFill>
          <a:blip r:embed="rId7"/>
          <a:stretch>
            <a:fillRect/>
          </a:stretch>
        </p:blipFill>
        <p:spPr>
          <a:xfrm>
            <a:off x="10311736" y="993832"/>
            <a:ext cx="389313" cy="389313"/>
          </a:xfrm>
          <a:prstGeom prst="rect">
            <a:avLst/>
          </a:prstGeom>
        </p:spPr>
      </p:pic>
    </p:spTree>
    <p:extLst>
      <p:ext uri="{BB962C8B-B14F-4D97-AF65-F5344CB8AC3E}">
        <p14:creationId xmlns:p14="http://schemas.microsoft.com/office/powerpoint/2010/main" val="1167101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711"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80C27-8830-4E71-8621-77AFA420E9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200" y="172720"/>
            <a:ext cx="11168249" cy="6550420"/>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856322" y="1087120"/>
            <a:ext cx="10153935" cy="1938992"/>
          </a:xfrm>
          <a:prstGeom prst="rect">
            <a:avLst/>
          </a:prstGeom>
          <a:noFill/>
        </p:spPr>
        <p:txBody>
          <a:bodyPr wrap="none" rtlCol="0">
            <a:spAutoFit/>
          </a:bodyPr>
          <a:lstStyle/>
          <a:p>
            <a:pPr algn="ctr"/>
            <a:r>
              <a:rPr lang="en-US" sz="6000" u="sng" dirty="0" err="1" smtClean="0">
                <a:latin typeface="Times New Roman" panose="02020603050405020304" pitchFamily="18" charset="0"/>
                <a:cs typeface="Times New Roman" panose="02020603050405020304" pitchFamily="18" charset="0"/>
              </a:rPr>
              <a:t>Tiếng</a:t>
            </a:r>
            <a:r>
              <a:rPr lang="en-US" sz="6000" u="sng" dirty="0" smtClean="0">
                <a:latin typeface="Times New Roman" panose="02020603050405020304" pitchFamily="18" charset="0"/>
                <a:cs typeface="Times New Roman" panose="02020603050405020304" pitchFamily="18" charset="0"/>
              </a:rPr>
              <a:t> </a:t>
            </a:r>
            <a:r>
              <a:rPr lang="en-US" sz="6000" u="sng" dirty="0" err="1" smtClean="0">
                <a:latin typeface="Times New Roman" panose="02020603050405020304" pitchFamily="18" charset="0"/>
                <a:cs typeface="Times New Roman" panose="02020603050405020304" pitchFamily="18" charset="0"/>
              </a:rPr>
              <a:t>Việt</a:t>
            </a:r>
            <a:endParaRPr lang="en-US" sz="6000" u="sng" dirty="0" smtClean="0">
              <a:latin typeface="Times New Roman" panose="02020603050405020304" pitchFamily="18" charset="0"/>
              <a:cs typeface="Times New Roman" panose="02020603050405020304" pitchFamily="18" charset="0"/>
            </a:endParaRPr>
          </a:p>
          <a:p>
            <a:pPr algn="ctr"/>
            <a:r>
              <a:rPr lang="en-US" sz="6000" u="sng" dirty="0" err="1" smtClean="0">
                <a:solidFill>
                  <a:srgbClr val="FF0000"/>
                </a:solidFill>
                <a:latin typeface="Times New Roman" panose="02020603050405020304" pitchFamily="18" charset="0"/>
                <a:cs typeface="Times New Roman" panose="02020603050405020304" pitchFamily="18" charset="0"/>
              </a:rPr>
              <a:t>Tiết</a:t>
            </a:r>
            <a:r>
              <a:rPr lang="en-US" sz="6000" u="sng" dirty="0" smtClean="0">
                <a:solidFill>
                  <a:srgbClr val="FF0000"/>
                </a:solidFill>
                <a:latin typeface="Times New Roman" panose="02020603050405020304" pitchFamily="18" charset="0"/>
                <a:cs typeface="Times New Roman" panose="02020603050405020304" pitchFamily="18" charset="0"/>
              </a:rPr>
              <a:t>  215</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Đọc</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Chiếc</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rễ</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đa</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tròn</a:t>
            </a:r>
            <a:r>
              <a:rPr lang="en-US" sz="6000" dirty="0" smtClean="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913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83779" y="858716"/>
            <a:ext cx="11698014" cy="6186309"/>
          </a:xfrm>
          <a:prstGeom prst="rect">
            <a:avLst/>
          </a:prstGeom>
        </p:spPr>
        <p:txBody>
          <a:bodyPr wrap="square">
            <a:spAutoFit/>
          </a:bodyPr>
          <a:lstStyle/>
          <a:p>
            <a:pPr indent="173038"/>
            <a:r>
              <a:rPr lang="vi-VN" sz="2200" dirty="0">
                <a:latin typeface="+mj-lt"/>
                <a:cs typeface="Times New Roman" pitchFamily="18" charset="0"/>
              </a:rPr>
              <a:t> </a:t>
            </a:r>
            <a:r>
              <a:rPr lang="vi-VN" sz="2200" dirty="0"/>
              <a:t>1. </a:t>
            </a:r>
            <a:r>
              <a:rPr lang="en-US" sz="2200" dirty="0" err="1"/>
              <a:t>Buổi</a:t>
            </a:r>
            <a:r>
              <a:rPr lang="en-US" sz="2200" dirty="0"/>
              <a:t> </a:t>
            </a:r>
            <a:r>
              <a:rPr lang="vi-VN" sz="2200" dirty="0"/>
              <a:t>sớm hôm ấy, sau khi tập thể dục, Bác Hồ đi dạo trong vườn. Đến gần cây đa, Bác chợt thấy một chiếc rễ đa nhỏ</a:t>
            </a:r>
            <a:r>
              <a:rPr lang="en-US" sz="2200" dirty="0"/>
              <a:t>,</a:t>
            </a:r>
            <a:r>
              <a:rPr lang="vi-VN" sz="2200" dirty="0"/>
              <a:t> dài ngoằn ngoèo nằm trên mặt đất. Chắc là trận gió đêm qua đã làm nó rơi xuống. Bác tần ngần một lát, rồi bảo chú cần vụ đứng gần đấy:</a:t>
            </a:r>
          </a:p>
          <a:p>
            <a:r>
              <a:rPr lang="vi-VN" sz="2200" dirty="0"/>
              <a:t>- Chú cuốn rễ này lại, rồi trồng cho nó mọc tiếp nhé!</a:t>
            </a:r>
          </a:p>
          <a:p>
            <a:r>
              <a:rPr lang="vi-VN" sz="2200" dirty="0"/>
              <a:t>   2. Theo lời Bác, chú cần vụ xới đất, vùi chiếc rễ xuống. Nhưng Bác lại bảo:</a:t>
            </a:r>
          </a:p>
          <a:p>
            <a:r>
              <a:rPr lang="vi-VN" sz="2200" dirty="0"/>
              <a:t>- Chú nên làm thế này.</a:t>
            </a:r>
          </a:p>
          <a:p>
            <a:r>
              <a:rPr lang="vi-VN" sz="2200" dirty="0"/>
              <a:t>Nói rồi, Bác cuộn chiếc rễ thành một vòng tròn và bảo chú cần vụ buộc nó tựa vào hai cái cọc, sau đó mới vùi hai đầu rễ xuống đất.</a:t>
            </a:r>
          </a:p>
          <a:p>
            <a:r>
              <a:rPr lang="vi-VN" sz="2200" dirty="0"/>
              <a:t>Chú cần vụ thắc mắc:</a:t>
            </a:r>
          </a:p>
          <a:p>
            <a:r>
              <a:rPr lang="vi-VN" sz="2200" dirty="0"/>
              <a:t>- Thưa Bác, làm thế để làm gì ạ?</a:t>
            </a:r>
          </a:p>
          <a:p>
            <a:r>
              <a:rPr lang="vi-VN" sz="2200" dirty="0"/>
              <a:t>Bác khẽ cười:</a:t>
            </a:r>
          </a:p>
          <a:p>
            <a:r>
              <a:rPr lang="vi-VN" sz="2200" dirty="0"/>
              <a:t>- Rồi chú sẽ biết.</a:t>
            </a:r>
          </a:p>
          <a:p>
            <a:r>
              <a:rPr lang="vi-VN" sz="2200" dirty="0"/>
              <a:t>   3. Nhiều năm sau, chiếc rễ đã bén đất và thành cây đa con có vòng lá tròn. Thiếu nhi vào thăm vườn Bác, em nào cũng thích chơi trò chui qua chui lại vòng lá ấy. Lúc đó, mọi người mới hiểu vì sao Bác cho trồng chiếc rễ đa thành hình tròn nh</a:t>
            </a:r>
            <a:r>
              <a:rPr lang="en-US" sz="2200" dirty="0"/>
              <a:t>ư </a:t>
            </a:r>
            <a:r>
              <a:rPr lang="vi-VN" sz="2200" dirty="0"/>
              <a:t>thế</a:t>
            </a:r>
            <a:r>
              <a:rPr lang="en-US" sz="2200" dirty="0"/>
              <a:t>.</a:t>
            </a:r>
            <a:r>
              <a:rPr lang="vi-VN" sz="2200" dirty="0"/>
              <a:t/>
            </a:r>
            <a:br>
              <a:rPr lang="vi-VN" sz="2200" dirty="0"/>
            </a:br>
            <a:r>
              <a:rPr lang="vi-VN" sz="2200" dirty="0"/>
              <a:t/>
            </a:r>
            <a:br>
              <a:rPr lang="vi-VN" sz="2200" dirty="0"/>
            </a:br>
            <a:endParaRPr lang="vi-VN" sz="2200" dirty="0">
              <a:cs typeface="Times New Roman"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FF0000"/>
                </a:solidFill>
                <a:cs typeface="Times New Roman" pitchFamily="18" charset="0"/>
              </a:rPr>
              <a:t>Chiếc rễ đa tròn</a:t>
            </a:r>
            <a:endParaRPr lang="en-US" sz="2800" b="1" dirty="0">
              <a:solidFill>
                <a:srgbClr val="FF0000"/>
              </a:solidFill>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endParaRPr lang="en-US" sz="1800"/>
          </a:p>
          <a:p>
            <a:r>
              <a:rPr lang="en-US" sz="1800" i="1"/>
              <a:t>                                                                                 </a:t>
            </a:r>
            <a:r>
              <a:rPr lang="en-US" sz="2000"/>
              <a:t>Theo tập sách </a:t>
            </a:r>
            <a:r>
              <a:rPr lang="en-US" sz="2000" i="1"/>
              <a:t>BÁC HỒ KÍNH YÊU</a:t>
            </a:r>
            <a:endParaRPr lang="en-US" i="1"/>
          </a:p>
        </p:txBody>
      </p:sp>
    </p:spTree>
    <p:extLst>
      <p:ext uri="{BB962C8B-B14F-4D97-AF65-F5344CB8AC3E}">
        <p14:creationId xmlns:p14="http://schemas.microsoft.com/office/powerpoint/2010/main" val="2293972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46197" y="858716"/>
            <a:ext cx="11698014" cy="6186309"/>
          </a:xfrm>
          <a:prstGeom prst="rect">
            <a:avLst/>
          </a:prstGeom>
        </p:spPr>
        <p:txBody>
          <a:bodyPr wrap="square">
            <a:spAutoFit/>
          </a:bodyPr>
          <a:lstStyle/>
          <a:p>
            <a:pPr marL="0" marR="0" lvl="0" indent="173038"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200" b="0" i="0" u="none" strike="noStrike" kern="1200" cap="none" spc="0" normalizeH="0" baseline="0" noProof="0" dirty="0">
                <a:ln>
                  <a:noFill/>
                </a:ln>
                <a:solidFill>
                  <a:prstClr val="black"/>
                </a:solidFill>
                <a:effectLst/>
                <a:uLnTx/>
                <a:uFillTx/>
                <a:ea typeface="+mn-ea"/>
                <a:cs typeface="+mn-cs"/>
              </a:rPr>
              <a:t>1. </a:t>
            </a:r>
            <a:r>
              <a:rPr kumimoji="0" lang="en-US" sz="2200" b="0" i="0" u="none" strike="noStrike" kern="1200" cap="none" spc="0" normalizeH="0" baseline="0" noProof="0" dirty="0" err="1">
                <a:ln>
                  <a:noFill/>
                </a:ln>
                <a:solidFill>
                  <a:prstClr val="black"/>
                </a:solidFill>
                <a:effectLst/>
                <a:uLnTx/>
                <a:uFillTx/>
                <a:latin typeface="UTM Avo"/>
                <a:ea typeface="+mn-ea"/>
                <a:cs typeface="+mn-cs"/>
              </a:rPr>
              <a:t>Buổi</a:t>
            </a:r>
            <a:r>
              <a:rPr kumimoji="0" lang="en-US" sz="2200" b="0" i="0" u="none" strike="noStrike" kern="1200" cap="none" spc="0" normalizeH="0" baseline="0" noProof="0" dirty="0">
                <a:ln>
                  <a:noFill/>
                </a:ln>
                <a:solidFill>
                  <a:prstClr val="black"/>
                </a:solidFill>
                <a:effectLst/>
                <a:uLnTx/>
                <a:uFillTx/>
                <a:latin typeface="UTM Avo"/>
                <a:ea typeface="+mn-ea"/>
                <a:cs typeface="+mn-cs"/>
              </a:rPr>
              <a:t> </a:t>
            </a:r>
            <a:r>
              <a:rPr kumimoji="0" lang="vi-VN" sz="2200" b="0" i="0" u="none" strike="noStrike" kern="1200" cap="none" spc="0" normalizeH="0" baseline="0" noProof="0" dirty="0">
                <a:ln>
                  <a:noFill/>
                </a:ln>
                <a:solidFill>
                  <a:prstClr val="black"/>
                </a:solidFill>
                <a:effectLst/>
                <a:uLnTx/>
                <a:uFillTx/>
                <a:ea typeface="+mn-ea"/>
                <a:cs typeface="+mn-cs"/>
              </a:rPr>
              <a:t>sớm hôm ấy, sau khi tập thể dục, Bác Hồ đi dạo trong vườn. Đến gần cây đa, Bác chợt thấy một chiếc rễ đa nhỏ</a:t>
            </a:r>
            <a:r>
              <a:rPr kumimoji="0" lang="en-US" sz="2200" b="0" i="0" u="none" strike="noStrike" kern="1200" cap="none" spc="0" normalizeH="0" baseline="0" noProof="0" dirty="0">
                <a:ln>
                  <a:noFill/>
                </a:ln>
                <a:solidFill>
                  <a:prstClr val="black"/>
                </a:solidFill>
                <a:effectLst/>
                <a:uLnTx/>
                <a:uFillTx/>
                <a:latin typeface="UTM Avo"/>
                <a:ea typeface="+mn-ea"/>
                <a:cs typeface="+mn-cs"/>
              </a:rPr>
              <a:t>,</a:t>
            </a:r>
            <a:r>
              <a:rPr kumimoji="0" lang="vi-VN" sz="2200" b="0" i="0" u="none" strike="noStrike" kern="1200" cap="none" spc="0" normalizeH="0" baseline="0" noProof="0" dirty="0">
                <a:ln>
                  <a:noFill/>
                </a:ln>
                <a:solidFill>
                  <a:prstClr val="black"/>
                </a:solidFill>
                <a:effectLst/>
                <a:uLnTx/>
                <a:uFillTx/>
                <a:ea typeface="+mn-ea"/>
                <a:cs typeface="+mn-cs"/>
              </a:rPr>
              <a:t> dài ngoằn ngoèo nằm trên mặt đất. Chắc là trận gió đêm qua đã làm nó rơi xuống. Bác tần ngần một lát, rồi bảo chú cần vụ đứng gần đấy: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Chú cuốn rễ này lại, rồi trồng cho nó mọc tiếp nhé!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2. Theo lời Bác, chú cần vụ xới đất, vùi chiếc rễ xuống. Nhưng Bác lại bảo: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Chú nên làm thế này.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Nói rồi, Bác cuộn chiếc rễ thành một vòng tròn và bảo chú cần vụ buộc nó tựa vào hai cái cọc, sau đó mới vùi hai đầu rễ xuống đất.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Chú cần vụ thắc mắc: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Thưa Bác, làm thế để làm gì 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Bác khẽ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Rồi chú sẽ biết.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3. Nhiều năm sau, chiếc rễ đã bén đất và thành cây đa con có vòng lá tròn. Thiếu nhi vào thăm vườn Bác, em nào cũng thích chơi trò chui qua chui lại vòng lá ấy. Lúc đó, mọi người mới hiểu vì sao Bác cho trồng chiếc rễ đa thành hình tròn nh</a:t>
            </a:r>
            <a:r>
              <a:rPr kumimoji="0" lang="en-US" sz="2200" b="0" i="0" u="none" strike="noStrike" kern="1200" cap="none" spc="0" normalizeH="0" baseline="0" noProof="0" dirty="0">
                <a:ln>
                  <a:noFill/>
                </a:ln>
                <a:solidFill>
                  <a:prstClr val="black"/>
                </a:solidFill>
                <a:effectLst/>
                <a:uLnTx/>
                <a:uFillTx/>
                <a:latin typeface="UTM Avo"/>
                <a:ea typeface="+mn-ea"/>
                <a:cs typeface="+mn-cs"/>
              </a:rPr>
              <a:t>ư </a:t>
            </a:r>
            <a:r>
              <a:rPr kumimoji="0" lang="vi-VN" sz="2200" b="0" i="0" u="none" strike="noStrike" kern="1200" cap="none" spc="0" normalizeH="0" baseline="0" noProof="0" dirty="0">
                <a:ln>
                  <a:noFill/>
                </a:ln>
                <a:solidFill>
                  <a:prstClr val="black"/>
                </a:solidFill>
                <a:effectLst/>
                <a:uLnTx/>
                <a:uFillTx/>
                <a:ea typeface="+mn-ea"/>
                <a:cs typeface="+mn-cs"/>
              </a:rPr>
              <a:t>thế</a:t>
            </a:r>
            <a:r>
              <a:rPr kumimoji="0" lang="en-US" sz="2200" b="0" i="0" u="none" strike="noStrike" kern="1200" cap="none" spc="0" normalizeH="0" baseline="0" noProof="0" dirty="0">
                <a:ln>
                  <a:noFill/>
                </a:ln>
                <a:solidFill>
                  <a:prstClr val="black"/>
                </a:solidFill>
                <a:effectLst/>
                <a:uLnTx/>
                <a:uFillTx/>
                <a:latin typeface="UTM Avo"/>
                <a:ea typeface="+mn-ea"/>
                <a:cs typeface="+mn-cs"/>
              </a:rPr>
              <a:t>.</a:t>
            </a:r>
            <a:r>
              <a:rPr kumimoji="0" lang="vi-VN" sz="2200" b="0" i="0" u="none" strike="noStrike" kern="1200" cap="none" spc="0" normalizeH="0" baseline="0" noProof="0" dirty="0">
                <a:ln>
                  <a:noFill/>
                </a:ln>
                <a:solidFill>
                  <a:prstClr val="black"/>
                </a:solidFill>
                <a:effectLst/>
                <a:uLnTx/>
                <a:uFillTx/>
                <a:ea typeface="+mn-ea"/>
                <a:cs typeface="+mn-cs"/>
              </a:rPr>
              <a:t/>
            </a:r>
            <a:br>
              <a:rPr kumimoji="0" lang="vi-VN" sz="2200" b="0" i="0" u="none" strike="noStrike" kern="1200" cap="none" spc="0" normalizeH="0" baseline="0" noProof="0" dirty="0">
                <a:ln>
                  <a:noFill/>
                </a:ln>
                <a:solidFill>
                  <a:prstClr val="black"/>
                </a:solidFill>
                <a:effectLst/>
                <a:uLnTx/>
                <a:uFillTx/>
                <a:ea typeface="+mn-ea"/>
                <a:cs typeface="+mn-cs"/>
              </a:rPr>
            </a:br>
            <a:r>
              <a:rPr kumimoji="0" lang="vi-VN" sz="2200" b="0" i="0" u="none" strike="noStrike" kern="1200" cap="none" spc="0" normalizeH="0" baseline="0" noProof="0" dirty="0">
                <a:ln>
                  <a:noFill/>
                </a:ln>
                <a:solidFill>
                  <a:prstClr val="black"/>
                </a:solidFill>
                <a:effectLst/>
                <a:uLnTx/>
                <a:uFillTx/>
                <a:ea typeface="+mn-ea"/>
                <a:cs typeface="+mn-cs"/>
              </a:rPr>
              <a:t/>
            </a:r>
            <a:br>
              <a:rPr kumimoji="0" lang="vi-VN" sz="2200" b="0" i="0" u="none" strike="noStrike" kern="1200" cap="none" spc="0" normalizeH="0" baseline="0" noProof="0" dirty="0">
                <a:ln>
                  <a:noFill/>
                </a:ln>
                <a:solidFill>
                  <a:prstClr val="black"/>
                </a:solidFill>
                <a:effectLst/>
                <a:uLnTx/>
                <a:uFillTx/>
                <a:ea typeface="+mn-ea"/>
                <a:cs typeface="+mn-cs"/>
              </a:rPr>
            </a:br>
            <a:endParaRPr kumimoji="0" lang="vi-VN" sz="2200" b="0"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en-US" sz="2000" b="0" u="none" strike="noStrike" kern="1200" cap="none" spc="0" normalizeH="0" baseline="0" noProof="0">
                <a:ln>
                  <a:noFill/>
                </a:ln>
                <a:solidFill>
                  <a:prstClr val="black"/>
                </a:solidFill>
                <a:effectLst/>
                <a:uLnTx/>
                <a:uFillTx/>
                <a:latin typeface="UTM Avo"/>
                <a:ea typeface="+mn-ea"/>
                <a:cs typeface="+mn-cs"/>
              </a:rPr>
              <a:t>Theo tập sách </a:t>
            </a:r>
            <a:r>
              <a:rPr kumimoji="0" lang="en-US" sz="2000" i="1" u="none" strike="noStrike" kern="1200" cap="none" spc="0" normalizeH="0" baseline="0" noProof="0">
                <a:ln>
                  <a:noFill/>
                </a:ln>
                <a:solidFill>
                  <a:prstClr val="black"/>
                </a:solidFill>
                <a:effectLst/>
                <a:uLnTx/>
                <a:uFillTx/>
                <a:latin typeface="UTM Avo"/>
                <a:ea typeface="+mn-ea"/>
                <a:cs typeface="+mn-cs"/>
              </a:rPr>
              <a:t>BÁC HỒ KÍNH YÊU</a:t>
            </a:r>
            <a:endParaRPr kumimoji="0" lang="en-US" sz="1800" i="1" u="none" strike="noStrike" kern="1200" cap="none" spc="0" normalizeH="0" baseline="0" noProof="0">
              <a:ln>
                <a:noFill/>
              </a:ln>
              <a:solidFill>
                <a:prstClr val="black"/>
              </a:solidFill>
              <a:effectLst/>
              <a:uLnTx/>
              <a:uFillTx/>
              <a:latin typeface="UTM Avo"/>
              <a:ea typeface="+mn-ea"/>
              <a:cs typeface="+mn-cs"/>
            </a:endParaRPr>
          </a:p>
        </p:txBody>
      </p:sp>
      <p:cxnSp>
        <p:nvCxnSpPr>
          <p:cNvPr id="10" name="Straight Connector 9">
            <a:extLst>
              <a:ext uri="{FF2B5EF4-FFF2-40B4-BE49-F238E27FC236}">
                <a16:creationId xmlns:a16="http://schemas.microsoft.com/office/drawing/2014/main" id="{B74B1E35-633B-4E03-9E68-1508D869CD3F}"/>
              </a:ext>
            </a:extLst>
          </p:cNvPr>
          <p:cNvCxnSpPr>
            <a:cxnSpLocks/>
          </p:cNvCxnSpPr>
          <p:nvPr/>
        </p:nvCxnSpPr>
        <p:spPr>
          <a:xfrm>
            <a:off x="305161" y="928033"/>
            <a:ext cx="0" cy="123098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BAD0DD-8137-4CC5-8FF0-1BF58FA395AA}"/>
              </a:ext>
            </a:extLst>
          </p:cNvPr>
          <p:cNvCxnSpPr>
            <a:cxnSpLocks/>
          </p:cNvCxnSpPr>
          <p:nvPr/>
        </p:nvCxnSpPr>
        <p:spPr>
          <a:xfrm>
            <a:off x="275042" y="2596309"/>
            <a:ext cx="0" cy="23623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7EF4F2-5729-43F7-8DB0-41E4D5BE464E}"/>
              </a:ext>
            </a:extLst>
          </p:cNvPr>
          <p:cNvCxnSpPr>
            <a:cxnSpLocks/>
          </p:cNvCxnSpPr>
          <p:nvPr/>
        </p:nvCxnSpPr>
        <p:spPr>
          <a:xfrm>
            <a:off x="246197" y="5076459"/>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C4CDAFB-C2A1-41FD-97EB-20EE51C3085C}"/>
              </a:ext>
            </a:extLst>
          </p:cNvPr>
          <p:cNvSpPr/>
          <p:nvPr/>
        </p:nvSpPr>
        <p:spPr>
          <a:xfrm>
            <a:off x="469794" y="858716"/>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sp>
        <p:nvSpPr>
          <p:cNvPr id="15" name="Oval 14">
            <a:extLst>
              <a:ext uri="{FF2B5EF4-FFF2-40B4-BE49-F238E27FC236}">
                <a16:creationId xmlns:a16="http://schemas.microsoft.com/office/drawing/2014/main" id="{E38A3721-C110-41F6-8466-8894BC67941E}"/>
              </a:ext>
            </a:extLst>
          </p:cNvPr>
          <p:cNvSpPr/>
          <p:nvPr/>
        </p:nvSpPr>
        <p:spPr>
          <a:xfrm>
            <a:off x="423821" y="2159019"/>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6" name="Oval 15">
            <a:extLst>
              <a:ext uri="{FF2B5EF4-FFF2-40B4-BE49-F238E27FC236}">
                <a16:creationId xmlns:a16="http://schemas.microsoft.com/office/drawing/2014/main" id="{B24B6846-3302-4260-B5AC-A019473D700F}"/>
              </a:ext>
            </a:extLst>
          </p:cNvPr>
          <p:cNvSpPr/>
          <p:nvPr/>
        </p:nvSpPr>
        <p:spPr>
          <a:xfrm>
            <a:off x="408692" y="4916010"/>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Tree>
    <p:extLst>
      <p:ext uri="{BB962C8B-B14F-4D97-AF65-F5344CB8AC3E}">
        <p14:creationId xmlns:p14="http://schemas.microsoft.com/office/powerpoint/2010/main" val="414717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0" y="371964"/>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a16="http://schemas.microsoft.com/office/drawing/2014/main" id="{3D5FBF49-3FB5-41C4-B842-8ABA6B34502D}"/>
              </a:ext>
            </a:extLst>
          </p:cNvPr>
          <p:cNvSpPr/>
          <p:nvPr/>
        </p:nvSpPr>
        <p:spPr>
          <a:xfrm>
            <a:off x="2564705" y="5005652"/>
            <a:ext cx="2842867"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Tần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ngần</a:t>
            </a:r>
            <a:r>
              <a:rPr lang="vi-VN" sz="2400" b="1" dirty="0">
                <a:solidFill>
                  <a:srgbClr val="FF0000"/>
                </a:solidFill>
                <a:cs typeface="Times New Roman" pitchFamily="18" charset="0"/>
              </a:rPr>
              <a:t>:</a:t>
            </a:r>
            <a:r>
              <a:rPr lang="en-US" sz="2400" b="1" dirty="0">
                <a:solidFill>
                  <a:srgbClr val="FF0000"/>
                </a:solidFill>
                <a:cs typeface="Times New Roman" pitchFamily="18" charset="0"/>
              </a:rPr>
              <a:t> </a:t>
            </a:r>
            <a:r>
              <a:rPr lang="en-US" sz="2400" dirty="0" err="1">
                <a:cs typeface="Times New Roman" pitchFamily="18" charset="0"/>
              </a:rPr>
              <a:t>đang</a:t>
            </a:r>
            <a:r>
              <a:rPr lang="en-US" sz="2400" dirty="0">
                <a:cs typeface="Times New Roman" pitchFamily="18" charset="0"/>
              </a:rPr>
              <a:t> </a:t>
            </a:r>
            <a:r>
              <a:rPr lang="en-US" sz="2400" dirty="0" err="1">
                <a:cs typeface="Times New Roman" pitchFamily="18" charset="0"/>
              </a:rPr>
              <a:t>mãi</a:t>
            </a:r>
            <a:r>
              <a:rPr lang="en-US" sz="2400" dirty="0">
                <a:cs typeface="Times New Roman" pitchFamily="18" charset="0"/>
              </a:rPr>
              <a:t> </a:t>
            </a:r>
            <a:r>
              <a:rPr lang="en-US" sz="2400" dirty="0" err="1">
                <a:cs typeface="Times New Roman" pitchFamily="18" charset="0"/>
              </a:rPr>
              <a:t>suy</a:t>
            </a:r>
            <a:r>
              <a:rPr lang="en-US" sz="2400" dirty="0">
                <a:cs typeface="Times New Roman" pitchFamily="18" charset="0"/>
              </a:rPr>
              <a:t> </a:t>
            </a:r>
            <a:r>
              <a:rPr lang="en-US" sz="2400" dirty="0" err="1">
                <a:cs typeface="Times New Roman" pitchFamily="18" charset="0"/>
              </a:rPr>
              <a:t>nghĩ</a:t>
            </a:r>
            <a:r>
              <a:rPr lang="en-US" sz="2400" dirty="0">
                <a:cs typeface="Times New Roman" pitchFamily="18" charset="0"/>
              </a:rPr>
              <a:t>, </a:t>
            </a:r>
            <a:r>
              <a:rPr lang="en-US" sz="2400" dirty="0" err="1">
                <a:cs typeface="Times New Roman" pitchFamily="18" charset="0"/>
              </a:rPr>
              <a:t>chưa</a:t>
            </a:r>
            <a:r>
              <a:rPr lang="en-US" sz="2400" dirty="0">
                <a:cs typeface="Times New Roman" pitchFamily="18" charset="0"/>
              </a:rPr>
              <a:t> </a:t>
            </a:r>
            <a:r>
              <a:rPr lang="en-US" sz="2400" dirty="0" err="1">
                <a:cs typeface="Times New Roman" pitchFamily="18" charset="0"/>
              </a:rPr>
              <a:t>biết</a:t>
            </a:r>
            <a:r>
              <a:rPr lang="en-US" sz="2400" dirty="0">
                <a:cs typeface="Times New Roman" pitchFamily="18" charset="0"/>
              </a:rPr>
              <a:t> </a:t>
            </a:r>
            <a:r>
              <a:rPr lang="en-US" sz="2400" dirty="0" err="1">
                <a:cs typeface="Times New Roman" pitchFamily="18" charset="0"/>
              </a:rPr>
              <a:t>nên</a:t>
            </a:r>
            <a:r>
              <a:rPr lang="en-US" sz="2400" dirty="0">
                <a:cs typeface="Times New Roman" pitchFamily="18" charset="0"/>
              </a:rPr>
              <a:t> </a:t>
            </a:r>
            <a:r>
              <a:rPr lang="en-US" sz="2400" dirty="0" err="1">
                <a:cs typeface="Times New Roman" pitchFamily="18" charset="0"/>
              </a:rPr>
              <a:t>làm</a:t>
            </a:r>
            <a:r>
              <a:rPr lang="en-US" sz="2400" dirty="0">
                <a:cs typeface="Times New Roman" pitchFamily="18" charset="0"/>
              </a:rPr>
              <a:t> </a:t>
            </a:r>
            <a:r>
              <a:rPr lang="en-US" sz="2400" dirty="0" err="1">
                <a:cs typeface="Times New Roman" pitchFamily="18" charset="0"/>
              </a:rPr>
              <a:t>thế</a:t>
            </a:r>
            <a:r>
              <a:rPr lang="en-US" sz="2400" dirty="0">
                <a:cs typeface="Times New Roman" pitchFamily="18" charset="0"/>
              </a:rPr>
              <a:t> </a:t>
            </a:r>
            <a:r>
              <a:rPr lang="en-US" sz="2400" dirty="0" err="1">
                <a:cs typeface="Times New Roman" pitchFamily="18" charset="0"/>
              </a:rPr>
              <a:t>nào</a:t>
            </a:r>
            <a:r>
              <a:rPr lang="en-US" sz="2400" dirty="0">
                <a:latin typeface="UTM Avo"/>
                <a:cs typeface="Times New Roman" pitchFamily="18" charset="0"/>
              </a:rPr>
              <a:t>.</a:t>
            </a:r>
            <a:endParaRPr lang="vi-VN" sz="2800" dirty="0">
              <a:cs typeface="Times New Roman" pitchFamily="18" charset="0"/>
            </a:endParaRPr>
          </a:p>
        </p:txBody>
      </p:sp>
      <p:sp>
        <p:nvSpPr>
          <p:cNvPr id="10" name="Rectangle 9">
            <a:extLst>
              <a:ext uri="{FF2B5EF4-FFF2-40B4-BE49-F238E27FC236}">
                <a16:creationId xmlns:a16="http://schemas.microsoft.com/office/drawing/2014/main" id="{F80C09C0-06C9-443E-8E7B-4ACEB16C98E2}"/>
              </a:ext>
            </a:extLst>
          </p:cNvPr>
          <p:cNvSpPr/>
          <p:nvPr/>
        </p:nvSpPr>
        <p:spPr>
          <a:xfrm>
            <a:off x="6246813" y="4746910"/>
            <a:ext cx="2712870"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Cần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vụ</a:t>
            </a:r>
            <a:r>
              <a:rPr lang="en-US" sz="2400" b="1" dirty="0">
                <a:solidFill>
                  <a:srgbClr val="FF0000"/>
                </a:solidFill>
                <a:latin typeface="UTM Avo"/>
                <a:cs typeface="Times New Roman" pitchFamily="18" charset="0"/>
              </a:rPr>
              <a:t>: </a:t>
            </a:r>
            <a:r>
              <a:rPr lang="en-US" sz="2400" dirty="0" err="1">
                <a:latin typeface="UTM Avo"/>
                <a:cs typeface="Times New Roman" pitchFamily="18" charset="0"/>
              </a:rPr>
              <a:t>người</a:t>
            </a:r>
            <a:r>
              <a:rPr lang="en-US" sz="2400" dirty="0">
                <a:latin typeface="UTM Avo"/>
                <a:cs typeface="Times New Roman" pitchFamily="18" charset="0"/>
              </a:rPr>
              <a:t> </a:t>
            </a:r>
            <a:r>
              <a:rPr lang="en-US" sz="2400" dirty="0" err="1">
                <a:latin typeface="UTM Avo"/>
                <a:cs typeface="Times New Roman" pitchFamily="18" charset="0"/>
              </a:rPr>
              <a:t>làm</a:t>
            </a:r>
            <a:r>
              <a:rPr lang="en-US" sz="2400" dirty="0">
                <a:latin typeface="UTM Avo"/>
                <a:cs typeface="Times New Roman" pitchFamily="18" charset="0"/>
              </a:rPr>
              <a:t> </a:t>
            </a:r>
            <a:r>
              <a:rPr lang="en-US" sz="2400" dirty="0" err="1">
                <a:latin typeface="UTM Avo"/>
                <a:cs typeface="Times New Roman" pitchFamily="18" charset="0"/>
              </a:rPr>
              <a:t>công</a:t>
            </a:r>
            <a:r>
              <a:rPr lang="en-US" sz="2400" dirty="0">
                <a:latin typeface="UTM Avo"/>
                <a:cs typeface="Times New Roman" pitchFamily="18" charset="0"/>
              </a:rPr>
              <a:t> </a:t>
            </a:r>
            <a:r>
              <a:rPr lang="en-US" sz="2400" dirty="0" err="1">
                <a:latin typeface="UTM Avo"/>
                <a:cs typeface="Times New Roman" pitchFamily="18" charset="0"/>
              </a:rPr>
              <a:t>việc</a:t>
            </a:r>
            <a:r>
              <a:rPr lang="en-US" sz="2400" dirty="0">
                <a:latin typeface="UTM Avo"/>
                <a:cs typeface="Times New Roman" pitchFamily="18" charset="0"/>
              </a:rPr>
              <a:t> </a:t>
            </a:r>
            <a:r>
              <a:rPr lang="en-US" sz="2400" dirty="0" err="1">
                <a:latin typeface="UTM Avo"/>
                <a:cs typeface="Times New Roman" pitchFamily="18" charset="0"/>
              </a:rPr>
              <a:t>chăm</a:t>
            </a:r>
            <a:r>
              <a:rPr lang="en-US" sz="2400" dirty="0">
                <a:latin typeface="UTM Avo"/>
                <a:cs typeface="Times New Roman" pitchFamily="18" charset="0"/>
              </a:rPr>
              <a:t> </a:t>
            </a:r>
            <a:r>
              <a:rPr lang="en-US" sz="2400" dirty="0" err="1">
                <a:latin typeface="UTM Avo"/>
                <a:cs typeface="Times New Roman" pitchFamily="18" charset="0"/>
              </a:rPr>
              <a:t>sóc</a:t>
            </a:r>
            <a:r>
              <a:rPr lang="en-US" sz="2400" dirty="0">
                <a:latin typeface="UTM Avo"/>
                <a:cs typeface="Times New Roman" pitchFamily="18" charset="0"/>
              </a:rPr>
              <a:t>, </a:t>
            </a:r>
            <a:r>
              <a:rPr lang="en-US" sz="2400" dirty="0" err="1">
                <a:latin typeface="UTM Avo"/>
                <a:cs typeface="Times New Roman" pitchFamily="18" charset="0"/>
              </a:rPr>
              <a:t>phục</a:t>
            </a:r>
            <a:r>
              <a:rPr lang="en-US" sz="2400" dirty="0">
                <a:latin typeface="UTM Avo"/>
                <a:cs typeface="Times New Roman" pitchFamily="18" charset="0"/>
              </a:rPr>
              <a:t> </a:t>
            </a:r>
            <a:r>
              <a:rPr lang="en-US" sz="2400" dirty="0" err="1">
                <a:latin typeface="UTM Avo"/>
                <a:cs typeface="Times New Roman" pitchFamily="18" charset="0"/>
              </a:rPr>
              <a:t>vụ</a:t>
            </a:r>
            <a:r>
              <a:rPr lang="en-US" sz="2400" dirty="0">
                <a:latin typeface="UTM Avo"/>
                <a:cs typeface="Times New Roman" pitchFamily="18" charset="0"/>
              </a:rPr>
              <a:t> </a:t>
            </a:r>
            <a:r>
              <a:rPr lang="en-US" sz="2400" dirty="0" err="1">
                <a:latin typeface="UTM Avo"/>
                <a:cs typeface="Times New Roman" pitchFamily="18" charset="0"/>
              </a:rPr>
              <a:t>lãnh</a:t>
            </a:r>
            <a:r>
              <a:rPr lang="en-US" sz="2400" dirty="0">
                <a:latin typeface="UTM Avo"/>
                <a:cs typeface="Times New Roman" pitchFamily="18" charset="0"/>
              </a:rPr>
              <a:t> </a:t>
            </a:r>
            <a:r>
              <a:rPr lang="en-US" sz="2400" dirty="0" err="1">
                <a:latin typeface="UTM Avo"/>
                <a:cs typeface="Times New Roman" pitchFamily="18" charset="0"/>
              </a:rPr>
              <a:t>đạo</a:t>
            </a:r>
            <a:r>
              <a:rPr lang="en-US" sz="2400" dirty="0">
                <a:latin typeface="UTM Avo"/>
                <a:cs typeface="Times New Roman" pitchFamily="18" charset="0"/>
              </a:rPr>
              <a:t>. </a:t>
            </a:r>
            <a:endParaRPr lang="vi-VN" sz="2400" dirty="0">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A3B00-48B8-465D-BE23-81259BBC3760}"/>
              </a:ext>
            </a:extLst>
          </p:cNvPr>
          <p:cNvSpPr/>
          <p:nvPr/>
        </p:nvSpPr>
        <p:spPr>
          <a:xfrm>
            <a:off x="9501663" y="3153104"/>
            <a:ext cx="2268456" cy="1200329"/>
          </a:xfrm>
          <a:prstGeom prst="rect">
            <a:avLst/>
          </a:prstGeom>
        </p:spPr>
        <p:txBody>
          <a:bodyPr wrap="square">
            <a:spAutoFit/>
          </a:bodyPr>
          <a:lstStyle/>
          <a:p>
            <a:pPr defTabSz="914309"/>
            <a:r>
              <a:rPr lang="en-US" sz="2400" b="1">
                <a:solidFill>
                  <a:srgbClr val="FF0000"/>
                </a:solidFill>
                <a:latin typeface="UTM Avo"/>
                <a:cs typeface="Times New Roman" pitchFamily="18" charset="0"/>
              </a:rPr>
              <a:t>Thắc mắc: </a:t>
            </a:r>
            <a:r>
              <a:rPr lang="en-US" sz="2400">
                <a:latin typeface="UTM Avo"/>
                <a:cs typeface="Times New Roman" pitchFamily="18" charset="0"/>
              </a:rPr>
              <a:t>điều chưa hiểu, cần hỏi.</a:t>
            </a:r>
            <a:r>
              <a:rPr lang="en-US" sz="2400">
                <a:solidFill>
                  <a:srgbClr val="FF0000"/>
                </a:solidFill>
                <a:latin typeface="UTM Avo"/>
                <a:cs typeface="Times New Roman" pitchFamily="18" charset="0"/>
              </a:rPr>
              <a:t> </a:t>
            </a:r>
            <a:endParaRPr lang="vi-VN" sz="2400" dirty="0">
              <a:cs typeface="Times New Roman" pitchFamily="18" charset="0"/>
            </a:endParaRPr>
          </a:p>
        </p:txBody>
      </p:sp>
      <p:pic>
        <p:nvPicPr>
          <p:cNvPr id="2" name="Picture 1">
            <a:extLst>
              <a:ext uri="{FF2B5EF4-FFF2-40B4-BE49-F238E27FC236}">
                <a16:creationId xmlns:a16="http://schemas.microsoft.com/office/drawing/2014/main" id="{9396ECB3-7865-4A1B-8534-73965EEE3034}"/>
              </a:ext>
            </a:extLst>
          </p:cNvPr>
          <p:cNvPicPr>
            <a:picLocks noChangeAspect="1"/>
          </p:cNvPicPr>
          <p:nvPr/>
        </p:nvPicPr>
        <p:blipFill>
          <a:blip r:embed="rId3"/>
          <a:stretch>
            <a:fillRect/>
          </a:stretch>
        </p:blipFill>
        <p:spPr>
          <a:xfrm>
            <a:off x="9324180" y="870380"/>
            <a:ext cx="2128837" cy="21288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8237918-3E92-4527-A347-2BABF77094CF}"/>
              </a:ext>
            </a:extLst>
          </p:cNvPr>
          <p:cNvPicPr>
            <a:picLocks noChangeAspect="1"/>
          </p:cNvPicPr>
          <p:nvPr/>
        </p:nvPicPr>
        <p:blipFill>
          <a:blip r:embed="rId4"/>
          <a:stretch>
            <a:fillRect/>
          </a:stretch>
        </p:blipFill>
        <p:spPr>
          <a:xfrm>
            <a:off x="6246813" y="1663700"/>
            <a:ext cx="2005012" cy="28974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F168F54-711F-4A77-A3A1-108F28487A87}"/>
              </a:ext>
            </a:extLst>
          </p:cNvPr>
          <p:cNvPicPr>
            <a:picLocks noChangeAspect="1"/>
          </p:cNvPicPr>
          <p:nvPr/>
        </p:nvPicPr>
        <p:blipFill>
          <a:blip r:embed="rId5"/>
          <a:stretch>
            <a:fillRect/>
          </a:stretch>
        </p:blipFill>
        <p:spPr>
          <a:xfrm>
            <a:off x="2423719" y="2480754"/>
            <a:ext cx="2268456" cy="22684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5FBF49-3FB5-41C4-B842-8ABA6B34502D}"/>
              </a:ext>
            </a:extLst>
          </p:cNvPr>
          <p:cNvSpPr/>
          <p:nvPr/>
        </p:nvSpPr>
        <p:spPr>
          <a:xfrm>
            <a:off x="7929185" y="1667380"/>
            <a:ext cx="3764975" cy="2308324"/>
          </a:xfrm>
          <a:prstGeom prst="rect">
            <a:avLst/>
          </a:prstGeom>
        </p:spPr>
        <p:txBody>
          <a:bodyPr wrap="square">
            <a:spAutoFit/>
          </a:bodyPr>
          <a:lstStyle/>
          <a:p>
            <a:pPr algn="just" defTabSz="914309"/>
            <a:r>
              <a:rPr lang="en-US" sz="3600" b="1" dirty="0" err="1" smtClean="0">
                <a:solidFill>
                  <a:srgbClr val="FF0000"/>
                </a:solidFill>
                <a:latin typeface="Times New Roman" panose="02020603050405020304" pitchFamily="18" charset="0"/>
                <a:cs typeface="Times New Roman" panose="02020603050405020304" pitchFamily="18" charset="0"/>
              </a:rPr>
              <a:t>Ngoằn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nghoèo</a:t>
            </a:r>
            <a:r>
              <a:rPr lang="vi-VN" sz="3600" b="1" dirty="0" smtClean="0">
                <a:solidFill>
                  <a:srgbClr val="FF0000"/>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cong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07" y="481063"/>
            <a:ext cx="6888773" cy="5881236"/>
          </a:xfrm>
          <a:prstGeom prst="rect">
            <a:avLst/>
          </a:prstGeom>
        </p:spPr>
      </p:pic>
    </p:spTree>
    <p:extLst>
      <p:ext uri="{BB962C8B-B14F-4D97-AF65-F5344CB8AC3E}">
        <p14:creationId xmlns:p14="http://schemas.microsoft.com/office/powerpoint/2010/main" val="6030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326</Words>
  <Application>Microsoft Office PowerPoint</Application>
  <PresentationFormat>Custom</PresentationFormat>
  <Paragraphs>47</Paragraphs>
  <Slides>13</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宋体</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2025-02-17T03:00:10Z</dcterms:modified>
</cp:coreProperties>
</file>