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2" r:id="rId2"/>
    <p:sldId id="413" r:id="rId3"/>
    <p:sldId id="414" r:id="rId4"/>
    <p:sldId id="598" r:id="rId5"/>
    <p:sldId id="266" r:id="rId6"/>
    <p:sldId id="416" r:id="rId7"/>
    <p:sldId id="595" r:id="rId8"/>
    <p:sldId id="285" r:id="rId9"/>
    <p:sldId id="289" r:id="rId10"/>
    <p:sldId id="286" r:id="rId11"/>
    <p:sldId id="287" r:id="rId12"/>
    <p:sldId id="261" r:id="rId13"/>
    <p:sldId id="271" r:id="rId14"/>
    <p:sldId id="597" r:id="rId15"/>
    <p:sldId id="283" r:id="rId16"/>
    <p:sldId id="596" r:id="rId17"/>
    <p:sldId id="592" r:id="rId18"/>
    <p:sldId id="272" r:id="rId19"/>
    <p:sldId id="268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BB631-E7C4-4F8C-BFF3-A296880C71A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DA0D-95BD-404B-8811-292EF687D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F0A5ECA-C8C0-9749-858C-BD4791983B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E68AFF8-0A59-B0B3-40B4-8ED74B36A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1C4270F-F5F4-CCDE-5186-A9C3782BC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75BB42-742F-44C2-9700-6A36C5FFB143}" type="slidenum">
              <a:rPr lang="en-US" altLang="en-US" b="1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7FA7-A42F-E39E-2C9C-8CE878778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1FC9F-6809-71BA-AC58-04A05A23D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4C3F3-7A31-055D-C4E9-BCF8661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47AE-492D-C540-7B7A-73559C7C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EE7D-5FEE-1A5E-8097-90849323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E4F6-61D2-BA5F-0E91-CB70D2A4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82D2A-B217-79BE-4D00-402C5FA78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66156-91BF-5A6F-C841-EAF20E29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516F-FB04-4AAB-3542-3C7C17E7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11CEA-8E30-1869-9B7E-5A0AA953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8FFCD-F19B-28CB-7F38-D65207F94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66B2C-5188-8AAC-E8EF-248EFAC4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484A-AF9E-DFA7-9D24-1A057D44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2DC98-8F3C-60AB-DFDF-0F6A77AC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E097-14E3-EA51-EF66-F77AE74D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E6AE-7A27-37E0-E1FB-779878FD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4C793-6A6A-AC9D-8CA4-4A5F58214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4CE64-0AFD-C081-17F2-BA3DBDCA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588D2-8BBE-0B4C-C337-D4026E7F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E9FEC-6116-C3D5-1BA7-54F6B63F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A9C1-B904-4B9A-DDE7-8589E6F8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678F5-16D3-4D1E-BADB-B320C2EE7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E0D1-C5E4-FAB3-683B-8BE8DE80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36E55-3A34-56CB-F948-543D97A0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E6B2C-9CA2-C034-6AD5-3200989D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3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468D-E737-A4D3-1810-9F336F3C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8127-5E0C-41C6-DDA3-350674CF4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028C3-7A79-DF9A-5C78-0657B70F9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07D6A-50A6-F175-8D9E-A69EFD86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4105C-6285-0671-EF0C-B51D76B9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C307D-B6B4-9E8D-7C9D-FD962BB7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90E4-96FC-3189-B757-391BA8D3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8CC41-6E9F-1A7F-540F-1CB3B160C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C9014-0540-3096-6A83-8EA89132B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FF275-4D7D-5DC4-694F-B90BBA14E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83041-AD1F-8159-BAF3-DC481A700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A47B4-2DDE-781D-DED2-09FC0AE5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4768C-04C5-1BA7-504B-78184340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9BDF3-E953-80AC-4B42-18FB600F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0D88-5721-38BE-8FE2-17323EFE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CAD56-667F-1C6F-8682-77234F11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DDDA5-22D0-B542-4F1B-7BF3F6D3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F3B99-C5B6-65F6-6D7B-2207E932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D5AF0-AD62-6C57-6775-FD376323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F50DC-22FC-B293-901B-FC8BC64E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FE41E-0AF0-F13C-F697-F43DD55E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0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4FEC-E9F9-79FA-B2C0-D4D78B18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87E8-E7A0-2843-36BF-7F461F3C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EFD63-FE56-2F43-7BFC-702914B14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52634-3786-F9BA-C431-6C1CD07D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FA6EB-DD1C-FA0F-1EE8-CDF875B3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6D892-C083-97C5-4421-BBCEE9DE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000-F752-DF0E-D409-B91F97E8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68B1D-BAD3-13B3-ED35-238728BB3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A6366-1545-6319-F307-253270AC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6384D-2924-7258-9F2D-A29126A0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64737-46C5-EA44-3035-74682FF3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27FDB-AE54-AA47-5B09-8F852399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816D6-FC85-9813-EFCE-80293F44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33322-F5D5-77FD-0AA4-E01E43A28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116E6-672E-B02D-F3EB-32550B3A4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AF8C-2888-4C6B-B967-7EB61FF3207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FCE68-7C5E-5B36-7356-517777638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A9064-C20C-E928-5E39-9086CD59C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0BA5-A82F-48F0-BCA0-AD1A5F35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2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4">
            <a:extLst>
              <a:ext uri="{FF2B5EF4-FFF2-40B4-BE49-F238E27FC236}">
                <a16:creationId xmlns:a16="http://schemas.microsoft.com/office/drawing/2014/main" id="{94C40402-2B5F-F8EB-28F9-6342E49B2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"/>
            <a:ext cx="807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pic>
        <p:nvPicPr>
          <p:cNvPr id="3083" name="Picture 11" descr="HinhDongLoGo7">
            <a:extLst>
              <a:ext uri="{FF2B5EF4-FFF2-40B4-BE49-F238E27FC236}">
                <a16:creationId xmlns:a16="http://schemas.microsoft.com/office/drawing/2014/main" id="{D73C83EF-8E58-56C3-1962-7E0B4310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31" y="4941888"/>
            <a:ext cx="22685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inhDongLoGo7">
            <a:extLst>
              <a:ext uri="{FF2B5EF4-FFF2-40B4-BE49-F238E27FC236}">
                <a16:creationId xmlns:a16="http://schemas.microsoft.com/office/drawing/2014/main" id="{86F9959A-827F-2FF9-3717-22F02BE3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77815"/>
            <a:ext cx="1973263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5">
            <a:extLst>
              <a:ext uri="{FF2B5EF4-FFF2-40B4-BE49-F238E27FC236}">
                <a16:creationId xmlns:a16="http://schemas.microsoft.com/office/drawing/2014/main" id="{2BAC217F-62E1-A9B5-AC70-842B8014C4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6688" y="2703514"/>
            <a:ext cx="68580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978608"/>
              </a:avLst>
            </a:prstTxWarp>
          </a:bodyPr>
          <a:lstStyle/>
          <a:p>
            <a:pPr algn="ctr"/>
            <a:r>
              <a:rPr lang="en-US" kern="1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giáo</a:t>
            </a:r>
          </a:p>
          <a:p>
            <a:pPr algn="ctr"/>
            <a:r>
              <a:rPr lang="en-US" kern="1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3086" name="Text Box 16">
            <a:extLst>
              <a:ext uri="{FF2B5EF4-FFF2-40B4-BE49-F238E27FC236}">
                <a16:creationId xmlns:a16="http://schemas.microsoft.com/office/drawing/2014/main" id="{045F331F-1B1F-0E58-D8D0-1B5C92D79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541667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THÀNH PHỐ THÁI NGUYÊN</a:t>
            </a:r>
          </a:p>
        </p:txBody>
      </p:sp>
      <p:sp>
        <p:nvSpPr>
          <p:cNvPr id="3087" name="WordArt 6">
            <a:extLst>
              <a:ext uri="{FF2B5EF4-FFF2-40B4-BE49-F238E27FC236}">
                <a16:creationId xmlns:a16="http://schemas.microsoft.com/office/drawing/2014/main" id="{E39C0DA2-5342-D17C-B698-95D5D3EC3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86188" y="3284539"/>
            <a:ext cx="4343400" cy="661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F41FDF-0704-4F40-EC2A-FD7343C7EACF}"/>
              </a:ext>
            </a:extLst>
          </p:cNvPr>
          <p:cNvSpPr/>
          <p:nvPr/>
        </p:nvSpPr>
        <p:spPr>
          <a:xfrm>
            <a:off x="4511675" y="4076700"/>
            <a:ext cx="2592388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</a:p>
        </p:txBody>
      </p:sp>
      <p:sp>
        <p:nvSpPr>
          <p:cNvPr id="3090" name="WordArt 33">
            <a:extLst>
              <a:ext uri="{FF2B5EF4-FFF2-40B4-BE49-F238E27FC236}">
                <a16:creationId xmlns:a16="http://schemas.microsoft.com/office/drawing/2014/main" id="{B35A7EDB-2B3F-3AF3-A592-D1D2D156BC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990601"/>
            <a:ext cx="61849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	PHÚ XÁ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9FF1A-412D-3A39-CDC1-4AA132A9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630" y="1114686"/>
            <a:ext cx="75170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BD0C16-641A-425D-B807-6F1A785553D0}"/>
              </a:ext>
            </a:extLst>
          </p:cNvPr>
          <p:cNvSpPr/>
          <p:nvPr/>
        </p:nvSpPr>
        <p:spPr>
          <a:xfrm>
            <a:off x="928883" y="639154"/>
            <a:ext cx="1014723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(SGK – tr42)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9AA18E-E1A0-4E39-A4FD-40E6C9A28721}"/>
              </a:ext>
            </a:extLst>
          </p:cNvPr>
          <p:cNvSpPr/>
          <p:nvPr/>
        </p:nvSpPr>
        <p:spPr>
          <a:xfrm>
            <a:off x="752982" y="1317965"/>
            <a:ext cx="1068603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spcAft>
                <a:spcPts val="668"/>
              </a:spcAft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Rót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hết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35 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l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sữa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đầy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7 can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giống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rót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hết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40 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l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sữa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can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grpSp>
        <p:nvGrpSpPr>
          <p:cNvPr id="51" name="Google Shape;1161;p39">
            <a:extLst>
              <a:ext uri="{FF2B5EF4-FFF2-40B4-BE49-F238E27FC236}">
                <a16:creationId xmlns:a16="http://schemas.microsoft.com/office/drawing/2014/main" id="{138BA176-5C2C-45DD-96B8-71C033EA01C7}"/>
              </a:ext>
            </a:extLst>
          </p:cNvPr>
          <p:cNvGrpSpPr/>
          <p:nvPr/>
        </p:nvGrpSpPr>
        <p:grpSpPr>
          <a:xfrm rot="8999956" flipH="1">
            <a:off x="10170665" y="2945995"/>
            <a:ext cx="1233827" cy="1802983"/>
            <a:chOff x="8430739" y="212722"/>
            <a:chExt cx="1371615" cy="1928158"/>
          </a:xfrm>
        </p:grpSpPr>
        <p:sp>
          <p:nvSpPr>
            <p:cNvPr id="53" name="Google Shape;1163;p39">
              <a:extLst>
                <a:ext uri="{FF2B5EF4-FFF2-40B4-BE49-F238E27FC236}">
                  <a16:creationId xmlns:a16="http://schemas.microsoft.com/office/drawing/2014/main" id="{58622947-15D1-48ED-9CF1-AE93C56AD8E6}"/>
                </a:ext>
              </a:extLst>
            </p:cNvPr>
            <p:cNvSpPr/>
            <p:nvPr/>
          </p:nvSpPr>
          <p:spPr>
            <a:xfrm>
              <a:off x="8430739" y="253212"/>
              <a:ext cx="1226791" cy="1887668"/>
            </a:xfrm>
            <a:custGeom>
              <a:avLst/>
              <a:gdLst/>
              <a:ahLst/>
              <a:cxnLst/>
              <a:rect l="l" t="t" r="r" b="b"/>
              <a:pathLst>
                <a:path w="12647" h="19534" extrusionOk="0">
                  <a:moveTo>
                    <a:pt x="10168" y="0"/>
                  </a:moveTo>
                  <a:cubicBezTo>
                    <a:pt x="7985" y="0"/>
                    <a:pt x="6702" y="2067"/>
                    <a:pt x="6462" y="2707"/>
                  </a:cubicBezTo>
                  <a:cubicBezTo>
                    <a:pt x="6366" y="2973"/>
                    <a:pt x="6313" y="3240"/>
                    <a:pt x="6196" y="3496"/>
                  </a:cubicBezTo>
                  <a:cubicBezTo>
                    <a:pt x="5961" y="4061"/>
                    <a:pt x="5385" y="4392"/>
                    <a:pt x="4820" y="4626"/>
                  </a:cubicBezTo>
                  <a:cubicBezTo>
                    <a:pt x="4255" y="4850"/>
                    <a:pt x="3658" y="5031"/>
                    <a:pt x="3199" y="5436"/>
                  </a:cubicBezTo>
                  <a:cubicBezTo>
                    <a:pt x="2741" y="5831"/>
                    <a:pt x="2474" y="6545"/>
                    <a:pt x="2805" y="7057"/>
                  </a:cubicBezTo>
                  <a:cubicBezTo>
                    <a:pt x="3007" y="7367"/>
                    <a:pt x="3370" y="7526"/>
                    <a:pt x="3679" y="7718"/>
                  </a:cubicBezTo>
                  <a:cubicBezTo>
                    <a:pt x="3988" y="7921"/>
                    <a:pt x="4298" y="8230"/>
                    <a:pt x="4255" y="8593"/>
                  </a:cubicBezTo>
                  <a:cubicBezTo>
                    <a:pt x="4223" y="8966"/>
                    <a:pt x="3860" y="9201"/>
                    <a:pt x="3530" y="9392"/>
                  </a:cubicBezTo>
                  <a:cubicBezTo>
                    <a:pt x="2069" y="10224"/>
                    <a:pt x="459" y="11237"/>
                    <a:pt x="107" y="12879"/>
                  </a:cubicBezTo>
                  <a:cubicBezTo>
                    <a:pt x="0" y="13359"/>
                    <a:pt x="32" y="13903"/>
                    <a:pt x="331" y="14287"/>
                  </a:cubicBezTo>
                  <a:cubicBezTo>
                    <a:pt x="651" y="14681"/>
                    <a:pt x="1195" y="14820"/>
                    <a:pt x="1611" y="15129"/>
                  </a:cubicBezTo>
                  <a:cubicBezTo>
                    <a:pt x="2016" y="15438"/>
                    <a:pt x="2058" y="15726"/>
                    <a:pt x="1984" y="16526"/>
                  </a:cubicBezTo>
                  <a:cubicBezTo>
                    <a:pt x="1866" y="17262"/>
                    <a:pt x="1898" y="18051"/>
                    <a:pt x="2272" y="18691"/>
                  </a:cubicBezTo>
                  <a:cubicBezTo>
                    <a:pt x="2517" y="19096"/>
                    <a:pt x="2922" y="19405"/>
                    <a:pt x="3359" y="19533"/>
                  </a:cubicBezTo>
                  <a:cubicBezTo>
                    <a:pt x="3359" y="19533"/>
                    <a:pt x="3370" y="12453"/>
                    <a:pt x="10376" y="3613"/>
                  </a:cubicBezTo>
                  <a:lnTo>
                    <a:pt x="12647" y="819"/>
                  </a:lnTo>
                  <a:cubicBezTo>
                    <a:pt x="11724" y="230"/>
                    <a:pt x="10896" y="0"/>
                    <a:pt x="10168" y="0"/>
                  </a:cubicBezTo>
                  <a:close/>
                </a:path>
              </a:pathLst>
            </a:custGeom>
            <a:solidFill>
              <a:srgbClr val="CC5333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164;p39">
              <a:extLst>
                <a:ext uri="{FF2B5EF4-FFF2-40B4-BE49-F238E27FC236}">
                  <a16:creationId xmlns:a16="http://schemas.microsoft.com/office/drawing/2014/main" id="{537E988B-02E4-42FD-8122-26A292F64768}"/>
                </a:ext>
              </a:extLst>
            </p:cNvPr>
            <p:cNvSpPr/>
            <p:nvPr/>
          </p:nvSpPr>
          <p:spPr>
            <a:xfrm>
              <a:off x="8597292" y="212722"/>
              <a:ext cx="1205062" cy="1637770"/>
            </a:xfrm>
            <a:custGeom>
              <a:avLst/>
              <a:gdLst/>
              <a:ahLst/>
              <a:cxnLst/>
              <a:rect l="l" t="t" r="r" b="b"/>
              <a:pathLst>
                <a:path w="12423" h="16948" extrusionOk="0">
                  <a:moveTo>
                    <a:pt x="12321" y="0"/>
                  </a:moveTo>
                  <a:cubicBezTo>
                    <a:pt x="12299" y="0"/>
                    <a:pt x="12277" y="8"/>
                    <a:pt x="12263" y="23"/>
                  </a:cubicBezTo>
                  <a:lnTo>
                    <a:pt x="11356" y="876"/>
                  </a:lnTo>
                  <a:lnTo>
                    <a:pt x="10471" y="1761"/>
                  </a:lnTo>
                  <a:lnTo>
                    <a:pt x="9714" y="2593"/>
                  </a:lnTo>
                  <a:cubicBezTo>
                    <a:pt x="9396" y="2504"/>
                    <a:pt x="9073" y="2461"/>
                    <a:pt x="8749" y="2461"/>
                  </a:cubicBezTo>
                  <a:cubicBezTo>
                    <a:pt x="8605" y="2461"/>
                    <a:pt x="8461" y="2470"/>
                    <a:pt x="8317" y="2486"/>
                  </a:cubicBezTo>
                  <a:cubicBezTo>
                    <a:pt x="7837" y="2529"/>
                    <a:pt x="7347" y="2657"/>
                    <a:pt x="6920" y="2891"/>
                  </a:cubicBezTo>
                  <a:cubicBezTo>
                    <a:pt x="6878" y="2913"/>
                    <a:pt x="6846" y="2966"/>
                    <a:pt x="6867" y="3019"/>
                  </a:cubicBezTo>
                  <a:cubicBezTo>
                    <a:pt x="6876" y="3072"/>
                    <a:pt x="6921" y="3110"/>
                    <a:pt x="6972" y="3110"/>
                  </a:cubicBezTo>
                  <a:cubicBezTo>
                    <a:pt x="6983" y="3110"/>
                    <a:pt x="6994" y="3108"/>
                    <a:pt x="7006" y="3104"/>
                  </a:cubicBezTo>
                  <a:cubicBezTo>
                    <a:pt x="7464" y="2998"/>
                    <a:pt x="7901" y="2913"/>
                    <a:pt x="8360" y="2859"/>
                  </a:cubicBezTo>
                  <a:cubicBezTo>
                    <a:pt x="8645" y="2827"/>
                    <a:pt x="8943" y="2813"/>
                    <a:pt x="9238" y="2813"/>
                  </a:cubicBezTo>
                  <a:cubicBezTo>
                    <a:pt x="9330" y="2813"/>
                    <a:pt x="9421" y="2814"/>
                    <a:pt x="9512" y="2817"/>
                  </a:cubicBezTo>
                  <a:lnTo>
                    <a:pt x="8818" y="3627"/>
                  </a:lnTo>
                  <a:cubicBezTo>
                    <a:pt x="8104" y="4491"/>
                    <a:pt x="7443" y="5386"/>
                    <a:pt x="6814" y="6325"/>
                  </a:cubicBezTo>
                  <a:cubicBezTo>
                    <a:pt x="6814" y="6314"/>
                    <a:pt x="6814" y="6314"/>
                    <a:pt x="6803" y="6314"/>
                  </a:cubicBezTo>
                  <a:cubicBezTo>
                    <a:pt x="6300" y="6192"/>
                    <a:pt x="5785" y="6139"/>
                    <a:pt x="5267" y="6139"/>
                  </a:cubicBezTo>
                  <a:cubicBezTo>
                    <a:pt x="5104" y="6139"/>
                    <a:pt x="4940" y="6144"/>
                    <a:pt x="4777" y="6154"/>
                  </a:cubicBezTo>
                  <a:cubicBezTo>
                    <a:pt x="4095" y="6197"/>
                    <a:pt x="3423" y="6335"/>
                    <a:pt x="2783" y="6581"/>
                  </a:cubicBezTo>
                  <a:cubicBezTo>
                    <a:pt x="2741" y="6602"/>
                    <a:pt x="2709" y="6655"/>
                    <a:pt x="2719" y="6719"/>
                  </a:cubicBezTo>
                  <a:cubicBezTo>
                    <a:pt x="2729" y="6777"/>
                    <a:pt x="2781" y="6817"/>
                    <a:pt x="2838" y="6817"/>
                  </a:cubicBezTo>
                  <a:cubicBezTo>
                    <a:pt x="2845" y="6817"/>
                    <a:pt x="2851" y="6816"/>
                    <a:pt x="2858" y="6815"/>
                  </a:cubicBezTo>
                  <a:cubicBezTo>
                    <a:pt x="3508" y="6687"/>
                    <a:pt x="4148" y="6581"/>
                    <a:pt x="4799" y="6538"/>
                  </a:cubicBezTo>
                  <a:cubicBezTo>
                    <a:pt x="5113" y="6511"/>
                    <a:pt x="5425" y="6501"/>
                    <a:pt x="5738" y="6501"/>
                  </a:cubicBezTo>
                  <a:cubicBezTo>
                    <a:pt x="6051" y="6501"/>
                    <a:pt x="6366" y="6511"/>
                    <a:pt x="6686" y="6527"/>
                  </a:cubicBezTo>
                  <a:cubicBezTo>
                    <a:pt x="6430" y="6911"/>
                    <a:pt x="6174" y="7295"/>
                    <a:pt x="5939" y="7690"/>
                  </a:cubicBezTo>
                  <a:cubicBezTo>
                    <a:pt x="5268" y="8809"/>
                    <a:pt x="4649" y="9961"/>
                    <a:pt x="4105" y="11144"/>
                  </a:cubicBezTo>
                  <a:cubicBezTo>
                    <a:pt x="3380" y="11187"/>
                    <a:pt x="2666" y="11358"/>
                    <a:pt x="1983" y="11614"/>
                  </a:cubicBezTo>
                  <a:cubicBezTo>
                    <a:pt x="1290" y="11880"/>
                    <a:pt x="629" y="12243"/>
                    <a:pt x="53" y="12712"/>
                  </a:cubicBezTo>
                  <a:cubicBezTo>
                    <a:pt x="11" y="12744"/>
                    <a:pt x="0" y="12808"/>
                    <a:pt x="21" y="12861"/>
                  </a:cubicBezTo>
                  <a:cubicBezTo>
                    <a:pt x="42" y="12902"/>
                    <a:pt x="80" y="12921"/>
                    <a:pt x="122" y="12921"/>
                  </a:cubicBezTo>
                  <a:cubicBezTo>
                    <a:pt x="145" y="12921"/>
                    <a:pt x="169" y="12915"/>
                    <a:pt x="192" y="12904"/>
                  </a:cubicBezTo>
                  <a:cubicBezTo>
                    <a:pt x="811" y="12552"/>
                    <a:pt x="1450" y="12232"/>
                    <a:pt x="2122" y="11976"/>
                  </a:cubicBezTo>
                  <a:cubicBezTo>
                    <a:pt x="2730" y="11731"/>
                    <a:pt x="3348" y="11550"/>
                    <a:pt x="3988" y="11400"/>
                  </a:cubicBezTo>
                  <a:lnTo>
                    <a:pt x="3988" y="11400"/>
                  </a:lnTo>
                  <a:cubicBezTo>
                    <a:pt x="3881" y="11646"/>
                    <a:pt x="3775" y="11880"/>
                    <a:pt x="3668" y="12136"/>
                  </a:cubicBezTo>
                  <a:lnTo>
                    <a:pt x="3210" y="13288"/>
                  </a:lnTo>
                  <a:lnTo>
                    <a:pt x="2783" y="14461"/>
                  </a:lnTo>
                  <a:lnTo>
                    <a:pt x="2410" y="15644"/>
                  </a:lnTo>
                  <a:lnTo>
                    <a:pt x="2069" y="16849"/>
                  </a:lnTo>
                  <a:cubicBezTo>
                    <a:pt x="2058" y="16892"/>
                    <a:pt x="2079" y="16934"/>
                    <a:pt x="2122" y="16945"/>
                  </a:cubicBezTo>
                  <a:cubicBezTo>
                    <a:pt x="2129" y="16947"/>
                    <a:pt x="2137" y="16948"/>
                    <a:pt x="2145" y="16948"/>
                  </a:cubicBezTo>
                  <a:cubicBezTo>
                    <a:pt x="2182" y="16948"/>
                    <a:pt x="2220" y="16927"/>
                    <a:pt x="2229" y="16892"/>
                  </a:cubicBezTo>
                  <a:lnTo>
                    <a:pt x="2591" y="15708"/>
                  </a:lnTo>
                  <a:lnTo>
                    <a:pt x="2986" y="14535"/>
                  </a:lnTo>
                  <a:lnTo>
                    <a:pt x="3423" y="13373"/>
                  </a:lnTo>
                  <a:lnTo>
                    <a:pt x="3903" y="12232"/>
                  </a:lnTo>
                  <a:cubicBezTo>
                    <a:pt x="4180" y="11592"/>
                    <a:pt x="4479" y="10974"/>
                    <a:pt x="4788" y="10355"/>
                  </a:cubicBezTo>
                  <a:cubicBezTo>
                    <a:pt x="4852" y="10441"/>
                    <a:pt x="4905" y="10547"/>
                    <a:pt x="4948" y="10665"/>
                  </a:cubicBezTo>
                  <a:cubicBezTo>
                    <a:pt x="5012" y="10835"/>
                    <a:pt x="5054" y="11016"/>
                    <a:pt x="5097" y="11208"/>
                  </a:cubicBezTo>
                  <a:cubicBezTo>
                    <a:pt x="5182" y="11592"/>
                    <a:pt x="5268" y="11965"/>
                    <a:pt x="5342" y="12349"/>
                  </a:cubicBezTo>
                  <a:cubicBezTo>
                    <a:pt x="5417" y="12733"/>
                    <a:pt x="5470" y="13117"/>
                    <a:pt x="5534" y="13501"/>
                  </a:cubicBezTo>
                  <a:cubicBezTo>
                    <a:pt x="5566" y="13693"/>
                    <a:pt x="5588" y="13885"/>
                    <a:pt x="5609" y="14077"/>
                  </a:cubicBezTo>
                  <a:cubicBezTo>
                    <a:pt x="5641" y="14269"/>
                    <a:pt x="5662" y="14461"/>
                    <a:pt x="5684" y="14653"/>
                  </a:cubicBezTo>
                  <a:cubicBezTo>
                    <a:pt x="5694" y="14716"/>
                    <a:pt x="5737" y="14759"/>
                    <a:pt x="5801" y="14759"/>
                  </a:cubicBezTo>
                  <a:cubicBezTo>
                    <a:pt x="5865" y="14759"/>
                    <a:pt x="5918" y="14706"/>
                    <a:pt x="5918" y="14642"/>
                  </a:cubicBezTo>
                  <a:cubicBezTo>
                    <a:pt x="5929" y="14450"/>
                    <a:pt x="5929" y="14247"/>
                    <a:pt x="5918" y="14045"/>
                  </a:cubicBezTo>
                  <a:cubicBezTo>
                    <a:pt x="5907" y="13853"/>
                    <a:pt x="5897" y="13650"/>
                    <a:pt x="5886" y="13458"/>
                  </a:cubicBezTo>
                  <a:cubicBezTo>
                    <a:pt x="5843" y="13064"/>
                    <a:pt x="5790" y="12669"/>
                    <a:pt x="5716" y="12275"/>
                  </a:cubicBezTo>
                  <a:cubicBezTo>
                    <a:pt x="5630" y="11891"/>
                    <a:pt x="5545" y="11496"/>
                    <a:pt x="5428" y="11123"/>
                  </a:cubicBezTo>
                  <a:cubicBezTo>
                    <a:pt x="5364" y="10931"/>
                    <a:pt x="5310" y="10739"/>
                    <a:pt x="5214" y="10547"/>
                  </a:cubicBezTo>
                  <a:cubicBezTo>
                    <a:pt x="5140" y="10398"/>
                    <a:pt x="5044" y="10238"/>
                    <a:pt x="4905" y="10121"/>
                  </a:cubicBezTo>
                  <a:cubicBezTo>
                    <a:pt x="5300" y="9342"/>
                    <a:pt x="5726" y="8585"/>
                    <a:pt x="6185" y="7839"/>
                  </a:cubicBezTo>
                  <a:cubicBezTo>
                    <a:pt x="6846" y="6741"/>
                    <a:pt x="7571" y="5674"/>
                    <a:pt x="8349" y="4651"/>
                  </a:cubicBezTo>
                  <a:lnTo>
                    <a:pt x="8349" y="4651"/>
                  </a:lnTo>
                  <a:cubicBezTo>
                    <a:pt x="8317" y="5141"/>
                    <a:pt x="8307" y="5632"/>
                    <a:pt x="8307" y="6122"/>
                  </a:cubicBezTo>
                  <a:cubicBezTo>
                    <a:pt x="8296" y="6719"/>
                    <a:pt x="8307" y="7306"/>
                    <a:pt x="8349" y="7903"/>
                  </a:cubicBezTo>
                  <a:cubicBezTo>
                    <a:pt x="8349" y="7967"/>
                    <a:pt x="8392" y="8009"/>
                    <a:pt x="8445" y="8020"/>
                  </a:cubicBezTo>
                  <a:cubicBezTo>
                    <a:pt x="8520" y="8020"/>
                    <a:pt x="8573" y="7977"/>
                    <a:pt x="8584" y="7913"/>
                  </a:cubicBezTo>
                  <a:cubicBezTo>
                    <a:pt x="8659" y="7316"/>
                    <a:pt x="8680" y="6719"/>
                    <a:pt x="8691" y="6122"/>
                  </a:cubicBezTo>
                  <a:cubicBezTo>
                    <a:pt x="8680" y="5536"/>
                    <a:pt x="8669" y="4938"/>
                    <a:pt x="8595" y="4341"/>
                  </a:cubicBezTo>
                  <a:cubicBezTo>
                    <a:pt x="8733" y="4160"/>
                    <a:pt x="8882" y="3979"/>
                    <a:pt x="9021" y="3798"/>
                  </a:cubicBezTo>
                  <a:lnTo>
                    <a:pt x="9821" y="2849"/>
                  </a:lnTo>
                  <a:lnTo>
                    <a:pt x="10642" y="1921"/>
                  </a:lnTo>
                  <a:lnTo>
                    <a:pt x="11495" y="1025"/>
                  </a:lnTo>
                  <a:lnTo>
                    <a:pt x="12380" y="161"/>
                  </a:lnTo>
                  <a:lnTo>
                    <a:pt x="12391" y="151"/>
                  </a:lnTo>
                  <a:cubicBezTo>
                    <a:pt x="12423" y="119"/>
                    <a:pt x="12423" y="65"/>
                    <a:pt x="12391" y="33"/>
                  </a:cubicBezTo>
                  <a:cubicBezTo>
                    <a:pt x="12373" y="11"/>
                    <a:pt x="12347" y="0"/>
                    <a:pt x="12321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F7B5284-A459-4D5C-8292-AC8BB8DE1D99}"/>
              </a:ext>
            </a:extLst>
          </p:cNvPr>
          <p:cNvSpPr/>
          <p:nvPr/>
        </p:nvSpPr>
        <p:spPr>
          <a:xfrm>
            <a:off x="928883" y="3256977"/>
            <a:ext cx="3569665" cy="1815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2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endParaRPr lang="en-US" sz="2200" b="1" u="sng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35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7 can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? can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63E306-C30D-9A21-499F-FE710751E19A}"/>
              </a:ext>
            </a:extLst>
          </p:cNvPr>
          <p:cNvSpPr/>
          <p:nvPr/>
        </p:nvSpPr>
        <p:spPr>
          <a:xfrm>
            <a:off x="5678146" y="2639063"/>
            <a:ext cx="5600368" cy="380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4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lang="vi-VN" sz="2400" b="1" u="sng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lít sữa trong mỗi can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35 : 7 = 5 (l)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can để chứa hết 40 lít sữa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 : 5 = 8 (can)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 số: 8 can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E2F1C2-8850-68B0-B7BF-3F2034B69745}"/>
              </a:ext>
            </a:extLst>
          </p:cNvPr>
          <p:cNvCxnSpPr/>
          <p:nvPr/>
        </p:nvCxnSpPr>
        <p:spPr>
          <a:xfrm>
            <a:off x="4655301" y="3606059"/>
            <a:ext cx="0" cy="218585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32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9AA18E-E1A0-4E39-A4FD-40E6C9A28721}"/>
              </a:ext>
            </a:extLst>
          </p:cNvPr>
          <p:cNvSpPr/>
          <p:nvPr/>
        </p:nvSpPr>
        <p:spPr>
          <a:xfrm>
            <a:off x="1165568" y="565168"/>
            <a:ext cx="1033423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spcAft>
                <a:spcPts val="668"/>
              </a:spcAft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đóng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24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thuốc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4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6 672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thuốc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đóng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bao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thuốc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F1904-D56F-765F-0B3E-2C76BF676112}"/>
              </a:ext>
            </a:extLst>
          </p:cNvPr>
          <p:cNvSpPr/>
          <p:nvPr/>
        </p:nvSpPr>
        <p:spPr>
          <a:xfrm>
            <a:off x="2517554" y="2046343"/>
            <a:ext cx="6881691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viên thuốc có trong mỗi vỉ thuốc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24 : 4 = 6 (viên)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vỉ thuốc đóng được từ 6 672 viên thuốc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6 672 : 6 = 1 112 (vỉ)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 số: 1 112 vỉ thuốc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BFC99-E3F8-4D8E-A6AD-49CF5D69FA29}"/>
              </a:ext>
            </a:extLst>
          </p:cNvPr>
          <p:cNvSpPr/>
          <p:nvPr/>
        </p:nvSpPr>
        <p:spPr>
          <a:xfrm>
            <a:off x="1443761" y="571892"/>
            <a:ext cx="3639138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28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(SGK – tr42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85E37-905B-4FFD-8D38-67B9993CACF9}"/>
              </a:ext>
            </a:extLst>
          </p:cNvPr>
          <p:cNvSpPr/>
          <p:nvPr/>
        </p:nvSpPr>
        <p:spPr>
          <a:xfrm>
            <a:off x="580572" y="1325454"/>
            <a:ext cx="7199085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Nhân dịp đầu năm học mới, một nhà sách có chương trình khuyến mãi như sau: “Cứ mua 5 quyển sách được tặng 10 chiếc nhãn vở”.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a) Hỏi mua 20 quyển sách được tặng bao nhiêu chiếc nhãn vở?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b) Theo em, chị Huệ mua 23 quyển sách thì được tặng bao nhiêu chiếc nhãn vở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B4C67-8CF8-41A3-90D3-47AB0B6B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57" y="1652789"/>
            <a:ext cx="3672114" cy="31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FB3887-363D-45C3-7224-73B66A9C68AB}"/>
              </a:ext>
            </a:extLst>
          </p:cNvPr>
          <p:cNvSpPr txBox="1"/>
          <p:nvPr/>
        </p:nvSpPr>
        <p:spPr>
          <a:xfrm>
            <a:off x="618978" y="604909"/>
            <a:ext cx="10803987" cy="587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3360420" algn="ctr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BÀI TẬP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360420" algn="ctr"/>
              </a:tabLst>
            </a:pP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HS: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(SGK – tr42)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 dịp đầu năm học mới, một nhà sách có chương trình khuyến mãi như sau: “Cứ mua 5 quyển sách được tặng 10 chiếc nhãn vở”.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 mua 20 quyển sách được tặng bao nhiêu chiếc nhãn vở?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2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4708AB-53B6-4E55-B8CF-1E8739FDEC71}"/>
              </a:ext>
            </a:extLst>
          </p:cNvPr>
          <p:cNvSpPr/>
          <p:nvPr/>
        </p:nvSpPr>
        <p:spPr>
          <a:xfrm>
            <a:off x="1689335" y="508064"/>
            <a:ext cx="3329758" cy="608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539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2539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(SGK – tr42)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306A0-D473-4C44-B5AA-7CA6433CE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787" y="625932"/>
            <a:ext cx="2750000" cy="1872477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2EE6A9FB-F90D-4218-943E-DEFE49933933}"/>
              </a:ext>
            </a:extLst>
          </p:cNvPr>
          <p:cNvSpPr/>
          <p:nvPr/>
        </p:nvSpPr>
        <p:spPr>
          <a:xfrm>
            <a:off x="647114" y="1243858"/>
            <a:ext cx="10227212" cy="480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4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lang="en-US" sz="2400" b="1" u="sng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          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a) Số nhãn vở được tặng khi mua 1 quyển sách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10 : 5 = 2 (chiếc)</a:t>
            </a:r>
            <a:endParaRPr lang="en-US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              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 nhãn vở được tặng khi mua 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quyển sách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2 x 20 = 40 (chiếc)</a:t>
            </a:r>
            <a:endParaRPr lang="en-US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                                            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Đáp số:  40 chiếc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nhãn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vở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endParaRPr lang="vi-VN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825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A423E-7B9C-D091-1C91-7AB085BC4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B00E17-EF7C-D9E0-7E0F-8DF18D4F39CF}"/>
              </a:ext>
            </a:extLst>
          </p:cNvPr>
          <p:cNvSpPr/>
          <p:nvPr/>
        </p:nvSpPr>
        <p:spPr>
          <a:xfrm>
            <a:off x="812801" y="1072236"/>
            <a:ext cx="719908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b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) Theo em, chị Huệ mua 23 quyển sách thì được tặng bao nhiêu chiếc nhãn vở?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2A8AB-79F7-EF76-704E-B9BC9F4D1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57" y="1652789"/>
            <a:ext cx="3672114" cy="31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6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BF84CB09-FDA9-445A-A9F9-F0C2ED51F195}"/>
              </a:ext>
            </a:extLst>
          </p:cNvPr>
          <p:cNvSpPr/>
          <p:nvPr/>
        </p:nvSpPr>
        <p:spPr>
          <a:xfrm>
            <a:off x="915749" y="1185536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ECC34A-46C2-48A8-A1E4-4700F7C42A46}"/>
              </a:ext>
            </a:extLst>
          </p:cNvPr>
          <p:cNvSpPr txBox="1"/>
          <p:nvPr/>
        </p:nvSpPr>
        <p:spPr>
          <a:xfrm>
            <a:off x="2997228" y="1534030"/>
            <a:ext cx="5559080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3200" dirty="0"/>
              <a:t>Qua bài học hôm nay, em biết thêm được điều gì?</a:t>
            </a:r>
            <a:endParaRPr lang="en-US" sz="3200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281B86F-53E3-40FC-866D-185D16746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9" y="4120286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9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620;p35">
            <a:extLst>
              <a:ext uri="{FF2B5EF4-FFF2-40B4-BE49-F238E27FC236}">
                <a16:creationId xmlns:a16="http://schemas.microsoft.com/office/drawing/2014/main" id="{D5115FFB-6F75-4737-8BDE-74467ACE6DAE}"/>
              </a:ext>
            </a:extLst>
          </p:cNvPr>
          <p:cNvSpPr/>
          <p:nvPr/>
        </p:nvSpPr>
        <p:spPr>
          <a:xfrm flipH="1">
            <a:off x="5423116" y="6185948"/>
            <a:ext cx="182754" cy="182754"/>
          </a:xfrm>
          <a:prstGeom prst="donut">
            <a:avLst>
              <a:gd name="adj" fmla="val 25000"/>
            </a:avLst>
          </a:pr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621;p35">
            <a:extLst>
              <a:ext uri="{FF2B5EF4-FFF2-40B4-BE49-F238E27FC236}">
                <a16:creationId xmlns:a16="http://schemas.microsoft.com/office/drawing/2014/main" id="{39DD7D9F-A45D-4177-973C-B32CAFFE3CF3}"/>
              </a:ext>
            </a:extLst>
          </p:cNvPr>
          <p:cNvSpPr/>
          <p:nvPr/>
        </p:nvSpPr>
        <p:spPr>
          <a:xfrm flipH="1">
            <a:off x="5694920" y="5964058"/>
            <a:ext cx="180915" cy="149782"/>
          </a:xfrm>
          <a:custGeom>
            <a:avLst/>
            <a:gdLst/>
            <a:ahLst/>
            <a:cxnLst/>
            <a:rect l="l" t="t" r="r" b="b"/>
            <a:pathLst>
              <a:path w="2368" h="1964" extrusionOk="0">
                <a:moveTo>
                  <a:pt x="1685" y="0"/>
                </a:moveTo>
                <a:cubicBezTo>
                  <a:pt x="1675" y="0"/>
                  <a:pt x="1664" y="1"/>
                  <a:pt x="1653" y="1"/>
                </a:cubicBezTo>
                <a:cubicBezTo>
                  <a:pt x="1280" y="22"/>
                  <a:pt x="1077" y="406"/>
                  <a:pt x="1077" y="406"/>
                </a:cubicBezTo>
                <a:cubicBezTo>
                  <a:pt x="1077" y="406"/>
                  <a:pt x="889" y="50"/>
                  <a:pt x="505" y="50"/>
                </a:cubicBezTo>
                <a:cubicBezTo>
                  <a:pt x="480" y="50"/>
                  <a:pt x="454" y="51"/>
                  <a:pt x="427" y="54"/>
                </a:cubicBezTo>
                <a:cubicBezTo>
                  <a:pt x="288" y="76"/>
                  <a:pt x="171" y="150"/>
                  <a:pt x="107" y="246"/>
                </a:cubicBezTo>
                <a:cubicBezTo>
                  <a:pt x="43" y="342"/>
                  <a:pt x="32" y="449"/>
                  <a:pt x="22" y="556"/>
                </a:cubicBezTo>
                <a:cubicBezTo>
                  <a:pt x="0" y="1174"/>
                  <a:pt x="853" y="1963"/>
                  <a:pt x="1088" y="1963"/>
                </a:cubicBezTo>
                <a:cubicBezTo>
                  <a:pt x="1322" y="1963"/>
                  <a:pt x="1984" y="1441"/>
                  <a:pt x="2218" y="939"/>
                </a:cubicBezTo>
                <a:cubicBezTo>
                  <a:pt x="2314" y="737"/>
                  <a:pt x="2367" y="513"/>
                  <a:pt x="2282" y="321"/>
                </a:cubicBezTo>
                <a:cubicBezTo>
                  <a:pt x="2200" y="126"/>
                  <a:pt x="1951" y="0"/>
                  <a:pt x="1685" y="0"/>
                </a:cubicBezTo>
                <a:close/>
              </a:path>
            </a:pathLst>
          </a:cu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622;p35">
            <a:extLst>
              <a:ext uri="{FF2B5EF4-FFF2-40B4-BE49-F238E27FC236}">
                <a16:creationId xmlns:a16="http://schemas.microsoft.com/office/drawing/2014/main" id="{A239C2D8-77ED-4732-ABD7-3224A6570078}"/>
              </a:ext>
            </a:extLst>
          </p:cNvPr>
          <p:cNvSpPr/>
          <p:nvPr/>
        </p:nvSpPr>
        <p:spPr>
          <a:xfrm flipH="1">
            <a:off x="495042" y="2765704"/>
            <a:ext cx="180915" cy="149782"/>
          </a:xfrm>
          <a:custGeom>
            <a:avLst/>
            <a:gdLst/>
            <a:ahLst/>
            <a:cxnLst/>
            <a:rect l="l" t="t" r="r" b="b"/>
            <a:pathLst>
              <a:path w="2368" h="1964" extrusionOk="0">
                <a:moveTo>
                  <a:pt x="1685" y="0"/>
                </a:moveTo>
                <a:cubicBezTo>
                  <a:pt x="1675" y="0"/>
                  <a:pt x="1664" y="1"/>
                  <a:pt x="1653" y="1"/>
                </a:cubicBezTo>
                <a:cubicBezTo>
                  <a:pt x="1280" y="22"/>
                  <a:pt x="1077" y="406"/>
                  <a:pt x="1077" y="406"/>
                </a:cubicBezTo>
                <a:cubicBezTo>
                  <a:pt x="1077" y="406"/>
                  <a:pt x="889" y="50"/>
                  <a:pt x="505" y="50"/>
                </a:cubicBezTo>
                <a:cubicBezTo>
                  <a:pt x="480" y="50"/>
                  <a:pt x="454" y="51"/>
                  <a:pt x="427" y="54"/>
                </a:cubicBezTo>
                <a:cubicBezTo>
                  <a:pt x="288" y="76"/>
                  <a:pt x="171" y="150"/>
                  <a:pt x="107" y="246"/>
                </a:cubicBezTo>
                <a:cubicBezTo>
                  <a:pt x="43" y="342"/>
                  <a:pt x="32" y="449"/>
                  <a:pt x="22" y="556"/>
                </a:cubicBezTo>
                <a:cubicBezTo>
                  <a:pt x="0" y="1174"/>
                  <a:pt x="853" y="1963"/>
                  <a:pt x="1088" y="1963"/>
                </a:cubicBezTo>
                <a:cubicBezTo>
                  <a:pt x="1322" y="1963"/>
                  <a:pt x="1984" y="1441"/>
                  <a:pt x="2218" y="939"/>
                </a:cubicBezTo>
                <a:cubicBezTo>
                  <a:pt x="2314" y="737"/>
                  <a:pt x="2367" y="513"/>
                  <a:pt x="2282" y="321"/>
                </a:cubicBezTo>
                <a:cubicBezTo>
                  <a:pt x="2200" y="126"/>
                  <a:pt x="1951" y="0"/>
                  <a:pt x="1685" y="0"/>
                </a:cubicBezTo>
                <a:close/>
              </a:path>
            </a:pathLst>
          </a:cu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7" name="Google Shape;623;p35">
            <a:extLst>
              <a:ext uri="{FF2B5EF4-FFF2-40B4-BE49-F238E27FC236}">
                <a16:creationId xmlns:a16="http://schemas.microsoft.com/office/drawing/2014/main" id="{7D7D0344-266D-4149-A8C7-960EC77BF385}"/>
              </a:ext>
            </a:extLst>
          </p:cNvPr>
          <p:cNvGrpSpPr/>
          <p:nvPr/>
        </p:nvGrpSpPr>
        <p:grpSpPr>
          <a:xfrm flipH="1">
            <a:off x="952307" y="5735299"/>
            <a:ext cx="365665" cy="402232"/>
            <a:chOff x="4179725" y="814725"/>
            <a:chExt cx="274320" cy="301753"/>
          </a:xfrm>
        </p:grpSpPr>
        <p:sp>
          <p:nvSpPr>
            <p:cNvPr id="118" name="Google Shape;624;p35">
              <a:extLst>
                <a:ext uri="{FF2B5EF4-FFF2-40B4-BE49-F238E27FC236}">
                  <a16:creationId xmlns:a16="http://schemas.microsoft.com/office/drawing/2014/main" id="{EFE42378-44DA-4DC6-A605-A7BDB3DDAA18}"/>
                </a:ext>
              </a:extLst>
            </p:cNvPr>
            <p:cNvSpPr/>
            <p:nvPr/>
          </p:nvSpPr>
          <p:spPr>
            <a:xfrm>
              <a:off x="4179725" y="1009705"/>
              <a:ext cx="92099" cy="106774"/>
            </a:xfrm>
            <a:custGeom>
              <a:avLst/>
              <a:gdLst/>
              <a:ahLst/>
              <a:cxnLst/>
              <a:rect l="l" t="t" r="r" b="b"/>
              <a:pathLst>
                <a:path w="1024" h="1202" extrusionOk="0">
                  <a:moveTo>
                    <a:pt x="374" y="0"/>
                  </a:moveTo>
                  <a:cubicBezTo>
                    <a:pt x="198" y="0"/>
                    <a:pt x="41" y="123"/>
                    <a:pt x="21" y="301"/>
                  </a:cubicBezTo>
                  <a:cubicBezTo>
                    <a:pt x="0" y="418"/>
                    <a:pt x="11" y="503"/>
                    <a:pt x="43" y="599"/>
                  </a:cubicBezTo>
                  <a:cubicBezTo>
                    <a:pt x="64" y="685"/>
                    <a:pt x="107" y="759"/>
                    <a:pt x="149" y="834"/>
                  </a:cubicBezTo>
                  <a:cubicBezTo>
                    <a:pt x="203" y="909"/>
                    <a:pt x="256" y="973"/>
                    <a:pt x="320" y="1037"/>
                  </a:cubicBezTo>
                  <a:cubicBezTo>
                    <a:pt x="395" y="1090"/>
                    <a:pt x="469" y="1154"/>
                    <a:pt x="576" y="1186"/>
                  </a:cubicBezTo>
                  <a:cubicBezTo>
                    <a:pt x="597" y="1197"/>
                    <a:pt x="619" y="1197"/>
                    <a:pt x="640" y="1197"/>
                  </a:cubicBezTo>
                  <a:cubicBezTo>
                    <a:pt x="659" y="1200"/>
                    <a:pt x="677" y="1202"/>
                    <a:pt x="696" y="1202"/>
                  </a:cubicBezTo>
                  <a:cubicBezTo>
                    <a:pt x="844" y="1202"/>
                    <a:pt x="974" y="1091"/>
                    <a:pt x="1002" y="930"/>
                  </a:cubicBezTo>
                  <a:cubicBezTo>
                    <a:pt x="1024" y="823"/>
                    <a:pt x="1002" y="727"/>
                    <a:pt x="992" y="631"/>
                  </a:cubicBezTo>
                  <a:cubicBezTo>
                    <a:pt x="970" y="546"/>
                    <a:pt x="928" y="461"/>
                    <a:pt x="885" y="386"/>
                  </a:cubicBezTo>
                  <a:cubicBezTo>
                    <a:pt x="842" y="312"/>
                    <a:pt x="789" y="237"/>
                    <a:pt x="725" y="184"/>
                  </a:cubicBezTo>
                  <a:cubicBezTo>
                    <a:pt x="661" y="120"/>
                    <a:pt x="587" y="56"/>
                    <a:pt x="480" y="24"/>
                  </a:cubicBezTo>
                  <a:cubicBezTo>
                    <a:pt x="459" y="13"/>
                    <a:pt x="437" y="13"/>
                    <a:pt x="416" y="2"/>
                  </a:cubicBezTo>
                  <a:cubicBezTo>
                    <a:pt x="402" y="1"/>
                    <a:pt x="388" y="0"/>
                    <a:pt x="374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625;p35">
              <a:extLst>
                <a:ext uri="{FF2B5EF4-FFF2-40B4-BE49-F238E27FC236}">
                  <a16:creationId xmlns:a16="http://schemas.microsoft.com/office/drawing/2014/main" id="{CC3F638E-BC6A-489C-9C88-E7CA41EC28C2}"/>
                </a:ext>
              </a:extLst>
            </p:cNvPr>
            <p:cNvSpPr/>
            <p:nvPr/>
          </p:nvSpPr>
          <p:spPr>
            <a:xfrm>
              <a:off x="4359967" y="930647"/>
              <a:ext cx="94077" cy="80391"/>
            </a:xfrm>
            <a:custGeom>
              <a:avLst/>
              <a:gdLst/>
              <a:ahLst/>
              <a:cxnLst/>
              <a:rect l="l" t="t" r="r" b="b"/>
              <a:pathLst>
                <a:path w="1046" h="905" extrusionOk="0">
                  <a:moveTo>
                    <a:pt x="575" y="0"/>
                  </a:moveTo>
                  <a:cubicBezTo>
                    <a:pt x="542" y="0"/>
                    <a:pt x="511" y="3"/>
                    <a:pt x="481" y="7"/>
                  </a:cubicBezTo>
                  <a:cubicBezTo>
                    <a:pt x="417" y="29"/>
                    <a:pt x="353" y="50"/>
                    <a:pt x="289" y="93"/>
                  </a:cubicBezTo>
                  <a:cubicBezTo>
                    <a:pt x="235" y="125"/>
                    <a:pt x="182" y="178"/>
                    <a:pt x="139" y="231"/>
                  </a:cubicBezTo>
                  <a:cubicBezTo>
                    <a:pt x="97" y="295"/>
                    <a:pt x="54" y="359"/>
                    <a:pt x="33" y="455"/>
                  </a:cubicBezTo>
                  <a:cubicBezTo>
                    <a:pt x="1" y="647"/>
                    <a:pt x="107" y="828"/>
                    <a:pt x="289" y="882"/>
                  </a:cubicBezTo>
                  <a:cubicBezTo>
                    <a:pt x="346" y="901"/>
                    <a:pt x="396" y="905"/>
                    <a:pt x="443" y="905"/>
                  </a:cubicBezTo>
                  <a:cubicBezTo>
                    <a:pt x="474" y="905"/>
                    <a:pt x="504" y="903"/>
                    <a:pt x="534" y="903"/>
                  </a:cubicBezTo>
                  <a:cubicBezTo>
                    <a:pt x="608" y="882"/>
                    <a:pt x="672" y="860"/>
                    <a:pt x="736" y="828"/>
                  </a:cubicBezTo>
                  <a:cubicBezTo>
                    <a:pt x="800" y="796"/>
                    <a:pt x="854" y="754"/>
                    <a:pt x="896" y="700"/>
                  </a:cubicBezTo>
                  <a:cubicBezTo>
                    <a:pt x="939" y="647"/>
                    <a:pt x="982" y="583"/>
                    <a:pt x="1003" y="487"/>
                  </a:cubicBezTo>
                  <a:cubicBezTo>
                    <a:pt x="1046" y="285"/>
                    <a:pt x="928" y="82"/>
                    <a:pt x="726" y="18"/>
                  </a:cubicBezTo>
                  <a:cubicBezTo>
                    <a:pt x="670" y="5"/>
                    <a:pt x="621" y="0"/>
                    <a:pt x="575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626;p35">
              <a:extLst>
                <a:ext uri="{FF2B5EF4-FFF2-40B4-BE49-F238E27FC236}">
                  <a16:creationId xmlns:a16="http://schemas.microsoft.com/office/drawing/2014/main" id="{DB700A41-E1C6-41C9-B1E2-15A3F9242F11}"/>
                </a:ext>
              </a:extLst>
            </p:cNvPr>
            <p:cNvSpPr/>
            <p:nvPr/>
          </p:nvSpPr>
          <p:spPr>
            <a:xfrm>
              <a:off x="4237198" y="814725"/>
              <a:ext cx="78787" cy="113169"/>
            </a:xfrm>
            <a:custGeom>
              <a:avLst/>
              <a:gdLst/>
              <a:ahLst/>
              <a:cxnLst/>
              <a:rect l="l" t="t" r="r" b="b"/>
              <a:pathLst>
                <a:path w="876" h="1274" extrusionOk="0">
                  <a:moveTo>
                    <a:pt x="432" y="0"/>
                  </a:moveTo>
                  <a:cubicBezTo>
                    <a:pt x="329" y="0"/>
                    <a:pt x="228" y="44"/>
                    <a:pt x="161" y="129"/>
                  </a:cubicBezTo>
                  <a:cubicBezTo>
                    <a:pt x="86" y="225"/>
                    <a:pt x="54" y="310"/>
                    <a:pt x="33" y="395"/>
                  </a:cubicBezTo>
                  <a:cubicBezTo>
                    <a:pt x="11" y="481"/>
                    <a:pt x="1" y="566"/>
                    <a:pt x="11" y="651"/>
                  </a:cubicBezTo>
                  <a:cubicBezTo>
                    <a:pt x="11" y="736"/>
                    <a:pt x="33" y="822"/>
                    <a:pt x="54" y="907"/>
                  </a:cubicBezTo>
                  <a:cubicBezTo>
                    <a:pt x="86" y="992"/>
                    <a:pt x="129" y="1078"/>
                    <a:pt x="203" y="1163"/>
                  </a:cubicBezTo>
                  <a:cubicBezTo>
                    <a:pt x="214" y="1184"/>
                    <a:pt x="235" y="1195"/>
                    <a:pt x="246" y="1206"/>
                  </a:cubicBezTo>
                  <a:cubicBezTo>
                    <a:pt x="305" y="1251"/>
                    <a:pt x="375" y="1273"/>
                    <a:pt x="445" y="1273"/>
                  </a:cubicBezTo>
                  <a:cubicBezTo>
                    <a:pt x="539" y="1273"/>
                    <a:pt x="633" y="1232"/>
                    <a:pt x="694" y="1152"/>
                  </a:cubicBezTo>
                  <a:cubicBezTo>
                    <a:pt x="769" y="1067"/>
                    <a:pt x="811" y="982"/>
                    <a:pt x="833" y="896"/>
                  </a:cubicBezTo>
                  <a:cubicBezTo>
                    <a:pt x="865" y="811"/>
                    <a:pt x="875" y="726"/>
                    <a:pt x="875" y="641"/>
                  </a:cubicBezTo>
                  <a:cubicBezTo>
                    <a:pt x="875" y="545"/>
                    <a:pt x="865" y="459"/>
                    <a:pt x="843" y="374"/>
                  </a:cubicBezTo>
                  <a:cubicBezTo>
                    <a:pt x="811" y="289"/>
                    <a:pt x="779" y="203"/>
                    <a:pt x="705" y="118"/>
                  </a:cubicBezTo>
                  <a:cubicBezTo>
                    <a:pt x="683" y="107"/>
                    <a:pt x="673" y="86"/>
                    <a:pt x="651" y="75"/>
                  </a:cubicBezTo>
                  <a:cubicBezTo>
                    <a:pt x="587" y="25"/>
                    <a:pt x="509" y="0"/>
                    <a:pt x="432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0CAC1B4F-00E7-4E89-9B66-428A3CB9C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7189" y="2228884"/>
            <a:ext cx="812588" cy="821277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455D34A-F4BE-4A5C-AAC5-39FBF2562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7189" y="3233352"/>
            <a:ext cx="812588" cy="821277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79DAA4A8-E718-4DF9-AF07-E47AFF11AD9A}"/>
              </a:ext>
            </a:extLst>
          </p:cNvPr>
          <p:cNvSpPr/>
          <p:nvPr/>
        </p:nvSpPr>
        <p:spPr>
          <a:xfrm>
            <a:off x="2983484" y="2301058"/>
            <a:ext cx="442494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kiến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C8599D8-3E84-4171-93D0-D5BA53079426}"/>
              </a:ext>
            </a:extLst>
          </p:cNvPr>
          <p:cNvSpPr/>
          <p:nvPr/>
        </p:nvSpPr>
        <p:spPr>
          <a:xfrm>
            <a:off x="3052910" y="3377696"/>
            <a:ext cx="523103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VBT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1D32D56-7814-45C7-A3F1-A1EA913FFB6E}"/>
              </a:ext>
            </a:extLst>
          </p:cNvPr>
          <p:cNvSpPr/>
          <p:nvPr/>
        </p:nvSpPr>
        <p:spPr>
          <a:xfrm>
            <a:off x="2421371" y="4417692"/>
            <a:ext cx="792921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18: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718300C7-5370-4803-8E46-E943365F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7189" y="4337658"/>
            <a:ext cx="812588" cy="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A cute blank note - Nohat - Free for designer">
            <a:extLst>
              <a:ext uri="{FF2B5EF4-FFF2-40B4-BE49-F238E27FC236}">
                <a16:creationId xmlns:a16="http://schemas.microsoft.com/office/drawing/2014/main" id="{680D4762-CEEF-6C27-C15E-02188D8C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998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D5DC510-0648-057E-1C6F-7CD37B512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4" y="2828925"/>
            <a:ext cx="8275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en-US" sz="7200">
                <a:solidFill>
                  <a:srgbClr val="FF0066"/>
                </a:solidFill>
                <a:cs typeface="Arial" panose="020B0604020202020204" pitchFamily="34" charset="0"/>
              </a:rPr>
              <a:t>1. 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00"/>
    </mc:Choice>
    <mc:Fallback xmlns="">
      <p:transition spd="slow" advTm="3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57400" y="914401"/>
            <a:ext cx="822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476500" y="1896684"/>
            <a:ext cx="67056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đến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đây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kết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2309BF"/>
                </a:solidFill>
                <a:cs typeface="Times New Roman" panose="02020603050405020304" pitchFamily="18" charset="0"/>
              </a:rPr>
              <a:t>thúc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2309B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WordArt 8" descr="Paper bag"/>
          <p:cNvSpPr>
            <a:spLocks noChangeArrowheads="1" noChangeShapeType="1" noTextEdit="1"/>
          </p:cNvSpPr>
          <p:nvPr/>
        </p:nvSpPr>
        <p:spPr bwMode="auto">
          <a:xfrm>
            <a:off x="2057400" y="3929062"/>
            <a:ext cx="7269480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Xin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chân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cảm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ơn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675249" y="548640"/>
            <a:ext cx="10761785" cy="5838092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815926" y="893073"/>
            <a:ext cx="10452296" cy="5071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7" descr="Cover">
            <a:extLst>
              <a:ext uri="{FF2B5EF4-FFF2-40B4-BE49-F238E27FC236}">
                <a16:creationId xmlns:a16="http://schemas.microsoft.com/office/drawing/2014/main" id="{50A26D33-A793-3228-A0CD-E76930B6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40" y="3371471"/>
            <a:ext cx="3904477" cy="1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:a16="http://schemas.microsoft.com/office/drawing/2014/main" id="{135EC180-8433-9375-EA3F-704EE838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1081462"/>
            <a:ext cx="3953431" cy="22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>
            <a:extLst>
              <a:ext uri="{FF2B5EF4-FFF2-40B4-BE49-F238E27FC236}">
                <a16:creationId xmlns:a16="http://schemas.microsoft.com/office/drawing/2014/main" id="{42D8C57A-7E51-12BF-8D84-5840AE04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0" y="2181231"/>
            <a:ext cx="3904477" cy="22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926210" y="893073"/>
            <a:ext cx="3976577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1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(thực hiện phép chia.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F8AB79-B47B-A607-710C-C20326B08D18}"/>
              </a:ext>
            </a:extLst>
          </p:cNvPr>
          <p:cNvSpPr/>
          <p:nvPr/>
        </p:nvSpPr>
        <p:spPr>
          <a:xfrm>
            <a:off x="7102941" y="4223029"/>
            <a:ext cx="4019108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nhiều phần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(thực hiện phép nhân)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45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332576" y="459569"/>
            <a:ext cx="9738698" cy="113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</a:p>
        </p:txBody>
      </p:sp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95C74953-2615-0CD6-E48E-5C528B1A64AD}"/>
              </a:ext>
            </a:extLst>
          </p:cNvPr>
          <p:cNvSpPr txBox="1">
            <a:spLocks/>
          </p:cNvSpPr>
          <p:nvPr/>
        </p:nvSpPr>
        <p:spPr>
          <a:xfrm>
            <a:off x="728505" y="2795953"/>
            <a:ext cx="10734989" cy="246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endParaRPr lang="en-US" sz="5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26: </a:t>
            </a:r>
            <a:r>
              <a:rPr lang="vi-VN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liên quan đến rút về đơn vị  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250021D5-0E06-C0D5-C3AF-6B5C0A6B0972}"/>
              </a:ext>
            </a:extLst>
          </p:cNvPr>
          <p:cNvSpPr txBox="1">
            <a:spLocks/>
          </p:cNvSpPr>
          <p:nvPr/>
        </p:nvSpPr>
        <p:spPr>
          <a:xfrm>
            <a:off x="4188317" y="1583494"/>
            <a:ext cx="2858757" cy="121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200" b="1" u="sng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200" b="1" u="sng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E98ED-25DD-C82D-9107-AC8DA2884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6696C-9E6F-D990-9DD4-EF09C3646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35" y="4993151"/>
            <a:ext cx="1445325" cy="1863956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2CAC6A-58CE-A7A2-54D8-CA8897E0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12446" y="4976743"/>
            <a:ext cx="1261414" cy="1880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20BF4-B23A-ABCA-D14D-5490F1F65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7" y="935609"/>
            <a:ext cx="3209099" cy="2678012"/>
          </a:xfrm>
          <a:prstGeom prst="rect">
            <a:avLst/>
          </a:prstGeom>
        </p:spPr>
      </p:pic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3FAF82C0-7FCD-DEAC-F190-6C194C5808DE}"/>
              </a:ext>
            </a:extLst>
          </p:cNvPr>
          <p:cNvSpPr/>
          <p:nvPr/>
        </p:nvSpPr>
        <p:spPr>
          <a:xfrm>
            <a:off x="3782752" y="883454"/>
            <a:ext cx="7077505" cy="2730167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9525" cap="flat" cmpd="sng" algn="ctr">
            <a:solidFill>
              <a:srgbClr val="00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2321662">
              <a:buClr>
                <a:srgbClr val="000000"/>
              </a:buClr>
              <a:defRPr/>
            </a:pPr>
            <a:endParaRPr lang="en-US" sz="2300" kern="0">
              <a:solidFill>
                <a:srgbClr val="F1E1BF"/>
              </a:solidFill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E19D0-0906-AE58-ACF1-BEA68FC72713}"/>
              </a:ext>
            </a:extLst>
          </p:cNvPr>
          <p:cNvSpPr txBox="1"/>
          <p:nvPr/>
        </p:nvSpPr>
        <p:spPr>
          <a:xfrm>
            <a:off x="3969399" y="1205706"/>
            <a:ext cx="6764249" cy="2465725"/>
          </a:xfrm>
          <a:prstGeom prst="rect">
            <a:avLst/>
          </a:prstGeom>
          <a:noFill/>
        </p:spPr>
        <p:txBody>
          <a:bodyPr wrap="square" lIns="60944" tIns="30473" rIns="60944" bIns="30473" rtlCol="0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đóng</a:t>
            </a:r>
            <a:r>
              <a:rPr lang="vi-VN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12 kg hạt sen vào 3 túi như nhau. Hỏi 20 kg hạt sen thì đóng được bao nhiêu túi như thế?</a:t>
            </a:r>
            <a:endParaRPr lang="en-US" sz="36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E1C3B-EA1C-DD67-6C21-6B9B15BD326A}"/>
              </a:ext>
            </a:extLst>
          </p:cNvPr>
          <p:cNvSpPr txBox="1"/>
          <p:nvPr/>
        </p:nvSpPr>
        <p:spPr>
          <a:xfrm>
            <a:off x="3939379" y="4051976"/>
            <a:ext cx="3938529" cy="1623957"/>
          </a:xfrm>
          <a:prstGeom prst="rect">
            <a:avLst/>
          </a:prstGeom>
          <a:noFill/>
        </p:spPr>
        <p:txBody>
          <a:bodyPr wrap="square" lIns="60944" tIns="30473" rIns="60944" bIns="30473" rtlCol="0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2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12kg: 3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20kg: ?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372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CAC56B-DCBC-4EF6-84BF-D07C6E6F414C}"/>
              </a:ext>
            </a:extLst>
          </p:cNvPr>
          <p:cNvSpPr/>
          <p:nvPr/>
        </p:nvSpPr>
        <p:spPr>
          <a:xfrm>
            <a:off x="576597" y="823478"/>
            <a:ext cx="7973524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* </a:t>
            </a:r>
            <a:r>
              <a:rPr lang="vi-VN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Dạng </a:t>
            </a:r>
            <a:r>
              <a:rPr lang="en-US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2</a:t>
            </a:r>
            <a:r>
              <a:rPr lang="vi-VN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Bài toán liên quan đến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phép chia</a:t>
            </a:r>
            <a:endParaRPr lang="en-US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9CC836-10F5-43DE-AEEF-2F95535D65E2}"/>
              </a:ext>
            </a:extLst>
          </p:cNvPr>
          <p:cNvSpPr/>
          <p:nvPr/>
        </p:nvSpPr>
        <p:spPr>
          <a:xfrm>
            <a:off x="1059462" y="1827664"/>
            <a:ext cx="9598701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lang="en-US" sz="3200" b="1" u="sng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nặng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 : 3 = 4 (kg)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hết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 kg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 : 4 = 5 (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5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3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8AFAB-A2C3-4AC1-8DD4-94B3F61D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85" y="3935437"/>
            <a:ext cx="1947556" cy="19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2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570419" y="1095530"/>
            <a:ext cx="10541389" cy="4856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7" descr="Cover">
            <a:extLst>
              <a:ext uri="{FF2B5EF4-FFF2-40B4-BE49-F238E27FC236}">
                <a16:creationId xmlns:a16="http://schemas.microsoft.com/office/drawing/2014/main" id="{50A26D33-A793-3228-A0CD-E76930B6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2713267"/>
            <a:ext cx="3904477" cy="1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:a16="http://schemas.microsoft.com/office/drawing/2014/main" id="{135EC180-8433-9375-EA3F-704EE838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1081462"/>
            <a:ext cx="3953431" cy="22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>
            <a:extLst>
              <a:ext uri="{FF2B5EF4-FFF2-40B4-BE49-F238E27FC236}">
                <a16:creationId xmlns:a16="http://schemas.microsoft.com/office/drawing/2014/main" id="{42D8C57A-7E51-12BF-8D84-5840AE04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7" y="1997612"/>
            <a:ext cx="3685800" cy="25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7024359" y="1009460"/>
            <a:ext cx="4342336" cy="19447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1 phần (thực hiện phép chia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F8AB79-B47B-A607-710C-C20326B08D18}"/>
              </a:ext>
            </a:extLst>
          </p:cNvPr>
          <p:cNvSpPr/>
          <p:nvPr/>
        </p:nvSpPr>
        <p:spPr>
          <a:xfrm>
            <a:off x="6981827" y="3702145"/>
            <a:ext cx="4384868" cy="20743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(thực hiện phép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665</Words>
  <Application>Microsoft Office PowerPoint</Application>
  <PresentationFormat>Widescreen</PresentationFormat>
  <Paragraphs>73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27</cp:revision>
  <dcterms:created xsi:type="dcterms:W3CDTF">2024-10-04T10:16:14Z</dcterms:created>
  <dcterms:modified xsi:type="dcterms:W3CDTF">2024-12-03T14:43:39Z</dcterms:modified>
</cp:coreProperties>
</file>