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583" r:id="rId2"/>
    <p:sldId id="333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294" r:id="rId12"/>
    <p:sldId id="270" r:id="rId13"/>
  </p:sldIdLst>
  <p:sldSz cx="12192000" cy="6858000"/>
  <p:notesSz cx="6858000" cy="9144000"/>
  <p:embeddedFontLst>
    <p:embeddedFont>
      <p:font typeface="Cambria Math" panose="02040503050406030204" pitchFamily="18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imSun" panose="02010600030101010101" pitchFamily="2" charset="-122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8119"/>
    <a:srgbClr val="FF7707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5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Ấn</a:t>
            </a:r>
            <a:r>
              <a:rPr lang="vi-VN" baseline="0" dirty="0"/>
              <a:t> vào số 1, 2, 3 làm bài luyện tập.</a:t>
            </a:r>
          </a:p>
          <a:p>
            <a:r>
              <a:rPr lang="vi-VN" baseline="0" dirty="0"/>
              <a:t>Sau khi dọn sạch rác, ấn vào vỏ sò để chuyển sang phần tập viết.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A3B7D-3D94-4BBE-9687-40D59D040A5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6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50800" y="0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89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9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3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oogle Shape;49;p11">
            <a:extLst>
              <a:ext uri="{FF2B5EF4-FFF2-40B4-BE49-F238E27FC236}">
                <a16:creationId xmlns:a16="http://schemas.microsoft.com/office/drawing/2014/main" id="{1169500A-6E38-6257-37A2-3E3DAF93282B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-165100" y="-90898"/>
            <a:ext cx="12677342" cy="69488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C02820D-4D13-A07D-68A0-D006DD884027}"/>
              </a:ext>
            </a:extLst>
          </p:cNvPr>
          <p:cNvSpPr/>
          <p:nvPr userDrawn="1"/>
        </p:nvSpPr>
        <p:spPr>
          <a:xfrm>
            <a:off x="11067470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pic>
        <p:nvPicPr>
          <p:cNvPr id="9" name="Google Shape;27;p9">
            <a:extLst>
              <a:ext uri="{FF2B5EF4-FFF2-40B4-BE49-F238E27FC236}">
                <a16:creationId xmlns:a16="http://schemas.microsoft.com/office/drawing/2014/main" id="{E0971786-7331-58E2-819F-15E5BA06FBE3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pic>
        <p:nvPicPr>
          <p:cNvPr id="8" name="Google Shape;27;p9">
            <a:extLst>
              <a:ext uri="{FF2B5EF4-FFF2-40B4-BE49-F238E27FC236}">
                <a16:creationId xmlns:a16="http://schemas.microsoft.com/office/drawing/2014/main" id="{FCC857A9-E01F-A8FE-CE3C-5224FC5C722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11/3/2024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84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E1C8935-5503-46B3-AA64-FDD06962785D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49" r:id="rId6"/>
    <p:sldLayoutId id="2147483650" r:id="rId7"/>
    <p:sldLayoutId id="2147483652" r:id="rId8"/>
    <p:sldLayoutId id="2147483658" r:id="rId9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43.GIF"/><Relationship Id="rId3" Type="http://schemas.openxmlformats.org/officeDocument/2006/relationships/image" Target="../media/image20.GIF"/><Relationship Id="rId7" Type="http://schemas.openxmlformats.org/officeDocument/2006/relationships/image" Target="../media/image21.GIF"/><Relationship Id="rId12" Type="http://schemas.openxmlformats.org/officeDocument/2006/relationships/image" Target="../media/image42.GIF"/><Relationship Id="rId17" Type="http://schemas.openxmlformats.org/officeDocument/2006/relationships/image" Target="../media/image19.png"/><Relationship Id="rId2" Type="http://schemas.openxmlformats.org/officeDocument/2006/relationships/image" Target="../media/image10.jpeg"/><Relationship Id="rId16" Type="http://schemas.openxmlformats.org/officeDocument/2006/relationships/image" Target="../media/image46.GIF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11" Type="http://schemas.openxmlformats.org/officeDocument/2006/relationships/image" Target="../media/image41.GIF"/><Relationship Id="rId5" Type="http://schemas.openxmlformats.org/officeDocument/2006/relationships/image" Target="../media/image24.png"/><Relationship Id="rId15" Type="http://schemas.openxmlformats.org/officeDocument/2006/relationships/image" Target="../media/image45.GIF"/><Relationship Id="rId10" Type="http://schemas.openxmlformats.org/officeDocument/2006/relationships/image" Target="../media/image40.GIF"/><Relationship Id="rId4" Type="http://schemas.openxmlformats.org/officeDocument/2006/relationships/image" Target="../media/image22.GIF"/><Relationship Id="rId9" Type="http://schemas.openxmlformats.org/officeDocument/2006/relationships/image" Target="../media/image39.GIF"/><Relationship Id="rId14" Type="http://schemas.openxmlformats.org/officeDocument/2006/relationships/image" Target="../media/image4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5.png"/><Relationship Id="rId18" Type="http://schemas.openxmlformats.org/officeDocument/2006/relationships/image" Target="../media/image18.png"/><Relationship Id="rId3" Type="http://schemas.openxmlformats.org/officeDocument/2006/relationships/image" Target="../media/image10.jpeg"/><Relationship Id="rId21" Type="http://schemas.openxmlformats.org/officeDocument/2006/relationships/image" Target="../media/image19.png"/><Relationship Id="rId7" Type="http://schemas.openxmlformats.org/officeDocument/2006/relationships/image" Target="../media/image23.GIF"/><Relationship Id="rId12" Type="http://schemas.openxmlformats.org/officeDocument/2006/relationships/image" Target="../media/image13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slide" Target="slide5.xml"/><Relationship Id="rId20" Type="http://schemas.openxmlformats.org/officeDocument/2006/relationships/slide" Target="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GIF"/><Relationship Id="rId11" Type="http://schemas.openxmlformats.org/officeDocument/2006/relationships/slide" Target="slide6.xml"/><Relationship Id="rId5" Type="http://schemas.openxmlformats.org/officeDocument/2006/relationships/image" Target="../media/image21.GIF"/><Relationship Id="rId15" Type="http://schemas.openxmlformats.org/officeDocument/2006/relationships/slide" Target="slide4.xml"/><Relationship Id="rId10" Type="http://schemas.openxmlformats.org/officeDocument/2006/relationships/image" Target="../media/image16.png"/><Relationship Id="rId19" Type="http://schemas.openxmlformats.org/officeDocument/2006/relationships/slide" Target="slide7.xml"/><Relationship Id="rId4" Type="http://schemas.openxmlformats.org/officeDocument/2006/relationships/image" Target="../media/image20.GIF"/><Relationship Id="rId9" Type="http://schemas.microsoft.com/office/2007/relationships/hdphoto" Target="../media/hdphoto4.wdp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26.png"/><Relationship Id="rId7" Type="http://schemas.openxmlformats.org/officeDocument/2006/relationships/image" Target="../media/image21.GIF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6.wdp"/><Relationship Id="rId5" Type="http://schemas.openxmlformats.org/officeDocument/2006/relationships/image" Target="../media/image34.png"/><Relationship Id="rId10" Type="http://schemas.microsoft.com/office/2007/relationships/hdphoto" Target="../media/hdphoto4.wdp"/><Relationship Id="rId4" Type="http://schemas.openxmlformats.org/officeDocument/2006/relationships/image" Target="../media/image33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4.wdp"/><Relationship Id="rId3" Type="http://schemas.openxmlformats.org/officeDocument/2006/relationships/image" Target="../media/image26.png"/><Relationship Id="rId7" Type="http://schemas.openxmlformats.org/officeDocument/2006/relationships/image" Target="../media/image34.png"/><Relationship Id="rId12" Type="http://schemas.openxmlformats.org/officeDocument/2006/relationships/image" Target="../media/image2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11" Type="http://schemas.openxmlformats.org/officeDocument/2006/relationships/image" Target="../media/image20.GIF"/><Relationship Id="rId5" Type="http://schemas.openxmlformats.org/officeDocument/2006/relationships/image" Target="../media/image37.png"/><Relationship Id="rId10" Type="http://schemas.openxmlformats.org/officeDocument/2006/relationships/image" Target="../media/image21.GIF"/><Relationship Id="rId4" Type="http://schemas.openxmlformats.org/officeDocument/2006/relationships/image" Target="../media/image36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82477" y="3626929"/>
            <a:ext cx="12949380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Thứ</a:t>
            </a: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Hai </a:t>
            </a:r>
            <a:r>
              <a:rPr lang="en-US" sz="52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ngày</a:t>
            </a: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04 </a:t>
            </a:r>
            <a:r>
              <a:rPr lang="en-US" sz="52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tháng</a:t>
            </a: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11 </a:t>
            </a:r>
            <a:r>
              <a:rPr lang="en-US" sz="52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năm</a:t>
            </a: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2024</a:t>
            </a:r>
            <a:b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</a:rPr>
            </a:br>
            <a:r>
              <a:rPr lang="en-US" sz="5200" b="1" u="sng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Toán</a:t>
            </a:r>
            <a:endParaRPr sz="5200" b="1" u="sng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u="sng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5200" b="1" u="sng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u="sng" dirty="0">
                <a:solidFill>
                  <a:srgbClr val="FF0000"/>
                </a:solidFill>
                <a:latin typeface="UTM Avo" panose="02040603050506020204" pitchFamily="18" charset="0"/>
              </a:rPr>
              <a:t>20: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2586912" y="582264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2347369" y="3174660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725" y="459784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260" y="154857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2444037" y="5800059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919114" y="2717483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409700" y="13279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889806" y="3681568"/>
            <a:ext cx="1127806" cy="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955309" y="4583748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762000" y="554820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8">
            <a:hlinkClick r:id="" action="ppaction://noaction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2545" y="3725228"/>
            <a:ext cx="100965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9">
            <a:hlinkClick r:id="" action="ppaction://noaction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266188">
            <a:off x="7559358" y="2610803"/>
            <a:ext cx="1706562" cy="93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2983" y="2382203"/>
            <a:ext cx="1519237" cy="2195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21220" y="739140"/>
            <a:ext cx="158115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12">
            <a:hlinkClick r:id="" action="ppaction://noaction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01795" y="762953"/>
            <a:ext cx="2181225" cy="1468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14">
            <a:hlinkClick r:id="" action="ppaction://noaction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31633" y="5182553"/>
            <a:ext cx="1714500" cy="1190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15">
            <a:hlinkClick r:id="" action="ppaction://noaction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47658" y="1951990"/>
            <a:ext cx="147002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16">
            <a:hlinkClick r:id="" action="ppaction://noaction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25068" y="3999548"/>
            <a:ext cx="1817687" cy="1382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8745CB8-7EDD-461C-9631-7AE047E6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10"/>
            <a:ext cx="2025301" cy="90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3542 0.0487963 L -1.00448 0.1525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" y="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052 0.149352 L -1.03099 0.253056 " pathEditMode="relative" rAng="0" ptsTypes="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" y="5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.0762 0.220278 " pathEditMode="relative" rAng="0" ptsTypes="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" y="5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80938 0.103704 " pathEditMode="relative" ptsTypes="">
                                      <p:cBhvr>
                                        <p:cTn id="12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80938 0.103704 " pathEditMode="relative" ptsTypes="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16" dur="2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18" dur="3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3306 L 1.19827 -0.04109 " pathEditMode="relative" rAng="0" ptsTypes="AA">
                                      <p:cBhvr>
                                        <p:cTn id="20" dur="3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16" y="-370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22" dur="2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24" dur="3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174750"/>
            <a:ext cx="7497763" cy="4953000"/>
          </a:xfrm>
        </p:spPr>
        <p:txBody>
          <a:bodyPr/>
          <a:lstStyle/>
          <a:p>
            <a:pPr marL="0" indent="0" algn="ctr">
              <a:buNone/>
            </a:pPr>
            <a:r>
              <a: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1" name="Content Placeholder 100"/>
          <p:cNvPicPr>
            <a:picLocks noGrp="1"/>
          </p:cNvPicPr>
          <p:nvPr>
            <p:ph sz="half" idx="4294967295"/>
          </p:nvPr>
        </p:nvPicPr>
        <p:blipFill>
          <a:blip r:embed="rId2">
            <a:clrChange>
              <a:clrFrom>
                <a:srgbClr val="F8F5F6"/>
              </a:clrFrom>
              <a:clrTo>
                <a:srgbClr val="F8F5F6">
                  <a:alpha val="0"/>
                </a:srgbClr>
              </a:clrTo>
            </a:clrChange>
          </a:blip>
          <a:srcRect l="21548" t="9761" r="18127" b="2928"/>
          <a:stretch>
            <a:fillRect/>
          </a:stretch>
        </p:blipFill>
        <p:spPr>
          <a:xfrm>
            <a:off x="9718675" y="3454400"/>
            <a:ext cx="2473325" cy="340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Cloud Callout 4"/>
          <p:cNvSpPr/>
          <p:nvPr/>
        </p:nvSpPr>
        <p:spPr>
          <a:xfrm>
            <a:off x="220632" y="336336"/>
            <a:ext cx="7000875" cy="4486275"/>
          </a:xfrm>
          <a:prstGeom prst="cloudCallout">
            <a:avLst>
              <a:gd name="adj1" fmla="val 80734"/>
              <a:gd name="adj2" fmla="val 32777"/>
            </a:avLst>
          </a:prstGeom>
          <a:gradFill rotWithShape="0">
            <a:gsLst>
              <a:gs pos="8800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Các em hãy kể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 các tình huống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trong thực tế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về phép cộng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trong phạm vi 10</a:t>
            </a:r>
            <a:endParaRPr kumimoji="0" lang="zh-CN" alt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040" y="5424805"/>
            <a:ext cx="1116965" cy="143319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95" y="5944609"/>
            <a:ext cx="523875" cy="8382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292611" y="5464766"/>
            <a:ext cx="762000" cy="135255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1912" y="1429968"/>
            <a:ext cx="723398" cy="811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899" y="-46010"/>
            <a:ext cx="12402105" cy="690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3317"/>
            <a:ext cx="5410200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82675" y="314860"/>
            <a:ext cx="3212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 SẠCH</a:t>
            </a:r>
          </a:p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11" name="Picture 11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11" y="2178633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1637457" y="5123798"/>
            <a:ext cx="1727927" cy="23429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1387">
            <a:off x="9200453" y="5062699"/>
            <a:ext cx="1715896" cy="21448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38777">
            <a:off x="5396279" y="5227721"/>
            <a:ext cx="2589561" cy="17736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153" flipH="1">
            <a:off x="10649414" y="1707823"/>
            <a:ext cx="328167" cy="11813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4248134" y="5310300"/>
            <a:ext cx="1303137" cy="13031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553">
            <a:off x="1888679" y="998238"/>
            <a:ext cx="399481" cy="6938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4CE029-912F-4928-AA05-3ACB01004E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10"/>
            <a:ext cx="2025301" cy="90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2586912" y="582264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919114" y="2717483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12347369" y="3174660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409700" y="13279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889806" y="3681568"/>
            <a:ext cx="1127806" cy="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725" y="459784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8267" flipH="1">
            <a:off x="9631680" y="1812925"/>
            <a:ext cx="940435" cy="2269490"/>
          </a:xfrm>
          <a:prstGeom prst="rect">
            <a:avLst/>
          </a:prstGeom>
        </p:spPr>
      </p:pic>
      <p:sp>
        <p:nvSpPr>
          <p:cNvPr id="41" name="8-Point Star 40">
            <a:hlinkClick r:id="rId11" action="ppaction://hlinksldjump"/>
          </p:cNvPr>
          <p:cNvSpPr/>
          <p:nvPr/>
        </p:nvSpPr>
        <p:spPr>
          <a:xfrm>
            <a:off x="9361138" y="1243564"/>
            <a:ext cx="711944" cy="660829"/>
          </a:xfrm>
          <a:prstGeom prst="star8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3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1590675" y="2275205"/>
            <a:ext cx="1699895" cy="321564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56069" y1="9622" x2="90751" y2="12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7997">
            <a:off x="5253355" y="1039495"/>
            <a:ext cx="1877695" cy="2219960"/>
          </a:xfrm>
          <a:prstGeom prst="rect">
            <a:avLst/>
          </a:prstGeom>
        </p:spPr>
      </p:pic>
      <p:sp>
        <p:nvSpPr>
          <p:cNvPr id="50" name="8-Point Star 49">
            <a:hlinkClick r:id="rId15" action="ppaction://hlinksldjump"/>
          </p:cNvPr>
          <p:cNvSpPr/>
          <p:nvPr/>
        </p:nvSpPr>
        <p:spPr>
          <a:xfrm>
            <a:off x="1590694" y="1819080"/>
            <a:ext cx="711944" cy="660829"/>
          </a:xfrm>
          <a:prstGeom prst="star8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</a:rPr>
              <a:t>1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2" name="8-Point Star 51">
            <a:hlinkClick r:id="rId16" action="ppaction://hlinksldjump"/>
          </p:cNvPr>
          <p:cNvSpPr/>
          <p:nvPr/>
        </p:nvSpPr>
        <p:spPr>
          <a:xfrm>
            <a:off x="4349354" y="582529"/>
            <a:ext cx="711944" cy="660829"/>
          </a:xfrm>
          <a:prstGeom prst="star8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</a:rPr>
              <a:t>2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20" name="Picture 2" descr="C:\Users\ADMIN\Desktop\Phan Thi Do Uyen\Giai cuu dai duong\Picture2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816" y="5921554"/>
            <a:ext cx="1097225" cy="108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" action="ppaction://noaction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553">
            <a:off x="6831965" y="3974465"/>
            <a:ext cx="1235710" cy="2035175"/>
          </a:xfrm>
          <a:prstGeom prst="rect">
            <a:avLst/>
          </a:prstGeom>
        </p:spPr>
      </p:pic>
      <p:sp>
        <p:nvSpPr>
          <p:cNvPr id="7" name="8-Point Star 6">
            <a:hlinkClick r:id="rId19" action="ppaction://hlinksldjump"/>
          </p:cNvPr>
          <p:cNvSpPr/>
          <p:nvPr/>
        </p:nvSpPr>
        <p:spPr>
          <a:xfrm>
            <a:off x="5384133" y="4733524"/>
            <a:ext cx="711944" cy="660829"/>
          </a:xfrm>
          <a:prstGeom prst="star8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 b="1" dirty="0">
                <a:solidFill>
                  <a:srgbClr val="002060"/>
                </a:solidFill>
              </a:rPr>
              <a:t>4</a:t>
            </a:r>
          </a:p>
        </p:txBody>
      </p:sp>
      <p:pic>
        <p:nvPicPr>
          <p:cNvPr id="8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955309" y="4583748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762000" y="554820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260" y="154857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2444037" y="5800059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otched Right Arrow 3">
            <a:hlinkClick r:id="rId20" action="ppaction://hlinksldjump"/>
          </p:cNvPr>
          <p:cNvSpPr/>
          <p:nvPr/>
        </p:nvSpPr>
        <p:spPr>
          <a:xfrm>
            <a:off x="166503" y="877582"/>
            <a:ext cx="1530985" cy="765175"/>
          </a:xfrm>
          <a:prstGeom prst="notched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AA8F569-4E0D-43F4-A5F0-8B5C8F559FA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10"/>
            <a:ext cx="2025301" cy="90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6" dur="2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8" dur="3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10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1.15638 0.02453 " pathEditMode="relative" rAng="0" ptsTypes="AA">
                                      <p:cBhvr>
                                        <p:cTn id="12" dur="3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26" y="12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3306 L 1.19827 -0.04109 " pathEditMode="relative" rAng="0" ptsTypes="AA">
                                      <p:cBhvr>
                                        <p:cTn id="14" dur="3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16" y="-370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6" dur="3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36" dur="2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38" dur="3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40" dur="3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48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1" grpId="0" bldLvl="0" animBg="1"/>
      <p:bldP spid="50" grpId="0" bldLvl="0" animBg="1"/>
      <p:bldP spid="52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Phan Thi Do Uyen\Giai cuu dai duong\Picture2.png">
            <a:hlinkClick r:id="rId2" action="ppaction://hlinksldjump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975" y="4781550"/>
            <a:ext cx="210502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" y="382905"/>
            <a:ext cx="27527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1: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782718"/>
            <a:ext cx="7838900" cy="281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600" y="3888159"/>
            <a:ext cx="3075910" cy="66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601" y="3861718"/>
            <a:ext cx="2885498" cy="62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64" y="5380182"/>
            <a:ext cx="2751513" cy="58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501605" y="4608093"/>
            <a:ext cx="205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6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+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3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=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895430" y="4608093"/>
            <a:ext cx="533400" cy="5334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71630" y="4601426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685660" y="4571581"/>
            <a:ext cx="205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2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+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6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= </a:t>
            </a:r>
          </a:p>
        </p:txBody>
      </p:sp>
      <p:sp>
        <p:nvSpPr>
          <p:cNvPr id="15" name="Rounded Rectangle 14"/>
          <p:cNvSpPr/>
          <p:nvPr/>
        </p:nvSpPr>
        <p:spPr>
          <a:xfrm flipH="1">
            <a:off x="8019415" y="4538980"/>
            <a:ext cx="421640" cy="5334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983600" y="4588091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50452" y="4608093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9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018914" y="4571905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8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2492593" y="6035259"/>
            <a:ext cx="205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1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+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7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=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26093" y="6035259"/>
            <a:ext cx="533400" cy="5334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933756" y="5991127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6683578" y="6049547"/>
            <a:ext cx="205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5 +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5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=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025333" y="6033037"/>
            <a:ext cx="533400" cy="5334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101533" y="6053674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864077" y="6034460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8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983826" y="6023723"/>
            <a:ext cx="7259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10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869" y="5303520"/>
            <a:ext cx="3937780" cy="59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 bldLvl="0" animBg="1"/>
      <p:bldP spid="13" grpId="0"/>
      <p:bldP spid="13" grpId="1"/>
      <p:bldP spid="14" grpId="0"/>
      <p:bldP spid="15" grpId="0" bldLvl="0" animBg="1"/>
      <p:bldP spid="16" grpId="0"/>
      <p:bldP spid="16" grpId="1"/>
      <p:bldP spid="17" grpId="0"/>
      <p:bldP spid="18" grpId="0"/>
      <p:bldP spid="19" grpId="0"/>
      <p:bldP spid="20" grpId="0" bldLvl="0" animBg="1"/>
      <p:bldP spid="21" grpId="0"/>
      <p:bldP spid="21" grpId="1"/>
      <p:bldP spid="22" grpId="0"/>
      <p:bldP spid="23" grpId="0" bldLvl="0" animBg="1"/>
      <p:bldP spid="24" grpId="0"/>
      <p:bldP spid="24" grpId="1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8576" y="532190"/>
            <a:ext cx="9784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2: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4539" y="1051634"/>
            <a:ext cx="10822976" cy="519586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>
            <a:cxnSpLocks/>
          </p:cNvCxnSpPr>
          <p:nvPr/>
        </p:nvCxnSpPr>
        <p:spPr>
          <a:xfrm flipH="1" flipV="1">
            <a:off x="4477109" y="2659380"/>
            <a:ext cx="417910" cy="990187"/>
          </a:xfrm>
          <a:prstGeom prst="line">
            <a:avLst/>
          </a:prstGeom>
          <a:noFill/>
          <a:ln w="50800" cap="flat" cmpd="sng" algn="ctr">
            <a:solidFill>
              <a:srgbClr val="FF0000">
                <a:alpha val="77000"/>
              </a:srgbClr>
            </a:solidFill>
            <a:prstDash val="solid"/>
          </a:ln>
          <a:effectLst/>
        </p:spPr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6763109" y="2659380"/>
            <a:ext cx="711307" cy="1521280"/>
          </a:xfrm>
          <a:prstGeom prst="line">
            <a:avLst/>
          </a:prstGeom>
          <a:noFill/>
          <a:ln w="50800" cap="flat" cmpd="sng" algn="ctr">
            <a:solidFill>
              <a:srgbClr val="FF0000">
                <a:alpha val="77000"/>
              </a:srgbClr>
            </a:solidFill>
            <a:prstDash val="solid"/>
          </a:ln>
          <a:effectLst/>
        </p:spPr>
      </p:cxnSp>
      <p:sp>
        <p:nvSpPr>
          <p:cNvPr id="20" name="Arc 19"/>
          <p:cNvSpPr/>
          <p:nvPr/>
        </p:nvSpPr>
        <p:spPr>
          <a:xfrm rot="7687220">
            <a:off x="2184167" y="1069518"/>
            <a:ext cx="5758879" cy="4209626"/>
          </a:xfrm>
          <a:prstGeom prst="arc">
            <a:avLst>
              <a:gd name="adj1" fmla="val 13155313"/>
              <a:gd name="adj2" fmla="val 1315278"/>
            </a:avLst>
          </a:prstGeom>
          <a:noFill/>
          <a:ln w="50800" cap="flat" cmpd="sng" algn="ctr">
            <a:solidFill>
              <a:srgbClr val="FF0000">
                <a:alpha val="77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c 18"/>
          <p:cNvSpPr/>
          <p:nvPr/>
        </p:nvSpPr>
        <p:spPr>
          <a:xfrm rot="12077230">
            <a:off x="5137331" y="2201903"/>
            <a:ext cx="8190869" cy="3281213"/>
          </a:xfrm>
          <a:prstGeom prst="arc">
            <a:avLst>
              <a:gd name="adj1" fmla="val 15246506"/>
              <a:gd name="adj2" fmla="val 0"/>
            </a:avLst>
          </a:prstGeom>
          <a:ln w="50800">
            <a:solidFill>
              <a:srgbClr val="FF0000">
                <a:alpha val="7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pic>
        <p:nvPicPr>
          <p:cNvPr id="5" name="Picture 2" descr="C:\Users\ADMIN\Desktop\Phan Thi Do Uyen\Giai cuu dai duong\Picture2.png">
            <a:hlinkClick r:id="rId3" action="ppaction://hlinksldjump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0" y="5072063"/>
            <a:ext cx="1809750" cy="178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bldLvl="0" animBg="1"/>
      <p:bldP spid="1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Phan Thi Do Uyen\Giai cuu dai duong\Picture2.png">
            <a:hlinkClick r:id="rId2" action="ppaction://hlinksldjump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975" y="-358775"/>
            <a:ext cx="210502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ạn san hô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6288"/>
            <a:ext cx="3400425" cy="108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710248" y="263525"/>
            <a:ext cx="8382000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sng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Bài</a:t>
            </a: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3: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Tính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510665" y="181610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 charset="0"/>
              </a:rPr>
              <a:t>7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 charset="0"/>
              </a:rPr>
              <a:t>+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1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10665" y="2441575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 charset="0"/>
              </a:rPr>
              <a:t>1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+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7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TextBox 23"/>
          <p:cNvSpPr txBox="1">
            <a:spLocks noChangeArrowheads="1"/>
          </p:cNvSpPr>
          <p:nvPr/>
        </p:nvSpPr>
        <p:spPr bwMode="auto">
          <a:xfrm>
            <a:off x="2420303" y="2466975"/>
            <a:ext cx="80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= 8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415415" y="3869532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 charset="0"/>
              </a:rPr>
              <a:t>7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2800" b="1" kern="0" noProof="0" dirty="0">
                <a:solidFill>
                  <a:srgbClr val="000000"/>
                </a:solidFill>
                <a:latin typeface="UTM Avo" panose="02040603050506020204" pitchFamily="18" charset="0"/>
              </a:rPr>
              <a:t>+</a:t>
            </a: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 charset="0"/>
              </a:rPr>
              <a:t> 0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5187315" y="1830388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 charset="0"/>
              </a:rPr>
              <a:t>9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+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1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5187315" y="2455863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 charset="0"/>
              </a:rPr>
              <a:t>1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+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9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9073515" y="1915319"/>
            <a:ext cx="1155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 charset="0"/>
              </a:rPr>
              <a:t>6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+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3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9086215" y="2536032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 charset="0"/>
              </a:rPr>
              <a:t>3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+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6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7" name="TextBox 32"/>
          <p:cNvSpPr txBox="1">
            <a:spLocks noChangeArrowheads="1"/>
          </p:cNvSpPr>
          <p:nvPr/>
        </p:nvSpPr>
        <p:spPr bwMode="auto">
          <a:xfrm>
            <a:off x="10000615" y="2564607"/>
            <a:ext cx="80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= 9</a:t>
            </a:r>
          </a:p>
        </p:txBody>
      </p:sp>
      <p:sp>
        <p:nvSpPr>
          <p:cNvPr id="19" name="TextBox 34"/>
          <p:cNvSpPr txBox="1">
            <a:spLocks noChangeArrowheads="1"/>
          </p:cNvSpPr>
          <p:nvPr/>
        </p:nvSpPr>
        <p:spPr bwMode="auto">
          <a:xfrm>
            <a:off x="2420303" y="1881188"/>
            <a:ext cx="80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= 8</a:t>
            </a:r>
          </a:p>
        </p:txBody>
      </p:sp>
      <p:sp>
        <p:nvSpPr>
          <p:cNvPr id="20" name="TextBox 35"/>
          <p:cNvSpPr txBox="1">
            <a:spLocks noChangeArrowheads="1"/>
          </p:cNvSpPr>
          <p:nvPr/>
        </p:nvSpPr>
        <p:spPr bwMode="auto">
          <a:xfrm>
            <a:off x="2374265" y="3894931"/>
            <a:ext cx="80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= 7</a:t>
            </a:r>
          </a:p>
        </p:txBody>
      </p:sp>
      <p:sp>
        <p:nvSpPr>
          <p:cNvPr id="21" name="TextBox 36"/>
          <p:cNvSpPr txBox="1">
            <a:spLocks noChangeArrowheads="1"/>
          </p:cNvSpPr>
          <p:nvPr/>
        </p:nvSpPr>
        <p:spPr bwMode="auto">
          <a:xfrm>
            <a:off x="6109652" y="1900238"/>
            <a:ext cx="1106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= 10</a:t>
            </a:r>
          </a:p>
        </p:txBody>
      </p:sp>
      <p:sp>
        <p:nvSpPr>
          <p:cNvPr id="22" name="TextBox 37"/>
          <p:cNvSpPr txBox="1">
            <a:spLocks noChangeArrowheads="1"/>
          </p:cNvSpPr>
          <p:nvPr/>
        </p:nvSpPr>
        <p:spPr bwMode="auto">
          <a:xfrm>
            <a:off x="6139815" y="2490788"/>
            <a:ext cx="10763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= 10</a:t>
            </a:r>
          </a:p>
        </p:txBody>
      </p:sp>
      <p:sp>
        <p:nvSpPr>
          <p:cNvPr id="24" name="TextBox 39"/>
          <p:cNvSpPr txBox="1">
            <a:spLocks noChangeArrowheads="1"/>
          </p:cNvSpPr>
          <p:nvPr/>
        </p:nvSpPr>
        <p:spPr bwMode="auto">
          <a:xfrm>
            <a:off x="10000615" y="1945482"/>
            <a:ext cx="80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= 9</a:t>
            </a: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710565" y="1870076"/>
            <a:ext cx="80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latin typeface="UTM Avo" panose="02040603050506020204" pitchFamily="18" charset="0"/>
              </a:rPr>
              <a:t>a)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6" name="TextBox 34"/>
          <p:cNvSpPr txBox="1">
            <a:spLocks noChangeArrowheads="1"/>
          </p:cNvSpPr>
          <p:nvPr/>
        </p:nvSpPr>
        <p:spPr bwMode="auto">
          <a:xfrm>
            <a:off x="710565" y="3823128"/>
            <a:ext cx="80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latin typeface="UTM Avo" panose="02040603050506020204" pitchFamily="18" charset="0"/>
              </a:rPr>
              <a:t>b)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7" name="TextBox 7"/>
          <p:cNvSpPr txBox="1">
            <a:spLocks noChangeArrowheads="1"/>
          </p:cNvSpPr>
          <p:nvPr/>
        </p:nvSpPr>
        <p:spPr bwMode="auto">
          <a:xfrm>
            <a:off x="1415415" y="455057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 charset="0"/>
              </a:rPr>
              <a:t>0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+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7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8" name="TextBox 35"/>
          <p:cNvSpPr txBox="1">
            <a:spLocks noChangeArrowheads="1"/>
          </p:cNvSpPr>
          <p:nvPr/>
        </p:nvSpPr>
        <p:spPr bwMode="auto">
          <a:xfrm>
            <a:off x="2402840" y="4605338"/>
            <a:ext cx="80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= 7</a:t>
            </a:r>
          </a:p>
        </p:txBody>
      </p:sp>
      <p:sp>
        <p:nvSpPr>
          <p:cNvPr id="29" name="TextBox 7"/>
          <p:cNvSpPr txBox="1">
            <a:spLocks noChangeArrowheads="1"/>
          </p:cNvSpPr>
          <p:nvPr/>
        </p:nvSpPr>
        <p:spPr bwMode="auto">
          <a:xfrm>
            <a:off x="5275420" y="385445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noProof="0" dirty="0">
                <a:solidFill>
                  <a:srgbClr val="000000"/>
                </a:solidFill>
                <a:latin typeface="UTM Avo" panose="02040603050506020204" pitchFamily="18" charset="0"/>
              </a:rPr>
              <a:t>8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2800" b="1" kern="0" noProof="0" dirty="0">
                <a:solidFill>
                  <a:srgbClr val="000000"/>
                </a:solidFill>
                <a:latin typeface="UTM Avo" panose="02040603050506020204" pitchFamily="18" charset="0"/>
              </a:rPr>
              <a:t>+</a:t>
            </a: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 charset="0"/>
              </a:rPr>
              <a:t> 0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6234270" y="3879849"/>
            <a:ext cx="80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= 8</a:t>
            </a:r>
          </a:p>
        </p:txBody>
      </p:sp>
      <p:sp>
        <p:nvSpPr>
          <p:cNvPr id="31" name="TextBox 7"/>
          <p:cNvSpPr txBox="1">
            <a:spLocks noChangeArrowheads="1"/>
          </p:cNvSpPr>
          <p:nvPr/>
        </p:nvSpPr>
        <p:spPr bwMode="auto">
          <a:xfrm>
            <a:off x="5275420" y="4535488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 charset="0"/>
              </a:rPr>
              <a:t>0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+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8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2" name="TextBox 35"/>
          <p:cNvSpPr txBox="1">
            <a:spLocks noChangeArrowheads="1"/>
          </p:cNvSpPr>
          <p:nvPr/>
        </p:nvSpPr>
        <p:spPr bwMode="auto">
          <a:xfrm>
            <a:off x="6262845" y="4590256"/>
            <a:ext cx="80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= 8</a:t>
            </a:r>
          </a:p>
        </p:txBody>
      </p:sp>
      <p:sp>
        <p:nvSpPr>
          <p:cNvPr id="33" name="TextBox 7"/>
          <p:cNvSpPr txBox="1">
            <a:spLocks noChangeArrowheads="1"/>
          </p:cNvSpPr>
          <p:nvPr/>
        </p:nvSpPr>
        <p:spPr bwMode="auto">
          <a:xfrm>
            <a:off x="8894127" y="3815339"/>
            <a:ext cx="1455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 charset="0"/>
              </a:rPr>
              <a:t>10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2800" b="1" kern="0" noProof="0" dirty="0">
                <a:solidFill>
                  <a:srgbClr val="000000"/>
                </a:solidFill>
                <a:latin typeface="UTM Avo" panose="02040603050506020204" pitchFamily="18" charset="0"/>
              </a:rPr>
              <a:t>+</a:t>
            </a: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 charset="0"/>
              </a:rPr>
              <a:t> 0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4" name="TextBox 35"/>
          <p:cNvSpPr txBox="1">
            <a:spLocks noChangeArrowheads="1"/>
          </p:cNvSpPr>
          <p:nvPr/>
        </p:nvSpPr>
        <p:spPr bwMode="auto">
          <a:xfrm>
            <a:off x="10040303" y="3827027"/>
            <a:ext cx="1147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= 10</a:t>
            </a:r>
          </a:p>
        </p:txBody>
      </p:sp>
      <p:sp>
        <p:nvSpPr>
          <p:cNvPr id="35" name="TextBox 7"/>
          <p:cNvSpPr txBox="1">
            <a:spLocks noChangeArrowheads="1"/>
          </p:cNvSpPr>
          <p:nvPr/>
        </p:nvSpPr>
        <p:spPr bwMode="auto">
          <a:xfrm>
            <a:off x="8914765" y="4534059"/>
            <a:ext cx="1335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 charset="0"/>
              </a:rPr>
              <a:t>0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+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10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0053797" y="4527115"/>
            <a:ext cx="11826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= 10</a:t>
            </a:r>
          </a:p>
        </p:txBody>
      </p:sp>
      <p:sp>
        <p:nvSpPr>
          <p:cNvPr id="3" name="Rectangle 2"/>
          <p:cNvSpPr/>
          <p:nvPr/>
        </p:nvSpPr>
        <p:spPr>
          <a:xfrm>
            <a:off x="5114290" y="1670050"/>
            <a:ext cx="2171700" cy="1571625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914765" y="1718310"/>
            <a:ext cx="2052320" cy="1571625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11593" y="3752097"/>
            <a:ext cx="1990725" cy="1571625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06195" y="1670050"/>
            <a:ext cx="1990725" cy="1619250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144135" y="3710305"/>
            <a:ext cx="2141220" cy="1571625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893810" y="3741420"/>
            <a:ext cx="2073275" cy="1571625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pic>
        <p:nvPicPr>
          <p:cNvPr id="1040" name="Picture 16" descr="Vẽ Tay Nước Cỏ đáy Biển Nhóm Cá Minh Họa Tài Liệu Miễn Phí Hình ảnh | Định  dạng hình ảnh PNG 401408163| vn.lovepik.com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435" y="5088255"/>
            <a:ext cx="4969510" cy="203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02696" y="6085523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7355782" y="6197569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315" y="5951855"/>
            <a:ext cx="83312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Rạn san h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090" y="5866765"/>
            <a:ext cx="3400425" cy="108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02696" y="6095683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7355782" y="6207729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315" y="5962015"/>
            <a:ext cx="83312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80" dur="2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82" dur="3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84" dur="36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92" dur="27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94" dur="3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96" dur="36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9" grpId="0"/>
      <p:bldP spid="20" grpId="0"/>
      <p:bldP spid="21" grpId="0"/>
      <p:bldP spid="22" grpId="0"/>
      <p:bldP spid="24" grpId="0"/>
      <p:bldP spid="28" grpId="0"/>
      <p:bldP spid="30" grpId="0"/>
      <p:bldP spid="32" grpId="0"/>
      <p:bldP spid="34" grpId="0"/>
      <p:bldP spid="36" grpId="0"/>
      <p:bldP spid="3" grpId="0" bldLvl="0" animBg="1"/>
      <p:bldP spid="37" grpId="0" bldLvl="0" animBg="1"/>
      <p:bldP spid="38" grpId="0" bldLvl="0" animBg="1"/>
      <p:bldP spid="38" grpId="1" bldLvl="0" animBg="1"/>
      <p:bldP spid="39" grpId="0" bldLvl="0" animBg="1"/>
      <p:bldP spid="40" grpId="0" bldLvl="0" animBg="1"/>
      <p:bldP spid="40" grpId="1" bldLvl="0" animBg="1"/>
      <p:bldP spid="41" grpId="0" bldLvl="0" animBg="1"/>
      <p:bldP spid="41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306388" y="87051"/>
            <a:ext cx="9142412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endParaRPr lang="en-US" altLang="en-US" sz="2800" b="1" kern="0" dirty="0">
              <a:solidFill>
                <a:srgbClr val="0070C0"/>
              </a:solidFill>
              <a:latin typeface="UTM Avo" panose="020406030505060202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u="sng" kern="0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altLang="en-US" sz="2800" b="1" u="sng" kern="0" dirty="0">
                <a:solidFill>
                  <a:srgbClr val="0070C0"/>
                </a:solidFill>
                <a:latin typeface="UTM Avo" panose="02040603050506020204" pitchFamily="18" charset="0"/>
              </a:rPr>
              <a:t> 4:</a:t>
            </a:r>
            <a:r>
              <a:rPr lang="en-US" altLang="en-US" sz="2800" b="1" kern="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70C0"/>
                </a:solidFill>
                <a:latin typeface="UTM Avo" panose="02040603050506020204" pitchFamily="18" charset="0"/>
              </a:rPr>
              <a:t>Nêu</a:t>
            </a:r>
            <a:r>
              <a:rPr lang="en-US" altLang="en-US" sz="2800" b="1" kern="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70C0"/>
                </a:solidFill>
                <a:latin typeface="UTM Avo" panose="02040603050506020204" pitchFamily="18" charset="0"/>
              </a:rPr>
              <a:t>phép</a:t>
            </a:r>
            <a:r>
              <a:rPr lang="en-US" altLang="en-US" sz="2800" b="1" kern="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70C0"/>
                </a:solidFill>
                <a:latin typeface="UTM Avo" panose="02040603050506020204" pitchFamily="18" charset="0"/>
              </a:rPr>
              <a:t>tính</a:t>
            </a:r>
            <a:r>
              <a:rPr lang="en-US" altLang="en-US" sz="2800" b="1" kern="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70C0"/>
                </a:solidFill>
                <a:latin typeface="UTM Avo" panose="02040603050506020204" pitchFamily="18" charset="0"/>
              </a:rPr>
              <a:t>thích</a:t>
            </a:r>
            <a:r>
              <a:rPr lang="en-US" altLang="en-US" sz="2800" b="1" kern="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70C0"/>
                </a:solidFill>
                <a:latin typeface="UTM Avo" panose="02040603050506020204" pitchFamily="18" charset="0"/>
              </a:rPr>
              <a:t>hợp</a:t>
            </a:r>
            <a:r>
              <a:rPr lang="en-US" altLang="en-US" sz="2800" b="1" kern="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70C0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2800" b="1" kern="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70C0"/>
                </a:solidFill>
                <a:latin typeface="UTM Avo" panose="02040603050506020204" pitchFamily="18" charset="0"/>
              </a:rPr>
              <a:t>mỗi</a:t>
            </a:r>
            <a:r>
              <a:rPr lang="en-US" altLang="en-US" sz="2800" b="1" kern="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70C0"/>
                </a:solidFill>
                <a:latin typeface="UTM Avo" panose="02040603050506020204" pitchFamily="18" charset="0"/>
              </a:rPr>
              <a:t>tranh</a:t>
            </a:r>
            <a:r>
              <a:rPr lang="en-US" altLang="en-US" sz="2800" b="1" kern="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70C0"/>
                </a:solidFill>
                <a:latin typeface="UTM Avo" panose="02040603050506020204" pitchFamily="18" charset="0"/>
              </a:rPr>
              <a:t>vẽ</a:t>
            </a:r>
            <a:r>
              <a:rPr lang="en-US" altLang="en-US" sz="2800" b="1" kern="0" dirty="0">
                <a:solidFill>
                  <a:srgbClr val="0070C0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306249"/>
            <a:ext cx="5753100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999" y="1792820"/>
            <a:ext cx="5076825" cy="336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519476"/>
            <a:ext cx="56038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8" y="5494076"/>
            <a:ext cx="56038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5494076"/>
            <a:ext cx="560388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57550" y="5519476"/>
            <a:ext cx="731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12" name="Oval 11"/>
          <p:cNvSpPr/>
          <p:nvPr/>
        </p:nvSpPr>
        <p:spPr>
          <a:xfrm>
            <a:off x="1881188" y="5519476"/>
            <a:ext cx="538162" cy="528638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UTM Avo" panose="02040603050506020204" pitchFamily="18" charset="0"/>
              </a:rPr>
              <a:t>/??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54213" y="5544876"/>
            <a:ext cx="769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519476"/>
            <a:ext cx="56038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713" y="5494076"/>
            <a:ext cx="56038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975" y="5494076"/>
            <a:ext cx="560388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934575" y="5519476"/>
            <a:ext cx="731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25" name="Oval 24"/>
          <p:cNvSpPr/>
          <p:nvPr/>
        </p:nvSpPr>
        <p:spPr>
          <a:xfrm>
            <a:off x="8558213" y="5519476"/>
            <a:ext cx="538162" cy="528638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UTM Avo" panose="02040603050506020204" pitchFamily="18" charset="0"/>
              </a:rPr>
              <a:t>/??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631238" y="5544876"/>
            <a:ext cx="769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47650" y="1499926"/>
            <a:ext cx="80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latin typeface="UTM Avo" panose="02040603050506020204" pitchFamily="18" charset="0"/>
              </a:rPr>
              <a:t>a)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6" name="TextBox 34"/>
          <p:cNvSpPr txBox="1">
            <a:spLocks noChangeArrowheads="1"/>
          </p:cNvSpPr>
          <p:nvPr/>
        </p:nvSpPr>
        <p:spPr bwMode="auto">
          <a:xfrm>
            <a:off x="6486525" y="1397533"/>
            <a:ext cx="80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latin typeface="UTM Avo" panose="02040603050506020204" pitchFamily="18" charset="0"/>
              </a:rPr>
              <a:t>b)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6249988" y="1499926"/>
            <a:ext cx="7937" cy="443706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4153FBE-65D4-4373-AD3C-A43E5F030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257" y="5551751"/>
            <a:ext cx="769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FC6369-7049-4334-BFC0-15B50BB4B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7320" y="5527603"/>
            <a:ext cx="769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E6D46E-25BA-4AFD-9244-3B259B4B6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1" y="5509485"/>
            <a:ext cx="769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85536A-BC9F-47D7-832B-D1F72E7EC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776" y="5544876"/>
            <a:ext cx="769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47901C-0AA3-47E0-B324-F81036E74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6088" y="5527603"/>
            <a:ext cx="769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EDE70A-8140-4BD6-A1EC-7E521718E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4656" y="5494076"/>
            <a:ext cx="769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" y="565150"/>
            <a:ext cx="10517505" cy="452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428" y="5654040"/>
            <a:ext cx="56038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153" y="5628640"/>
            <a:ext cx="56038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415" y="5628640"/>
            <a:ext cx="560388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15" y="5501640"/>
            <a:ext cx="7016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978" y="5557203"/>
            <a:ext cx="7016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015" y="5557203"/>
            <a:ext cx="7016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97015" y="5654040"/>
            <a:ext cx="731838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2" name="Oval 11"/>
          <p:cNvSpPr/>
          <p:nvPr/>
        </p:nvSpPr>
        <p:spPr>
          <a:xfrm>
            <a:off x="5220653" y="5654040"/>
            <a:ext cx="538162" cy="528638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07648" y="5626100"/>
            <a:ext cx="769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484053" y="5606415"/>
            <a:ext cx="990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216140" y="5661978"/>
            <a:ext cx="41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7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004878" y="5661978"/>
            <a:ext cx="495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237639" y="5683568"/>
            <a:ext cx="495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+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82930" y="426720"/>
            <a:ext cx="8001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kern="0" dirty="0">
                <a:latin typeface="UTM Avo" panose="02040603050506020204" pitchFamily="18" charset="0"/>
                <a:cs typeface="Times New Roman" panose="02020603050405020304" pitchFamily="18" charset="0"/>
              </a:rPr>
              <a:t>a)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Phan Thi Do Uyen\Giai cuu dai duong\Picture2.png">
            <a:hlinkClick r:id="rId2" action="ppaction://hlinksldjump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975" y="-366713"/>
            <a:ext cx="2105025" cy="207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5"/>
          <a:stretch>
            <a:fillRect/>
          </a:stretch>
        </p:blipFill>
        <p:spPr bwMode="auto">
          <a:xfrm>
            <a:off x="6212205" y="1194768"/>
            <a:ext cx="4251325" cy="302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50"/>
          <a:stretch>
            <a:fillRect/>
          </a:stretch>
        </p:blipFill>
        <p:spPr bwMode="auto">
          <a:xfrm>
            <a:off x="2123440" y="722630"/>
            <a:ext cx="3519170" cy="348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18" y="4878705"/>
            <a:ext cx="56038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743" y="4853305"/>
            <a:ext cx="56038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005" y="4853305"/>
            <a:ext cx="560388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930" y="4781868"/>
            <a:ext cx="7016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568" y="4781868"/>
            <a:ext cx="7016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605" y="4781868"/>
            <a:ext cx="7016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745605" y="4878705"/>
            <a:ext cx="731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25" name="Oval 24"/>
          <p:cNvSpPr/>
          <p:nvPr/>
        </p:nvSpPr>
        <p:spPr>
          <a:xfrm>
            <a:off x="5369243" y="4878705"/>
            <a:ext cx="538162" cy="528638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UTM Avo" panose="02040603050506020204" pitchFamily="18" charset="0"/>
              </a:rPr>
              <a:t>/??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442268" y="4904105"/>
            <a:ext cx="769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651693" y="4894580"/>
            <a:ext cx="990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5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393305" y="4873942"/>
            <a:ext cx="41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9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132830" y="4868386"/>
            <a:ext cx="495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4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461318" y="4874736"/>
            <a:ext cx="495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+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6" name="TextBox 34"/>
          <p:cNvSpPr txBox="1">
            <a:spLocks noChangeArrowheads="1"/>
          </p:cNvSpPr>
          <p:nvPr/>
        </p:nvSpPr>
        <p:spPr bwMode="auto">
          <a:xfrm>
            <a:off x="1005840" y="464662"/>
            <a:ext cx="8001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kern="0" dirty="0">
                <a:latin typeface="UTM Avo" panose="02040603050506020204" pitchFamily="18" charset="0"/>
              </a:rPr>
              <a:t>b)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040" name="Picture 16" descr="Vẽ Tay Nước Cỏ đáy Biển Nhóm Cá Minh Họa Tài Liệu Miễn Phí Hình ảnh | Định  dạng hình ảnh PNG 401408163| vn.lovepik.com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435" y="5088255"/>
            <a:ext cx="4969510" cy="203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Rạn san hô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090" y="5866765"/>
            <a:ext cx="3400425" cy="108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02696" y="6095683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7355782" y="6207729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315" y="5962015"/>
            <a:ext cx="83312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41" dur="27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43" dur="3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45" dur="36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224</Words>
  <Application>Microsoft Office PowerPoint</Application>
  <PresentationFormat>Widescreen</PresentationFormat>
  <Paragraphs>91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Cambria Math</vt:lpstr>
      <vt:lpstr>Times New Roman</vt:lpstr>
      <vt:lpstr>Calibri</vt:lpstr>
      <vt:lpstr>UTM Avo</vt:lpstr>
      <vt:lpstr>SimSun</vt:lpstr>
      <vt:lpstr>Green Color</vt:lpstr>
      <vt:lpstr>Thứ Hai ngày 04 tháng 11 năm 2024 Toán Tiết 20: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47</cp:revision>
  <dcterms:created xsi:type="dcterms:W3CDTF">2021-11-01T08:16:00Z</dcterms:created>
  <dcterms:modified xsi:type="dcterms:W3CDTF">2024-11-03T13:02:17Z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F1B25431A3B0422A901523881EE5F1E9</vt:lpwstr>
  </property>
  <property fmtid="{D5CDD505-2E9C-101B-9397-08002B2CF9AE}" pid="3" name="KSOProductBuildVer">
    <vt:lpwstr>1033-11.2.0.10351</vt:lpwstr>
  </property>
</Properties>
</file>