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4" r:id="rId1"/>
    <p:sldMasterId id="2147483851" r:id="rId2"/>
    <p:sldMasterId id="2147483863" r:id="rId3"/>
    <p:sldMasterId id="2147483875" r:id="rId4"/>
  </p:sldMasterIdLst>
  <p:notesMasterIdLst>
    <p:notesMasterId r:id="rId30"/>
  </p:notesMasterIdLst>
  <p:sldIdLst>
    <p:sldId id="256" r:id="rId5"/>
    <p:sldId id="258" r:id="rId6"/>
    <p:sldId id="261" r:id="rId7"/>
    <p:sldId id="265" r:id="rId8"/>
    <p:sldId id="266" r:id="rId9"/>
    <p:sldId id="269" r:id="rId10"/>
    <p:sldId id="270" r:id="rId11"/>
    <p:sldId id="271" r:id="rId12"/>
    <p:sldId id="272" r:id="rId13"/>
    <p:sldId id="343" r:id="rId14"/>
    <p:sldId id="290" r:id="rId15"/>
    <p:sldId id="273" r:id="rId16"/>
    <p:sldId id="274" r:id="rId17"/>
    <p:sldId id="275" r:id="rId18"/>
    <p:sldId id="262" r:id="rId19"/>
    <p:sldId id="297" r:id="rId20"/>
    <p:sldId id="289" r:id="rId21"/>
    <p:sldId id="263" r:id="rId22"/>
    <p:sldId id="294" r:id="rId23"/>
    <p:sldId id="295" r:id="rId24"/>
    <p:sldId id="296" r:id="rId25"/>
    <p:sldId id="288" r:id="rId26"/>
    <p:sldId id="300" r:id="rId27"/>
    <p:sldId id="291" r:id="rId28"/>
    <p:sldId id="344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G TUYEN" initials="MT" lastIdx="1" clrIdx="0">
    <p:extLst>
      <p:ext uri="{19B8F6BF-5375-455C-9EA6-DF929625EA0E}">
        <p15:presenceInfo xmlns:p15="http://schemas.microsoft.com/office/powerpoint/2012/main" userId="MONG TUY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A4824"/>
    <a:srgbClr val="FF7707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6374" autoAdjust="0"/>
  </p:normalViewPr>
  <p:slideViewPr>
    <p:cSldViewPr snapToGrid="0">
      <p:cViewPr varScale="1">
        <p:scale>
          <a:sx n="62" d="100"/>
          <a:sy n="62" d="100"/>
        </p:scale>
        <p:origin x="11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1-12T10:30:36.760" idx="1">
    <p:pos x="1070" y="287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80BC7C-4361-4E2F-A558-D917CEF86FA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EFB0-38E9-4D6E-BDCC-91CA06452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6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91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Sau</a:t>
            </a:r>
            <a:r>
              <a:rPr lang="en-US" b="1" baseline="0"/>
              <a:t> khi lật được tất cả các mảnh ghép, GV n</a:t>
            </a:r>
            <a:r>
              <a:rPr lang="en-US" b="1"/>
              <a:t>hấn</a:t>
            </a:r>
            <a:r>
              <a:rPr lang="en-US" b="1" baseline="0"/>
              <a:t> vào hình TIVI để đến slide bài mới (slide 10)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66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DORAEMON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7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DOREMI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4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1"/>
              <a:t>Nhấn</a:t>
            </a:r>
            <a:r>
              <a:rPr lang="en-US" sz="1400" b="1" baseline="0"/>
              <a:t> vào hình NOBITA để quay lại slide 3</a:t>
            </a:r>
            <a:endParaRPr lang="en-US" sz="1400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8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Nhấn</a:t>
            </a:r>
            <a:r>
              <a:rPr lang="en-US" b="1" baseline="0"/>
              <a:t> vào hình CHAIEN để quay về slide 3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7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Nhấn</a:t>
            </a:r>
            <a:r>
              <a:rPr lang="en-US" b="1" baseline="0"/>
              <a:t> vào hình XUKA để quay về slide 3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6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/>
              <a:t>Nhấn</a:t>
            </a:r>
            <a:r>
              <a:rPr lang="en-US" b="1" baseline="0"/>
              <a:t> vào hình XÊKO để quay về slide 3</a:t>
            </a:r>
            <a:endParaRPr lang="en-US" b="1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BEFB0-38E9-4D6E-BDCC-91CA064521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998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84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13DB8-2589-4AD4-935C-402BC13A61FF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30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71DC-3137-E77B-A44F-8B6CBB0F70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24F76-4B17-0DF5-9B75-705588D36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FAAEB7-0A35-05B7-C160-618BC86E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F8F9F-5FF4-3073-98A7-27F84DBEB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CB845-6B54-782F-8900-2AA36EECF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719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A33DB-46AF-310E-8170-8B6A93FFB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63B-ACF5-F219-C7E9-CD4CD11F8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E96AD-0F7B-8CF8-FCCE-EF4C55E2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06CA2-236A-D36C-AB45-A1DD353F2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DA110-DBB8-75F0-AD43-A52838B20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68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E5C12-8993-EC73-A627-9805D4C8A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549FD-3200-9940-B182-B29C745F0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EA8C8-C894-40CF-00EC-E719C494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3DA08-BB1D-A860-1DB3-AB9D83147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5F822-9E2D-7620-BB17-11C27F322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80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4ACDF-4889-9757-82DC-44D3FE383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0B1B0-A695-F8FB-8720-7F74A3152A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3C4D7-9E12-D638-3DAF-6DD625D4B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7E0C19-75F7-5C1A-BFD9-195EA374B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081BA-5E7A-2FD4-EFA5-C8D33EE6F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44287-811A-2F3E-D2E1-2445EBB9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26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E8F75-344F-84BA-97E9-7A8778A0F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7301-B574-B977-3013-817D480433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6B5FB-3BCC-D443-CC0F-9C84D7DCC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36351D-3CF3-B56F-6ABA-DAEBC87E66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69B406-C306-C5E7-4B14-4E2134FC98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437815-DA9C-0BA7-E0AB-511F5AF8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7EAC1-B72B-58BD-288B-62E7BBD8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E9AD66-116E-BFC9-85AE-B4C11B040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32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C370E-A1B3-9AC9-D2C1-997D3A3DD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E01ED-9DE8-5814-62CF-BA2662719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47F021-2567-33F7-766C-856CC379A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ADCDB-422B-1254-AFA6-0F5AE797B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91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571611-C52F-58C8-8520-DCBF4D17A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91BCF-92CB-1B95-3FC2-07D66930E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E045C-D6D0-D16A-9AF8-1A04A926C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32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24F7D-A99F-3012-505D-38B79AA18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295D5-653C-9538-829C-427C46FCF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69286-72CE-7E35-519C-BF513D213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2E09C-CA98-C3C7-9CB2-EF8170C60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9D6243-6311-3C83-628B-8A11504D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154A2-F02C-913F-BEFC-CC4B9F7A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8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B8B7-86CF-A617-0F37-FC7B201A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95531-9F67-E38C-1B1B-1BF0AB911B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B600F-88F9-AE95-FC9C-CD097A7C6A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E62D76-5AD3-C5F4-CC17-86C432AF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793F2D-259B-1A18-102E-BC2BB2032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C6E2AE-D919-286C-C5B3-641DFA63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43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85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9C473-644A-6FB6-8D29-CE2EC6D55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F47E6-DDB0-7E3F-7DEA-1199A99C6E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C5ADF-525B-6BAA-2F45-7C130B26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EE270-C39E-9BDC-03D5-867D8ECD7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AE67-3A2F-1E8B-1600-288006B0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965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9DC23B-7B5A-FE60-8726-49F447890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66B1B4-01CF-1CA2-5850-4077A8EFB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568DB-17E3-070A-5643-43CCE5A00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9064D-A29C-39FE-F20E-ABA8F9A72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9FA0C2-829C-9231-B829-79DD3B683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52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A13DB8-2589-4AD4-935C-402BC13A61FF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6275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576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018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2570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7890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C1B435-512A-46F4-B8CA-A4EDEE9C883C}"/>
              </a:ext>
            </a:extLst>
          </p:cNvPr>
          <p:cNvSpPr/>
          <p:nvPr userDrawn="1"/>
        </p:nvSpPr>
        <p:spPr>
          <a:xfrm>
            <a:off x="10863460" y="60249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700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E6D123-B926-4C46-B5F5-274E92548417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94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56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28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40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487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FBD94A-3A0A-4244-8D0E-D24A28924C59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919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696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78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F4807-3E9A-4EB9-8FDC-9FBFF8BC5CCE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837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A3F4807-3E9A-4EB9-8FDC-9FBFF8BC5CCE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1382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98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92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582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10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CC1B435-512A-46F4-B8CA-A4EDEE9C883C}"/>
              </a:ext>
            </a:extLst>
          </p:cNvPr>
          <p:cNvSpPr/>
          <p:nvPr userDrawn="1"/>
        </p:nvSpPr>
        <p:spPr>
          <a:xfrm>
            <a:off x="10863460" y="60249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6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E6D123-B926-4C46-B5F5-274E92548417}"/>
              </a:ext>
            </a:extLst>
          </p:cNvPr>
          <p:cNvSpPr/>
          <p:nvPr userDrawn="1"/>
        </p:nvSpPr>
        <p:spPr>
          <a:xfrm>
            <a:off x="11182120" y="0"/>
            <a:ext cx="1123721" cy="145422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4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03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374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50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35" r:id="rId7"/>
    <p:sldLayoutId id="2147483836" r:id="rId8"/>
    <p:sldLayoutId id="2147483841" r:id="rId9"/>
    <p:sldLayoutId id="214748384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CD8D6B-544C-349C-75EE-AFA741BC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AFA84-0DB9-36DB-52F2-E85152FD2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3BF9F-9265-B94A-CE63-60089F380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8A299-C308-4A70-A387-40D72E3CBEA3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8E144-5627-0ACF-7909-E2060067F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41E30-37ED-FF63-BDED-7447A924D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0E360-1E30-4A48-A078-70D6D04AB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7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12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3A3F4807-3E9A-4EB9-8FDC-9FBFF8BC5CCE}" type="datetimeFigureOut">
              <a:rPr lang="en-US" smtClean="0"/>
              <a:pPr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871BB19B-96A7-427C-AC04-B26DBB12B1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1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microsoft.com/office/2007/relationships/hdphoto" Target="../media/hdphoto1.wdp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24.png"/><Relationship Id="rId1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slide" Target="slide7.xml"/><Relationship Id="rId20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slide" Target="slide6.xml"/><Relationship Id="rId19" Type="http://schemas.openxmlformats.org/officeDocument/2006/relationships/image" Target="../media/image16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8329F-B034-D06D-2294-180F88F01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36" y="-145773"/>
            <a:ext cx="12302836" cy="6741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3CAA78-AF3B-2F0D-3150-1FC9D6680BFE}"/>
              </a:ext>
            </a:extLst>
          </p:cNvPr>
          <p:cNvSpPr txBox="1"/>
          <p:nvPr/>
        </p:nvSpPr>
        <p:spPr>
          <a:xfrm>
            <a:off x="2660073" y="579877"/>
            <a:ext cx="740179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ỦY BAN NHÂN DÂN THÀNH PHỐ THÁI NGUYÊN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PHÚ XÁ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10E962-E0CC-0BB5-8F01-1772ED4CF76F}"/>
              </a:ext>
            </a:extLst>
          </p:cNvPr>
          <p:cNvSpPr/>
          <p:nvPr/>
        </p:nvSpPr>
        <p:spPr>
          <a:xfrm>
            <a:off x="398206" y="1776026"/>
            <a:ext cx="11267768" cy="2229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 MỪNG CÁC THẦY CÔ GIÁO ĐẾN VỚI TIẾT HỌC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 – LỚP 1B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 2024-2025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9A0F0C2-E818-FBAB-561B-EFC4BF8D0E6A}"/>
              </a:ext>
            </a:extLst>
          </p:cNvPr>
          <p:cNvSpPr txBox="1">
            <a:spLocks/>
          </p:cNvSpPr>
          <p:nvPr/>
        </p:nvSpPr>
        <p:spPr>
          <a:xfrm>
            <a:off x="1908464" y="4723245"/>
            <a:ext cx="8153400" cy="147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Symbol" pitchFamily="18" charset="2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64008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Symbol" pitchFamily="18" charset="2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Triệu Thị Minh Huyền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540738-F8F4-46D3-8F71-8B883E9F0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984" y="4371614"/>
            <a:ext cx="2170364" cy="2176461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EFB187E7-BD8C-47F2-A099-1E9008A80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5" y="-570539"/>
            <a:ext cx="3859935" cy="3103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9">
            <a:extLst>
              <a:ext uri="{FF2B5EF4-FFF2-40B4-BE49-F238E27FC236}">
                <a16:creationId xmlns:a16="http://schemas.microsoft.com/office/drawing/2014/main" id="{8A35F90F-2889-454C-A1A0-986C2A19FF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052" y="-305295"/>
            <a:ext cx="3501742" cy="2838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22EFB5-97FC-4E9E-8300-BFCBC15C19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74" y="3224911"/>
            <a:ext cx="2964426" cy="351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945128" y="2875002"/>
            <a:ext cx="79002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Bài 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64</a:t>
            </a: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: 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in - it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752D03F1-5EF1-4159-974E-78FE94CD6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-205702" y="-171484"/>
            <a:ext cx="2032479" cy="20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857430" y="1658131"/>
            <a:ext cx="4706738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Tuần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13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64: in – it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56161F-BCE5-4EB5-8BCC-183D7AB7E652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693891-D6B5-4EF1-8BF6-5D8CB38BCBA1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620201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10" y="725621"/>
            <a:ext cx="5181598" cy="28080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70385" y="3610406"/>
            <a:ext cx="343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+mj-lt"/>
                <a:cs typeface="Arial" panose="020B0604020202020204" pitchFamily="34" charset="0"/>
              </a:rPr>
              <a:t>đèn</a:t>
            </a:r>
            <a:r>
              <a:rPr lang="en-US" sz="6600" dirty="0">
                <a:latin typeface="+mj-lt"/>
                <a:cs typeface="Arial" panose="020B0604020202020204" pitchFamily="34" charset="0"/>
              </a:rPr>
              <a:t> pin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04852" y="3610406"/>
            <a:ext cx="903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51863" y="3533713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18943" y="3533714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7960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357" y="4283575"/>
            <a:ext cx="343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quả mít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651863" y="3533713"/>
            <a:ext cx="1362350" cy="948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6000">
                <a:solidFill>
                  <a:srgbClr val="00B0F0"/>
                </a:solidFill>
                <a:latin typeface="+mj-lt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118943" y="3533714"/>
            <a:ext cx="1358850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60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66255" y="2476397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867" y="516641"/>
            <a:ext cx="2936305" cy="337099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59960" y="4283575"/>
            <a:ext cx="538652" cy="1107996"/>
            <a:chOff x="4759960" y="4283575"/>
            <a:chExt cx="538652" cy="110799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l="15731" t="3448" r="44943" b="-1"/>
            <a:stretch/>
          </p:blipFill>
          <p:spPr>
            <a:xfrm>
              <a:off x="4759960" y="4698204"/>
              <a:ext cx="167640" cy="53644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4827008" y="4283575"/>
              <a:ext cx="47160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>
                  <a:solidFill>
                    <a:srgbClr val="FA4824"/>
                  </a:solidFill>
                  <a:cs typeface="Arial" panose="020B0604020202020204" pitchFamily="34" charset="0"/>
                </a:rPr>
                <a:t>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4966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8935" y="493638"/>
            <a:ext cx="2936305" cy="33709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034" y="1271961"/>
            <a:ext cx="4232282" cy="22936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1849" y="4392843"/>
            <a:ext cx="3439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atin typeface="+mj-lt"/>
                <a:cs typeface="Arial" panose="020B0604020202020204" pitchFamily="34" charset="0"/>
              </a:rPr>
              <a:t>đèn pin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86316" y="4392843"/>
            <a:ext cx="9035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853086" y="4392843"/>
            <a:ext cx="3554509" cy="1107996"/>
            <a:chOff x="5369726" y="5876191"/>
            <a:chExt cx="3554509" cy="1107996"/>
          </a:xfrm>
        </p:grpSpPr>
        <p:sp>
          <p:nvSpPr>
            <p:cNvPr id="4" name="TextBox 3"/>
            <p:cNvSpPr txBox="1"/>
            <p:nvPr/>
          </p:nvSpPr>
          <p:spPr>
            <a:xfrm>
              <a:off x="5369726" y="5876191"/>
              <a:ext cx="34393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quả mít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112760" y="5876191"/>
              <a:ext cx="811475" cy="1107996"/>
              <a:chOff x="8112760" y="5876191"/>
              <a:chExt cx="811475" cy="1107996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8206740" y="5876191"/>
                <a:ext cx="717495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600">
                    <a:solidFill>
                      <a:srgbClr val="FA4824"/>
                    </a:solidFill>
                    <a:latin typeface="+mj-lt"/>
                    <a:cs typeface="Arial" panose="020B0604020202020204" pitchFamily="34" charset="0"/>
                  </a:rPr>
                  <a:t>t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4"/>
              <a:srcRect l="15731" t="3448" r="44943" b="-1"/>
              <a:stretch/>
            </p:blipFill>
            <p:spPr>
              <a:xfrm>
                <a:off x="8112760" y="6296930"/>
                <a:ext cx="167640" cy="53644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49631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1269" descr="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15" y="3046950"/>
            <a:ext cx="3726967" cy="1829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921" y="963218"/>
            <a:ext cx="4840542" cy="23435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635220" y="1949200"/>
            <a:ext cx="3092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Thư</a:t>
            </a:r>
            <a:r>
              <a:rPr lang="en-US" sz="5400" dirty="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giãn</a:t>
            </a:r>
            <a:endParaRPr lang="en-US" sz="5400" dirty="0">
              <a:solidFill>
                <a:srgbClr val="FA4824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78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àn Gà con 1 - Nhạc thiếu nhi có lời hát - Bài hát hay nhất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35" y="450453"/>
            <a:ext cx="12147665" cy="62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1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1765208" y="1617416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595499" y="1664522"/>
            <a:ext cx="1895915" cy="990108"/>
          </a:xfrm>
          <a:prstGeom prst="roundRect">
            <a:avLst/>
          </a:prstGeom>
          <a:solidFill>
            <a:schemeClr val="bg2"/>
          </a:solidFill>
          <a:ln>
            <a:solidFill>
              <a:schemeClr val="tx1">
                <a:lumMod val="95000"/>
                <a:lumOff val="5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60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871" y="4224940"/>
            <a:ext cx="1362075" cy="1428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5180" y="4072540"/>
            <a:ext cx="1609725" cy="1581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041" y="4224940"/>
            <a:ext cx="1562100" cy="133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5540" t="3945" r="11848" b="11562"/>
          <a:stretch/>
        </p:blipFill>
        <p:spPr>
          <a:xfrm>
            <a:off x="5868784" y="4250575"/>
            <a:ext cx="1424249" cy="12635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8660" t="5025" r="5193" b="7166"/>
          <a:stretch/>
        </p:blipFill>
        <p:spPr>
          <a:xfrm>
            <a:off x="7680960" y="4184073"/>
            <a:ext cx="1485207" cy="13632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3456" y="4091767"/>
            <a:ext cx="1522095" cy="1522095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3324212" y="306240"/>
            <a:ext cx="8151507" cy="9486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en-US" sz="3600">
                <a:solidFill>
                  <a:srgbClr val="00B050"/>
                </a:solidFill>
                <a:latin typeface="+mj-lt"/>
                <a:cs typeface="Arial" panose="020B0604020202020204" pitchFamily="34" charset="0"/>
              </a:rPr>
              <a:t>Tìm tiếng có vần in, tiếng có vần it</a:t>
            </a:r>
          </a:p>
        </p:txBody>
      </p:sp>
      <p:pic>
        <p:nvPicPr>
          <p:cNvPr id="19" name="Picture 18">
            <a:hlinkClick r:id="" action="ppaction://noaction">
              <a:snd r:embed="rId8" name="applause.wav"/>
            </a:hlinkClick>
            <a:extLst>
              <a:ext uri="{FF2B5EF4-FFF2-40B4-BE49-F238E27FC236}">
                <a16:creationId xmlns:a16="http://schemas.microsoft.com/office/drawing/2014/main" id="{3E4062CF-AB4E-40A5-95CC-16CBE684B7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11638950" y="5757713"/>
            <a:ext cx="368084" cy="42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8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11111E-6 L -0.01718 -0.397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09779 -0.1861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6" y="-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44444E-6 L -0.09753 -0.21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3" y="-1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44444E-6 L 0.0944 -0.38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12369 -0.2108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-0.4444 -0.36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27" y="-1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125" descr="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178" y="988142"/>
            <a:ext cx="7791267" cy="4579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655126" y="2443941"/>
            <a:ext cx="39180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63547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41" y="417268"/>
            <a:ext cx="11389659" cy="64407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3473090" y="1705331"/>
            <a:ext cx="1280160" cy="55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cxnSpLocks/>
          </p:cNvCxnSpPr>
          <p:nvPr/>
        </p:nvCxnSpPr>
        <p:spPr>
          <a:xfrm>
            <a:off x="1600200" y="2180705"/>
            <a:ext cx="14104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671726" y="2175081"/>
            <a:ext cx="11333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450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323" y="2565017"/>
            <a:ext cx="4776494" cy="3133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37894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756" y="445777"/>
            <a:ext cx="6047038" cy="5252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37893" descr="1-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072" y="3547029"/>
            <a:ext cx="2669254" cy="2413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2388519" y="1571249"/>
            <a:ext cx="3200412" cy="191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703" y="2985318"/>
            <a:ext cx="3805532" cy="78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5605135" y="3810248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 w="1905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56419" y="2395022"/>
            <a:ext cx="2481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1184931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18" y="372448"/>
            <a:ext cx="11779623" cy="6391422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46923" y="777817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1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121520" y="777817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6361635" y="1127188"/>
            <a:ext cx="322668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VNI-Avo" pitchFamily="2" charset="0"/>
              </a:rPr>
              <a:t>3</a:t>
            </a:r>
            <a:endParaRPr lang="en-US" sz="24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66279" y="1651245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6905719" y="1651244"/>
            <a:ext cx="368804" cy="34937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VNI-Avo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9859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66578"/>
            <a:ext cx="12142124" cy="639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59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257992" y="755877"/>
            <a:ext cx="812800" cy="82504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prstClr val="white"/>
                </a:solidFill>
                <a:latin typeface="HP-222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87418" y="749924"/>
            <a:ext cx="65024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Ý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nào</a:t>
            </a:r>
            <a:r>
              <a:rPr lang="en-US" sz="54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đúng</a:t>
            </a:r>
            <a:endParaRPr lang="en-US" sz="54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TextBox 5">
            <a:hlinkClick r:id="" action="ppaction://noaction">
              <a:snd r:embed="rId2" name="applause.wav"/>
            </a:hlinkClick>
          </p:cNvPr>
          <p:cNvSpPr txBox="1"/>
          <p:nvPr/>
        </p:nvSpPr>
        <p:spPr>
          <a:xfrm>
            <a:off x="619760" y="3640546"/>
            <a:ext cx="8248621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+mj-lt"/>
              </a:rPr>
              <a:t>b) Mùa hè, sen nở kín hồ. </a:t>
            </a:r>
            <a:endParaRPr lang="en-US" sz="4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760" y="2134275"/>
            <a:ext cx="11521440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prstClr val="black"/>
                </a:solidFill>
                <a:latin typeface="+mj-lt"/>
              </a:rPr>
              <a:t>a) Gần nhà Ngân có hồ cá đẹp lắm. </a:t>
            </a:r>
            <a:endParaRPr lang="en-US" sz="48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742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41"/>
          <a:stretch/>
        </p:blipFill>
        <p:spPr>
          <a:xfrm>
            <a:off x="370876" y="416859"/>
            <a:ext cx="11450247" cy="64411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33751" y="2714099"/>
            <a:ext cx="4759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viết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694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15" y="2245660"/>
            <a:ext cx="11912369" cy="18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2945128" y="2875002"/>
            <a:ext cx="7900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XIN CHÀO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VÀ HẸN GẶP LẠI CÁC EM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图片 13">
            <a:extLst>
              <a:ext uri="{FF2B5EF4-FFF2-40B4-BE49-F238E27FC236}">
                <a16:creationId xmlns:a16="http://schemas.microsoft.com/office/drawing/2014/main" id="{752D03F1-5EF1-4159-974E-78FE94CD6A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-205702" y="-171484"/>
            <a:ext cx="2032479" cy="204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0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104" y="1811011"/>
            <a:ext cx="2936305" cy="33709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986" y="2306090"/>
            <a:ext cx="4393216" cy="23808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3D44AD-271C-458B-A124-65B88E346403}"/>
              </a:ext>
            </a:extLst>
          </p:cNvPr>
          <p:cNvSpPr/>
          <p:nvPr/>
        </p:nvSpPr>
        <p:spPr>
          <a:xfrm>
            <a:off x="11447794" y="6276558"/>
            <a:ext cx="2600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" pitchFamily="2" charset="0"/>
              </a:rPr>
              <a:t>1</a:t>
            </a:r>
          </a:p>
        </p:txBody>
      </p:sp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8376" y="3347634"/>
            <a:ext cx="3774461" cy="2676445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617"/>
          <a:stretch/>
        </p:blipFill>
        <p:spPr>
          <a:xfrm>
            <a:off x="1558376" y="799010"/>
            <a:ext cx="3043347" cy="3138606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5368"/>
          <a:stretch/>
        </p:blipFill>
        <p:spPr>
          <a:xfrm>
            <a:off x="3946379" y="819431"/>
            <a:ext cx="3640828" cy="2542175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31863" y="799010"/>
            <a:ext cx="3633353" cy="254866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02191" y="2745116"/>
            <a:ext cx="2948040" cy="3267138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4183" y="3340383"/>
            <a:ext cx="3574234" cy="2671871"/>
          </a:xfrm>
          <a:prstGeom prst="rect">
            <a:avLst/>
          </a:prstGeom>
        </p:spPr>
      </p:pic>
      <p:pic>
        <p:nvPicPr>
          <p:cNvPr id="15" name="图片 37893" descr="1-2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692" y="4565477"/>
            <a:ext cx="1621482" cy="14658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7893" descr="1-2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3109" y="4565477"/>
            <a:ext cx="1621482" cy="14658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386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C4FDAC-ED9E-4BD8-8781-FA2D21CE5174}"/>
              </a:ext>
            </a:extLst>
          </p:cNvPr>
          <p:cNvSpPr/>
          <p:nvPr/>
        </p:nvSpPr>
        <p:spPr>
          <a:xfrm>
            <a:off x="11638263" y="37505"/>
            <a:ext cx="184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400" dirty="0">
              <a:solidFill>
                <a:srgbClr val="404040"/>
              </a:solidFill>
              <a:latin typeface="Quicksan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B349-8927-4607-B183-48F9D0EF0A57}"/>
              </a:ext>
            </a:extLst>
          </p:cNvPr>
          <p:cNvSpPr/>
          <p:nvPr/>
        </p:nvSpPr>
        <p:spPr>
          <a:xfrm>
            <a:off x="11692063" y="279961"/>
            <a:ext cx="184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endParaRPr lang="en-US" sz="1600" dirty="0">
              <a:solidFill>
                <a:srgbClr val="FF7707"/>
              </a:solidFill>
              <a:latin typeface="Quicksand" pitchFamily="2" charset="0"/>
            </a:endParaRPr>
          </a:p>
        </p:txBody>
      </p:sp>
      <p:pic>
        <p:nvPicPr>
          <p:cNvPr id="9" name="Picture 8" descr="Tổng hợp ảnh Doremon PNG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3546327"/>
            <a:ext cx="1989772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016000" y="1141542"/>
            <a:ext cx="10759440" cy="1962338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48310" y="1642359"/>
            <a:ext cx="10533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Tiếng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đèn </a:t>
            </a:r>
            <a:r>
              <a:rPr lang="en-US" sz="4400">
                <a:latin typeface="+mj-lt"/>
                <a:cs typeface="Arial" panose="020B0604020202020204" pitchFamily="34" charset="0"/>
              </a:rPr>
              <a:t>gồm có âm gì và vần gì?</a:t>
            </a:r>
          </a:p>
        </p:txBody>
      </p:sp>
    </p:spTree>
    <p:extLst>
      <p:ext uri="{BB962C8B-B14F-4D97-AF65-F5344CB8AC3E}">
        <p14:creationId xmlns:p14="http://schemas.microsoft.com/office/powerpoint/2010/main" val="34922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141094" y="2875280"/>
            <a:ext cx="3021382" cy="315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55448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10048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đọc và tìm tiếng có chứa vần êt trong câu sau: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Vân và Tâm kết bạn</a:t>
            </a:r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4400">
                <a:latin typeface="+mj-lt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745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3720" y="767080"/>
            <a:ext cx="95351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đọc câu sau: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Cả năm bà đã chờ nhà Bi về sum họp bên mâm cơm Tết</a:t>
            </a:r>
            <a:r>
              <a:rPr lang="en-US" sz="440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.</a:t>
            </a:r>
            <a:r>
              <a:rPr lang="en-US" sz="4400">
                <a:latin typeface="+mj-lt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6826" y="2845952"/>
            <a:ext cx="2888932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43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9514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tìm 2 tiếng có chứa vần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ân</a:t>
            </a:r>
            <a:r>
              <a:rPr lang="en-US" sz="4400">
                <a:latin typeface="+mj-lt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3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0052" y="3416786"/>
            <a:ext cx="3435325" cy="275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8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9514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điền vào chỗ chấm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tr</a:t>
            </a:r>
            <a:r>
              <a:rPr lang="en-US" sz="4400">
                <a:latin typeface="+mj-lt"/>
                <a:cs typeface="Arial" panose="020B0604020202020204" pitchFamily="34" charset="0"/>
              </a:rPr>
              <a:t> hay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ch</a:t>
            </a:r>
            <a:r>
              <a:rPr lang="en-US" sz="4400">
                <a:latin typeface="+mj-lt"/>
                <a:cs typeface="Arial" panose="020B0604020202020204" pitchFamily="34" charset="0"/>
              </a:rPr>
              <a:t>?</a:t>
            </a:r>
          </a:p>
          <a:p>
            <a:r>
              <a:rPr lang="en-US" sz="4400">
                <a:latin typeface="+mj-lt"/>
                <a:cs typeface="Arial" panose="020B0604020202020204" pitchFamily="34" charset="0"/>
              </a:rPr>
              <a:t>                  con ...ăn</a:t>
            </a:r>
          </a:p>
        </p:txBody>
      </p:sp>
      <p:pic>
        <p:nvPicPr>
          <p:cNvPr id="13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25120" y="3097679"/>
            <a:ext cx="2873692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81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5">
            <a:extLst>
              <a:ext uri="{FF2B5EF4-FFF2-40B4-BE49-F238E27FC236}">
                <a16:creationId xmlns:a16="http://schemas.microsoft.com/office/drawing/2014/main" id="{897582DE-79E5-42C2-8C98-E6D9EA76386C}"/>
              </a:ext>
            </a:extLst>
          </p:cNvPr>
          <p:cNvSpPr/>
          <p:nvPr/>
        </p:nvSpPr>
        <p:spPr>
          <a:xfrm>
            <a:off x="1437640" y="767080"/>
            <a:ext cx="10129520" cy="2108200"/>
          </a:xfrm>
          <a:prstGeom prst="wedgeRoundRectCallout">
            <a:avLst>
              <a:gd name="adj1" fmla="val -40521"/>
              <a:gd name="adj2" fmla="val 92905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7520" y="1049615"/>
            <a:ext cx="9514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+mj-lt"/>
                <a:cs typeface="Arial" panose="020B0604020202020204" pitchFamily="34" charset="0"/>
              </a:rPr>
              <a:t>Em nói câu có tiếng chứa vần </a:t>
            </a:r>
            <a:r>
              <a:rPr lang="en-US" sz="4400">
                <a:solidFill>
                  <a:srgbClr val="FA4824"/>
                </a:solidFill>
                <a:latin typeface="+mj-lt"/>
                <a:cs typeface="Arial" panose="020B0604020202020204" pitchFamily="34" charset="0"/>
              </a:rPr>
              <a:t>ăt.</a:t>
            </a:r>
          </a:p>
        </p:txBody>
      </p:sp>
      <p:pic>
        <p:nvPicPr>
          <p:cNvPr id="13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425409" y="2700723"/>
            <a:ext cx="1804710" cy="335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89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89521094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</TotalTime>
  <Words>305</Words>
  <Application>Microsoft Office PowerPoint</Application>
  <PresentationFormat>Widescreen</PresentationFormat>
  <Paragraphs>68</Paragraphs>
  <Slides>25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HP-222</vt:lpstr>
      <vt:lpstr>Quicksand</vt:lpstr>
      <vt:lpstr>Symbol</vt:lpstr>
      <vt:lpstr>Times New Roman</vt:lpstr>
      <vt:lpstr>UTM Avo</vt:lpstr>
      <vt:lpstr>UTM Futura Extra</vt:lpstr>
      <vt:lpstr>VNI-Avo</vt:lpstr>
      <vt:lpstr>1_Office Theme</vt:lpstr>
      <vt:lpstr>5_Office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109</cp:revision>
  <dcterms:created xsi:type="dcterms:W3CDTF">2021-11-01T08:16:43Z</dcterms:created>
  <dcterms:modified xsi:type="dcterms:W3CDTF">2024-12-02T03:19:18Z</dcterms:modified>
</cp:coreProperties>
</file>