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</p:sldMasterIdLst>
  <p:notesMasterIdLst>
    <p:notesMasterId r:id="rId17"/>
  </p:notesMasterIdLst>
  <p:sldIdLst>
    <p:sldId id="280" r:id="rId3"/>
    <p:sldId id="593" r:id="rId4"/>
    <p:sldId id="270" r:id="rId5"/>
    <p:sldId id="260" r:id="rId6"/>
    <p:sldId id="272" r:id="rId7"/>
    <p:sldId id="281" r:id="rId8"/>
    <p:sldId id="282" r:id="rId9"/>
    <p:sldId id="283" r:id="rId10"/>
    <p:sldId id="285" r:id="rId11"/>
    <p:sldId id="286" r:id="rId12"/>
    <p:sldId id="273" r:id="rId13"/>
    <p:sldId id="287" r:id="rId14"/>
    <p:sldId id="592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198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25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3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151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microsoft.com/office/2007/relationships/hdphoto" Target="../media/hdphoto2.wdp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F1A-412D-3A39-CDC1-4AA132A9E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9630" y="1114686"/>
            <a:ext cx="75170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38520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Mua 4 hộp sữa chua nha đam hết 32 000 đồng. Hỏi mua 6 hộp sữa chua như thế hết bao nhiêu tiền?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2555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860" y="3413967"/>
            <a:ext cx="2020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32 000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260" y="4085922"/>
            <a:ext cx="1542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Mua 1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chua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32 000 : 4 = 8 000 (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Mua 6 </a:t>
            </a:r>
            <a:r>
              <a:rPr lang="en-US" sz="2800" b="1" err="1">
                <a:solidFill>
                  <a:srgbClr val="002060"/>
                </a:solidFill>
                <a:latin typeface="Calibri" panose="020F0502020204030204"/>
              </a:rPr>
              <a:t>hộp</a:t>
            </a:r>
            <a:r>
              <a:rPr lang="en-US" sz="2800" b="1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Calibri" panose="020F0502020204030204"/>
              </a:rPr>
              <a:t>sữa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chua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8 000 x 6 = 48 000 </a:t>
            </a:r>
            <a:r>
              <a:rPr lang="en-US" sz="2800" b="1">
                <a:solidFill>
                  <a:srgbClr val="002060"/>
                </a:solidFill>
                <a:latin typeface="Calibri" panose="020F0502020204030204"/>
              </a:rPr>
              <a:t>(</a:t>
            </a:r>
            <a:r>
              <a:rPr lang="en-US" sz="2800" b="1" smtClean="0">
                <a:solidFill>
                  <a:srgbClr val="002060"/>
                </a:solidFill>
                <a:latin typeface="Calibri" panose="020F0502020204030204"/>
              </a:rPr>
              <a:t>đồng)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2800" b="1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Calibri" panose="020F0502020204030204"/>
              </a:rPr>
              <a:t> Đáp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48 000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đồng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shred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Mua một quả dưa hấu ruột đỏ nặng 3 kg hết 48 000 đồng. Hỏi mua một quả dưa hấu ruột đỏ nặng 5 kg hết bao nhiêu tiền?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7312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Một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cân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 dưa hấu có giá tiền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48 000 : 3 = 16 000 (đồng)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Mua 1 quả dưa hấu nặng 5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kg hết số tiền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16 000 x 5 = 80 000 (đ</a:t>
            </a:r>
            <a:r>
              <a:rPr lang="en-US" sz="2800" b="1">
                <a:solidFill>
                  <a:srgbClr val="002060"/>
                </a:solidFill>
                <a:latin typeface="Calibri" panose="020F0502020204030204"/>
              </a:rPr>
              <a:t>ồ</a:t>
            </a:r>
            <a:r>
              <a:rPr lang="vi-VN" sz="2800" b="1" smtClean="0">
                <a:solidFill>
                  <a:srgbClr val="002060"/>
                </a:solidFill>
                <a:latin typeface="Calibri" panose="020F0502020204030204"/>
              </a:rPr>
              <a:t>ng)</a:t>
            </a:r>
            <a:endParaRPr lang="en-US" sz="2800" b="1" smtClean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2800" b="1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Calibri" panose="020F0502020204030204"/>
              </a:rPr>
              <a:t>    </a:t>
            </a:r>
            <a:r>
              <a:rPr lang="vi-VN" sz="2800" b="1" smtClean="0">
                <a:solidFill>
                  <a:srgbClr val="002060"/>
                </a:solidFill>
                <a:latin typeface="Calibri" panose="020F0502020204030204"/>
              </a:rPr>
              <a:t>Đáp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số: 80 000 đồng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3" t="38919" r="14330"/>
          <a:stretch/>
        </p:blipFill>
        <p:spPr>
          <a:xfrm>
            <a:off x="433387" y="2782801"/>
            <a:ext cx="4368010" cy="30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conveyor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/>
      <p:bldP spid="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8665" y="419154"/>
            <a:ext cx="12573001" cy="6172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075386" cy="1610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5181" y="3041254"/>
            <a:ext cx="9165307" cy="1559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khỏe.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GB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43D672B5-7EFF-4C03-876E-A14A46315C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5799" y="5793867"/>
            <a:ext cx="3733801" cy="1064133"/>
          </a:xfrm>
          <a:prstGeom prst="rect">
            <a:avLst/>
          </a:prstGeom>
        </p:spPr>
      </p:pic>
      <p:pic>
        <p:nvPicPr>
          <p:cNvPr id="3" name="Chicken Danc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A5117-0E8E-EBAC-BEE1-71A6A6DB1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735" y="1076837"/>
            <a:ext cx="9352075" cy="2280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88134" y="2194812"/>
            <a:ext cx="2156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C000"/>
                </a:solidFill>
                <a:latin typeface=".ProTeacher03 BoosterNextFYBlac" panose="02000A03000000020004" pitchFamily="2" charset="0"/>
              </a:rPr>
              <a:t>(Tiết 1)</a:t>
            </a:r>
            <a:endParaRPr lang="en-US" sz="4400" b="1">
              <a:solidFill>
                <a:srgbClr val="FFC000"/>
              </a:solidFill>
              <a:latin typeface=".ProTeacher03 BoosterNextFYBlac" panose="02000A03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0519" y="1345531"/>
            <a:ext cx="250209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C000"/>
                </a:solidFill>
                <a:latin typeface=".ProTeacher03 BoosterNextFYBlac" panose="02000A03000000020004" pitchFamily="2" charset="0"/>
              </a:rPr>
              <a:t>(Tiết 25)</a:t>
            </a:r>
            <a:endParaRPr lang="en-US" sz="4400" b="1">
              <a:solidFill>
                <a:srgbClr val="FFC000"/>
              </a:solidFill>
              <a:latin typeface=".ProTeacher03 BoosterNextFYBlac" panose="02000A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7BE24F-65EF-FCE9-FDF8-81323AA90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35" y="4804141"/>
            <a:ext cx="10995934" cy="1379840"/>
          </a:xfrm>
          <a:prstGeom prst="rect">
            <a:avLst/>
          </a:prstGeom>
        </p:spPr>
      </p:pic>
      <p:pic>
        <p:nvPicPr>
          <p:cNvPr id="2" name="Thiết kế chưa có tên (3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b="36666"/>
          <a:stretch/>
        </p:blipFill>
        <p:spPr>
          <a:xfrm>
            <a:off x="507702" y="190500"/>
            <a:ext cx="11201400" cy="3990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BE24F-65EF-FCE9-FDF8-81323AA90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04" y="262823"/>
            <a:ext cx="10360997" cy="130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65196-726E-B9E5-419D-181C309A0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03" y="1674850"/>
            <a:ext cx="1600200" cy="55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B1A42-B9E0-F476-DCF6-5544762D9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60" y="2170925"/>
            <a:ext cx="4476750" cy="1495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CFC0A9-327D-7987-D82F-7A742EDC5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775" y="2267394"/>
            <a:ext cx="5172075" cy="160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430E86-7EAB-3A04-EB66-FE672BC28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86" y="3849760"/>
            <a:ext cx="1638300" cy="561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C40421-80DC-9B63-E0F8-3F924702E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91" y="4448001"/>
            <a:ext cx="4261441" cy="2138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2D7FA3-9A96-5F3C-F05E-C5836ECFCF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0471" y="3990199"/>
            <a:ext cx="4457700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8B4CB-2A0A-6F84-FD37-48890C4B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19" y="379560"/>
            <a:ext cx="2621183" cy="9495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B10B22-D945-1CFC-7003-26ADC5AD2A8B}"/>
              </a:ext>
            </a:extLst>
          </p:cNvPr>
          <p:cNvSpPr/>
          <p:nvPr/>
        </p:nvSpPr>
        <p:spPr>
          <a:xfrm>
            <a:off x="1839433" y="1818166"/>
            <a:ext cx="8718697" cy="43912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E8934-1E8C-E497-4660-990757F33809}"/>
              </a:ext>
            </a:extLst>
          </p:cNvPr>
          <p:cNvSpPr txBox="1"/>
          <p:nvPr/>
        </p:nvSpPr>
        <p:spPr>
          <a:xfrm>
            <a:off x="2020183" y="2634080"/>
            <a:ext cx="8176437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30 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000 : 5 </a:t>
            </a:r>
            <a:r>
              <a:rPr lang="en-US" sz="3800" b="0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endParaRPr lang="en-US" sz="3800" b="0" i="0" u="none" strike="noStrike" smtClean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6 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000 × 8 </a:t>
            </a:r>
            <a:r>
              <a:rPr lang="en-US" sz="3800" b="0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Đáp số: 48 000 đồng.</a:t>
            </a:r>
            <a:endParaRPr lang="en-US" sz="3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E8934-1E8C-E497-4660-990757F33809}"/>
              </a:ext>
            </a:extLst>
          </p:cNvPr>
          <p:cNvSpPr txBox="1"/>
          <p:nvPr/>
        </p:nvSpPr>
        <p:spPr>
          <a:xfrm>
            <a:off x="1839433" y="1916138"/>
            <a:ext cx="81764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800" b="0" i="1" u="sng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giải:</a:t>
            </a:r>
            <a:endParaRPr lang="en-US" sz="3800" b="0" u="sng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E8934-1E8C-E497-4660-990757F33809}"/>
              </a:ext>
            </a:extLst>
          </p:cNvPr>
          <p:cNvSpPr txBox="1"/>
          <p:nvPr/>
        </p:nvSpPr>
        <p:spPr>
          <a:xfrm>
            <a:off x="6100868" y="3254302"/>
            <a:ext cx="29948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80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(đồng</a:t>
            </a:r>
            <a:r>
              <a:rPr lang="en-US" sz="380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E8934-1E8C-E497-4660-990757F33809}"/>
              </a:ext>
            </a:extLst>
          </p:cNvPr>
          <p:cNvSpPr txBox="1"/>
          <p:nvPr/>
        </p:nvSpPr>
        <p:spPr>
          <a:xfrm>
            <a:off x="5714994" y="4542436"/>
            <a:ext cx="32473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48 </a:t>
            </a:r>
            <a:r>
              <a:rPr lang="en-US" sz="3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000 </a:t>
            </a:r>
            <a:r>
              <a:rPr lang="en-US" sz="3800" b="0" i="0" u="none" strike="noStrike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800" b="0" i="0" u="none" strike="noStrike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đồng)</a:t>
            </a:r>
            <a:endParaRPr lang="en-US" sz="3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4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build="p"/>
      <p:bldP spid="9" grpId="0" uiExpand="1" build="p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310116"/>
            <a:ext cx="11323673" cy="62430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7" descr="Cover">
            <a:extLst>
              <a:ext uri="{FF2B5EF4-FFF2-40B4-BE49-F238E27FC236}">
                <a16:creationId xmlns:a16="http://schemas.microsoft.com/office/drawing/2014/main" id="{50A26D33-A793-3228-A0CD-E76930B6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9" y="3170467"/>
            <a:ext cx="3904477" cy="204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>
            <a:extLst>
              <a:ext uri="{FF2B5EF4-FFF2-40B4-BE49-F238E27FC236}">
                <a16:creationId xmlns:a16="http://schemas.microsoft.com/office/drawing/2014/main" id="{135EC180-8433-9375-EA3F-704EE838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9" y="1538662"/>
            <a:ext cx="3953431" cy="23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ver">
            <a:extLst>
              <a:ext uri="{FF2B5EF4-FFF2-40B4-BE49-F238E27FC236}">
                <a16:creationId xmlns:a16="http://schemas.microsoft.com/office/drawing/2014/main" id="{42D8C57A-7E51-12BF-8D84-5840AE04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19" y="2334258"/>
            <a:ext cx="4179631" cy="24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962552" y="1073888"/>
            <a:ext cx="3976577" cy="17830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1 phần (thực hiện phép chia.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F8AB79-B47B-A607-710C-C20326B08D18}"/>
              </a:ext>
            </a:extLst>
          </p:cNvPr>
          <p:cNvSpPr/>
          <p:nvPr/>
        </p:nvSpPr>
        <p:spPr>
          <a:xfrm>
            <a:off x="6941287" y="3944679"/>
            <a:ext cx="4019108" cy="17830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nhiều phần (thực hiện phép nhân)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280</Words>
  <Application>Microsoft Office PowerPoint</Application>
  <PresentationFormat>Widescreen</PresentationFormat>
  <Paragraphs>33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.ProTeacher03 BoosterNextFYBlac</vt:lpstr>
      <vt:lpstr>Arial</vt:lpstr>
      <vt:lpstr>Calibri</vt:lpstr>
      <vt:lpstr>Cambria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Online Learning Planner by Sildesgo</vt:lpstr>
      <vt:lpstr>Social Skills Subject for Middle School - 6th Grade: How to Treat Your Teachers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TGS</cp:lastModifiedBy>
  <cp:revision>38</cp:revision>
  <dcterms:created xsi:type="dcterms:W3CDTF">2023-09-07T08:53:46Z</dcterms:created>
  <dcterms:modified xsi:type="dcterms:W3CDTF">2024-10-10T15:21:03Z</dcterms:modified>
</cp:coreProperties>
</file>