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6"/>
  </p:notesMasterIdLst>
  <p:sldIdLst>
    <p:sldId id="256" r:id="rId3"/>
    <p:sldId id="341" r:id="rId4"/>
    <p:sldId id="258" r:id="rId5"/>
    <p:sldId id="336" r:id="rId6"/>
    <p:sldId id="337" r:id="rId7"/>
    <p:sldId id="338" r:id="rId8"/>
    <p:sldId id="339" r:id="rId9"/>
    <p:sldId id="335" r:id="rId10"/>
    <p:sldId id="271" r:id="rId11"/>
    <p:sldId id="340" r:id="rId12"/>
    <p:sldId id="278" r:id="rId13"/>
    <p:sldId id="330" r:id="rId14"/>
    <p:sldId id="331" r:id="rId15"/>
    <p:sldId id="288" r:id="rId16"/>
    <p:sldId id="332" r:id="rId17"/>
    <p:sldId id="333" r:id="rId18"/>
    <p:sldId id="287" r:id="rId19"/>
    <p:sldId id="334" r:id="rId20"/>
    <p:sldId id="295" r:id="rId21"/>
    <p:sldId id="296" r:id="rId22"/>
    <p:sldId id="297" r:id="rId23"/>
    <p:sldId id="283" r:id="rId24"/>
    <p:sldId id="268" r:id="rId2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D40079"/>
    <a:srgbClr val="FCF0DD"/>
    <a:srgbClr val="BE5645"/>
    <a:srgbClr val="FFFFFF"/>
    <a:srgbClr val="DB6311"/>
    <a:srgbClr val="C78F52"/>
    <a:srgbClr val="7A4421"/>
    <a:srgbClr val="88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67113-C38D-4A09-B466-5167BDDADD01}" v="563" dt="2022-07-29T09:25:23.461"/>
    <p1510:client id="{0FDF684C-52BC-48A8-AE86-E16721ADB83F}" v="104" dt="2022-07-29T08:41:01.729"/>
    <p1510:client id="{7FBA57B7-FD7C-47D3-BC4D-43A2936BB0F5}" v="38" dt="2022-07-28T23:02:12.762"/>
    <p1510:client id="{AC61ED5E-8A16-4C08-846C-9728B6A9BC8B}" v="182" dt="2022-07-28T21:41:07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061" y="67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sang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56AF8-615A-4E3A-8C54-4F347CA4B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6205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95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6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sang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&gt;&gt;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56AF8-615A-4E3A-8C54-4F347CA4B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515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sang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56AF8-615A-4E3A-8C54-4F347CA4B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8867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sang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&gt;&gt;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56AF8-615A-4E3A-8C54-4F347CA4B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7186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sang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56AF8-615A-4E3A-8C54-4F347CA4B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717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56AF8-615A-4E3A-8C54-4F347CA4B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2399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sang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&gt;&gt;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56AF8-615A-4E3A-8C54-4F347CA4B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117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1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4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2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6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6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5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8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3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8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5DA0A-A745-4ADB-9D01-C26C1A2242A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9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5.xml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slide" Target="slide14.xml"/><Relationship Id="rId1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microsoft.com/office/2007/relationships/media" Target="../media/media4.mp3"/><Relationship Id="rId7" Type="http://schemas.openxmlformats.org/officeDocument/2006/relationships/audio" Target="../media/audio1.wav"/><Relationship Id="rId12" Type="http://schemas.openxmlformats.org/officeDocument/2006/relationships/slide" Target="slide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1.png"/><Relationship Id="rId4" Type="http://schemas.openxmlformats.org/officeDocument/2006/relationships/audio" Target="../media/media4.mp3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microsoft.com/office/2007/relationships/media" Target="../media/media6.mp3"/><Relationship Id="rId7" Type="http://schemas.openxmlformats.org/officeDocument/2006/relationships/audio" Target="../media/audio1.wav"/><Relationship Id="rId12" Type="http://schemas.openxmlformats.org/officeDocument/2006/relationships/image" Target="../media/image3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5.png"/><Relationship Id="rId4" Type="http://schemas.openxmlformats.org/officeDocument/2006/relationships/audio" Target="../media/media6.mp3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70.png"/><Relationship Id="rId12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11" Type="http://schemas.openxmlformats.org/officeDocument/2006/relationships/slide" Target="slide17.xml"/><Relationship Id="rId5" Type="http://schemas.openxmlformats.org/officeDocument/2006/relationships/image" Target="../media/image22.png"/><Relationship Id="rId10" Type="http://schemas.openxmlformats.org/officeDocument/2006/relationships/image" Target="../media/image39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microsoft.com/office/2007/relationships/media" Target="../media/media4.mp3"/><Relationship Id="rId7" Type="http://schemas.openxmlformats.org/officeDocument/2006/relationships/audio" Target="../media/audio1.wav"/><Relationship Id="rId12" Type="http://schemas.openxmlformats.org/officeDocument/2006/relationships/slide" Target="slide1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1.png"/><Relationship Id="rId4" Type="http://schemas.openxmlformats.org/officeDocument/2006/relationships/audio" Target="../media/media4.mp3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microsoft.com/office/2007/relationships/media" Target="../media/media6.mp3"/><Relationship Id="rId7" Type="http://schemas.openxmlformats.org/officeDocument/2006/relationships/audio" Target="../media/audio1.wav"/><Relationship Id="rId12" Type="http://schemas.openxmlformats.org/officeDocument/2006/relationships/image" Target="../media/image3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5.png"/><Relationship Id="rId4" Type="http://schemas.openxmlformats.org/officeDocument/2006/relationships/audio" Target="../media/media6.mp3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slide" Target="slide21.xml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5" Type="http://schemas.openxmlformats.org/officeDocument/2006/relationships/image" Target="../media/image38.png"/><Relationship Id="rId10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slide" Target="slide20.xml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microsoft.com/office/2007/relationships/media" Target="../media/media4.mp3"/><Relationship Id="rId7" Type="http://schemas.openxmlformats.org/officeDocument/2006/relationships/audio" Target="../media/audio1.wav"/><Relationship Id="rId12" Type="http://schemas.openxmlformats.org/officeDocument/2006/relationships/slide" Target="slide1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1.png"/><Relationship Id="rId4" Type="http://schemas.openxmlformats.org/officeDocument/2006/relationships/audio" Target="../media/media4.mp3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microsoft.com/office/2007/relationships/media" Target="../media/media6.mp3"/><Relationship Id="rId7" Type="http://schemas.openxmlformats.org/officeDocument/2006/relationships/audio" Target="../media/audio1.wav"/><Relationship Id="rId12" Type="http://schemas.openxmlformats.org/officeDocument/2006/relationships/image" Target="../media/image3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5.png"/><Relationship Id="rId4" Type="http://schemas.openxmlformats.org/officeDocument/2006/relationships/audio" Target="../media/media6.mp3"/><Relationship Id="rId9" Type="http://schemas.openxmlformats.org/officeDocument/2006/relationships/image" Target="../media/image34.png"/><Relationship Id="rId1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0.png"/><Relationship Id="rId7" Type="http://schemas.openxmlformats.org/officeDocument/2006/relationships/image" Target="../media/image4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PHÚ XÁ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25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GAM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6960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D6ED961-8BBC-58A1-3AD1-C5B9053671A8}"/>
              </a:ext>
            </a:extLst>
          </p:cNvPr>
          <p:cNvSpPr txBox="1"/>
          <p:nvPr/>
        </p:nvSpPr>
        <p:spPr>
          <a:xfrm>
            <a:off x="1051719" y="70866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7B376FC-73D6-58A4-3088-DAA5AF40E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518" y="806146"/>
            <a:ext cx="13106400" cy="1700076"/>
          </a:xfrm>
          <a:prstGeom prst="rect">
            <a:avLst/>
          </a:prstGeom>
        </p:spPr>
      </p:pic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82D32EFD-604D-4B4C-3807-921177868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493705"/>
              </p:ext>
            </p:extLst>
          </p:nvPr>
        </p:nvGraphicFramePr>
        <p:xfrm>
          <a:off x="2861469" y="3720407"/>
          <a:ext cx="10553700" cy="3379737"/>
        </p:xfrm>
        <a:graphic>
          <a:graphicData uri="http://schemas.openxmlformats.org/drawingml/2006/table">
            <a:tbl>
              <a:tblPr firstRow="1" firstCol="1" bandRow="1"/>
              <a:tblGrid>
                <a:gridCol w="1876596">
                  <a:extLst>
                    <a:ext uri="{9D8B030D-6E8A-4147-A177-3AD203B41FA5}">
                      <a16:colId xmlns:a16="http://schemas.microsoft.com/office/drawing/2014/main" val="4053557488"/>
                    </a:ext>
                  </a:extLst>
                </a:gridCol>
                <a:gridCol w="4168846">
                  <a:extLst>
                    <a:ext uri="{9D8B030D-6E8A-4147-A177-3AD203B41FA5}">
                      <a16:colId xmlns:a16="http://schemas.microsoft.com/office/drawing/2014/main" val="2829549486"/>
                    </a:ext>
                  </a:extLst>
                </a:gridCol>
                <a:gridCol w="4508258">
                  <a:extLst>
                    <a:ext uri="{9D8B030D-6E8A-4147-A177-3AD203B41FA5}">
                      <a16:colId xmlns:a16="http://schemas.microsoft.com/office/drawing/2014/main" val="738663883"/>
                    </a:ext>
                  </a:extLst>
                </a:gridCol>
              </a:tblGrid>
              <a:tr h="900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32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Đồ vật</a:t>
                      </a:r>
                      <a:endParaRPr lang="en-US" sz="3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32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Cân nặng ước lượng</a:t>
                      </a:r>
                      <a:endParaRPr lang="en-US" sz="3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32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Cân nặng chính xác</a:t>
                      </a:r>
                      <a:endParaRPr lang="en-US" sz="3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441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Khối lập phương</a:t>
                      </a: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640700"/>
                  </a:ext>
                </a:extLst>
              </a:tr>
              <a:tr h="440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Quyển sách</a:t>
                      </a: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356719"/>
                  </a:ext>
                </a:extLst>
              </a:tr>
              <a:tr h="437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8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Cặp sách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32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32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782455"/>
                  </a:ext>
                </a:extLst>
              </a:tr>
              <a:tr h="437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Hộp bút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32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32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721798"/>
                  </a:ext>
                </a:extLst>
              </a:tr>
            </a:tbl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8B08630-AF5C-1427-DE6B-9EBE9AA98775}"/>
              </a:ext>
            </a:extLst>
          </p:cNvPr>
          <p:cNvSpPr txBox="1"/>
          <p:nvPr/>
        </p:nvSpPr>
        <p:spPr>
          <a:xfrm>
            <a:off x="6080919" y="2847392"/>
            <a:ext cx="3276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</p:txBody>
      </p:sp>
    </p:spTree>
    <p:extLst>
      <p:ext uri="{BB962C8B-B14F-4D97-AF65-F5344CB8AC3E}">
        <p14:creationId xmlns:p14="http://schemas.microsoft.com/office/powerpoint/2010/main" val="194892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929F8E8F-E083-AB7F-C476-4083E38A05D0}"/>
              </a:ext>
            </a:extLst>
          </p:cNvPr>
          <p:cNvSpPr/>
          <p:nvPr/>
        </p:nvSpPr>
        <p:spPr>
          <a:xfrm>
            <a:off x="3947319" y="3007783"/>
            <a:ext cx="2286000" cy="1066800"/>
          </a:xfrm>
          <a:prstGeom prst="wedgeEllipseCallout">
            <a:avLst>
              <a:gd name="adj1" fmla="val 50058"/>
              <a:gd name="adj2" fmla="val 592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C2462B74-D607-8AAB-5E0C-6063F687F670}"/>
              </a:ext>
            </a:extLst>
          </p:cNvPr>
          <p:cNvSpPr/>
          <p:nvPr/>
        </p:nvSpPr>
        <p:spPr>
          <a:xfrm>
            <a:off x="2423319" y="3976828"/>
            <a:ext cx="2286000" cy="1092590"/>
          </a:xfrm>
          <a:prstGeom prst="wedgeEllipseCallout">
            <a:avLst>
              <a:gd name="adj1" fmla="val 46098"/>
              <a:gd name="adj2" fmla="val 58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Speech Bubble: Oval 58">
            <a:extLst>
              <a:ext uri="{FF2B5EF4-FFF2-40B4-BE49-F238E27FC236}">
                <a16:creationId xmlns:a16="http://schemas.microsoft.com/office/drawing/2014/main" id="{A4F7D7A7-BA9F-D328-3853-ADC8A5E1BB70}"/>
              </a:ext>
            </a:extLst>
          </p:cNvPr>
          <p:cNvSpPr/>
          <p:nvPr/>
        </p:nvSpPr>
        <p:spPr>
          <a:xfrm>
            <a:off x="9221104" y="3033572"/>
            <a:ext cx="2286000" cy="1005028"/>
          </a:xfrm>
          <a:prstGeom prst="wedgeEllipseCallout">
            <a:avLst>
              <a:gd name="adj1" fmla="val -41030"/>
              <a:gd name="adj2" fmla="val 736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Speech Bubble: Oval 65">
            <a:extLst>
              <a:ext uri="{FF2B5EF4-FFF2-40B4-BE49-F238E27FC236}">
                <a16:creationId xmlns:a16="http://schemas.microsoft.com/office/drawing/2014/main" id="{B28F6EFF-7085-C876-2C25-5A35A6B2B361}"/>
              </a:ext>
            </a:extLst>
          </p:cNvPr>
          <p:cNvSpPr/>
          <p:nvPr/>
        </p:nvSpPr>
        <p:spPr>
          <a:xfrm>
            <a:off x="11552992" y="3429000"/>
            <a:ext cx="2286000" cy="1066800"/>
          </a:xfrm>
          <a:prstGeom prst="wedgeEllipseCallout">
            <a:avLst>
              <a:gd name="adj1" fmla="val -44594"/>
              <a:gd name="adj2" fmla="val 67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EC642A-64E6-F5D3-DF1A-3840524A6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60" t="12225" r="3091" b="15667"/>
          <a:stretch/>
        </p:blipFill>
        <p:spPr>
          <a:xfrm>
            <a:off x="11986833" y="1300774"/>
            <a:ext cx="3314286" cy="29718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15C705-715A-C63C-B7AA-519463DE4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19" y="1828800"/>
            <a:ext cx="951033" cy="9578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82EB91-6271-DC05-C1A9-F03D1F0C5449}"/>
              </a:ext>
            </a:extLst>
          </p:cNvPr>
          <p:cNvSpPr txBox="1"/>
          <p:nvPr/>
        </p:nvSpPr>
        <p:spPr>
          <a:xfrm>
            <a:off x="1850352" y="1980743"/>
            <a:ext cx="9992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hai quả đu đủ, quả thứ nhất cân nặng 1kg, quả thứ hai nhẹ hơn quả thứ nhất 100g. Hỏi quả đu đủ thứ hai cân nặng bao nhiêu gam?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6E121C-4DFA-F2AF-3BDA-A9BE9F1A92F4}"/>
              </a:ext>
            </a:extLst>
          </p:cNvPr>
          <p:cNvSpPr txBox="1"/>
          <p:nvPr/>
        </p:nvSpPr>
        <p:spPr>
          <a:xfrm>
            <a:off x="3322362" y="4411922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A79548-87E5-7F68-6C1E-F3329326F26E}"/>
              </a:ext>
            </a:extLst>
          </p:cNvPr>
          <p:cNvSpPr txBox="1"/>
          <p:nvPr/>
        </p:nvSpPr>
        <p:spPr>
          <a:xfrm>
            <a:off x="1492748" y="5196444"/>
            <a:ext cx="66455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1kg.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100g.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279B12A-2EA1-1248-8636-680C086A895B}"/>
              </a:ext>
            </a:extLst>
          </p:cNvPr>
          <p:cNvCxnSpPr/>
          <p:nvPr/>
        </p:nvCxnSpPr>
        <p:spPr>
          <a:xfrm>
            <a:off x="8031203" y="4411922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13AAC8B-D8AD-62BB-7A08-EF74C9A8FADB}"/>
              </a:ext>
            </a:extLst>
          </p:cNvPr>
          <p:cNvSpPr txBox="1"/>
          <p:nvPr/>
        </p:nvSpPr>
        <p:spPr>
          <a:xfrm>
            <a:off x="10424319" y="411480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CB0EDF-E67F-C45B-0562-C1CFB282BAB1}"/>
              </a:ext>
            </a:extLst>
          </p:cNvPr>
          <p:cNvSpPr txBox="1"/>
          <p:nvPr/>
        </p:nvSpPr>
        <p:spPr>
          <a:xfrm>
            <a:off x="7686795" y="5030616"/>
            <a:ext cx="776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1kg = 1000g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279E40-1D1B-24E4-225C-594433853B19}"/>
              </a:ext>
            </a:extLst>
          </p:cNvPr>
          <p:cNvCxnSpPr/>
          <p:nvPr/>
        </p:nvCxnSpPr>
        <p:spPr>
          <a:xfrm>
            <a:off x="5748170" y="2542521"/>
            <a:ext cx="22830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981A08-D741-5C6F-E860-E4679FFFBA0E}"/>
              </a:ext>
            </a:extLst>
          </p:cNvPr>
          <p:cNvCxnSpPr>
            <a:cxnSpLocks/>
          </p:cNvCxnSpPr>
          <p:nvPr/>
        </p:nvCxnSpPr>
        <p:spPr>
          <a:xfrm>
            <a:off x="9052719" y="2514600"/>
            <a:ext cx="167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1B7BEC3-5401-6B9B-D74C-AFF7D2EAC7C0}"/>
              </a:ext>
            </a:extLst>
          </p:cNvPr>
          <p:cNvCxnSpPr>
            <a:cxnSpLocks/>
          </p:cNvCxnSpPr>
          <p:nvPr/>
        </p:nvCxnSpPr>
        <p:spPr>
          <a:xfrm flipV="1">
            <a:off x="6889687" y="3033572"/>
            <a:ext cx="2696432" cy="17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6DDCD3A-278B-8378-6FC3-BC092B805189}"/>
              </a:ext>
            </a:extLst>
          </p:cNvPr>
          <p:cNvCxnSpPr>
            <a:cxnSpLocks/>
          </p:cNvCxnSpPr>
          <p:nvPr/>
        </p:nvCxnSpPr>
        <p:spPr>
          <a:xfrm flipV="1">
            <a:off x="2949592" y="3060402"/>
            <a:ext cx="2933450" cy="8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26785DB-F148-8D88-F232-4D3D0FB0E7FB}"/>
              </a:ext>
            </a:extLst>
          </p:cNvPr>
          <p:cNvCxnSpPr>
            <a:cxnSpLocks/>
          </p:cNvCxnSpPr>
          <p:nvPr/>
        </p:nvCxnSpPr>
        <p:spPr>
          <a:xfrm flipV="1">
            <a:off x="2029236" y="3644892"/>
            <a:ext cx="2575934" cy="8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ED45D0B-DDDF-23CB-DB74-F92CAE1AE224}"/>
              </a:ext>
            </a:extLst>
          </p:cNvPr>
          <p:cNvCxnSpPr>
            <a:cxnSpLocks/>
          </p:cNvCxnSpPr>
          <p:nvPr/>
        </p:nvCxnSpPr>
        <p:spPr>
          <a:xfrm>
            <a:off x="5548549" y="3657600"/>
            <a:ext cx="381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23">
            <a:extLst>
              <a:ext uri="{FF2B5EF4-FFF2-40B4-BE49-F238E27FC236}">
                <a16:creationId xmlns:a16="http://schemas.microsoft.com/office/drawing/2014/main" id="{9AA10119-77F3-143A-B53B-70704594AA38}"/>
              </a:ext>
            </a:extLst>
          </p:cNvPr>
          <p:cNvSpPr txBox="1"/>
          <p:nvPr/>
        </p:nvSpPr>
        <p:spPr>
          <a:xfrm>
            <a:off x="1282384" y="6911741"/>
            <a:ext cx="664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:? gam</a:t>
            </a:r>
          </a:p>
        </p:txBody>
      </p:sp>
      <p:sp>
        <p:nvSpPr>
          <p:cNvPr id="3" name="TextBox 26">
            <a:extLst>
              <a:ext uri="{FF2B5EF4-FFF2-40B4-BE49-F238E27FC236}">
                <a16:creationId xmlns:a16="http://schemas.microsoft.com/office/drawing/2014/main" id="{30DD5589-B8E0-536D-9731-AA83C05EE97E}"/>
              </a:ext>
            </a:extLst>
          </p:cNvPr>
          <p:cNvSpPr txBox="1"/>
          <p:nvPr/>
        </p:nvSpPr>
        <p:spPr>
          <a:xfrm>
            <a:off x="7962588" y="5834544"/>
            <a:ext cx="776105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gam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1000 – 100 = 900 (gam)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900 gam</a:t>
            </a:r>
          </a:p>
        </p:txBody>
      </p:sp>
    </p:spTree>
    <p:extLst>
      <p:ext uri="{BB962C8B-B14F-4D97-AF65-F5344CB8AC3E}">
        <p14:creationId xmlns:p14="http://schemas.microsoft.com/office/powerpoint/2010/main" val="253373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1979" y="3743281"/>
            <a:ext cx="5332983" cy="5332983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3548" t="19986" r="55968" b="17188"/>
          <a:stretch/>
        </p:blipFill>
        <p:spPr>
          <a:xfrm>
            <a:off x="13063967" y="5545337"/>
            <a:ext cx="3202353" cy="3710663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845" y="6476745"/>
            <a:ext cx="1994593" cy="7559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63227" y="3635032"/>
            <a:ext cx="1969296" cy="19692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834115" y="2247236"/>
            <a:ext cx="14374433" cy="21607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prstTxWarp prst="textChevron">
              <a:avLst/>
            </a:prstTxWarp>
          </a:bodyPr>
          <a:lstStyle/>
          <a:p>
            <a:pPr algn="ctr" defTabSz="1219170">
              <a:defRPr/>
            </a:pPr>
            <a:r>
              <a:rPr lang="en-US" sz="12800" b="1" kern="0" spc="67" dirty="0">
                <a:ln w="2857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THỢ SĂN HẠT DẺ</a:t>
            </a:r>
          </a:p>
        </p:txBody>
      </p:sp>
    </p:spTree>
    <p:extLst>
      <p:ext uri="{BB962C8B-B14F-4D97-AF65-F5344CB8AC3E}">
        <p14:creationId xmlns:p14="http://schemas.microsoft.com/office/powerpoint/2010/main" val="14594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66 -0.00579 L 0.83268 -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10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58292" y="-65161"/>
            <a:ext cx="13687227" cy="3282495"/>
            <a:chOff x="935980" y="-48871"/>
            <a:chExt cx="10265420" cy="2461871"/>
          </a:xfrm>
        </p:grpSpPr>
        <p:sp>
          <p:nvSpPr>
            <p:cNvPr id="2" name="Rounded Rectangle 1"/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719" y="-440267"/>
            <a:ext cx="3911600" cy="39116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4412985" y="782287"/>
            <a:ext cx="9160935" cy="21607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vi-VN" sz="5867" b="1" kern="0" spc="67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Chọn câu trả lời đúng:</a:t>
            </a:r>
            <a:endParaRPr lang="en-US" sz="5867" b="1" kern="0" spc="67" dirty="0">
              <a:ln w="9525" cmpd="sng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</a:ln>
              <a:solidFill>
                <a:srgbClr val="EB701D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D2ADFD-22C9-0EE2-2062-343767FF3BE0}"/>
              </a:ext>
            </a:extLst>
          </p:cNvPr>
          <p:cNvGrpSpPr/>
          <p:nvPr/>
        </p:nvGrpSpPr>
        <p:grpSpPr>
          <a:xfrm>
            <a:off x="1578046" y="7099888"/>
            <a:ext cx="13338765" cy="1560371"/>
            <a:chOff x="736738" y="3935595"/>
            <a:chExt cx="10004074" cy="1170278"/>
          </a:xfrm>
        </p:grpSpPr>
        <p:pic>
          <p:nvPicPr>
            <p:cNvPr id="24" name="Picture 23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8123" y="4255658"/>
              <a:ext cx="9092689" cy="721954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736738" y="3935595"/>
              <a:ext cx="836761" cy="1170278"/>
              <a:chOff x="736738" y="3935595"/>
              <a:chExt cx="836761" cy="1170278"/>
            </a:xfrm>
          </p:grpSpPr>
          <p:pic>
            <p:nvPicPr>
              <p:cNvPr id="27" name="Picture 26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649333" flipH="1">
                <a:off x="688400" y="4220773"/>
                <a:ext cx="933438" cy="836761"/>
              </a:xfrm>
              <a:prstGeom prst="rect">
                <a:avLst/>
              </a:prstGeom>
            </p:spPr>
          </p:pic>
          <p:sp>
            <p:nvSpPr>
              <p:cNvPr id="30" name="TextBox 29">
                <a:hlinkClick r:id="rId6" action="ppaction://hlinksldjump"/>
              </p:cNvPr>
              <p:cNvSpPr txBox="1"/>
              <p:nvPr/>
            </p:nvSpPr>
            <p:spPr>
              <a:xfrm>
                <a:off x="1167869" y="3935595"/>
                <a:ext cx="386630" cy="807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1219170">
                  <a:defRPr/>
                </a:pPr>
                <a:r>
                  <a:rPr lang="en-US" sz="6400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D</a:t>
                </a:r>
              </a:p>
            </p:txBody>
          </p:sp>
        </p:grpSp>
        <p:sp>
          <p:nvSpPr>
            <p:cNvPr id="31" name="TextBox 30">
              <a:hlinkClick r:id="rId6" action="ppaction://hlinksldjump"/>
            </p:cNvPr>
            <p:cNvSpPr txBox="1"/>
            <p:nvPr/>
          </p:nvSpPr>
          <p:spPr>
            <a:xfrm>
              <a:off x="1870992" y="4230854"/>
              <a:ext cx="8651648" cy="5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4267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Một</a:t>
              </a:r>
              <a:r>
                <a:rPr lang="en-US" sz="4267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4267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quả</a:t>
              </a:r>
              <a:r>
                <a:rPr lang="en-US" sz="4267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4267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bóng</a:t>
              </a:r>
              <a:r>
                <a:rPr lang="en-US" sz="4267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4267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bàn</a:t>
              </a:r>
              <a:r>
                <a:rPr lang="en-US" sz="4267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4267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cân</a:t>
              </a:r>
              <a:r>
                <a:rPr lang="en-US" sz="4267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4267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nặng</a:t>
              </a:r>
              <a:r>
                <a:rPr lang="en-US" sz="4267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4267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khoảng</a:t>
              </a:r>
              <a:r>
                <a:rPr lang="en-US" sz="4267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 3 g.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5FE78E-6E72-6D4D-C806-D52CA07FE31A}"/>
              </a:ext>
            </a:extLst>
          </p:cNvPr>
          <p:cNvGrpSpPr/>
          <p:nvPr/>
        </p:nvGrpSpPr>
        <p:grpSpPr>
          <a:xfrm>
            <a:off x="1561978" y="5614089"/>
            <a:ext cx="13361082" cy="1671000"/>
            <a:chOff x="-4334420" y="5304810"/>
            <a:chExt cx="10020812" cy="12532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14638" y="5743429"/>
              <a:ext cx="9101030" cy="736913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-4334420" y="5304810"/>
              <a:ext cx="1026821" cy="1253250"/>
              <a:chOff x="-4334420" y="5304810"/>
              <a:chExt cx="1026821" cy="1253250"/>
            </a:xfrm>
          </p:grpSpPr>
          <p:pic>
            <p:nvPicPr>
              <p:cNvPr id="25" name="Picture 24">
                <a:hlinkClick r:id="rId9" action="ppaction://hlinksldjump"/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50667">
                <a:off x="-4385102" y="5630044"/>
                <a:ext cx="978698" cy="877334"/>
              </a:xfrm>
              <a:prstGeom prst="rect">
                <a:avLst/>
              </a:prstGeom>
            </p:spPr>
          </p:pic>
          <p:sp>
            <p:nvSpPr>
              <p:cNvPr id="28" name="TextBox 27">
                <a:hlinkClick r:id="rId9" action="ppaction://hlinksldjump"/>
              </p:cNvPr>
              <p:cNvSpPr txBox="1"/>
              <p:nvPr/>
            </p:nvSpPr>
            <p:spPr>
              <a:xfrm>
                <a:off x="-3946235" y="5304810"/>
                <a:ext cx="638636" cy="807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1219170">
                  <a:defRPr/>
                </a:pPr>
                <a:r>
                  <a:rPr lang="en-US" sz="6400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C</a:t>
                </a:r>
              </a:p>
            </p:txBody>
          </p:sp>
        </p:grpSp>
        <p:sp>
          <p:nvSpPr>
            <p:cNvPr id="32" name="TextBox 31">
              <a:hlinkClick r:id="rId9" action="ppaction://hlinksldjump"/>
            </p:cNvPr>
            <p:cNvSpPr txBox="1"/>
            <p:nvPr/>
          </p:nvSpPr>
          <p:spPr>
            <a:xfrm>
              <a:off x="-3126550" y="5786006"/>
              <a:ext cx="8497760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3733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Một</a:t>
              </a:r>
              <a:r>
                <a:rPr lang="en-US" sz="3733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3733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quyển</a:t>
              </a:r>
              <a:r>
                <a:rPr lang="en-US" sz="3733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3733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sách</a:t>
              </a:r>
              <a:r>
                <a:rPr lang="en-US" sz="3733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3733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Toán</a:t>
              </a:r>
              <a:r>
                <a:rPr lang="en-US" sz="3733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3733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cân</a:t>
              </a:r>
              <a:r>
                <a:rPr lang="en-US" sz="3733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3733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nặng</a:t>
              </a:r>
              <a:r>
                <a:rPr lang="en-US" sz="3733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3733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khoảng</a:t>
              </a:r>
              <a:r>
                <a:rPr lang="en-US" sz="3733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 200 kg.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F94E51-8988-7819-8462-4478DFEC274F}"/>
              </a:ext>
            </a:extLst>
          </p:cNvPr>
          <p:cNvGrpSpPr/>
          <p:nvPr/>
        </p:nvGrpSpPr>
        <p:grpSpPr>
          <a:xfrm>
            <a:off x="1518836" y="4412308"/>
            <a:ext cx="13409751" cy="1521933"/>
            <a:chOff x="6837029" y="2945208"/>
            <a:chExt cx="10057313" cy="1141450"/>
          </a:xfrm>
        </p:grpSpPr>
        <p:pic>
          <p:nvPicPr>
            <p:cNvPr id="23" name="Picture 22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0508" y="3258909"/>
              <a:ext cx="9173834" cy="738113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6837029" y="2945208"/>
              <a:ext cx="834051" cy="1141450"/>
              <a:chOff x="6837029" y="2945208"/>
              <a:chExt cx="834051" cy="1141450"/>
            </a:xfrm>
          </p:grpSpPr>
          <p:pic>
            <p:nvPicPr>
              <p:cNvPr id="26" name="Picture 25">
                <a:hlinkClick r:id="rId9" action="ppaction://hlinksldjump"/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649333" flipH="1">
                <a:off x="6789184" y="3210598"/>
                <a:ext cx="923905" cy="828216"/>
              </a:xfrm>
              <a:prstGeom prst="rect">
                <a:avLst/>
              </a:prstGeom>
            </p:spPr>
          </p:pic>
          <p:sp>
            <p:nvSpPr>
              <p:cNvPr id="29" name="TextBox 28">
                <a:hlinkClick r:id="rId9" action="ppaction://hlinksldjump"/>
              </p:cNvPr>
              <p:cNvSpPr txBox="1"/>
              <p:nvPr/>
            </p:nvSpPr>
            <p:spPr>
              <a:xfrm>
                <a:off x="7179118" y="2945208"/>
                <a:ext cx="491962" cy="807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1219170">
                  <a:defRPr/>
                </a:pPr>
                <a:r>
                  <a:rPr lang="en-US" sz="6400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B</a:t>
                </a:r>
              </a:p>
            </p:txBody>
          </p:sp>
        </p:grpSp>
        <p:sp>
          <p:nvSpPr>
            <p:cNvPr id="33" name="TextBox 32">
              <a:hlinkClick r:id="rId9" action="ppaction://hlinksldjump"/>
            </p:cNvPr>
            <p:cNvSpPr txBox="1"/>
            <p:nvPr/>
          </p:nvSpPr>
          <p:spPr>
            <a:xfrm>
              <a:off x="8019646" y="3277399"/>
              <a:ext cx="5951389" cy="5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vi-VN" sz="4267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1 kg sắt nặng hơn 1 kg bông.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85BC8E4-2D1F-741A-289A-9B896254C053}"/>
              </a:ext>
            </a:extLst>
          </p:cNvPr>
          <p:cNvGrpSpPr/>
          <p:nvPr/>
        </p:nvGrpSpPr>
        <p:grpSpPr>
          <a:xfrm>
            <a:off x="1482539" y="2930758"/>
            <a:ext cx="13479913" cy="1702204"/>
            <a:chOff x="822894" y="1728970"/>
            <a:chExt cx="10109935" cy="1276653"/>
          </a:xfrm>
        </p:grpSpPr>
        <p:pic>
          <p:nvPicPr>
            <p:cNvPr id="5" name="Picture 4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7499" y="2238633"/>
              <a:ext cx="9265330" cy="76699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5" name="Group 34"/>
            <p:cNvGrpSpPr/>
            <p:nvPr/>
          </p:nvGrpSpPr>
          <p:grpSpPr>
            <a:xfrm>
              <a:off x="822894" y="1728970"/>
              <a:ext cx="885456" cy="1227098"/>
              <a:chOff x="822894" y="1728970"/>
              <a:chExt cx="885456" cy="1227098"/>
            </a:xfrm>
          </p:grpSpPr>
          <p:pic>
            <p:nvPicPr>
              <p:cNvPr id="15" name="Picture 14">
                <a:hlinkClick r:id="rId9" action="ppaction://hlinksldjump"/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594" b="100000" l="1786" r="9892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50667">
                <a:off x="778489" y="2142991"/>
                <a:ext cx="857482" cy="768672"/>
              </a:xfrm>
              <a:prstGeom prst="rect">
                <a:avLst/>
              </a:prstGeom>
            </p:spPr>
          </p:pic>
          <p:sp>
            <p:nvSpPr>
              <p:cNvPr id="8" name="TextBox 7">
                <a:hlinkClick r:id="rId9" action="ppaction://hlinksldjump"/>
              </p:cNvPr>
              <p:cNvSpPr txBox="1"/>
              <p:nvPr/>
            </p:nvSpPr>
            <p:spPr>
              <a:xfrm>
                <a:off x="1114196" y="1728970"/>
                <a:ext cx="594154" cy="807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1219170">
                  <a:defRPr/>
                </a:pPr>
                <a:r>
                  <a:rPr lang="en-US" sz="6400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A</a:t>
                </a:r>
              </a:p>
            </p:txBody>
          </p:sp>
        </p:grpSp>
        <p:sp>
          <p:nvSpPr>
            <p:cNvPr id="34" name="TextBox 33">
              <a:hlinkClick r:id="rId9" action="ppaction://hlinksldjump"/>
            </p:cNvPr>
            <p:cNvSpPr txBox="1"/>
            <p:nvPr/>
          </p:nvSpPr>
          <p:spPr>
            <a:xfrm>
              <a:off x="2010419" y="2276371"/>
              <a:ext cx="6960079" cy="5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4267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Một con vịt cân nặng khoảng 4 g.</a:t>
              </a:r>
            </a:p>
          </p:txBody>
        </p:sp>
      </p:grpSp>
      <p:pic>
        <p:nvPicPr>
          <p:cNvPr id="14" name="Am-thanh-lam-phep-bang-cay-dua-than-www_tiengdong_com">
            <a:hlinkClick r:id="" action="ppaction://media"/>
            <a:extLst>
              <a:ext uri="{FF2B5EF4-FFF2-40B4-BE49-F238E27FC236}">
                <a16:creationId xmlns:a16="http://schemas.microsoft.com/office/drawing/2014/main" id="{3AFB2C1F-8080-839D-DF8F-BCEA072270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2452" y="-1050648"/>
            <a:ext cx="812800" cy="812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B3992E-FF8B-3802-DBB5-17F4DBC08425}"/>
              </a:ext>
            </a:extLst>
          </p:cNvPr>
          <p:cNvSpPr txBox="1"/>
          <p:nvPr/>
        </p:nvSpPr>
        <p:spPr>
          <a:xfrm>
            <a:off x="5318919" y="-875795"/>
            <a:ext cx="8255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1867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UTM Avo" panose="02040603050506020204" pitchFamily="18" charset="0"/>
                <a:cs typeface="Arial"/>
                <a:sym typeface="Arial"/>
              </a:rPr>
              <a:t>1</a:t>
            </a:r>
            <a:r>
              <a:rPr lang="vi-VN" sz="1867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cs typeface="Arial"/>
                <a:sym typeface="Arial"/>
              </a:rPr>
              <a:t> kg sắt nặng hơn 1 kg bông.</a:t>
            </a:r>
            <a:endParaRPr lang="en-US" sz="1867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A8C7F6-A001-3600-88C2-E5375DC6C31C}"/>
              </a:ext>
            </a:extLst>
          </p:cNvPr>
          <p:cNvSpPr txBox="1"/>
          <p:nvPr/>
        </p:nvSpPr>
        <p:spPr>
          <a:xfrm>
            <a:off x="10250752" y="-519225"/>
            <a:ext cx="8255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vi-VN" sz="1867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  <a:cs typeface="Arial"/>
                <a:sym typeface="Arial"/>
              </a:rPr>
              <a:t>Một con vịt cân nặng khoảng 4 g.</a:t>
            </a:r>
            <a:endParaRPr lang="en-US" sz="1867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73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14" y="3293060"/>
            <a:ext cx="6550245" cy="578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95" y="2975127"/>
            <a:ext cx="3372701" cy="5751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31974">
            <a:off x="6353800" y="-2741848"/>
            <a:ext cx="1501977" cy="1346417"/>
          </a:xfrm>
          <a:prstGeom prst="rect">
            <a:avLst/>
          </a:prstGeom>
        </p:spPr>
      </p:pic>
      <p:pic>
        <p:nvPicPr>
          <p:cNvPr id="8" name="Am-thanh-that-vo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76926" y="-1863893"/>
            <a:ext cx="812800" cy="8128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519839" y="205731"/>
            <a:ext cx="5801310" cy="3087328"/>
            <a:chOff x="7132139" y="154298"/>
            <a:chExt cx="4350982" cy="2315496"/>
          </a:xfrm>
        </p:grpSpPr>
        <p:sp>
          <p:nvSpPr>
            <p:cNvPr id="10" name="Rounded Rectangle 9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7728" y="841750"/>
              <a:ext cx="4245393" cy="900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72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Sai </a:t>
              </a:r>
              <a:r>
                <a:rPr lang="en-US" sz="72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mất</a:t>
              </a:r>
              <a:r>
                <a:rPr lang="en-US" sz="72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72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rồi</a:t>
              </a:r>
              <a:r>
                <a:rPr lang="en-US" sz="72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!!!</a:t>
              </a:r>
            </a:p>
          </p:txBody>
        </p:sp>
      </p:grpSp>
      <p:pic>
        <p:nvPicPr>
          <p:cNvPr id="4" name="Tieng-bup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71296" y="-2068640"/>
            <a:ext cx="812800" cy="812800"/>
          </a:xfrm>
          <a:prstGeom prst="rect">
            <a:avLst/>
          </a:prstGeom>
        </p:spPr>
      </p:pic>
      <p:pic>
        <p:nvPicPr>
          <p:cNvPr id="13" name="Picture 12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/>
        </p:blipFill>
        <p:spPr>
          <a:xfrm flipH="1">
            <a:off x="-161584" y="6943560"/>
            <a:ext cx="2336395" cy="22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9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69 0.55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9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517136" y="2106961"/>
            <a:ext cx="8020433" cy="6737212"/>
            <a:chOff x="3165090" y="1495374"/>
            <a:chExt cx="6015325" cy="50529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0046">
              <a:off x="7506140" y="3798479"/>
              <a:ext cx="1674275" cy="193676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090" y="1495374"/>
              <a:ext cx="5178188" cy="505290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9185542" y="186065"/>
            <a:ext cx="5781368" cy="3087328"/>
            <a:chOff x="7132139" y="154298"/>
            <a:chExt cx="4336026" cy="2315496"/>
          </a:xfrm>
        </p:grpSpPr>
        <p:sp>
          <p:nvSpPr>
            <p:cNvPr id="5" name="Rounded Rectangle 4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98166" y="778029"/>
              <a:ext cx="3157355" cy="900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72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Đúng </a:t>
              </a:r>
              <a:r>
                <a:rPr lang="en-US" sz="72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rồi</a:t>
              </a:r>
              <a:r>
                <a:rPr lang="en-US" sz="72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!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612" y="2126328"/>
            <a:ext cx="1279596" cy="1147067"/>
          </a:xfrm>
          <a:prstGeom prst="rect">
            <a:avLst/>
          </a:prstGeom>
        </p:spPr>
      </p:pic>
      <p:pic>
        <p:nvPicPr>
          <p:cNvPr id="8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4371" y="-812800"/>
            <a:ext cx="812800" cy="812800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/>
        </p:blipFill>
        <p:spPr>
          <a:xfrm>
            <a:off x="13992222" y="6943560"/>
            <a:ext cx="2336395" cy="220044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508286" y="2106959"/>
            <a:ext cx="7987979" cy="6737212"/>
            <a:chOff x="-134778" y="-404809"/>
            <a:chExt cx="5990984" cy="5052909"/>
          </a:xfrm>
        </p:grpSpPr>
        <p:grpSp>
          <p:nvGrpSpPr>
            <p:cNvPr id="16" name="Group 15"/>
            <p:cNvGrpSpPr/>
            <p:nvPr/>
          </p:nvGrpSpPr>
          <p:grpSpPr>
            <a:xfrm>
              <a:off x="4181931" y="2019249"/>
              <a:ext cx="1674275" cy="1936767"/>
              <a:chOff x="10152960" y="4182584"/>
              <a:chExt cx="1674275" cy="193676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0046">
                <a:off x="10152960" y="4182584"/>
                <a:ext cx="1674275" cy="193676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8183" y="4878504"/>
                <a:ext cx="734392" cy="658330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778" y="-404809"/>
              <a:ext cx="5178188" cy="505290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1315267" y="3596012"/>
            <a:ext cx="3114622" cy="1897892"/>
            <a:chOff x="458511" y="671416"/>
            <a:chExt cx="2335967" cy="1423419"/>
          </a:xfrm>
        </p:grpSpPr>
        <p:sp>
          <p:nvSpPr>
            <p:cNvPr id="19" name="TextBox 18"/>
            <p:cNvSpPr txBox="1"/>
            <p:nvPr/>
          </p:nvSpPr>
          <p:spPr>
            <a:xfrm>
              <a:off x="458511" y="671416"/>
              <a:ext cx="1760338" cy="1423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11733" dirty="0">
                  <a:ln w="28575"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+1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144" y="940815"/>
              <a:ext cx="1117334" cy="1001611"/>
            </a:xfrm>
            <a:prstGeom prst="rect">
              <a:avLst/>
            </a:prstGeom>
          </p:spPr>
        </p:pic>
      </p:grpSp>
      <p:pic>
        <p:nvPicPr>
          <p:cNvPr id="25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51195" y="-9865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74 -0.19884 C -0.34648 -0.21968 -0.33502 -0.23958 -0.33086 -0.23958 C -0.30521 -0.23958 -0.27877 0.08426 -0.27877 0.4081 C -0.27877 0.24467 -0.26562 0.08426 -0.25325 0.08426 C -0.2401 0.08426 -0.22773 0.24722 -0.22773 0.4081 C -0.22773 0.32755 -0.22122 0.24467 -0.21445 0.24467 C -0.20794 0.24467 -0.2013 0.32523 -0.2013 0.4081 C -0.2013 0.36667 -0.19791 0.32755 -0.19479 0.32755 C -0.1914 0.32755 -0.18815 0.36898 -0.18815 0.4081 C -0.18815 0.3868 -0.18659 0.36667 -0.18489 0.36667 C -0.18398 0.36667 -0.18151 0.3875 -0.18151 0.4081 C -0.18151 0.39768 -0.18073 0.3868 -0.17995 0.3868 C -0.17995 0.38935 -0.17825 0.39676 -0.17825 0.4081 C -0.17825 0.40255 -0.17825 0.39768 -0.17747 0.39768 C -0.17747 0.4 -0.17656 0.40301 -0.17656 0.4081 C -0.17656 0.40555 -0.17656 0.40255 -0.17656 0.4 C -0.17578 0.4 -0.17578 0.40255 -0.17578 0.40555 C -0.17487 0.40555 -0.17487 0.40301 -0.17487 0.4 C -0.17396 0.4 -0.17396 0.40255 -0.17396 0.40555 " pathEditMode="relative" rAng="0" ptsTypes="AAAAAAAAAAAAAAAAAAA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4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58292" y="-66862"/>
            <a:ext cx="13687227" cy="3282495"/>
            <a:chOff x="935980" y="-48871"/>
            <a:chExt cx="10265420" cy="2461871"/>
          </a:xfrm>
        </p:grpSpPr>
        <p:sp>
          <p:nvSpPr>
            <p:cNvPr id="2" name="Rounded Rectangle 1"/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719" y="-440267"/>
            <a:ext cx="3911600" cy="391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4348106" y="782287"/>
                <a:ext cx="9124749" cy="216076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4800" b="1" kern="0" spc="67" dirty="0" err="1">
                    <a:ln w="9525" cmpd="sng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</a:ln>
                    <a:solidFill>
                      <a:srgbClr val="EB701D"/>
                    </a:solidFill>
                    <a:effectLst>
                      <a:glow rad="38100">
                        <a:srgbClr val="5B9BD5">
                          <a:alpha val="40000"/>
                        </a:srgbClr>
                      </a:glow>
                    </a:effectLst>
                    <a:latin typeface="UTM Avo" panose="02040603050506020204" pitchFamily="18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Chọn</a:t>
                </a:r>
                <a:r>
                  <a:rPr lang="en-US" sz="4800" b="1" kern="0" spc="67" dirty="0">
                    <a:ln w="9525" cmpd="sng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</a:ln>
                    <a:solidFill>
                      <a:srgbClr val="EB701D"/>
                    </a:solidFill>
                    <a:effectLst>
                      <a:glow rad="38100">
                        <a:srgbClr val="5B9BD5">
                          <a:alpha val="40000"/>
                        </a:srgbClr>
                      </a:glow>
                    </a:effectLst>
                    <a:latin typeface="UTM Avo" panose="02040603050506020204" pitchFamily="18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lang="en-US" sz="4800" b="1" kern="0" spc="67" dirty="0" err="1">
                    <a:ln w="9525" cmpd="sng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</a:ln>
                    <a:solidFill>
                      <a:srgbClr val="EB701D"/>
                    </a:solidFill>
                    <a:effectLst>
                      <a:glow rad="38100">
                        <a:srgbClr val="5B9BD5">
                          <a:alpha val="40000"/>
                        </a:srgbClr>
                      </a:glow>
                    </a:effectLst>
                    <a:latin typeface="UTM Avo" panose="02040603050506020204" pitchFamily="18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số</a:t>
                </a:r>
                <a:r>
                  <a:rPr lang="en-US" sz="4800" b="1" kern="0" spc="67" dirty="0">
                    <a:ln w="9525" cmpd="sng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</a:ln>
                    <a:solidFill>
                      <a:srgbClr val="EB701D"/>
                    </a:solidFill>
                    <a:effectLst>
                      <a:glow rad="38100">
                        <a:srgbClr val="5B9BD5">
                          <a:alpha val="40000"/>
                        </a:srgbClr>
                      </a:glow>
                    </a:effectLst>
                    <a:latin typeface="UTM Avo" panose="02040603050506020204" pitchFamily="18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lang="en-US" sz="4800" b="1" kern="0" spc="67" dirty="0" err="1">
                    <a:ln w="9525" cmpd="sng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</a:ln>
                    <a:solidFill>
                      <a:srgbClr val="EB701D"/>
                    </a:solidFill>
                    <a:effectLst>
                      <a:glow rad="38100">
                        <a:srgbClr val="5B9BD5">
                          <a:alpha val="40000"/>
                        </a:srgbClr>
                      </a:glow>
                    </a:effectLst>
                    <a:latin typeface="UTM Avo" panose="02040603050506020204" pitchFamily="18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thích</a:t>
                </a:r>
                <a:r>
                  <a:rPr lang="en-US" sz="4800" b="1" kern="0" spc="67" dirty="0">
                    <a:ln w="9525" cmpd="sng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</a:ln>
                    <a:solidFill>
                      <a:srgbClr val="EB701D"/>
                    </a:solidFill>
                    <a:effectLst>
                      <a:glow rad="38100">
                        <a:srgbClr val="5B9BD5">
                          <a:alpha val="40000"/>
                        </a:srgbClr>
                      </a:glow>
                    </a:effectLst>
                    <a:latin typeface="UTM Avo" panose="02040603050506020204" pitchFamily="18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lang="en-US" sz="4800" b="1" kern="0" spc="67" dirty="0" err="1">
                    <a:ln w="9525" cmpd="sng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</a:ln>
                    <a:solidFill>
                      <a:srgbClr val="EB701D"/>
                    </a:solidFill>
                    <a:effectLst>
                      <a:glow rad="38100">
                        <a:srgbClr val="5B9BD5">
                          <a:alpha val="40000"/>
                        </a:srgbClr>
                      </a:glow>
                    </a:effectLst>
                    <a:latin typeface="UTM Avo" panose="02040603050506020204" pitchFamily="18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hợp</a:t>
                </a:r>
                <a:r>
                  <a:rPr lang="en-US" sz="4800" b="1" kern="0" spc="67" dirty="0">
                    <a:ln w="9525" cmpd="sng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</a:ln>
                    <a:solidFill>
                      <a:srgbClr val="EB701D"/>
                    </a:solidFill>
                    <a:effectLst>
                      <a:glow rad="38100">
                        <a:srgbClr val="5B9BD5">
                          <a:alpha val="40000"/>
                        </a:srgbClr>
                      </a:glow>
                    </a:effectLst>
                    <a:latin typeface="UTM Avo" panose="02040603050506020204" pitchFamily="18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lang="en-US" sz="4800" b="1" kern="0" spc="67" dirty="0" err="1">
                    <a:ln w="9525" cmpd="sng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</a:ln>
                    <a:solidFill>
                      <a:srgbClr val="EB701D"/>
                    </a:solidFill>
                    <a:effectLst>
                      <a:glow rad="38100">
                        <a:srgbClr val="5B9BD5">
                          <a:alpha val="40000"/>
                        </a:srgbClr>
                      </a:glow>
                    </a:effectLst>
                    <a:latin typeface="UTM Avo" panose="02040603050506020204" pitchFamily="18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điền</a:t>
                </a:r>
                <a:r>
                  <a:rPr lang="en-US" sz="4800" b="1" kern="0" spc="67" dirty="0">
                    <a:ln w="9525" cmpd="sng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</a:ln>
                    <a:solidFill>
                      <a:srgbClr val="EB701D"/>
                    </a:solidFill>
                    <a:effectLst>
                      <a:glow rad="38100">
                        <a:srgbClr val="5B9BD5">
                          <a:alpha val="40000"/>
                        </a:srgbClr>
                      </a:glow>
                    </a:effectLst>
                    <a:latin typeface="UTM Avo" panose="02040603050506020204" pitchFamily="18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lang="en-US" sz="4800" b="1" kern="0" spc="67" dirty="0" err="1">
                    <a:ln w="9525" cmpd="sng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</a:ln>
                    <a:solidFill>
                      <a:srgbClr val="EB701D"/>
                    </a:solidFill>
                    <a:effectLst>
                      <a:glow rad="38100">
                        <a:srgbClr val="5B9BD5">
                          <a:alpha val="40000"/>
                        </a:srgbClr>
                      </a:glow>
                    </a:effectLst>
                    <a:latin typeface="UTM Avo" panose="02040603050506020204" pitchFamily="18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vào</a:t>
                </a:r>
                <a:r>
                  <a:rPr lang="en-US" sz="4800" b="1" kern="0" spc="67" dirty="0">
                    <a:ln w="9525" cmpd="sng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</a:ln>
                    <a:solidFill>
                      <a:srgbClr val="EB701D"/>
                    </a:solidFill>
                    <a:effectLst>
                      <a:glow rad="38100">
                        <a:srgbClr val="5B9BD5">
                          <a:alpha val="40000"/>
                        </a:srgbClr>
                      </a:glow>
                    </a:effectLst>
                    <a:latin typeface="UTM Avo" panose="02040603050506020204" pitchFamily="18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lang="en-US" sz="4800" b="1" kern="0" spc="67" dirty="0" err="1">
                    <a:ln w="9525" cmpd="sng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</a:ln>
                    <a:solidFill>
                      <a:srgbClr val="EB701D"/>
                    </a:solidFill>
                    <a:effectLst>
                      <a:glow rad="38100">
                        <a:srgbClr val="5B9BD5">
                          <a:alpha val="40000"/>
                        </a:srgbClr>
                      </a:glow>
                    </a:effectLst>
                    <a:latin typeface="UTM Avo" panose="02040603050506020204" pitchFamily="18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chỗ</a:t>
                </a:r>
                <a:r>
                  <a:rPr lang="en-US" sz="4800" b="1" kern="0" spc="67" dirty="0">
                    <a:ln w="9525" cmpd="sng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</a:ln>
                    <a:solidFill>
                      <a:srgbClr val="EB701D"/>
                    </a:solidFill>
                    <a:effectLst>
                      <a:glow rad="38100">
                        <a:srgbClr val="5B9BD5">
                          <a:alpha val="40000"/>
                        </a:srgbClr>
                      </a:glow>
                    </a:effectLst>
                    <a:latin typeface="UTM Avo" panose="02040603050506020204" pitchFamily="18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lang="en-US" sz="4800" b="1" kern="0" spc="67" dirty="0" err="1">
                    <a:ln w="9525" cmpd="sng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</a:ln>
                    <a:solidFill>
                      <a:srgbClr val="EB701D"/>
                    </a:solidFill>
                    <a:effectLst>
                      <a:glow rad="38100">
                        <a:srgbClr val="5B9BD5">
                          <a:alpha val="40000"/>
                        </a:srgbClr>
                      </a:glow>
                    </a:effectLst>
                    <a:latin typeface="UTM Avo" panose="02040603050506020204" pitchFamily="18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trống</a:t>
                </a:r>
                <a:r>
                  <a:rPr lang="en-US" sz="4800" b="1" kern="0" spc="67" dirty="0">
                    <a:ln w="9525" cmpd="sng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</a:ln>
                    <a:solidFill>
                      <a:srgbClr val="EB701D"/>
                    </a:solidFill>
                    <a:effectLst>
                      <a:glow rad="38100">
                        <a:srgbClr val="5B9BD5">
                          <a:alpha val="40000"/>
                        </a:srgbClr>
                      </a:glow>
                    </a:effectLst>
                    <a:latin typeface="UTM Avo" panose="02040603050506020204" pitchFamily="18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: 2 kg </a:t>
                </a:r>
                <a14:m>
                  <m:oMath xmlns:m="http://schemas.openxmlformats.org/officeDocument/2006/math">
                    <m:r>
                      <a:rPr lang="en-US" sz="4800" b="1" i="1" kern="0" spc="67" dirty="0">
                        <a:ln w="9525" cmpd="sng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prstDash val="solid"/>
                        </a:ln>
                        <a:solidFill>
                          <a:srgbClr val="EB701D"/>
                        </a:solidFill>
                        <a:effectLst>
                          <a:glow rad="38100">
                            <a:srgbClr val="5B9BD5">
                              <a:alpha val="40000"/>
                            </a:srgbClr>
                          </a:glow>
                        </a:effectLst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=</m:t>
                    </m:r>
                  </m:oMath>
                </a14:m>
                <a:r>
                  <a:rPr lang="en-US" sz="4800" b="1" kern="0" spc="67" dirty="0">
                    <a:ln w="9525" cmpd="sng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</a:ln>
                    <a:solidFill>
                      <a:srgbClr val="EB701D"/>
                    </a:solidFill>
                    <a:effectLst>
                      <a:glow rad="38100">
                        <a:srgbClr val="5B9BD5">
                          <a:alpha val="40000"/>
                        </a:srgbClr>
                      </a:glow>
                    </a:effectLst>
                    <a:latin typeface="UTM Avo" panose="02040603050506020204" pitchFamily="18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.... g.</a:t>
                </a:r>
                <a:endParaRPr lang="en-US" sz="4800" b="1" kern="0" spc="67" dirty="0">
                  <a:ln w="2857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>
                    <a:glow rad="38100">
                      <a:srgbClr val="5B9BD5">
                        <a:alpha val="40000"/>
                      </a:srgbClr>
                    </a:glow>
                  </a:effectLst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106" y="782287"/>
                <a:ext cx="9124749" cy="21607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618985" y="5542363"/>
            <a:ext cx="6186921" cy="2407204"/>
            <a:chOff x="7340600" y="4715572"/>
            <a:chExt cx="4640191" cy="1805403"/>
          </a:xfrm>
        </p:grpSpPr>
        <p:pic>
          <p:nvPicPr>
            <p:cNvPr id="24" name="Picture 23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0600" y="5098536"/>
              <a:ext cx="3639037" cy="1422439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10535012" y="4715572"/>
              <a:ext cx="1445779" cy="1761521"/>
              <a:chOff x="10535012" y="4715572"/>
              <a:chExt cx="1445779" cy="1761521"/>
            </a:xfrm>
          </p:grpSpPr>
          <p:pic>
            <p:nvPicPr>
              <p:cNvPr id="27" name="Picture 26">
                <a:hlinkClick r:id="rId8" action="ppaction://hlinksldjump"/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50667">
                <a:off x="10458003" y="5067020"/>
                <a:ext cx="1487082" cy="1333064"/>
              </a:xfrm>
              <a:prstGeom prst="rect">
                <a:avLst/>
              </a:prstGeom>
            </p:spPr>
          </p:pic>
          <p:sp>
            <p:nvSpPr>
              <p:cNvPr id="30" name="TextBox 29">
                <a:hlinkClick r:id="rId8" action="ppaction://hlinksldjump"/>
              </p:cNvPr>
              <p:cNvSpPr txBox="1"/>
              <p:nvPr/>
            </p:nvSpPr>
            <p:spPr>
              <a:xfrm>
                <a:off x="11342155" y="4715572"/>
                <a:ext cx="638636" cy="807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1219170">
                  <a:defRPr/>
                </a:pPr>
                <a:r>
                  <a:rPr lang="en-US" sz="6400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C</a:t>
                </a:r>
              </a:p>
            </p:txBody>
          </p:sp>
        </p:grpSp>
        <p:sp>
          <p:nvSpPr>
            <p:cNvPr id="31" name="TextBox 30">
              <a:hlinkClick r:id="rId8" action="ppaction://hlinksldjump"/>
            </p:cNvPr>
            <p:cNvSpPr txBox="1"/>
            <p:nvPr/>
          </p:nvSpPr>
          <p:spPr>
            <a:xfrm>
              <a:off x="8019932" y="5232528"/>
              <a:ext cx="2053688" cy="992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80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2 000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774718" y="5536529"/>
            <a:ext cx="6054840" cy="2441610"/>
            <a:chOff x="119770" y="4711196"/>
            <a:chExt cx="4541130" cy="1831207"/>
          </a:xfrm>
        </p:grpSpPr>
        <p:pic>
          <p:nvPicPr>
            <p:cNvPr id="13" name="Picture 1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980" y="5098536"/>
              <a:ext cx="3724920" cy="1422439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119770" y="4711196"/>
              <a:ext cx="1406575" cy="1831207"/>
              <a:chOff x="119770" y="4711196"/>
              <a:chExt cx="1406575" cy="1831207"/>
            </a:xfrm>
          </p:grpSpPr>
          <p:pic>
            <p:nvPicPr>
              <p:cNvPr id="25" name="Picture 24">
                <a:hlinkClick r:id="rId11" action="ppaction://hlinksldjump"/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649333" flipH="1">
                <a:off x="116272" y="5132330"/>
                <a:ext cx="1487082" cy="1333064"/>
              </a:xfrm>
              <a:prstGeom prst="rect">
                <a:avLst/>
              </a:prstGeom>
            </p:spPr>
          </p:pic>
          <p:sp>
            <p:nvSpPr>
              <p:cNvPr id="28" name="TextBox 27">
                <a:hlinkClick r:id="rId11" action="ppaction://hlinksldjump"/>
              </p:cNvPr>
              <p:cNvSpPr txBox="1"/>
              <p:nvPr/>
            </p:nvSpPr>
            <p:spPr>
              <a:xfrm>
                <a:off x="119770" y="4711196"/>
                <a:ext cx="596558" cy="807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1219170">
                  <a:defRPr/>
                </a:pPr>
                <a:r>
                  <a:rPr lang="en-US" sz="6400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D</a:t>
                </a:r>
              </a:p>
            </p:txBody>
          </p:sp>
        </p:grpSp>
        <p:sp>
          <p:nvSpPr>
            <p:cNvPr id="32" name="TextBox 31">
              <a:hlinkClick r:id="rId11" action="ppaction://hlinksldjump"/>
            </p:cNvPr>
            <p:cNvSpPr txBox="1"/>
            <p:nvPr/>
          </p:nvSpPr>
          <p:spPr>
            <a:xfrm>
              <a:off x="2499259" y="5308263"/>
              <a:ext cx="564097" cy="992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80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55018" y="3207547"/>
            <a:ext cx="8049671" cy="2456024"/>
            <a:chOff x="6592295" y="2964459"/>
            <a:chExt cx="6037253" cy="1842018"/>
          </a:xfrm>
        </p:grpSpPr>
        <p:pic>
          <p:nvPicPr>
            <p:cNvPr id="23" name="Picture 2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500" y="3384038"/>
              <a:ext cx="3677137" cy="1422439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6592295" y="2964459"/>
              <a:ext cx="1001611" cy="1570159"/>
              <a:chOff x="6592295" y="2964459"/>
              <a:chExt cx="1001611" cy="1570159"/>
            </a:xfrm>
          </p:grpSpPr>
          <p:pic>
            <p:nvPicPr>
              <p:cNvPr id="26" name="Picture 25">
                <a:hlinkClick r:id="rId11" action="ppaction://hlinksldjump"/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649333" flipH="1">
                <a:off x="6534434" y="3475145"/>
                <a:ext cx="1117334" cy="1001611"/>
              </a:xfrm>
              <a:prstGeom prst="rect">
                <a:avLst/>
              </a:prstGeom>
            </p:spPr>
          </p:pic>
          <p:sp>
            <p:nvSpPr>
              <p:cNvPr id="29" name="TextBox 28">
                <a:hlinkClick r:id="rId11" action="ppaction://hlinksldjump"/>
              </p:cNvPr>
              <p:cNvSpPr txBox="1"/>
              <p:nvPr/>
            </p:nvSpPr>
            <p:spPr>
              <a:xfrm>
                <a:off x="6681812" y="2964459"/>
                <a:ext cx="491962" cy="807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1219170">
                  <a:defRPr/>
                </a:pPr>
                <a:r>
                  <a:rPr lang="en-US" sz="6400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B</a:t>
                </a:r>
              </a:p>
            </p:txBody>
          </p:sp>
        </p:grpSp>
        <p:sp>
          <p:nvSpPr>
            <p:cNvPr id="33" name="TextBox 32">
              <a:hlinkClick r:id="rId11" action="ppaction://hlinksldjump"/>
            </p:cNvPr>
            <p:cNvSpPr txBox="1"/>
            <p:nvPr/>
          </p:nvSpPr>
          <p:spPr>
            <a:xfrm>
              <a:off x="8582481" y="3498780"/>
              <a:ext cx="4047067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80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20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13893" y="3177271"/>
            <a:ext cx="5947981" cy="2486299"/>
            <a:chOff x="935980" y="2941753"/>
            <a:chExt cx="4460986" cy="1864724"/>
          </a:xfrm>
        </p:grpSpPr>
        <p:pic>
          <p:nvPicPr>
            <p:cNvPr id="5" name="Picture 4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980" y="3384038"/>
              <a:ext cx="3737620" cy="1422439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5" name="Group 34"/>
            <p:cNvGrpSpPr/>
            <p:nvPr/>
          </p:nvGrpSpPr>
          <p:grpSpPr>
            <a:xfrm>
              <a:off x="4391837" y="2941753"/>
              <a:ext cx="1005129" cy="1531482"/>
              <a:chOff x="4391837" y="2941753"/>
              <a:chExt cx="1005129" cy="1531482"/>
            </a:xfrm>
          </p:grpSpPr>
          <p:pic>
            <p:nvPicPr>
              <p:cNvPr id="15" name="Picture 14">
                <a:hlinkClick r:id="rId11" action="ppaction://hlinksldjump"/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594" b="100000" l="1786" r="9892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50667">
                <a:off x="4333976" y="3413762"/>
                <a:ext cx="1117334" cy="1001611"/>
              </a:xfrm>
              <a:prstGeom prst="rect">
                <a:avLst/>
              </a:prstGeom>
            </p:spPr>
          </p:pic>
          <p:sp>
            <p:nvSpPr>
              <p:cNvPr id="8" name="TextBox 7">
                <a:hlinkClick r:id="rId11" action="ppaction://hlinksldjump"/>
              </p:cNvPr>
              <p:cNvSpPr txBox="1"/>
              <p:nvPr/>
            </p:nvSpPr>
            <p:spPr>
              <a:xfrm>
                <a:off x="4802812" y="2941753"/>
                <a:ext cx="594154" cy="807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1219170">
                  <a:defRPr/>
                </a:pPr>
                <a:r>
                  <a:rPr lang="en-US" sz="6400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A</a:t>
                </a:r>
              </a:p>
            </p:txBody>
          </p:sp>
        </p:grpSp>
        <p:sp>
          <p:nvSpPr>
            <p:cNvPr id="34" name="TextBox 33">
              <a:hlinkClick r:id="rId11" action="ppaction://hlinksldjump"/>
            </p:cNvPr>
            <p:cNvSpPr txBox="1"/>
            <p:nvPr/>
          </p:nvSpPr>
          <p:spPr>
            <a:xfrm>
              <a:off x="1944793" y="3604658"/>
              <a:ext cx="2515713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80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200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2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14" y="3293060"/>
            <a:ext cx="6550245" cy="578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95" y="2975127"/>
            <a:ext cx="3372701" cy="5751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31974">
            <a:off x="6353800" y="-2741848"/>
            <a:ext cx="1501977" cy="1346417"/>
          </a:xfrm>
          <a:prstGeom prst="rect">
            <a:avLst/>
          </a:prstGeom>
        </p:spPr>
      </p:pic>
      <p:pic>
        <p:nvPicPr>
          <p:cNvPr id="8" name="Am-thanh-that-vo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76926" y="-1863893"/>
            <a:ext cx="812800" cy="8128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519839" y="205731"/>
            <a:ext cx="5801310" cy="3087328"/>
            <a:chOff x="7132139" y="154298"/>
            <a:chExt cx="4350982" cy="2315496"/>
          </a:xfrm>
        </p:grpSpPr>
        <p:sp>
          <p:nvSpPr>
            <p:cNvPr id="10" name="Rounded Rectangle 9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7728" y="841750"/>
              <a:ext cx="4245393" cy="900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72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Sai </a:t>
              </a:r>
              <a:r>
                <a:rPr lang="en-US" sz="72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mất</a:t>
              </a:r>
              <a:r>
                <a:rPr lang="en-US" sz="72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72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rồi</a:t>
              </a:r>
              <a:r>
                <a:rPr lang="en-US" sz="72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!!!</a:t>
              </a:r>
            </a:p>
          </p:txBody>
        </p:sp>
      </p:grpSp>
      <p:pic>
        <p:nvPicPr>
          <p:cNvPr id="16" name="Picture 15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/>
        </p:blipFill>
        <p:spPr>
          <a:xfrm flipH="1">
            <a:off x="-1355" y="6943560"/>
            <a:ext cx="2336395" cy="2200441"/>
          </a:xfrm>
          <a:prstGeom prst="rect">
            <a:avLst/>
          </a:prstGeom>
        </p:spPr>
      </p:pic>
      <p:pic>
        <p:nvPicPr>
          <p:cNvPr id="4" name="Tieng-bup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71296" y="-20686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69 0.55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9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517136" y="2106961"/>
            <a:ext cx="8020433" cy="6737212"/>
            <a:chOff x="3165090" y="1495374"/>
            <a:chExt cx="6015325" cy="50529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0046">
              <a:off x="7506140" y="3798479"/>
              <a:ext cx="1674275" cy="193676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090" y="1495374"/>
              <a:ext cx="5178188" cy="505290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9185542" y="186065"/>
            <a:ext cx="5781368" cy="3087328"/>
            <a:chOff x="7132139" y="154298"/>
            <a:chExt cx="4336026" cy="2315496"/>
          </a:xfrm>
        </p:grpSpPr>
        <p:sp>
          <p:nvSpPr>
            <p:cNvPr id="5" name="Rounded Rectangle 4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98166" y="778029"/>
              <a:ext cx="3157355" cy="900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72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Đúng </a:t>
              </a:r>
              <a:r>
                <a:rPr lang="en-US" sz="72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rồi</a:t>
              </a:r>
              <a:r>
                <a:rPr lang="en-US" sz="72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!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612" y="2126328"/>
            <a:ext cx="1279596" cy="1147067"/>
          </a:xfrm>
          <a:prstGeom prst="rect">
            <a:avLst/>
          </a:prstGeom>
        </p:spPr>
      </p:pic>
      <p:pic>
        <p:nvPicPr>
          <p:cNvPr id="8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4371" y="-812800"/>
            <a:ext cx="812800" cy="812800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/>
        </p:blipFill>
        <p:spPr>
          <a:xfrm>
            <a:off x="13992222" y="6943560"/>
            <a:ext cx="2336395" cy="220044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508286" y="2106959"/>
            <a:ext cx="7987979" cy="6737212"/>
            <a:chOff x="-134778" y="-404809"/>
            <a:chExt cx="5990984" cy="5052909"/>
          </a:xfrm>
        </p:grpSpPr>
        <p:grpSp>
          <p:nvGrpSpPr>
            <p:cNvPr id="16" name="Group 15"/>
            <p:cNvGrpSpPr/>
            <p:nvPr/>
          </p:nvGrpSpPr>
          <p:grpSpPr>
            <a:xfrm>
              <a:off x="4181931" y="2019249"/>
              <a:ext cx="1674275" cy="1936767"/>
              <a:chOff x="10152960" y="4182584"/>
              <a:chExt cx="1674275" cy="193676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0046">
                <a:off x="10152960" y="4182584"/>
                <a:ext cx="1674275" cy="193676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8183" y="4878504"/>
                <a:ext cx="734392" cy="658330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778" y="-404809"/>
              <a:ext cx="5178188" cy="505290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1315267" y="3596012"/>
            <a:ext cx="3114622" cy="1897892"/>
            <a:chOff x="458511" y="671416"/>
            <a:chExt cx="2335967" cy="1423419"/>
          </a:xfrm>
        </p:grpSpPr>
        <p:sp>
          <p:nvSpPr>
            <p:cNvPr id="19" name="TextBox 18"/>
            <p:cNvSpPr txBox="1"/>
            <p:nvPr/>
          </p:nvSpPr>
          <p:spPr>
            <a:xfrm>
              <a:off x="458511" y="671416"/>
              <a:ext cx="1760338" cy="1423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11733" dirty="0">
                  <a:ln w="28575"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+1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144" y="940815"/>
              <a:ext cx="1117334" cy="1001611"/>
            </a:xfrm>
            <a:prstGeom prst="rect">
              <a:avLst/>
            </a:prstGeom>
          </p:spPr>
        </p:pic>
      </p:grpSp>
      <p:pic>
        <p:nvPicPr>
          <p:cNvPr id="25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51195" y="-9865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74 -0.19884 C -0.34648 -0.21968 -0.33502 -0.23958 -0.33086 -0.23958 C -0.30521 -0.23958 -0.27877 0.08426 -0.27877 0.4081 C -0.27877 0.24467 -0.26562 0.08426 -0.25325 0.08426 C -0.2401 0.08426 -0.22773 0.24722 -0.22773 0.4081 C -0.22773 0.32755 -0.22122 0.24467 -0.21445 0.24467 C -0.20794 0.24467 -0.2013 0.32523 -0.2013 0.4081 C -0.2013 0.36667 -0.19791 0.32755 -0.19479 0.32755 C -0.1914 0.32755 -0.18815 0.36898 -0.18815 0.4081 C -0.18815 0.3868 -0.18659 0.36667 -0.18489 0.36667 C -0.18398 0.36667 -0.18151 0.3875 -0.18151 0.4081 C -0.18151 0.39768 -0.18073 0.3868 -0.17995 0.3868 C -0.17995 0.38935 -0.17825 0.39676 -0.17825 0.4081 C -0.17825 0.40255 -0.17825 0.39768 -0.17747 0.39768 C -0.17747 0.4 -0.17656 0.40301 -0.17656 0.4081 C -0.17656 0.40555 -0.17656 0.40255 -0.17656 0.4 C -0.17578 0.4 -0.17578 0.40255 -0.17578 0.40555 C -0.17487 0.40555 -0.17487 0.40301 -0.17487 0.4 C -0.17396 0.4 -0.17396 0.40255 -0.17396 0.40555 " pathEditMode="relative" rAng="0" ptsTypes="AAAAAAAAAAAAA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4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58292" y="-65161"/>
            <a:ext cx="13687227" cy="3282495"/>
            <a:chOff x="935980" y="-48871"/>
            <a:chExt cx="10265420" cy="2461871"/>
          </a:xfrm>
        </p:grpSpPr>
        <p:sp>
          <p:nvSpPr>
            <p:cNvPr id="2" name="Rounded Rectangle 1"/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719" y="-440267"/>
            <a:ext cx="3911600" cy="3911600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000" y="3822376"/>
            <a:ext cx="4512344" cy="1896585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92" y="6441210"/>
            <a:ext cx="4512344" cy="1896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3347076" y="782287"/>
                <a:ext cx="11244268" cy="216076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pt-BR" sz="7200" b="1" kern="0" spc="67" dirty="0">
                    <a:ln w="9525" cmpd="sng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</a:ln>
                    <a:solidFill>
                      <a:srgbClr val="EB701D"/>
                    </a:solidFill>
                    <a:effectLst>
                      <a:glow rad="38100">
                        <a:srgbClr val="5B9BD5">
                          <a:alpha val="40000"/>
                        </a:srgbClr>
                      </a:glow>
                    </a:effectLst>
                    <a:latin typeface="UTM Avo" panose="02040603050506020204" pitchFamily="18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Tính: 7 g </a:t>
                </a:r>
                <a14:m>
                  <m:oMath xmlns:m="http://schemas.openxmlformats.org/officeDocument/2006/math">
                    <m:r>
                      <a:rPr lang="pt-BR" sz="7200" b="1" i="1" kern="0" spc="67" dirty="0">
                        <a:ln w="9525" cmpd="sng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prstDash val="solid"/>
                        </a:ln>
                        <a:solidFill>
                          <a:srgbClr val="EB701D"/>
                        </a:solidFill>
                        <a:effectLst>
                          <a:glow rad="38100">
                            <a:srgbClr val="5B9BD5">
                              <a:alpha val="40000"/>
                            </a:srgb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×</m:t>
                    </m:r>
                  </m:oMath>
                </a14:m>
                <a:r>
                  <a:rPr lang="pt-BR" sz="7200" b="1" kern="0" spc="67" dirty="0">
                    <a:ln w="9525" cmpd="sng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</a:ln>
                    <a:solidFill>
                      <a:srgbClr val="EB701D"/>
                    </a:solidFill>
                    <a:effectLst>
                      <a:glow rad="38100">
                        <a:srgbClr val="5B9BD5">
                          <a:alpha val="40000"/>
                        </a:srgbClr>
                      </a:glow>
                    </a:effectLst>
                    <a:latin typeface="UTM Avo" panose="02040603050506020204" pitchFamily="18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8 </a:t>
                </a:r>
                <a14:m>
                  <m:oMath xmlns:m="http://schemas.openxmlformats.org/officeDocument/2006/math">
                    <m:r>
                      <a:rPr lang="pt-BR" sz="7200" b="1" i="1" kern="0" spc="67" dirty="0">
                        <a:ln w="9525" cmpd="sng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prstDash val="solid"/>
                        </a:ln>
                        <a:solidFill>
                          <a:srgbClr val="EB701D"/>
                        </a:solidFill>
                        <a:effectLst>
                          <a:glow rad="38100">
                            <a:srgbClr val="5B9BD5">
                              <a:alpha val="40000"/>
                            </a:srgbClr>
                          </a:glow>
                        </a:effectLst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=</m:t>
                    </m:r>
                  </m:oMath>
                </a14:m>
                <a:r>
                  <a:rPr lang="pt-BR" sz="7200" b="1" kern="0" spc="67" dirty="0">
                    <a:ln w="9525" cmpd="sng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prstDash val="solid"/>
                    </a:ln>
                    <a:solidFill>
                      <a:srgbClr val="EB701D"/>
                    </a:solidFill>
                    <a:effectLst>
                      <a:glow rad="38100">
                        <a:srgbClr val="5B9BD5">
                          <a:alpha val="40000"/>
                        </a:srgbClr>
                      </a:glow>
                    </a:effectLst>
                    <a:latin typeface="UTM Avo" panose="02040603050506020204" pitchFamily="18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?</a:t>
                </a:r>
                <a:endParaRPr lang="en-US" sz="7200" b="1" kern="0" spc="67" dirty="0">
                  <a:ln w="9525" cmpd="sng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</a:ln>
                  <a:solidFill>
                    <a:srgbClr val="EB701D"/>
                  </a:solidFill>
                  <a:effectLst>
                    <a:glow rad="38100">
                      <a:srgbClr val="5B9BD5">
                        <a:alpha val="40000"/>
                      </a:srgbClr>
                    </a:glow>
                  </a:effectLst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076" y="782287"/>
                <a:ext cx="11244268" cy="21607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36" y="3962742"/>
            <a:ext cx="4512344" cy="1896585"/>
          </a:xfrm>
          <a:prstGeom prst="rect">
            <a:avLst/>
          </a:prstGeom>
        </p:spPr>
      </p:pic>
      <p:pic>
        <p:nvPicPr>
          <p:cNvPr id="24" name="Picture 2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491" y="6441210"/>
            <a:ext cx="4512344" cy="189658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9124027" y="3648905"/>
            <a:ext cx="1335481" cy="1885739"/>
            <a:chOff x="4375090" y="3060699"/>
            <a:chExt cx="1001611" cy="1414304"/>
          </a:xfrm>
        </p:grpSpPr>
        <p:pic>
          <p:nvPicPr>
            <p:cNvPr id="15" name="Picture 14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594" b="100000" l="1786" r="989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49333" flipH="1">
              <a:off x="4317229" y="3415530"/>
              <a:ext cx="1117334" cy="1001611"/>
            </a:xfrm>
            <a:prstGeom prst="rect">
              <a:avLst/>
            </a:prstGeom>
          </p:spPr>
        </p:pic>
        <p:sp>
          <p:nvSpPr>
            <p:cNvPr id="8" name="TextBox 7">
              <a:hlinkClick r:id="rId7" action="ppaction://hlinksldjump"/>
            </p:cNvPr>
            <p:cNvSpPr txBox="1"/>
            <p:nvPr/>
          </p:nvSpPr>
          <p:spPr>
            <a:xfrm>
              <a:off x="4425676" y="3060699"/>
              <a:ext cx="491962" cy="80791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6400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UTM Avo" panose="02040603050506020204" pitchFamily="18" charset="0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12562" y="5887503"/>
            <a:ext cx="1777419" cy="2478863"/>
            <a:chOff x="3901682" y="4683256"/>
            <a:chExt cx="1333064" cy="1859147"/>
          </a:xfrm>
        </p:grpSpPr>
        <p:pic>
          <p:nvPicPr>
            <p:cNvPr id="25" name="Picture 24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50667">
              <a:off x="3824673" y="5132330"/>
              <a:ext cx="1487082" cy="1333064"/>
            </a:xfrm>
            <a:prstGeom prst="rect">
              <a:avLst/>
            </a:prstGeom>
          </p:spPr>
        </p:pic>
        <p:sp>
          <p:nvSpPr>
            <p:cNvPr id="28" name="TextBox 27">
              <a:hlinkClick r:id="rId9" action="ppaction://hlinksldjump"/>
            </p:cNvPr>
            <p:cNvSpPr txBox="1"/>
            <p:nvPr/>
          </p:nvSpPr>
          <p:spPr>
            <a:xfrm>
              <a:off x="4475871" y="4683256"/>
              <a:ext cx="638636" cy="80791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6400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UTM Avo" panose="02040603050506020204" pitchFamily="18" charset="0"/>
                  <a:cs typeface="Arial"/>
                  <a:sym typeface="Arial"/>
                </a:rPr>
                <a:t>C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29036" y="3648908"/>
            <a:ext cx="1341317" cy="1917777"/>
            <a:chOff x="6250629" y="3037489"/>
            <a:chExt cx="1005988" cy="1438333"/>
          </a:xfrm>
        </p:grpSpPr>
        <p:pic>
          <p:nvPicPr>
            <p:cNvPr id="26" name="Picture 2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50667">
              <a:off x="6192768" y="3416349"/>
              <a:ext cx="1117334" cy="1001611"/>
            </a:xfrm>
            <a:prstGeom prst="rect">
              <a:avLst/>
            </a:prstGeom>
          </p:spPr>
        </p:pic>
        <p:sp>
          <p:nvSpPr>
            <p:cNvPr id="29" name="TextBox 28">
              <a:hlinkClick r:id="rId9" action="ppaction://hlinksldjump"/>
            </p:cNvPr>
            <p:cNvSpPr txBox="1"/>
            <p:nvPr/>
          </p:nvSpPr>
          <p:spPr>
            <a:xfrm>
              <a:off x="6662463" y="3037489"/>
              <a:ext cx="594154" cy="8079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6400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UTM Avo" panose="02040603050506020204" pitchFamily="18" charset="0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051260" y="5891648"/>
            <a:ext cx="1777419" cy="2489241"/>
            <a:chOff x="6780706" y="4686364"/>
            <a:chExt cx="1333064" cy="1866931"/>
          </a:xfrm>
        </p:grpSpPr>
        <p:pic>
          <p:nvPicPr>
            <p:cNvPr id="27" name="Picture 26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49333" flipH="1">
              <a:off x="6703697" y="5143222"/>
              <a:ext cx="1487082" cy="1333064"/>
            </a:xfrm>
            <a:prstGeom prst="rect">
              <a:avLst/>
            </a:prstGeom>
          </p:spPr>
        </p:pic>
        <p:sp>
          <p:nvSpPr>
            <p:cNvPr id="30" name="TextBox 29">
              <a:hlinkClick r:id="rId9" action="ppaction://hlinksldjump"/>
            </p:cNvPr>
            <p:cNvSpPr txBox="1"/>
            <p:nvPr/>
          </p:nvSpPr>
          <p:spPr>
            <a:xfrm>
              <a:off x="6971899" y="4686364"/>
              <a:ext cx="596558" cy="8079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6400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UTM Avo" panose="02040603050506020204" pitchFamily="18" charset="0"/>
                  <a:cs typeface="Arial"/>
                  <a:sym typeface="Arial"/>
                </a:rPr>
                <a:t>D</a:t>
              </a:r>
            </a:p>
          </p:txBody>
        </p:sp>
      </p:grpSp>
      <p:sp>
        <p:nvSpPr>
          <p:cNvPr id="31" name="TextBox 30">
            <a:hlinkClick r:id="rId7" action="ppaction://hlinksldjump"/>
          </p:cNvPr>
          <p:cNvSpPr txBox="1"/>
          <p:nvPr/>
        </p:nvSpPr>
        <p:spPr>
          <a:xfrm>
            <a:off x="11124372" y="3875605"/>
            <a:ext cx="27174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96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UTM Avo" panose="02040603050506020204" pitchFamily="18" charset="0"/>
                <a:cs typeface="Arial"/>
                <a:sym typeface="Arial"/>
              </a:rPr>
              <a:t>56 g</a:t>
            </a:r>
          </a:p>
        </p:txBody>
      </p:sp>
      <p:sp>
        <p:nvSpPr>
          <p:cNvPr id="32" name="TextBox 31">
            <a:hlinkClick r:id="rId9" action="ppaction://hlinksldjump"/>
          </p:cNvPr>
          <p:cNvSpPr txBox="1"/>
          <p:nvPr/>
        </p:nvSpPr>
        <p:spPr>
          <a:xfrm>
            <a:off x="11667269" y="6440156"/>
            <a:ext cx="15472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96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UTM Avo" panose="02040603050506020204" pitchFamily="18" charset="0"/>
                <a:cs typeface="Arial"/>
                <a:sym typeface="Arial"/>
              </a:rPr>
              <a:t>56</a:t>
            </a:r>
          </a:p>
        </p:txBody>
      </p:sp>
      <p:sp>
        <p:nvSpPr>
          <p:cNvPr id="33" name="TextBox 32">
            <a:hlinkClick r:id="rId9" action="ppaction://hlinksldjump"/>
          </p:cNvPr>
          <p:cNvSpPr txBox="1"/>
          <p:nvPr/>
        </p:nvSpPr>
        <p:spPr>
          <a:xfrm>
            <a:off x="2462582" y="4011496"/>
            <a:ext cx="27174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96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UTM Avo" panose="02040603050506020204" pitchFamily="18" charset="0"/>
                <a:cs typeface="Arial"/>
                <a:sym typeface="Arial"/>
              </a:rPr>
              <a:t>15 g</a:t>
            </a:r>
          </a:p>
        </p:txBody>
      </p:sp>
      <p:sp>
        <p:nvSpPr>
          <p:cNvPr id="34" name="TextBox 33">
            <a:hlinkClick r:id="rId9" action="ppaction://hlinksldjump"/>
          </p:cNvPr>
          <p:cNvSpPr txBox="1"/>
          <p:nvPr/>
        </p:nvSpPr>
        <p:spPr>
          <a:xfrm>
            <a:off x="1928790" y="6475440"/>
            <a:ext cx="33361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96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UTM Avo" panose="02040603050506020204" pitchFamily="18" charset="0"/>
                <a:cs typeface="Arial"/>
                <a:sym typeface="Arial"/>
              </a:rPr>
              <a:t>56 kg</a:t>
            </a:r>
          </a:p>
        </p:txBody>
      </p:sp>
    </p:spTree>
    <p:extLst>
      <p:ext uri="{BB962C8B-B14F-4D97-AF65-F5344CB8AC3E}">
        <p14:creationId xmlns:p14="http://schemas.microsoft.com/office/powerpoint/2010/main" val="193160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F63DD5CF-E49E-B404-532B-37D49903FAF7}"/>
              </a:ext>
            </a:extLst>
          </p:cNvPr>
          <p:cNvSpPr/>
          <p:nvPr/>
        </p:nvSpPr>
        <p:spPr>
          <a:xfrm>
            <a:off x="2728119" y="2209800"/>
            <a:ext cx="11125200" cy="42671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KHỞI ĐỘNG</a:t>
            </a:r>
            <a:endParaRPr lang="vi-V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8" name="Nhạc Trò Chơi Vỗ Cái Tay Lên Đi sôi động nhất (1)">
            <a:hlinkClick r:id="" action="ppaction://media"/>
            <a:extLst>
              <a:ext uri="{FF2B5EF4-FFF2-40B4-BE49-F238E27FC236}">
                <a16:creationId xmlns:a16="http://schemas.microsoft.com/office/drawing/2014/main" id="{8DB45439-9260-6D21-81C2-C52953E0D6D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7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74173" y="792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2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14" y="3293060"/>
            <a:ext cx="6550245" cy="578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95" y="2975127"/>
            <a:ext cx="3372701" cy="5751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31974">
            <a:off x="6353800" y="-2741848"/>
            <a:ext cx="1501977" cy="1346417"/>
          </a:xfrm>
          <a:prstGeom prst="rect">
            <a:avLst/>
          </a:prstGeom>
        </p:spPr>
      </p:pic>
      <p:pic>
        <p:nvPicPr>
          <p:cNvPr id="8" name="Am-thanh-that-vo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76926" y="-1863893"/>
            <a:ext cx="812800" cy="8128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519839" y="205731"/>
            <a:ext cx="5801310" cy="3087328"/>
            <a:chOff x="7132139" y="154298"/>
            <a:chExt cx="4350982" cy="2315496"/>
          </a:xfrm>
        </p:grpSpPr>
        <p:sp>
          <p:nvSpPr>
            <p:cNvPr id="10" name="Rounded Rectangle 9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7728" y="841750"/>
              <a:ext cx="4245393" cy="900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72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Sai </a:t>
              </a:r>
              <a:r>
                <a:rPr lang="en-US" sz="72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mất</a:t>
              </a:r>
              <a:r>
                <a:rPr lang="en-US" sz="72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72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rồi</a:t>
              </a:r>
              <a:r>
                <a:rPr lang="en-US" sz="72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!!!</a:t>
              </a:r>
            </a:p>
          </p:txBody>
        </p:sp>
      </p:grpSp>
      <p:pic>
        <p:nvPicPr>
          <p:cNvPr id="16" name="Picture 15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/>
        </p:blipFill>
        <p:spPr>
          <a:xfrm flipH="1">
            <a:off x="-1355" y="6943560"/>
            <a:ext cx="2336395" cy="2200441"/>
          </a:xfrm>
          <a:prstGeom prst="rect">
            <a:avLst/>
          </a:prstGeom>
        </p:spPr>
      </p:pic>
      <p:pic>
        <p:nvPicPr>
          <p:cNvPr id="4" name="Tieng-bup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71296" y="-20686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0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69 0.55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9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517136" y="2106961"/>
            <a:ext cx="8020433" cy="6737212"/>
            <a:chOff x="3165090" y="1495374"/>
            <a:chExt cx="6015325" cy="50529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0046">
              <a:off x="7506140" y="3798479"/>
              <a:ext cx="1674275" cy="193676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090" y="1495374"/>
              <a:ext cx="5178188" cy="505290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9185542" y="186065"/>
            <a:ext cx="5781368" cy="3087328"/>
            <a:chOff x="7132139" y="154298"/>
            <a:chExt cx="4336026" cy="2315496"/>
          </a:xfrm>
        </p:grpSpPr>
        <p:sp>
          <p:nvSpPr>
            <p:cNvPr id="5" name="Rounded Rectangle 4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98166" y="778029"/>
              <a:ext cx="3157355" cy="900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72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Đúng </a:t>
              </a:r>
              <a:r>
                <a:rPr lang="en-US" sz="720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rồi</a:t>
              </a:r>
              <a:r>
                <a:rPr lang="en-US" sz="720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!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612" y="2126328"/>
            <a:ext cx="1279596" cy="1147067"/>
          </a:xfrm>
          <a:prstGeom prst="rect">
            <a:avLst/>
          </a:prstGeom>
        </p:spPr>
      </p:pic>
      <p:pic>
        <p:nvPicPr>
          <p:cNvPr id="8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4371" y="-812800"/>
            <a:ext cx="812800" cy="8128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508286" y="2106959"/>
            <a:ext cx="7987979" cy="6737212"/>
            <a:chOff x="-134778" y="-404809"/>
            <a:chExt cx="5990984" cy="5052909"/>
          </a:xfrm>
        </p:grpSpPr>
        <p:grpSp>
          <p:nvGrpSpPr>
            <p:cNvPr id="16" name="Group 15"/>
            <p:cNvGrpSpPr/>
            <p:nvPr/>
          </p:nvGrpSpPr>
          <p:grpSpPr>
            <a:xfrm>
              <a:off x="4181931" y="2019249"/>
              <a:ext cx="1674275" cy="1936767"/>
              <a:chOff x="10152960" y="4182584"/>
              <a:chExt cx="1674275" cy="193676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0046">
                <a:off x="10152960" y="4182584"/>
                <a:ext cx="1674275" cy="193676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8183" y="4878504"/>
                <a:ext cx="734392" cy="658330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778" y="-404809"/>
              <a:ext cx="5178188" cy="505290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1315267" y="3596012"/>
            <a:ext cx="3114622" cy="1897892"/>
            <a:chOff x="458511" y="671416"/>
            <a:chExt cx="2335967" cy="1423419"/>
          </a:xfrm>
        </p:grpSpPr>
        <p:sp>
          <p:nvSpPr>
            <p:cNvPr id="19" name="TextBox 18"/>
            <p:cNvSpPr txBox="1"/>
            <p:nvPr/>
          </p:nvSpPr>
          <p:spPr>
            <a:xfrm>
              <a:off x="458511" y="671416"/>
              <a:ext cx="1760338" cy="1423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11733" dirty="0">
                  <a:ln w="28575"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UTM Avo" panose="02040603050506020204" pitchFamily="18" charset="0"/>
                  <a:cs typeface="Arial"/>
                  <a:sym typeface="Arial"/>
                </a:rPr>
                <a:t>+1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144" y="940815"/>
              <a:ext cx="1117334" cy="1001611"/>
            </a:xfrm>
            <a:prstGeom prst="rect">
              <a:avLst/>
            </a:prstGeom>
          </p:spPr>
        </p:pic>
      </p:grpSp>
      <p:pic>
        <p:nvPicPr>
          <p:cNvPr id="25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51195" y="-986503"/>
            <a:ext cx="812800" cy="812800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B6D2DFE-C459-3A72-8457-1EB4AEFB0EC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/>
        </p:blipFill>
        <p:spPr>
          <a:xfrm>
            <a:off x="13992222" y="6943560"/>
            <a:ext cx="2336395" cy="22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74 -0.19884 C -0.34648 -0.21968 -0.33502 -0.23958 -0.33086 -0.23958 C -0.30521 -0.23958 -0.27877 0.08426 -0.27877 0.4081 C -0.27877 0.24467 -0.26562 0.08426 -0.25325 0.08426 C -0.2401 0.08426 -0.22773 0.24722 -0.22773 0.4081 C -0.22773 0.32755 -0.22122 0.24467 -0.21445 0.24467 C -0.20794 0.24467 -0.2013 0.32523 -0.2013 0.4081 C -0.2013 0.36667 -0.19791 0.32755 -0.19479 0.32755 C -0.1914 0.32755 -0.18815 0.36898 -0.18815 0.4081 C -0.18815 0.3868 -0.18659 0.36667 -0.18489 0.36667 C -0.18398 0.36667 -0.18151 0.3875 -0.18151 0.4081 C -0.18151 0.39768 -0.18073 0.3868 -0.17995 0.3868 C -0.17995 0.38935 -0.17825 0.39676 -0.17825 0.4081 C -0.17825 0.40255 -0.17825 0.39768 -0.17747 0.39768 C -0.17747 0.4 -0.17656 0.40301 -0.17656 0.4081 C -0.17656 0.40555 -0.17656 0.40255 -0.17656 0.4 C -0.17578 0.4 -0.17578 0.40255 -0.17578 0.40555 C -0.17487 0.40555 -0.17487 0.40301 -0.17487 0.4 C -0.17396 0.4 -0.17396 0.40255 -0.17396 0.40555 " pathEditMode="relative" rAng="0" ptsTypes="AAAAAAAAAAAAAAAAAAA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4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0642673" y="5250510"/>
            <a:ext cx="2232367" cy="2582356"/>
            <a:chOff x="7974265" y="3937882"/>
            <a:chExt cx="1674275" cy="193676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0046">
              <a:off x="7974265" y="3937882"/>
              <a:ext cx="1674275" cy="19367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8677" y="4717478"/>
              <a:ext cx="700765" cy="6281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7550" y="4403385"/>
              <a:ext cx="700765" cy="628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1996" y="4717478"/>
              <a:ext cx="700765" cy="62818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077" y="4869878"/>
              <a:ext cx="700765" cy="62818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6771" y="4403385"/>
              <a:ext cx="700765" cy="62818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634903" y="5278120"/>
            <a:ext cx="1598776" cy="1849432"/>
            <a:chOff x="3407044" y="3961843"/>
            <a:chExt cx="1199082" cy="13870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2721">
              <a:off x="3407044" y="3961843"/>
              <a:ext cx="1199082" cy="138707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87029" y="4608301"/>
              <a:ext cx="350382" cy="31409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97915" y="4479585"/>
              <a:ext cx="530757" cy="47578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59604" y="4343864"/>
              <a:ext cx="530757" cy="47578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32161" y="4725817"/>
              <a:ext cx="379355" cy="34006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330" y="2362200"/>
            <a:ext cx="6510527" cy="67818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1316376" y="894461"/>
            <a:ext cx="14374433" cy="21607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prstTxWarp prst="textChevron">
              <a:avLst/>
            </a:prstTxWarp>
          </a:bodyPr>
          <a:lstStyle/>
          <a:p>
            <a:pPr algn="ctr" defTabSz="1219170">
              <a:defRPr/>
            </a:pPr>
            <a:r>
              <a:rPr lang="en-US" sz="12800" b="1" kern="0" spc="67" dirty="0">
                <a:ln w="2857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NO BỤNG RỒI!!!</a:t>
            </a:r>
          </a:p>
        </p:txBody>
      </p:sp>
    </p:spTree>
    <p:extLst>
      <p:ext uri="{BB962C8B-B14F-4D97-AF65-F5344CB8AC3E}">
        <p14:creationId xmlns:p14="http://schemas.microsoft.com/office/powerpoint/2010/main" val="107595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"/>
                            </p:stCondLst>
                            <p:childTnLst>
                              <p:par>
                                <p:cTn id="2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(T2)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C46AEAF-16DD-C535-C31B-2CE8B4977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19" y="980336"/>
            <a:ext cx="13182600" cy="151484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362A49B-D1C3-BF33-9E79-6AC10472D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56" y="3352800"/>
            <a:ext cx="2981325" cy="39147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ED06538-DE2F-BB58-4AC6-66FF67F591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79" t="18453" r="18505"/>
          <a:stretch/>
        </p:blipFill>
        <p:spPr>
          <a:xfrm>
            <a:off x="3566319" y="3581400"/>
            <a:ext cx="3815810" cy="39147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E0A66E4-FC9A-E622-91D8-23323F2A05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29" r="4981"/>
          <a:stretch/>
        </p:blipFill>
        <p:spPr>
          <a:xfrm>
            <a:off x="7738914" y="2743200"/>
            <a:ext cx="4419600" cy="44005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436668E-3FD1-AA84-AEA1-DE69C4B8FB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69601" y="3286125"/>
            <a:ext cx="25908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4">
            <a:extLst>
              <a:ext uri="{FF2B5EF4-FFF2-40B4-BE49-F238E27FC236}">
                <a16:creationId xmlns:a16="http://schemas.microsoft.com/office/drawing/2014/main" id="{97345266-1E49-03C5-0ECA-AD63F5127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3785" y="744888"/>
            <a:ext cx="10666919" cy="7865712"/>
          </a:xfrm>
          <a:prstGeom prst="rect">
            <a:avLst/>
          </a:prstGeom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729BF77A-EE3C-91DB-13AF-46B0FEFAF917}"/>
              </a:ext>
            </a:extLst>
          </p:cNvPr>
          <p:cNvSpPr txBox="1"/>
          <p:nvPr/>
        </p:nvSpPr>
        <p:spPr>
          <a:xfrm>
            <a:off x="2951029" y="1190619"/>
            <a:ext cx="808858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3733" dirty="0">
                <a:solidFill>
                  <a:prstClr val="black"/>
                </a:solidFill>
                <a:latin typeface="UTM Avo" panose="02040603050506020204" pitchFamily="18" charset="0"/>
                <a:cs typeface="Arial"/>
                <a:sym typeface="Arial"/>
              </a:rPr>
              <a:t>Chọn đơn vị đo (</a:t>
            </a:r>
            <a:r>
              <a:rPr lang="vi-VN" sz="3733" b="1" dirty="0">
                <a:solidFill>
                  <a:prstClr val="black"/>
                </a:solidFill>
                <a:latin typeface="UTM Avo" panose="02040603050506020204" pitchFamily="18" charset="0"/>
                <a:cs typeface="Arial"/>
                <a:sym typeface="Arial"/>
              </a:rPr>
              <a:t>g</a:t>
            </a:r>
            <a:r>
              <a:rPr lang="vi-VN" sz="3733" dirty="0">
                <a:solidFill>
                  <a:prstClr val="black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vi-VN" sz="3733" b="1" dirty="0">
                <a:solidFill>
                  <a:prstClr val="black"/>
                </a:solidFill>
                <a:latin typeface="UTM Avo" panose="02040603050506020204" pitchFamily="18" charset="0"/>
                <a:cs typeface="Arial"/>
                <a:sym typeface="Arial"/>
              </a:rPr>
              <a:t>kg</a:t>
            </a:r>
            <a:r>
              <a:rPr lang="vi-VN" sz="3733" dirty="0">
                <a:solidFill>
                  <a:prstClr val="black"/>
                </a:solidFill>
                <a:latin typeface="UTM Avo" panose="02040603050506020204" pitchFamily="18" charset="0"/>
                <a:cs typeface="Arial"/>
                <a:sym typeface="Arial"/>
              </a:rPr>
              <a:t>) thích hợp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D9DF507-ECD2-C69E-B6C8-4D5FAECC64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t="42985" r="77187" b="13081"/>
          <a:stretch/>
        </p:blipFill>
        <p:spPr>
          <a:xfrm>
            <a:off x="5750719" y="2278254"/>
            <a:ext cx="2489200" cy="3318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4B9E8031-656E-6049-43E2-B962E0B95A34}"/>
                  </a:ext>
                </a:extLst>
              </p:cNvPr>
              <p:cNvSpPr txBox="1"/>
              <p:nvPr/>
            </p:nvSpPr>
            <p:spPr>
              <a:xfrm>
                <a:off x="7311973" y="4642550"/>
                <a:ext cx="514773" cy="748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 defTabSz="121917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67" b="1" dirty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cs typeface="Arial"/>
                          <a:sym typeface="Arial"/>
                        </a:rPr>
                        <m:t>g</m:t>
                      </m:r>
                    </m:oMath>
                  </m:oMathPara>
                </a14:m>
                <a:endParaRPr lang="vi-VN" sz="4267" b="1" dirty="0">
                  <a:solidFill>
                    <a:prstClr val="black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4B9E8031-656E-6049-43E2-B962E0B95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973" y="4642550"/>
                <a:ext cx="514773" cy="7489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39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4">
            <a:extLst>
              <a:ext uri="{FF2B5EF4-FFF2-40B4-BE49-F238E27FC236}">
                <a16:creationId xmlns:a16="http://schemas.microsoft.com/office/drawing/2014/main" id="{97345266-1E49-03C5-0ECA-AD63F5127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3785" y="821088"/>
            <a:ext cx="10666919" cy="7865712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ED4BB5EE-0246-F0D7-4D6D-47AA7639E78D}"/>
              </a:ext>
            </a:extLst>
          </p:cNvPr>
          <p:cNvSpPr txBox="1"/>
          <p:nvPr/>
        </p:nvSpPr>
        <p:spPr>
          <a:xfrm>
            <a:off x="2728119" y="1398671"/>
            <a:ext cx="808858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3733" dirty="0">
                <a:solidFill>
                  <a:prstClr val="black"/>
                </a:solidFill>
                <a:latin typeface="UTM Avo" panose="02040603050506020204" pitchFamily="18" charset="0"/>
                <a:cs typeface="Arial"/>
                <a:sym typeface="Arial"/>
              </a:rPr>
              <a:t>Chọn đơn vị đo (</a:t>
            </a:r>
            <a:r>
              <a:rPr lang="vi-VN" sz="3733" b="1" dirty="0">
                <a:solidFill>
                  <a:prstClr val="black"/>
                </a:solidFill>
                <a:latin typeface="UTM Avo" panose="02040603050506020204" pitchFamily="18" charset="0"/>
                <a:cs typeface="Arial"/>
                <a:sym typeface="Arial"/>
              </a:rPr>
              <a:t>g</a:t>
            </a:r>
            <a:r>
              <a:rPr lang="vi-VN" sz="3733" dirty="0">
                <a:solidFill>
                  <a:prstClr val="black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vi-VN" sz="3733" b="1" dirty="0">
                <a:solidFill>
                  <a:prstClr val="black"/>
                </a:solidFill>
                <a:latin typeface="UTM Avo" panose="02040603050506020204" pitchFamily="18" charset="0"/>
                <a:cs typeface="Arial"/>
                <a:sym typeface="Arial"/>
              </a:rPr>
              <a:t>kg</a:t>
            </a:r>
            <a:r>
              <a:rPr lang="vi-VN" sz="3733" dirty="0">
                <a:solidFill>
                  <a:prstClr val="black"/>
                </a:solidFill>
                <a:latin typeface="UTM Avo" panose="02040603050506020204" pitchFamily="18" charset="0"/>
                <a:cs typeface="Arial"/>
                <a:sym typeface="Arial"/>
              </a:rPr>
              <a:t>) thích hợp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C79AD3C-D5BA-6FF2-372B-7356E6FE8B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6" t="41640" r="51013" b="12633"/>
          <a:stretch/>
        </p:blipFill>
        <p:spPr>
          <a:xfrm>
            <a:off x="5141119" y="2354454"/>
            <a:ext cx="3996267" cy="345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B02C11CC-3FFC-37E4-EF5D-306C188413F0}"/>
                  </a:ext>
                </a:extLst>
              </p:cNvPr>
              <p:cNvSpPr txBox="1"/>
              <p:nvPr/>
            </p:nvSpPr>
            <p:spPr>
              <a:xfrm>
                <a:off x="7350474" y="4795751"/>
                <a:ext cx="514773" cy="748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 defTabSz="121917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67" b="1" dirty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cs typeface="Arial"/>
                          <a:sym typeface="Arial"/>
                        </a:rPr>
                        <m:t>g</m:t>
                      </m:r>
                    </m:oMath>
                  </m:oMathPara>
                </a14:m>
                <a:endParaRPr lang="vi-VN" sz="4267" b="1" dirty="0">
                  <a:solidFill>
                    <a:prstClr val="black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B02C11CC-3FFC-37E4-EF5D-306C18841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474" y="4795751"/>
                <a:ext cx="514773" cy="7489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76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4">
            <a:extLst>
              <a:ext uri="{FF2B5EF4-FFF2-40B4-BE49-F238E27FC236}">
                <a16:creationId xmlns:a16="http://schemas.microsoft.com/office/drawing/2014/main" id="{97345266-1E49-03C5-0ECA-AD63F5127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3785" y="821088"/>
            <a:ext cx="10666919" cy="7865712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ED4BB5EE-0246-F0D7-4D6D-47AA7639E78D}"/>
              </a:ext>
            </a:extLst>
          </p:cNvPr>
          <p:cNvSpPr txBox="1"/>
          <p:nvPr/>
        </p:nvSpPr>
        <p:spPr>
          <a:xfrm>
            <a:off x="2901166" y="1434753"/>
            <a:ext cx="808858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3733" dirty="0">
                <a:solidFill>
                  <a:prstClr val="black"/>
                </a:solidFill>
                <a:latin typeface="UTM Avo" panose="02040603050506020204" pitchFamily="18" charset="0"/>
                <a:cs typeface="Arial"/>
                <a:sym typeface="Arial"/>
              </a:rPr>
              <a:t>Chọn đơn vị đo (</a:t>
            </a:r>
            <a:r>
              <a:rPr lang="vi-VN" sz="3733" b="1" dirty="0">
                <a:solidFill>
                  <a:prstClr val="black"/>
                </a:solidFill>
                <a:latin typeface="UTM Avo" panose="02040603050506020204" pitchFamily="18" charset="0"/>
                <a:cs typeface="Arial"/>
                <a:sym typeface="Arial"/>
              </a:rPr>
              <a:t>g</a:t>
            </a:r>
            <a:r>
              <a:rPr lang="vi-VN" sz="3733" dirty="0">
                <a:solidFill>
                  <a:prstClr val="black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vi-VN" sz="3733" b="1" dirty="0">
                <a:solidFill>
                  <a:prstClr val="black"/>
                </a:solidFill>
                <a:latin typeface="UTM Avo" panose="02040603050506020204" pitchFamily="18" charset="0"/>
                <a:cs typeface="Arial"/>
                <a:sym typeface="Arial"/>
              </a:rPr>
              <a:t>kg</a:t>
            </a:r>
            <a:r>
              <a:rPr lang="vi-VN" sz="3733" dirty="0">
                <a:solidFill>
                  <a:prstClr val="black"/>
                </a:solidFill>
                <a:latin typeface="UTM Avo" panose="02040603050506020204" pitchFamily="18" charset="0"/>
                <a:cs typeface="Arial"/>
                <a:sym typeface="Arial"/>
              </a:rPr>
              <a:t>) thích hợp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DDED6CF-564F-06D9-B740-F4FCF30B20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5" t="32764" r="24058" b="12668"/>
          <a:stretch/>
        </p:blipFill>
        <p:spPr>
          <a:xfrm>
            <a:off x="4800876" y="2271799"/>
            <a:ext cx="4102147" cy="3538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5">
                <a:extLst>
                  <a:ext uri="{FF2B5EF4-FFF2-40B4-BE49-F238E27FC236}">
                    <a16:creationId xmlns:a16="http://schemas.microsoft.com/office/drawing/2014/main" id="{F2B719C7-F5E6-2B72-073D-1B7245F9E100}"/>
                  </a:ext>
                </a:extLst>
              </p:cNvPr>
              <p:cNvSpPr txBox="1"/>
              <p:nvPr/>
            </p:nvSpPr>
            <p:spPr>
              <a:xfrm>
                <a:off x="6923634" y="4944528"/>
                <a:ext cx="514773" cy="6667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 defTabSz="121917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733" b="1" dirty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cs typeface="Arial"/>
                          <a:sym typeface="Arial"/>
                        </a:rPr>
                        <m:t>kg</m:t>
                      </m:r>
                    </m:oMath>
                  </m:oMathPara>
                </a14:m>
                <a:endParaRPr lang="vi-VN" sz="3733" b="1" dirty="0">
                  <a:solidFill>
                    <a:prstClr val="black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TextBox 5">
                <a:extLst>
                  <a:ext uri="{FF2B5EF4-FFF2-40B4-BE49-F238E27FC236}">
                    <a16:creationId xmlns:a16="http://schemas.microsoft.com/office/drawing/2014/main" id="{F2B719C7-F5E6-2B72-073D-1B7245F9E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634" y="4944528"/>
                <a:ext cx="514773" cy="666786"/>
              </a:xfrm>
              <a:prstGeom prst="rect">
                <a:avLst/>
              </a:prstGeom>
              <a:blipFill>
                <a:blip r:embed="rId5"/>
                <a:stretch>
                  <a:fillRect l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73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1">
            <a:extLst>
              <a:ext uri="{FF2B5EF4-FFF2-40B4-BE49-F238E27FC236}">
                <a16:creationId xmlns:a16="http://schemas.microsoft.com/office/drawing/2014/main" id="{28E248B9-9301-8124-8C19-52BFB92B9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3785" y="821088"/>
            <a:ext cx="10666919" cy="7865712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3C5FE57F-5D37-8E7F-7EDD-EAF00C8CDD56}"/>
              </a:ext>
            </a:extLst>
          </p:cNvPr>
          <p:cNvSpPr txBox="1"/>
          <p:nvPr/>
        </p:nvSpPr>
        <p:spPr>
          <a:xfrm>
            <a:off x="2651919" y="1414840"/>
            <a:ext cx="808858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3733" dirty="0">
                <a:solidFill>
                  <a:prstClr val="black"/>
                </a:solidFill>
                <a:latin typeface="UTM Avo" panose="02040603050506020204" pitchFamily="18" charset="0"/>
                <a:cs typeface="Arial"/>
                <a:sym typeface="Arial"/>
              </a:rPr>
              <a:t>Chọn đơn vị đo (</a:t>
            </a:r>
            <a:r>
              <a:rPr lang="vi-VN" sz="3733" b="1" dirty="0">
                <a:solidFill>
                  <a:prstClr val="black"/>
                </a:solidFill>
                <a:latin typeface="UTM Avo" panose="02040603050506020204" pitchFamily="18" charset="0"/>
                <a:cs typeface="Arial"/>
                <a:sym typeface="Arial"/>
              </a:rPr>
              <a:t>g</a:t>
            </a:r>
            <a:r>
              <a:rPr lang="vi-VN" sz="3733" dirty="0">
                <a:solidFill>
                  <a:prstClr val="black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vi-VN" sz="3733" b="1" dirty="0">
                <a:solidFill>
                  <a:prstClr val="black"/>
                </a:solidFill>
                <a:latin typeface="UTM Avo" panose="02040603050506020204" pitchFamily="18" charset="0"/>
                <a:cs typeface="Arial"/>
                <a:sym typeface="Arial"/>
              </a:rPr>
              <a:t>kg</a:t>
            </a:r>
            <a:r>
              <a:rPr lang="vi-VN" sz="3733" dirty="0">
                <a:solidFill>
                  <a:prstClr val="black"/>
                </a:solidFill>
                <a:latin typeface="UTM Avo" panose="02040603050506020204" pitchFamily="18" charset="0"/>
                <a:cs typeface="Arial"/>
                <a:sym typeface="Arial"/>
              </a:rPr>
              <a:t>) thích hợp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3203DEE-1427-8E47-F4A7-9C917C0DA1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5" t="43834" r="7295" b="12232"/>
          <a:stretch/>
        </p:blipFill>
        <p:spPr>
          <a:xfrm>
            <a:off x="5750719" y="2354454"/>
            <a:ext cx="2489200" cy="3318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A64D3607-83A8-BAC8-0C92-6D6A3AE35C5A}"/>
                  </a:ext>
                </a:extLst>
              </p:cNvPr>
              <p:cNvSpPr txBox="1"/>
              <p:nvPr/>
            </p:nvSpPr>
            <p:spPr>
              <a:xfrm>
                <a:off x="7115546" y="4657790"/>
                <a:ext cx="514773" cy="748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 defTabSz="121917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67" b="1" dirty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cs typeface="Arial"/>
                          <a:sym typeface="Arial"/>
                        </a:rPr>
                        <m:t>g</m:t>
                      </m:r>
                    </m:oMath>
                  </m:oMathPara>
                </a14:m>
                <a:endParaRPr lang="vi-VN" sz="4267" b="1" dirty="0">
                  <a:solidFill>
                    <a:prstClr val="black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A64D3607-83A8-BAC8-0C92-6D6A3AE35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546" y="4657790"/>
                <a:ext cx="514773" cy="7489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C46AEAF-16DD-C535-C31B-2CE8B4977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19" y="1416205"/>
            <a:ext cx="14176898" cy="151484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362A49B-D1C3-BF33-9E79-6AC10472D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56" y="3352800"/>
            <a:ext cx="2981325" cy="39147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ED06538-DE2F-BB58-4AC6-66FF67F591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79" t="18453" r="18505"/>
          <a:stretch/>
        </p:blipFill>
        <p:spPr>
          <a:xfrm>
            <a:off x="3458335" y="3581400"/>
            <a:ext cx="3689384" cy="39147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E0A66E4-FC9A-E622-91D8-23323F2A05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29" r="4981"/>
          <a:stretch/>
        </p:blipFill>
        <p:spPr>
          <a:xfrm>
            <a:off x="7147719" y="2931049"/>
            <a:ext cx="5181600" cy="44005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436668E-3FD1-AA84-AEA1-DE69C4B8FB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61617" y="3286125"/>
            <a:ext cx="2590800" cy="4333875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7B350056-80B1-ED4B-4C3B-E12905E58D89}"/>
              </a:ext>
            </a:extLst>
          </p:cNvPr>
          <p:cNvSpPr/>
          <p:nvPr/>
        </p:nvSpPr>
        <p:spPr>
          <a:xfrm>
            <a:off x="2347119" y="59436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2F0C61D-C0D7-0727-80FB-A58F04A1CA8D}"/>
              </a:ext>
            </a:extLst>
          </p:cNvPr>
          <p:cNvSpPr/>
          <p:nvPr/>
        </p:nvSpPr>
        <p:spPr>
          <a:xfrm>
            <a:off x="5242719" y="6026869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CF7BC0-7703-9C1B-CBB2-41DC6D7320D5}"/>
              </a:ext>
            </a:extLst>
          </p:cNvPr>
          <p:cNvSpPr/>
          <p:nvPr/>
        </p:nvSpPr>
        <p:spPr>
          <a:xfrm>
            <a:off x="13616599" y="6026869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" name="Rectangle 60">
            <a:extLst>
              <a:ext uri="{FF2B5EF4-FFF2-40B4-BE49-F238E27FC236}">
                <a16:creationId xmlns:a16="http://schemas.microsoft.com/office/drawing/2014/main" id="{FF9126BD-EFDE-4BC2-EB51-C52002959706}"/>
              </a:ext>
            </a:extLst>
          </p:cNvPr>
          <p:cNvSpPr/>
          <p:nvPr/>
        </p:nvSpPr>
        <p:spPr>
          <a:xfrm>
            <a:off x="9738519" y="6248400"/>
            <a:ext cx="773817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val="414287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0" grpId="0" animBg="1"/>
      <p:bldP spid="61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BA9EA1-D661-D598-18BF-55967D5E4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0" t="17051" r="7215"/>
          <a:stretch/>
        </p:blipFill>
        <p:spPr>
          <a:xfrm>
            <a:off x="3261519" y="3200401"/>
            <a:ext cx="10782301" cy="525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B376FC-73D6-58A4-3088-DAA5AF40E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19" y="1559299"/>
            <a:ext cx="13639800" cy="17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508</Words>
  <Application>Microsoft Office PowerPoint</Application>
  <PresentationFormat>Custom</PresentationFormat>
  <Paragraphs>102</Paragraphs>
  <Slides>23</Slides>
  <Notes>11</Notes>
  <HiddenSlides>0</HiddenSlides>
  <MMClips>14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Cambria Math</vt:lpstr>
      <vt:lpstr>iCiel Cadena</vt:lpstr>
      <vt:lpstr>Times New Roman</vt:lpstr>
      <vt:lpstr>UTM Avo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FPT</cp:lastModifiedBy>
  <cp:revision>228</cp:revision>
  <dcterms:created xsi:type="dcterms:W3CDTF">2022-07-10T01:37:20Z</dcterms:created>
  <dcterms:modified xsi:type="dcterms:W3CDTF">2024-12-02T01:18:18Z</dcterms:modified>
</cp:coreProperties>
</file>