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</p:sldMasterIdLst>
  <p:notesMasterIdLst>
    <p:notesMasterId r:id="rId5"/>
  </p:notesMasterIdLst>
  <p:sldIdLst>
    <p:sldId id="307" r:id="rId4"/>
    <p:sldId id="259" r:id="rId6"/>
    <p:sldId id="310" r:id="rId7"/>
    <p:sldId id="305" r:id="rId8"/>
    <p:sldId id="260" r:id="rId9"/>
    <p:sldId id="311" r:id="rId10"/>
    <p:sldId id="290" r:id="rId11"/>
    <p:sldId id="286" r:id="rId12"/>
    <p:sldId id="314" r:id="rId13"/>
    <p:sldId id="315" r:id="rId14"/>
    <p:sldId id="316" r:id="rId15"/>
    <p:sldId id="257" r:id="rId16"/>
    <p:sldId id="318" r:id="rId17"/>
    <p:sldId id="320" r:id="rId18"/>
    <p:sldId id="319" r:id="rId19"/>
    <p:sldId id="274" r:id="rId20"/>
    <p:sldId id="267" r:id="rId21"/>
    <p:sldId id="322" r:id="rId22"/>
    <p:sldId id="323" r:id="rId23"/>
    <p:sldId id="263" r:id="rId24"/>
    <p:sldId id="277" r:id="rId25"/>
    <p:sldId id="326" r:id="rId26"/>
  </p:sldIdLst>
  <p:sldSz cx="12192000" cy="6858000"/>
  <p:notesSz cx="6858000" cy="9144000"/>
  <p:embeddedFontLst>
    <p:embeddedFont>
      <p:font typeface="Calibri" panose="020F0502020204030204" pitchFamily="34" charset="0"/>
      <p:regular r:id="rId30"/>
    </p:embeddedFont>
    <p:embeddedFont>
      <p:font typeface="UTM Avo" panose="02040603050506020204" pitchFamily="18"/>
      <p:regular r:id="rId31"/>
    </p:embeddedFont>
    <p:embeddedFont>
      <p:font typeface="Calibri Light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106AF1"/>
    <a:srgbClr val="8FCBFB"/>
    <a:srgbClr val="1544C0"/>
    <a:srgbClr val="5FF3E8"/>
    <a:srgbClr val="24D9F0"/>
    <a:srgbClr val="8FCCE3"/>
    <a:srgbClr val="92DEE1"/>
    <a:srgbClr val="70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8"/>
  </p:normalViewPr>
  <p:slideViewPr>
    <p:cSldViewPr snapToGrid="0">
      <p:cViewPr varScale="1">
        <p:scale>
          <a:sx n="60" d="100"/>
          <a:sy n="60" d="100"/>
        </p:scale>
        <p:origin x="7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EF235-6B4B-E74B-AC41-2D915E95829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0369-123F-A242-8E8D-9A12A01755C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캡션 있는 콘텐츠">
  <p:cSld name="1_캡션 있는 콘텐츠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/>
          <p:nvPr>
            <p:ph type="pic" idx="2"/>
          </p:nvPr>
        </p:nvSpPr>
        <p:spPr>
          <a:xfrm>
            <a:off x="5661437" y="0"/>
            <a:ext cx="653056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Slide layout">
  <p:cSld name="Section Break Slide layout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9"/>
          <p:cNvSpPr txBox="1"/>
          <p:nvPr>
            <p:ph type="body" idx="1"/>
          </p:nvPr>
        </p:nvSpPr>
        <p:spPr>
          <a:xfrm>
            <a:off x="409303" y="261129"/>
            <a:ext cx="11473295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 panose="020B0604020202020204"/>
              <a:buNone/>
              <a:defRPr sz="5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Google Shape;10;p29"/>
          <p:cNvSpPr txBox="1"/>
          <p:nvPr>
            <p:ph type="body" idx="2"/>
          </p:nvPr>
        </p:nvSpPr>
        <p:spPr>
          <a:xfrm>
            <a:off x="409303" y="985376"/>
            <a:ext cx="11473295" cy="34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29"/>
          <p:cNvSpPr/>
          <p:nvPr/>
        </p:nvSpPr>
        <p:spPr>
          <a:xfrm>
            <a:off x="0" y="243711"/>
            <a:ext cx="191589" cy="10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6" Type="http://schemas.openxmlformats.org/officeDocument/2006/relationships/image" Target="../media/image3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svg"/><Relationship Id="rId8" Type="http://schemas.openxmlformats.org/officeDocument/2006/relationships/image" Target="../media/image33.png"/><Relationship Id="rId7" Type="http://schemas.openxmlformats.org/officeDocument/2006/relationships/image" Target="../media/image6.svg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31.png"/><Relationship Id="rId3" Type="http://schemas.openxmlformats.org/officeDocument/2006/relationships/image" Target="../media/image4.svg"/><Relationship Id="rId2" Type="http://schemas.openxmlformats.org/officeDocument/2006/relationships/image" Target="../media/image30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5.png"/><Relationship Id="rId11" Type="http://schemas.openxmlformats.org/officeDocument/2006/relationships/image" Target="../media/image8.svg"/><Relationship Id="rId10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1.sv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"/>
          <p:cNvSpPr/>
          <p:nvPr/>
        </p:nvSpPr>
        <p:spPr>
          <a:xfrm>
            <a:off x="1323340" y="2107565"/>
            <a:ext cx="9404985" cy="2642870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3131149" y="798437"/>
            <a:ext cx="5789598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UBND TP THÁI NGUYÊN</a:t>
            </a:r>
            <a:endParaRPr lang="en-US" sz="27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7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TRƯỜNG TIỂU HỌC PHÚ XÁ</a:t>
            </a:r>
            <a:endParaRPr lang="vi-VN" altLang="en-US" sz="27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1914433" y="2830128"/>
            <a:ext cx="8362619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BÀI ĐỌC: CHÚ GẤU MI-SA (</a:t>
            </a:r>
            <a:r>
              <a:rPr lang="vi-VN" altLang="en-US" sz="3600" b="1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T2)</a:t>
            </a:r>
            <a:endParaRPr lang="vi-VN" altLang="en-US" sz="3600" b="1">
              <a:solidFill>
                <a:srgbClr val="1544C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MỞ RỘNG VỐN TỪ VỀ ĐỒ </a:t>
            </a:r>
            <a:endParaRPr lang="vi-VN" altLang="en-US" sz="3600" b="1">
              <a:solidFill>
                <a:srgbClr val="1544C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flip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104640"/>
            <a:ext cx="1778635" cy="2753360"/>
          </a:xfrm>
          <a:prstGeom prst="rect">
            <a:avLst/>
          </a:prstGeom>
        </p:spPr>
      </p:pic>
      <p:sp>
        <p:nvSpPr>
          <p:cNvPr id="6" name="7-Point Star 5"/>
          <p:cNvSpPr/>
          <p:nvPr/>
        </p:nvSpPr>
        <p:spPr>
          <a:xfrm>
            <a:off x="2951480" y="1442720"/>
            <a:ext cx="6580505" cy="3690620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Google Shape;203;p2"/>
          <p:cNvSpPr/>
          <p:nvPr/>
        </p:nvSpPr>
        <p:spPr>
          <a:xfrm>
            <a:off x="2326640" y="2848610"/>
            <a:ext cx="783018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 Liên hệ bản thân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777240"/>
            <a:ext cx="4994910" cy="4867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28080" y="746125"/>
            <a:ext cx="5146040" cy="4867910"/>
          </a:xfrm>
          <a:prstGeom prst="rect">
            <a:avLst/>
          </a:prstGeom>
        </p:spPr>
      </p:pic>
      <p:sp>
        <p:nvSpPr>
          <p:cNvPr id="4" name="Google Shape;203;p2"/>
          <p:cNvSpPr/>
          <p:nvPr/>
        </p:nvSpPr>
        <p:spPr>
          <a:xfrm>
            <a:off x="688340" y="5751195"/>
            <a:ext cx="514667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800" i="0" u="none" strike="noStrike" cap="none">
                <a:solidFill>
                  <a:srgbClr val="106A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Regular" panose="02020603050405020304" charset="0"/>
                <a:ea typeface="Times New Roman" panose="02020603050405020304"/>
                <a:cs typeface="Times New Roman Regular" panose="02020603050405020304" charset="0"/>
                <a:sym typeface="Times New Roman" panose="02020603050405020304"/>
              </a:rPr>
              <a:t>Các em ủng hộ đồng bào bị bão </a:t>
            </a:r>
            <a:r>
              <a:rPr lang="vi-VN" altLang="en-US" sz="2800" i="0" u="none" strike="noStrike" cap="none">
                <a:solidFill>
                  <a:srgbClr val="106A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Regular" panose="02020603050405020304" charset="0"/>
                <a:ea typeface="Times New Roman" panose="02020603050405020304"/>
                <a:cs typeface="Times New Roman Regular" panose="02020603050405020304" charset="0"/>
                <a:sym typeface="Times New Roman" panose="02020603050405020304"/>
              </a:rPr>
              <a:t>lũ</a:t>
            </a:r>
            <a:endParaRPr lang="vi-VN" altLang="en-US" sz="2800" i="0" u="none" strike="noStrike" cap="none">
              <a:solidFill>
                <a:srgbClr val="106AF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Regular" panose="02020603050405020304" charset="0"/>
              <a:ea typeface="Times New Roman" panose="02020603050405020304"/>
              <a:cs typeface="Times New Roman Regular" panose="02020603050405020304" charset="0"/>
              <a:sym typeface="Times New Roman" panose="02020603050405020304"/>
            </a:endParaRPr>
          </a:p>
        </p:txBody>
      </p:sp>
      <p:sp>
        <p:nvSpPr>
          <p:cNvPr id="5" name="Google Shape;203;p2"/>
          <p:cNvSpPr/>
          <p:nvPr/>
        </p:nvSpPr>
        <p:spPr>
          <a:xfrm>
            <a:off x="6263640" y="5719445"/>
            <a:ext cx="466217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800" i="0" u="none" strike="noStrike" cap="none">
                <a:solidFill>
                  <a:srgbClr val="106A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Regular" panose="02020603050405020304" charset="0"/>
                <a:ea typeface="Times New Roman" panose="02020603050405020304"/>
                <a:cs typeface="Times New Roman Regular" panose="02020603050405020304" charset="0"/>
                <a:sym typeface="Times New Roman" panose="02020603050405020304"/>
              </a:rPr>
              <a:t>Các em giúp đỡ bạn cùng lớp</a:t>
            </a:r>
            <a:endParaRPr lang="vi-VN" altLang="en-US" sz="2800" i="0" u="none" strike="noStrike" cap="none">
              <a:solidFill>
                <a:srgbClr val="106AF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Regular" panose="02020603050405020304" charset="0"/>
              <a:ea typeface="Times New Roman" panose="02020603050405020304"/>
              <a:cs typeface="Times New Roman Regular" panose="02020603050405020304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445" y="0"/>
            <a:ext cx="12181205" cy="587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104640"/>
            <a:ext cx="1778635" cy="2753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516890"/>
            <a:ext cx="8252460" cy="588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8395" y="2478405"/>
            <a:ext cx="7802245" cy="314198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229360" y="863600"/>
            <a:ext cx="4424680" cy="251587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Google Shape;203;p2"/>
          <p:cNvSpPr/>
          <p:nvPr/>
        </p:nvSpPr>
        <p:spPr>
          <a:xfrm>
            <a:off x="701040" y="1410970"/>
            <a:ext cx="548132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Phiếu học tập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( </a:t>
            </a: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nhóm 4)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104640"/>
            <a:ext cx="1778635" cy="2753360"/>
          </a:xfrm>
          <a:prstGeom prst="rect">
            <a:avLst/>
          </a:prstGeom>
        </p:spPr>
      </p:pic>
      <p:sp>
        <p:nvSpPr>
          <p:cNvPr id="6" name="7-Point Star 5"/>
          <p:cNvSpPr/>
          <p:nvPr/>
        </p:nvSpPr>
        <p:spPr>
          <a:xfrm>
            <a:off x="1777365" y="911860"/>
            <a:ext cx="8637270" cy="4229100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Google Shape;203;p2"/>
          <p:cNvSpPr/>
          <p:nvPr/>
        </p:nvSpPr>
        <p:spPr>
          <a:xfrm>
            <a:off x="2147570" y="1908810"/>
            <a:ext cx="783018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 CHƠI: HỘP QUÀ BÍ </a:t>
            </a:r>
            <a:r>
              <a:rPr lang="vi-VN" altLang="en-US" sz="3600" b="1" i="0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MẬT</a:t>
            </a:r>
            <a:endParaRPr lang="vi-VN" altLang="en-US" sz="3600" b="1" i="0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180" y="2616200"/>
            <a:ext cx="2992120" cy="193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/>
          <p:cNvSpPr/>
          <p:nvPr/>
        </p:nvSpPr>
        <p:spPr>
          <a:xfrm>
            <a:off x="4178300" y="4979670"/>
            <a:ext cx="3391535" cy="104775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ysClr val="windowText" lastClr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Quà Giáng sinh</a:t>
            </a:r>
            <a:endParaRPr lang="vi-VN" sz="3200" b="1" dirty="0">
              <a:solidFill>
                <a:sysClr val="windowText" lastClr="0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296545" y="4979670"/>
            <a:ext cx="3597910" cy="10477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ysClr val="windowText" lastClr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Vật đựng quà</a:t>
            </a:r>
            <a:r>
              <a:rPr lang="vi-VN" sz="2300" b="1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vi-VN" sz="2300" b="1" dirty="0">
              <a:solidFill>
                <a:sysClr val="windowText" lastClr="0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Rectangle: Rounded Corners 35"/>
          <p:cNvSpPr/>
          <p:nvPr/>
        </p:nvSpPr>
        <p:spPr>
          <a:xfrm>
            <a:off x="7853680" y="4963160"/>
            <a:ext cx="4119245" cy="1047750"/>
          </a:xfrm>
          <a:prstGeom prst="roundRect">
            <a:avLst/>
          </a:prstGeom>
          <a:solidFill>
            <a:srgbClr val="8FC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ysClr val="windowText" lastClr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Nhân vật đi phát quà</a:t>
            </a:r>
            <a:endParaRPr lang="vi-VN" sz="3200" b="1" dirty="0">
              <a:solidFill>
                <a:sysClr val="windowText" lastClr="0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3508" y="3431462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Đồng </a:t>
            </a:r>
            <a:endParaRPr lang="vi-VN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hồ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16150" y="2065655"/>
            <a:ext cx="1781810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dirty="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Đồ chơi</a:t>
            </a:r>
            <a:endParaRPr lang="en-US" sz="2800" dirty="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2177" y="2065847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Ủng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6695" y="1983740"/>
            <a:ext cx="1942465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Truyện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2882" y="3457242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Bánh kẹo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35954" y="3441700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Mi-sa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99810" y="3429000"/>
            <a:ext cx="1781810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Mũ len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090535" y="3441700"/>
            <a:ext cx="1730375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dirty="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Quần áo</a:t>
            </a:r>
            <a:endParaRPr lang="en-US" sz="2800" dirty="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45700" y="3429000"/>
            <a:ext cx="1642745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dirty="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Gối ôm</a:t>
            </a:r>
            <a:endParaRPr lang="en-US" sz="2800" dirty="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58352" y="2020310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Bít tất</a:t>
            </a:r>
            <a:endParaRPr lang="en-US" sz="280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53640" y="2060367"/>
            <a:ext cx="1542152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dirty="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Tuần lộc</a:t>
            </a:r>
            <a:endParaRPr lang="en-US" sz="2800" dirty="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66150" y="2060367"/>
            <a:ext cx="1951054" cy="10668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dirty="0">
                <a:solidFill>
                  <a:sysClr val="windowText" lastClr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Ông già Noel</a:t>
            </a:r>
            <a:endParaRPr lang="en-US" sz="2800" dirty="0">
              <a:solidFill>
                <a:sysClr val="windowText" lastClr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8" grpId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animBg="1"/>
      <p:bldP spid="14" grpId="0" bldLvl="0" animBg="1"/>
      <p:bldP spid="15" grpId="0" bldLvl="0" animBg="1"/>
      <p:bldP spid="16" grpId="0" bldLvl="0" animBg="1"/>
      <p:bldP spid="17" grpId="0" animBg="1"/>
      <p:bldP spid="18" grpId="0" bldLvl="0" animBg="1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6005" y="1365885"/>
            <a:ext cx="5887085" cy="39344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20670" y="1843405"/>
            <a:ext cx="48977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2: Nói tên món quà em mong được tặng vào dịp Tết hoặc sinh nhật.</a:t>
            </a:r>
            <a:endParaRPr lang="en-US" sz="3600" b="1" dirty="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5761" y="1366085"/>
            <a:ext cx="3028808" cy="443781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437" y="4883264"/>
            <a:ext cx="3615077" cy="1974736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78002" y="2256691"/>
            <a:ext cx="1362768" cy="1559677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4445" y="0"/>
            <a:ext cx="12187555" cy="6140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val Callout 3"/>
          <p:cNvSpPr/>
          <p:nvPr/>
        </p:nvSpPr>
        <p:spPr>
          <a:xfrm rot="1080000">
            <a:off x="7263130" y="742950"/>
            <a:ext cx="3794125" cy="286194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Google Shape;203;p2"/>
          <p:cNvSpPr/>
          <p:nvPr/>
        </p:nvSpPr>
        <p:spPr>
          <a:xfrm>
            <a:off x="7117715" y="1410335"/>
            <a:ext cx="4000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Thảo </a:t>
            </a: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luận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( </a:t>
            </a: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nhóm 2)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835" y="2433320"/>
            <a:ext cx="6144260" cy="3889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104640"/>
            <a:ext cx="1778635" cy="2753360"/>
          </a:xfrm>
          <a:prstGeom prst="rect">
            <a:avLst/>
          </a:prstGeom>
        </p:spPr>
      </p:pic>
      <p:sp>
        <p:nvSpPr>
          <p:cNvPr id="6" name="7-Point Star 5"/>
          <p:cNvSpPr/>
          <p:nvPr/>
        </p:nvSpPr>
        <p:spPr>
          <a:xfrm>
            <a:off x="1777365" y="911860"/>
            <a:ext cx="8637270" cy="4506595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Google Shape;203;p2"/>
          <p:cNvSpPr/>
          <p:nvPr/>
        </p:nvSpPr>
        <p:spPr>
          <a:xfrm>
            <a:off x="2147570" y="1908810"/>
            <a:ext cx="783018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 CHƠI: P</a:t>
            </a:r>
            <a:r>
              <a:rPr lang="vi-VN" altLang="en-US" sz="3600" b="1" i="0" u="none" strike="noStrike" cap="none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HÓNG VIÊN</a:t>
            </a:r>
            <a:endParaRPr lang="vi-VN" altLang="en-US" sz="3600" b="1" i="0" u="none" strike="noStrike" cap="none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65112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-42545" y="635"/>
            <a:ext cx="12278360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5715" y="0"/>
            <a:ext cx="12181205" cy="587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72" t="5959" r="20304"/>
          <a:stretch>
            <a:fillRect/>
          </a:stretch>
        </p:blipFill>
        <p:spPr>
          <a:xfrm rot="-5400000" flipH="1">
            <a:off x="2107499" y="-400753"/>
            <a:ext cx="5132208" cy="9525002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608"/>
          <a:stretch>
            <a:fillRect/>
          </a:stretch>
        </p:blipFill>
        <p:spPr>
          <a:xfrm>
            <a:off x="7976065" y="5053389"/>
            <a:ext cx="4512488" cy="1836361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20996" y="5644239"/>
            <a:ext cx="1558865" cy="1289961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69344" y="2901242"/>
            <a:ext cx="2100701" cy="1284054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34549" y="3239671"/>
            <a:ext cx="1488131" cy="1253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8700" y="2836628"/>
            <a:ext cx="6654471" cy="2216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  <a:endParaRPr lang="en-US" sz="32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3 </a:t>
            </a:r>
            <a:r>
              <a:rPr lang="en-US" sz="3200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3200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Chính</a:t>
            </a:r>
            <a:r>
              <a:rPr lang="en-US" sz="3200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tả</a:t>
            </a:r>
            <a:endParaRPr lang="en-US" sz="3200" i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2364" y="682242"/>
            <a:ext cx="2368179" cy="3184304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0" y="0"/>
            <a:ext cx="12197715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-440055" y="8890"/>
            <a:ext cx="488950" cy="75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4" name="Google Shape;454;p25"/>
          <p:cNvSpPr/>
          <p:nvPr/>
        </p:nvSpPr>
        <p:spPr>
          <a:xfrm>
            <a:off x="628015" y="2185670"/>
            <a:ext cx="10863580" cy="206248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808080" y="2341431"/>
            <a:ext cx="10008509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XIN TRÂN TRỌNG CẢM ƠN</a:t>
            </a:r>
            <a:r>
              <a:rPr lang="vi-VN" altLang="en-US" sz="5400" b="1" i="0" u="none" strike="noStrike" cap="none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QUÝ BAN GIÁM </a:t>
            </a:r>
            <a:r>
              <a:rPr lang="vi-VN" altLang="en-US" sz="5400" b="1" i="0" u="none" strike="noStrike" cap="none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KHẢO!</a:t>
            </a:r>
            <a:endParaRPr lang="vi-VN" altLang="en-US" sz="5400" b="1" i="0" u="none" strike="noStrike" cap="none">
              <a:solidFill>
                <a:srgbClr val="FFFF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591752368565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0395" y="556260"/>
            <a:ext cx="10870565" cy="581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3" name="Google Shape;203;p2"/>
          <p:cNvSpPr/>
          <p:nvPr/>
        </p:nvSpPr>
        <p:spPr>
          <a:xfrm>
            <a:off x="2180590" y="808990"/>
            <a:ext cx="7830185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700" b="1" i="0" u="none" strike="noStrike" cap="none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Sáu ngày 11 tháng 10 năm 2024</a:t>
            </a:r>
            <a:endParaRPr lang="vi-VN" altLang="en-US" sz="2700" b="1" i="0" u="none" strike="noStrike" cap="none">
              <a:solidFill>
                <a:srgbClr val="1544C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700" b="1" i="0" u="sng" strike="noStrike" cap="none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 Việt</a:t>
            </a:r>
            <a:endParaRPr lang="vi-VN" altLang="en-US" sz="2700" b="1" i="0" u="sng" strike="noStrike" cap="none">
              <a:solidFill>
                <a:srgbClr val="1544C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Google Shape;203;p2"/>
          <p:cNvSpPr/>
          <p:nvPr/>
        </p:nvSpPr>
        <p:spPr>
          <a:xfrm>
            <a:off x="1054100" y="1729740"/>
            <a:ext cx="10083165" cy="50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7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 36: Đọc: Chú gấu Mi-sa. Mở rộng vốn từ về đồ vật (</a:t>
            </a:r>
            <a:r>
              <a:rPr lang="vi-VN" altLang="en-US" sz="27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 2)</a:t>
            </a:r>
            <a:endParaRPr lang="vi-VN" altLang="en-US" sz="27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3778885"/>
            <a:ext cx="2289175" cy="307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" y="0"/>
            <a:ext cx="12197715" cy="587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252595"/>
            <a:ext cx="2142490" cy="2605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05" y="473075"/>
            <a:ext cx="7768590" cy="6011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16245">
            <a:off x="4700467" y="5920068"/>
            <a:ext cx="695837" cy="654957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04703">
            <a:off x="5748166" y="5920068"/>
            <a:ext cx="695837" cy="654957"/>
          </a:xfrm>
          <a:prstGeom prst="rect">
            <a:avLst/>
          </a:prstGeom>
        </p:spPr>
      </p:pic>
      <p:pic>
        <p:nvPicPr>
          <p:cNvPr id="10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29385">
            <a:off x="6796574" y="5920068"/>
            <a:ext cx="695837" cy="654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275" y="1395600"/>
            <a:ext cx="406668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H</a:t>
            </a:r>
            <a:r>
              <a:rPr kumimoji="0" lang="vi-V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oạt động: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Đọc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+mn-ea"/>
                <a:cs typeface="Times New Roman Regular" panose="02020603050405020304" charset="0"/>
              </a:rPr>
              <a:t>hiểu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603050405020304" charset="0"/>
              <a:ea typeface="+mn-ea"/>
              <a:cs typeface="Times New Roman Regular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895" y="2164715"/>
            <a:ext cx="11588115" cy="2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marR="0" lvl="0" indent="-495300" algn="just" defTabSz="914400" rtl="0" eaLnBrk="1" fontAlgn="auto" latinLnBrk="0" hangingPunct="1">
              <a:lnSpc>
                <a:spcPct val="150000"/>
              </a:lnSpc>
              <a:spcBef>
                <a:spcPts val="65"/>
              </a:spcBef>
              <a:spcAft>
                <a:spcPts val="65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Vì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 </a:t>
            </a:r>
            <a:r>
              <a:rPr kumimoji="0" lang="nl-NL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sao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chú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 gấu bông Mi-sa bỏ nhà ra 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 Regular" panose="02020603050405020304" charset="0"/>
              <a:ea typeface="Calibri" panose="020F0502020204030204" pitchFamily="34" charset="0"/>
              <a:cs typeface="Times New Roman Regular" panose="02020603050405020304" charset="0"/>
            </a:endParaRPr>
          </a:p>
          <a:p>
            <a:pPr marL="495300" marR="0" lvl="0" indent="-495300" algn="just" defTabSz="914400" rtl="0" eaLnBrk="1" fontAlgn="auto" latinLnBrk="0" hangingPunct="1">
              <a:lnSpc>
                <a:spcPct val="150000"/>
              </a:lnSpc>
              <a:spcBef>
                <a:spcPts val="65"/>
              </a:spcBef>
              <a:spcAft>
                <a:spcPts val="65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Gặp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 tuần lộc đêm Giáng sinh, gấu bông giúp tuần lộc làm việc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 Regular" panose="02020603050405020304" charset="0"/>
              <a:ea typeface="Calibri" panose="020F0502020204030204" pitchFamily="34" charset="0"/>
              <a:cs typeface="Times New Roman Regular" panose="02020603050405020304" charset="0"/>
            </a:endParaRPr>
          </a:p>
          <a:p>
            <a:pPr marL="495300" marR="0" lvl="0" indent="-495300" algn="just" defTabSz="914400" rtl="0" eaLnBrk="1" fontAlgn="auto" latinLnBrk="0" hangingPunct="1">
              <a:lnSpc>
                <a:spcPct val="150000"/>
              </a:lnSpc>
              <a:spcBef>
                <a:spcPts val="65"/>
              </a:spcBef>
              <a:spcAft>
                <a:spcPts val="65"/>
              </a:spcAft>
              <a:buClrTx/>
              <a:buSzTx/>
              <a:buFont typeface="+mj-lt"/>
              <a:buAutoNum type="arabicPeriod"/>
              <a:defRPr/>
            </a:pPr>
            <a:r>
              <a:rPr lang="en-US" sz="2800">
                <a:solidFill>
                  <a:srgbClr val="000000"/>
                </a:solidFill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Đến túp lều có cậu bé đang ốm, không còn đồ chơi để phát, Mi-sa đã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 Regular" panose="02020603050405020304" charset="0"/>
              <a:ea typeface="Calibri" panose="020F0502020204030204" pitchFamily="34" charset="0"/>
              <a:cs typeface="Times New Roman Regular" panose="02020603050405020304" charset="0"/>
            </a:endParaRPr>
          </a:p>
          <a:p>
            <a:pPr marL="495300" marR="0" lvl="0" indent="-495300" algn="just" defTabSz="914400" rtl="0" eaLnBrk="1" fontAlgn="auto" latinLnBrk="0" hangingPunct="1">
              <a:lnSpc>
                <a:spcPct val="150000"/>
              </a:lnSpc>
              <a:spcBef>
                <a:spcPts val="65"/>
              </a:spcBef>
              <a:spcAft>
                <a:spcPts val="65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Em có</a:t>
            </a:r>
            <a:r>
              <a:rPr kumimoji="0" lang="nl-NL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Calibri" panose="020F0502020204030204" pitchFamily="34" charset="0"/>
                <a:cs typeface="Times New Roman Regular" panose="02020603050405020304" charset="0"/>
              </a:rPr>
              <a:t> nhận xét gì về chú gấu bông Mi-sa?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 Regular" panose="02020603050405020304" charset="0"/>
              <a:ea typeface="Calibri" panose="020F0502020204030204" pitchFamily="34" charset="0"/>
              <a:cs typeface="Times New Roman Regular" panose="02020603050405020304" charset="0"/>
            </a:endParaRPr>
          </a:p>
        </p:txBody>
      </p:sp>
      <p:pic>
        <p:nvPicPr>
          <p:cNvPr id="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12146" flipH="1">
            <a:off x="8703310" y="4482465"/>
            <a:ext cx="2409825" cy="23761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2225" y="15875"/>
            <a:ext cx="12148185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0783" y="3299641"/>
            <a:ext cx="4167654" cy="4472604"/>
          </a:xfrm>
          <a:prstGeom prst="rect">
            <a:avLst/>
          </a:prstGeom>
        </p:spPr>
      </p:pic>
      <p:pic>
        <p:nvPicPr>
          <p:cNvPr id="8" name="Picture 7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5131" y="3045816"/>
            <a:ext cx="2368469" cy="3764417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1810385" y="999490"/>
            <a:ext cx="7592060" cy="338836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3" name="Google Shape;203;p2"/>
          <p:cNvSpPr/>
          <p:nvPr/>
        </p:nvSpPr>
        <p:spPr>
          <a:xfrm>
            <a:off x="2565400" y="1814830"/>
            <a:ext cx="6327775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 EM HÃY DÙNG THẺ PLICKER ĐỂ CHỌN </a:t>
            </a:r>
            <a:endParaRPr lang="vi-VN" altLang="en-US" sz="36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ĐÁP ÁN ĐÚNG NHÉ!</a:t>
            </a:r>
            <a:endParaRPr lang="vi-VN" altLang="en-US" sz="36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" y="4577715"/>
            <a:ext cx="1848485" cy="2327910"/>
          </a:xfrm>
          <a:prstGeom prst="rect">
            <a:avLst/>
          </a:prstGeom>
        </p:spPr>
      </p:pic>
      <p:sp>
        <p:nvSpPr>
          <p:cNvPr id="4" name="Flowchart: Punched Tape 3"/>
          <p:cNvSpPr/>
          <p:nvPr/>
        </p:nvSpPr>
        <p:spPr>
          <a:xfrm>
            <a:off x="1385570" y="797560"/>
            <a:ext cx="9421495" cy="4115435"/>
          </a:xfrm>
          <a:prstGeom prst="flowChartPunchedTap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106AF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en-US">
              <a:solidFill>
                <a:srgbClr val="1544C0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</a:endParaRPr>
          </a:p>
        </p:txBody>
      </p:sp>
      <p:sp>
        <p:nvSpPr>
          <p:cNvPr id="5" name="Google Shape;203;p2"/>
          <p:cNvSpPr/>
          <p:nvPr/>
        </p:nvSpPr>
        <p:spPr>
          <a:xfrm>
            <a:off x="1386205" y="1840865"/>
            <a:ext cx="9293860" cy="205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200" b="1" i="0" u="none" strike="noStrike" cap="none">
                <a:solidFill>
                  <a:srgbClr val="1544C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Gấu bông Mi-sa rất tốt bụng, nhân hậu. Chú bỏ đi vì cô chủ không quý trọng đồ chơi nhưng lại quyết định ở lại nhà cậu bé nghèo đang ốm vì muốn mang lại niềm vui cho cậu bé vào ngày Giáng sinh.</a:t>
            </a:r>
            <a:endParaRPr lang="vi-VN" altLang="en-US" sz="3200" b="1" i="0" u="none" strike="noStrike" cap="none">
              <a:solidFill>
                <a:srgbClr val="1544C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 COLOR - 10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F5E42"/>
      </a:accent1>
      <a:accent2>
        <a:srgbClr val="AFAFAF"/>
      </a:accent2>
      <a:accent3>
        <a:srgbClr val="969696"/>
      </a:accent3>
      <a:accent4>
        <a:srgbClr val="7D7D7D"/>
      </a:accent4>
      <a:accent5>
        <a:srgbClr val="646464"/>
      </a:accent5>
      <a:accent6>
        <a:srgbClr val="4B4B4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1151</Words>
  <Application>WPS Spreadsheets</Application>
  <PresentationFormat>Widescreen</PresentationFormat>
  <Paragraphs>77</Paragraphs>
  <Slides>22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SimSun</vt:lpstr>
      <vt:lpstr>Wingdings</vt:lpstr>
      <vt:lpstr>Arial</vt:lpstr>
      <vt:lpstr>Times New Roman</vt:lpstr>
      <vt:lpstr>Times New Roman Regular</vt:lpstr>
      <vt:lpstr>Calibri</vt:lpstr>
      <vt:lpstr>Times New Roman Bold</vt:lpstr>
      <vt:lpstr>UTM Avo</vt:lpstr>
      <vt:lpstr>Microsoft YaHei</vt:lpstr>
      <vt:lpstr>汉仪旗黑</vt:lpstr>
      <vt:lpstr>Arial Unicode MS</vt:lpstr>
      <vt:lpstr>Calibri Light</vt:lpstr>
      <vt:lpstr>宋体-简</vt:lpstr>
      <vt:lpstr>Office Theme</vt:lpstr>
      <vt:lpstr>Section Break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NgaQuynh</cp:lastModifiedBy>
  <cp:revision>37</cp:revision>
  <dcterms:created xsi:type="dcterms:W3CDTF">2024-11-29T04:22:35Z</dcterms:created>
  <dcterms:modified xsi:type="dcterms:W3CDTF">2024-11-29T04:22:35Z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1033-5.7.3.8095</vt:lpwstr>
  </property>
</Properties>
</file>