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43"/>
  </p:notesMasterIdLst>
  <p:sldIdLst>
    <p:sldId id="281" r:id="rId4"/>
    <p:sldId id="259" r:id="rId5"/>
    <p:sldId id="266" r:id="rId6"/>
    <p:sldId id="284" r:id="rId7"/>
    <p:sldId id="285" r:id="rId8"/>
    <p:sldId id="311" r:id="rId9"/>
    <p:sldId id="312" r:id="rId10"/>
    <p:sldId id="313" r:id="rId11"/>
    <p:sldId id="260" r:id="rId12"/>
    <p:sldId id="264" r:id="rId13"/>
    <p:sldId id="300" r:id="rId14"/>
    <p:sldId id="304" r:id="rId15"/>
    <p:sldId id="305" r:id="rId16"/>
    <p:sldId id="301" r:id="rId17"/>
    <p:sldId id="306" r:id="rId18"/>
    <p:sldId id="307" r:id="rId19"/>
    <p:sldId id="308" r:id="rId20"/>
    <p:sldId id="314" r:id="rId21"/>
    <p:sldId id="309" r:id="rId22"/>
    <p:sldId id="310" r:id="rId23"/>
    <p:sldId id="286" r:id="rId24"/>
    <p:sldId id="298" r:id="rId25"/>
    <p:sldId id="297" r:id="rId26"/>
    <p:sldId id="289" r:id="rId27"/>
    <p:sldId id="290" r:id="rId28"/>
    <p:sldId id="302" r:id="rId29"/>
    <p:sldId id="288" r:id="rId30"/>
    <p:sldId id="303" r:id="rId31"/>
    <p:sldId id="291" r:id="rId32"/>
    <p:sldId id="292" r:id="rId33"/>
    <p:sldId id="293" r:id="rId34"/>
    <p:sldId id="257" r:id="rId35"/>
    <p:sldId id="294" r:id="rId36"/>
    <p:sldId id="296" r:id="rId37"/>
    <p:sldId id="295" r:id="rId38"/>
    <p:sldId id="263" r:id="rId39"/>
    <p:sldId id="270" r:id="rId40"/>
    <p:sldId id="279" r:id="rId41"/>
    <p:sldId id="280" r:id="rId42"/>
  </p:sldIdLst>
  <p:sldSz cx="12192000" cy="6858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8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EEB36-FCBD-8443-8C88-C1608DFFCDE6}" type="datetimeFigureOut">
              <a:rPr lang="en-VN" smtClean="0"/>
              <a:t>09/17/2025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CAFF9-1EE7-2641-8F27-B8D67420373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918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15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1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16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15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15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4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Mùa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thu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của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em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379075" y="771178"/>
            <a:ext cx="167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C980BD-919D-75A6-F409-A602573E28FF}"/>
              </a:ext>
            </a:extLst>
          </p:cNvPr>
          <p:cNvSpPr txBox="1">
            <a:spLocks/>
          </p:cNvSpPr>
          <p:nvPr/>
        </p:nvSpPr>
        <p:spPr>
          <a:xfrm>
            <a:off x="3787077" y="1766410"/>
            <a:ext cx="4617845" cy="52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HĐ1: Đọc thành tiếng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650B10-ABF9-5358-A911-1D7D9F48FB0A}"/>
              </a:ext>
            </a:extLst>
          </p:cNvPr>
          <p:cNvSpPr txBox="1">
            <a:spLocks/>
          </p:cNvSpPr>
          <p:nvPr/>
        </p:nvSpPr>
        <p:spPr>
          <a:xfrm>
            <a:off x="2013307" y="2475272"/>
            <a:ext cx="8581019" cy="31444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 đọc trong bài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 đọc vui tươi, nhẹ nhàng.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Nhấn giọng, gây ấn tượng với những từ ngữ ngợi tả, gợi cảm.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0CC5E0FB-1C37-9926-2A4C-D6668C2B7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002" y="412622"/>
            <a:ext cx="1874998" cy="20626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9" y="0"/>
            <a:ext cx="5785146" cy="90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1" y="1138412"/>
            <a:ext cx="4142265" cy="507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9" y="1138412"/>
            <a:ext cx="4893826" cy="5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6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9" y="0"/>
            <a:ext cx="5785146" cy="90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61" y="1138412"/>
            <a:ext cx="4142265" cy="507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9" y="1138412"/>
            <a:ext cx="4893826" cy="5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9" y="0"/>
            <a:ext cx="5785146" cy="90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1" y="1138412"/>
            <a:ext cx="4142265" cy="507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9" y="1138412"/>
            <a:ext cx="4893826" cy="57195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709" y="1149926"/>
            <a:ext cx="609600" cy="6373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906083"/>
            <a:ext cx="637309" cy="6488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152051" y="1344657"/>
            <a:ext cx="637309" cy="6488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52051" y="3906083"/>
            <a:ext cx="637309" cy="6488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9785" y="1730092"/>
            <a:ext cx="72323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Mùa thu của </a:t>
            </a:r>
            <a:r>
              <a:rPr lang="vi-VN" sz="5400" dirty="0" smtClean="0">
                <a:solidFill>
                  <a:schemeClr val="bg1"/>
                </a:solidFill>
              </a:rPr>
              <a:t>em</a:t>
            </a:r>
            <a:endParaRPr lang="vi-VN" sz="5400" dirty="0">
              <a:solidFill>
                <a:srgbClr val="FF0000"/>
              </a:solidFill>
            </a:endParaRPr>
          </a:p>
          <a:p>
            <a:r>
              <a:rPr lang="vi-VN" sz="5400" dirty="0">
                <a:solidFill>
                  <a:schemeClr val="bg1"/>
                </a:solidFill>
              </a:rPr>
              <a:t>Là vàng hoa </a:t>
            </a:r>
            <a:r>
              <a:rPr lang="vi-VN" sz="5400" dirty="0" smtClean="0">
                <a:solidFill>
                  <a:schemeClr val="bg1"/>
                </a:solidFill>
              </a:rPr>
              <a:t>cúc</a:t>
            </a:r>
          </a:p>
          <a:p>
            <a:r>
              <a:rPr lang="vi-VN" sz="5400" dirty="0" smtClean="0">
                <a:solidFill>
                  <a:schemeClr val="bg1"/>
                </a:solidFill>
              </a:rPr>
              <a:t>Như </a:t>
            </a:r>
            <a:r>
              <a:rPr lang="vi-VN" sz="5400" dirty="0">
                <a:solidFill>
                  <a:schemeClr val="bg1"/>
                </a:solidFill>
              </a:rPr>
              <a:t>nghìn con </a:t>
            </a:r>
            <a:r>
              <a:rPr lang="vi-VN" sz="5400" dirty="0" smtClean="0">
                <a:solidFill>
                  <a:schemeClr val="bg1"/>
                </a:solidFill>
              </a:rPr>
              <a:t>mắt</a:t>
            </a:r>
          </a:p>
          <a:p>
            <a:r>
              <a:rPr lang="vi-VN" sz="5400" dirty="0" smtClean="0">
                <a:solidFill>
                  <a:schemeClr val="bg1"/>
                </a:solidFill>
              </a:rPr>
              <a:t>Mở </a:t>
            </a:r>
            <a:r>
              <a:rPr lang="vi-VN" sz="5400" dirty="0">
                <a:solidFill>
                  <a:schemeClr val="bg1"/>
                </a:solidFill>
              </a:rPr>
              <a:t>nhìn trời êm</a:t>
            </a:r>
            <a:r>
              <a:rPr lang="vi-VN" sz="5400" dirty="0" smtClean="0">
                <a:solidFill>
                  <a:schemeClr val="bg1"/>
                </a:solidFill>
              </a:rPr>
              <a:t>.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9785" y="1730092"/>
            <a:ext cx="72323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Mùa thu của </a:t>
            </a:r>
            <a:r>
              <a:rPr lang="vi-VN" sz="5400" dirty="0" smtClean="0">
                <a:solidFill>
                  <a:schemeClr val="bg1"/>
                </a:solidFill>
              </a:rPr>
              <a:t>em</a:t>
            </a:r>
            <a:r>
              <a:rPr lang="vi-VN" sz="5400" dirty="0" smtClean="0">
                <a:solidFill>
                  <a:srgbClr val="FF0000"/>
                </a:solidFill>
              </a:rPr>
              <a:t>/</a:t>
            </a:r>
            <a:endParaRPr lang="vi-VN" sz="5400" dirty="0">
              <a:solidFill>
                <a:srgbClr val="FF0000"/>
              </a:solidFill>
            </a:endParaRPr>
          </a:p>
          <a:p>
            <a:r>
              <a:rPr lang="vi-VN" sz="5400" dirty="0">
                <a:solidFill>
                  <a:schemeClr val="bg1"/>
                </a:solidFill>
              </a:rPr>
              <a:t>Là vàng hoa cúc</a:t>
            </a:r>
            <a:r>
              <a:rPr lang="vi-VN" sz="5400" dirty="0">
                <a:solidFill>
                  <a:srgbClr val="FF0000"/>
                </a:solidFill>
              </a:rPr>
              <a:t>/</a:t>
            </a:r>
          </a:p>
          <a:p>
            <a:r>
              <a:rPr lang="vi-VN" sz="5400" dirty="0">
                <a:solidFill>
                  <a:schemeClr val="bg1"/>
                </a:solidFill>
              </a:rPr>
              <a:t>Như nghìn con mắt</a:t>
            </a:r>
            <a:r>
              <a:rPr lang="vi-VN" sz="5400" dirty="0">
                <a:solidFill>
                  <a:srgbClr val="FF0000"/>
                </a:solidFill>
              </a:rPr>
              <a:t>/</a:t>
            </a:r>
          </a:p>
          <a:p>
            <a:r>
              <a:rPr lang="vi-VN" sz="5400" dirty="0">
                <a:solidFill>
                  <a:schemeClr val="bg1"/>
                </a:solidFill>
              </a:rPr>
              <a:t>Mở nhìn trời êm</a:t>
            </a:r>
            <a:r>
              <a:rPr lang="vi-VN" sz="5400" dirty="0" smtClean="0">
                <a:solidFill>
                  <a:schemeClr val="bg1"/>
                </a:solidFill>
              </a:rPr>
              <a:t>.</a:t>
            </a:r>
            <a:r>
              <a:rPr lang="vi-VN" sz="5400" dirty="0" smtClean="0">
                <a:solidFill>
                  <a:srgbClr val="FF0000"/>
                </a:solidFill>
              </a:rPr>
              <a:t>//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9" y="0"/>
            <a:ext cx="5785146" cy="90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97" y="1138412"/>
            <a:ext cx="4142265" cy="507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9" y="1138412"/>
            <a:ext cx="4893826" cy="5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3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290" y="1166381"/>
            <a:ext cx="1100050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7030A0"/>
                </a:solidFill>
              </a:rPr>
              <a:t>                    </a:t>
            </a:r>
            <a:r>
              <a:rPr lang="vi-VN" sz="4400" dirty="0" smtClean="0">
                <a:solidFill>
                  <a:srgbClr val="FF0000"/>
                </a:solidFill>
              </a:rPr>
              <a:t>TIÊU CHÍ ĐÁNH GIÁ</a:t>
            </a:r>
            <a:br>
              <a:rPr lang="vi-VN" sz="4400" dirty="0" smtClean="0">
                <a:solidFill>
                  <a:srgbClr val="FF0000"/>
                </a:solidFill>
              </a:rPr>
            </a:br>
            <a:r>
              <a:rPr lang="vi-VN" sz="4400" dirty="0" smtClean="0">
                <a:solidFill>
                  <a:srgbClr val="7030A0"/>
                </a:solidFill>
              </a:rPr>
              <a:t>- Đọc </a:t>
            </a:r>
            <a:r>
              <a:rPr lang="vi-VN" sz="4400" dirty="0">
                <a:solidFill>
                  <a:srgbClr val="7030A0"/>
                </a:solidFill>
              </a:rPr>
              <a:t>vừa đủ nghe, rõ </a:t>
            </a:r>
            <a:r>
              <a:rPr lang="vi-VN" sz="4400" dirty="0" smtClean="0">
                <a:solidFill>
                  <a:srgbClr val="7030A0"/>
                </a:solidFill>
              </a:rPr>
              <a:t>ràng, trôi chảy.</a:t>
            </a:r>
            <a:endParaRPr lang="vi-VN" sz="4400" dirty="0">
              <a:solidFill>
                <a:srgbClr val="7030A0"/>
              </a:solidFill>
            </a:endParaRPr>
          </a:p>
          <a:p>
            <a:r>
              <a:rPr lang="vi-VN" sz="4400" dirty="0" smtClean="0">
                <a:solidFill>
                  <a:srgbClr val="7030A0"/>
                </a:solidFill>
              </a:rPr>
              <a:t>- </a:t>
            </a:r>
            <a:r>
              <a:rPr lang="vi-VN" sz="4400" dirty="0">
                <a:solidFill>
                  <a:srgbClr val="7030A0"/>
                </a:solidFill>
              </a:rPr>
              <a:t>Đọc đúng tiếng, </a:t>
            </a:r>
            <a:r>
              <a:rPr lang="vi-VN" sz="4400" dirty="0" smtClean="0">
                <a:solidFill>
                  <a:srgbClr val="7030A0"/>
                </a:solidFill>
              </a:rPr>
              <a:t>từ</a:t>
            </a:r>
            <a:endParaRPr lang="vi-VN" sz="4400" dirty="0">
              <a:solidFill>
                <a:srgbClr val="7030A0"/>
              </a:solidFill>
            </a:endParaRPr>
          </a:p>
          <a:p>
            <a:r>
              <a:rPr lang="vi-VN" sz="4400" dirty="0" smtClean="0">
                <a:solidFill>
                  <a:srgbClr val="7030A0"/>
                </a:solidFill>
              </a:rPr>
              <a:t>- </a:t>
            </a:r>
            <a:r>
              <a:rPr lang="vi-VN" sz="4400" dirty="0">
                <a:solidFill>
                  <a:srgbClr val="7030A0"/>
                </a:solidFill>
              </a:rPr>
              <a:t>Ngắt nghỉ hơi </a:t>
            </a:r>
            <a:r>
              <a:rPr lang="vi-VN" sz="4400" dirty="0" smtClean="0">
                <a:solidFill>
                  <a:srgbClr val="7030A0"/>
                </a:solidFill>
              </a:rPr>
              <a:t>đúng khi hết câu, hết đoạn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79" y="0"/>
            <a:ext cx="5785146" cy="90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97" y="1138412"/>
            <a:ext cx="4142265" cy="507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9" y="1138412"/>
            <a:ext cx="4893826" cy="5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51C36EF-EE24-F7D9-01EB-547087C89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5"/>
          <a:stretch/>
        </p:blipFill>
        <p:spPr>
          <a:xfrm>
            <a:off x="10219225" y="4462482"/>
            <a:ext cx="1577291" cy="24209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7E0C19-1AE8-7CD2-63D4-A1CA6DA19D27}"/>
              </a:ext>
            </a:extLst>
          </p:cNvPr>
          <p:cNvSpPr txBox="1">
            <a:spLocks/>
          </p:cNvSpPr>
          <p:nvPr/>
        </p:nvSpPr>
        <p:spPr>
          <a:xfrm>
            <a:off x="3787077" y="1761202"/>
            <a:ext cx="4617845" cy="52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anose="020B0604020202020204" pitchFamily="34" charset="0"/>
              <a:buNone/>
            </a:pPr>
            <a:r>
              <a:rPr lang="vi-VN" sz="3600" b="1" dirty="0" smtClean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 nghĩa từ</a:t>
            </a:r>
            <a:endParaRPr lang="en-US" sz="36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59EBC7-7198-97B7-DBE2-0DD44A99D4B1}"/>
              </a:ext>
            </a:extLst>
          </p:cNvPr>
          <p:cNvSpPr txBox="1">
            <a:spLocks/>
          </p:cNvSpPr>
          <p:nvPr/>
        </p:nvSpPr>
        <p:spPr>
          <a:xfrm>
            <a:off x="1450956" y="2629492"/>
            <a:ext cx="2546421" cy="1009437"/>
          </a:xfrm>
          <a:prstGeom prst="round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Cốm 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8DE6CF1E-ED4F-BE51-4EB0-991BA889C8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0537" y="5411305"/>
            <a:ext cx="3096039" cy="14466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E2A83C-E72C-A326-B31C-9C984348F2A2}"/>
              </a:ext>
            </a:extLst>
          </p:cNvPr>
          <p:cNvSpPr txBox="1">
            <a:spLocks/>
          </p:cNvSpPr>
          <p:nvPr/>
        </p:nvSpPr>
        <p:spPr>
          <a:xfrm>
            <a:off x="1450956" y="4174016"/>
            <a:ext cx="2546421" cy="1009437"/>
          </a:xfrm>
          <a:prstGeom prst="round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Chị Hằng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20330-054B-D1AA-FFAA-0F7B290E0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470" y="2395518"/>
            <a:ext cx="708344" cy="654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1E184-F3FF-7D70-C273-5208F1DCF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093" y="3846752"/>
            <a:ext cx="708344" cy="654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FD5B70-C3AE-B1B5-9829-2CB0740A26D8}"/>
              </a:ext>
            </a:extLst>
          </p:cNvPr>
          <p:cNvSpPr txBox="1"/>
          <p:nvPr/>
        </p:nvSpPr>
        <p:spPr>
          <a:xfrm>
            <a:off x="4286863" y="2573287"/>
            <a:ext cx="6741015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Món ăn làm bằng thóc nếp non rang chín, giã sạch vỏ, có màu xanh và hương thơm 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90100-153D-25AC-73A4-814C5A8485F0}"/>
              </a:ext>
            </a:extLst>
          </p:cNvPr>
          <p:cNvSpPr txBox="1"/>
          <p:nvPr/>
        </p:nvSpPr>
        <p:spPr>
          <a:xfrm>
            <a:off x="4286863" y="4394810"/>
            <a:ext cx="5932362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Tiên nữ Hằng Nga, chỉ mặt trăng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5" y="0"/>
            <a:ext cx="818484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266"/>
          <a:stretch/>
        </p:blipFill>
        <p:spPr>
          <a:xfrm>
            <a:off x="423947" y="0"/>
            <a:ext cx="11366269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E89DC4-C5C1-20D7-5E7E-4A0A3216D298}"/>
              </a:ext>
            </a:extLst>
          </p:cNvPr>
          <p:cNvSpPr txBox="1">
            <a:spLocks/>
          </p:cNvSpPr>
          <p:nvPr/>
        </p:nvSpPr>
        <p:spPr>
          <a:xfrm>
            <a:off x="1002624" y="2238705"/>
            <a:ext cx="10186744" cy="3264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Những màu sắc nào được tả trong bài thơ gắn với mùa thu?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Mùa thu có gì vui đối với các bạn nhỏ?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Theo em, vì sao tác giả đặt tên bài thơ là Mùa thu của em?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Chọn một khổ thơ em thích nhất và cho biết vì sao em thích khổ thơ đó?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A60BED-C26C-932B-AF75-168ED699872C}"/>
              </a:ext>
            </a:extLst>
          </p:cNvPr>
          <p:cNvSpPr txBox="1">
            <a:spLocks/>
          </p:cNvSpPr>
          <p:nvPr/>
        </p:nvSpPr>
        <p:spPr>
          <a:xfrm>
            <a:off x="3787074" y="1162563"/>
            <a:ext cx="4617845" cy="52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 ĐỌC HIỂU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25472AD-BF22-C51B-DCF5-208BAA8563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06759" y="4984102"/>
            <a:ext cx="2285241" cy="18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33CB69-8049-4A87-C36F-A683B96E602E}"/>
              </a:ext>
            </a:extLst>
          </p:cNvPr>
          <p:cNvSpPr txBox="1">
            <a:spLocks/>
          </p:cNvSpPr>
          <p:nvPr/>
        </p:nvSpPr>
        <p:spPr>
          <a:xfrm>
            <a:off x="1219706" y="2157682"/>
            <a:ext cx="9752587" cy="921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Những màu sắc nào được tả trong bài thơ gắn với mùa thu?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B87EEDB-86E1-7E64-A857-923CD9102C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98759" y="4625877"/>
            <a:ext cx="2438289" cy="1999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FBD2E-E4C4-0C56-D306-7C68001A625A}"/>
              </a:ext>
            </a:extLst>
          </p:cNvPr>
          <p:cNvSpPr txBox="1"/>
          <p:nvPr/>
        </p:nvSpPr>
        <p:spPr>
          <a:xfrm>
            <a:off x="3201476" y="3441664"/>
            <a:ext cx="702453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cúc</a:t>
            </a: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àu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cốm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nl-NL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88DD2-A558-DC43-6FEE-54D4F3C207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4735213"/>
            <a:ext cx="1329395" cy="212278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1D585EF-2463-C28C-7947-5D550EF146C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03380" y="5412359"/>
            <a:ext cx="819735" cy="130895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833D100-76E3-845D-AB98-3D29D8E62C4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15464" y="5797415"/>
            <a:ext cx="664191" cy="1060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071BF-F729-F2BA-1B6E-2933011F98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26607" r="21947" b="21858"/>
          <a:stretch/>
        </p:blipFill>
        <p:spPr>
          <a:xfrm>
            <a:off x="1872080" y="3445723"/>
            <a:ext cx="1329396" cy="9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82" y="446809"/>
            <a:ext cx="6167936" cy="5756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809"/>
            <a:ext cx="5756563" cy="57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1CAAFB-EDBF-ACF3-E91D-C0D28179E45F}"/>
              </a:ext>
            </a:extLst>
          </p:cNvPr>
          <p:cNvSpPr txBox="1">
            <a:spLocks/>
          </p:cNvSpPr>
          <p:nvPr/>
        </p:nvSpPr>
        <p:spPr>
          <a:xfrm>
            <a:off x="1135795" y="1855480"/>
            <a:ext cx="8054009" cy="9446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None/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2. Mùa thu có gì vui đối với các bạn nhỏ?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5DCB4-9FA4-3F92-FFA3-9E3D7A153879}"/>
              </a:ext>
            </a:extLst>
          </p:cNvPr>
          <p:cNvSpPr txBox="1"/>
          <p:nvPr/>
        </p:nvSpPr>
        <p:spPr>
          <a:xfrm>
            <a:off x="202595" y="3413670"/>
            <a:ext cx="1171231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 thu, các bạn nhỏ được ngắm hoa cúc vàng, được ăn cốm mới, được rước đèn trung thu, được khai giảng năm học mới. 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2" y="362828"/>
            <a:ext cx="11014853" cy="64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DDD56C-2986-73AB-8855-DCE49FFFF46B}"/>
              </a:ext>
            </a:extLst>
          </p:cNvPr>
          <p:cNvSpPr txBox="1">
            <a:spLocks/>
          </p:cNvSpPr>
          <p:nvPr/>
        </p:nvSpPr>
        <p:spPr>
          <a:xfrm>
            <a:off x="327338" y="2003823"/>
            <a:ext cx="10964116" cy="9893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None/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3. Theo </a:t>
            </a:r>
            <a:r>
              <a:rPr lang="vi-VN" sz="3200" dirty="0" smtClean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em,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vì sao tác giả đặt tên bài thơ là Mùa thu của em?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F0ADB-F348-483C-E295-3595C17F4EFF}"/>
              </a:ext>
            </a:extLst>
          </p:cNvPr>
          <p:cNvSpPr txBox="1"/>
          <p:nvPr/>
        </p:nvSpPr>
        <p:spPr>
          <a:xfrm>
            <a:off x="1230468" y="3571376"/>
            <a:ext cx="973106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 mùa thu gắn với những sự vật được thiếu nhi yêu thích, với nhiều hoạt động của thiếu nhi. 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2043-29AE-75D0-2FF4-A143AE51B207}"/>
              </a:ext>
            </a:extLst>
          </p:cNvPr>
          <p:cNvSpPr txBox="1">
            <a:spLocks/>
          </p:cNvSpPr>
          <p:nvPr/>
        </p:nvSpPr>
        <p:spPr>
          <a:xfrm>
            <a:off x="5157516" y="1605550"/>
            <a:ext cx="1876967" cy="70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ĐỐ VUI</a:t>
            </a:r>
            <a:endParaRPr lang="en-US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0879B6-5BF2-05E4-9320-6DA51C0B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84C74C-2F86-358D-B6A7-E0CBDADE6CB4}"/>
              </a:ext>
            </a:extLst>
          </p:cNvPr>
          <p:cNvSpPr txBox="1">
            <a:spLocks/>
          </p:cNvSpPr>
          <p:nvPr/>
        </p:nvSpPr>
        <p:spPr>
          <a:xfrm>
            <a:off x="1998364" y="2129950"/>
            <a:ext cx="4027041" cy="2598099"/>
          </a:xfrm>
          <a:prstGeom prst="round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Mùa gì dịu nắng</a:t>
            </a:r>
          </a:p>
          <a:p>
            <a:pPr marL="4572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Mây nhẹ nhàng bay</a:t>
            </a:r>
          </a:p>
          <a:p>
            <a:pPr marL="4572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Gió khẽ rung cây</a:t>
            </a:r>
          </a:p>
          <a:p>
            <a:pPr marL="4572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Lá vàng rơi rụng?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07BAC0-F358-0E3F-18F1-9D8257783F23}"/>
              </a:ext>
            </a:extLst>
          </p:cNvPr>
          <p:cNvSpPr txBox="1">
            <a:spLocks/>
          </p:cNvSpPr>
          <p:nvPr/>
        </p:nvSpPr>
        <p:spPr>
          <a:xfrm>
            <a:off x="8090564" y="3176429"/>
            <a:ext cx="2364281" cy="120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36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Mùa thu</a:t>
            </a:r>
            <a:endParaRPr lang="en-US" sz="3600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8DD366A-6D85-DF20-A327-D4429D0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2098" y="5440340"/>
            <a:ext cx="1027804" cy="14176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085BC9-2D43-3601-2DA4-C08CDC4F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73240" y="5432833"/>
            <a:ext cx="1027804" cy="1417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0F5D8-9D7B-B3F9-F6FF-41F26000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57066" y="5432833"/>
            <a:ext cx="1027804" cy="1417660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408CEB0-43B8-C16E-1A8E-0374DD9315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309" y="3778055"/>
            <a:ext cx="1931966" cy="3079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DCC1C-98E6-F76E-1458-188315DC95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798" r="18718" b="21857"/>
          <a:stretch/>
        </p:blipFill>
        <p:spPr>
          <a:xfrm>
            <a:off x="6213597" y="3018425"/>
            <a:ext cx="1876967" cy="14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E19B2C-6DB9-72DB-F64D-769EDBE66B58}"/>
              </a:ext>
            </a:extLst>
          </p:cNvPr>
          <p:cNvSpPr txBox="1">
            <a:spLocks/>
          </p:cNvSpPr>
          <p:nvPr/>
        </p:nvSpPr>
        <p:spPr>
          <a:xfrm>
            <a:off x="156166" y="1664433"/>
            <a:ext cx="11315398" cy="20070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None/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4. Chọn một khổ thơ em thích nhất và cho biết vì sao </a:t>
            </a:r>
            <a:r>
              <a:rPr lang="vi-VN" sz="3200" dirty="0" smtClean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thích khổ thơ đó?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22D74-271F-A612-93A5-2795C751B74C}"/>
              </a:ext>
            </a:extLst>
          </p:cNvPr>
          <p:cNvSpPr txBox="1"/>
          <p:nvPr/>
        </p:nvSpPr>
        <p:spPr>
          <a:xfrm>
            <a:off x="253148" y="3671454"/>
            <a:ext cx="12299070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Mỗi khổ thơ có chứa những hình ảnh đẹp, em hãy cảm nhận và chọn ra khổ thơ mình thích nhất.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EB527E-8EFB-FAEA-33B5-5BD475A23A70}"/>
              </a:ext>
            </a:extLst>
          </p:cNvPr>
          <p:cNvSpPr txBox="1">
            <a:spLocks/>
          </p:cNvSpPr>
          <p:nvPr/>
        </p:nvSpPr>
        <p:spPr>
          <a:xfrm>
            <a:off x="2829572" y="2091259"/>
            <a:ext cx="6532855" cy="10108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28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Qua bài thơ, em hiểu được điều gì?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FE052DB-3364-1F70-59FB-BF8E69BB15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913821" y="4806442"/>
            <a:ext cx="2501900" cy="2051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43371-DDA5-3825-7A08-CA05112D8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79" y="2596668"/>
            <a:ext cx="1756264" cy="423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58DEC-1C59-B770-6F2F-702950322C63}"/>
              </a:ext>
            </a:extLst>
          </p:cNvPr>
          <p:cNvSpPr txBox="1"/>
          <p:nvPr/>
        </p:nvSpPr>
        <p:spPr>
          <a:xfrm>
            <a:off x="3794836" y="3420097"/>
            <a:ext cx="5365276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mến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800" dirty="0" err="1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nl-NL" sz="2800" dirty="0">
                <a:solidFill>
                  <a:srgbClr val="000000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80FFD-98AE-2B09-8D60-19A0F9748A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26607" r="21947" b="21858"/>
          <a:stretch/>
        </p:blipFill>
        <p:spPr>
          <a:xfrm>
            <a:off x="2550929" y="3755925"/>
            <a:ext cx="1129607" cy="8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FEC2C0F-B09C-CF7E-0F05-240ED9F8C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EFA6E-3268-F17F-0123-0CB04A60CE2B}"/>
              </a:ext>
            </a:extLst>
          </p:cNvPr>
          <p:cNvSpPr txBox="1"/>
          <p:nvPr/>
        </p:nvSpPr>
        <p:spPr>
          <a:xfrm>
            <a:off x="437407" y="1761214"/>
            <a:ext cx="11408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Viết tiếp vào vở câu dưới đây để liệt kê những hình ảnh quen thuộc của mùa thu.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C0677-54B2-9BAC-F4D0-4613C0EFCCCD}"/>
              </a:ext>
            </a:extLst>
          </p:cNvPr>
          <p:cNvSpPr txBox="1"/>
          <p:nvPr/>
        </p:nvSpPr>
        <p:spPr>
          <a:xfrm>
            <a:off x="437407" y="3034060"/>
            <a:ext cx="11643757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 thu là mùa của những màu sắc đẹp: màu xanh của bầu trời,...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E8841E19-D3AA-0FC0-01A8-79100FAD73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46222" y="5570959"/>
            <a:ext cx="1815058" cy="128704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19FB14F1-F927-C993-4F32-8DD215739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5262" y="5587213"/>
            <a:ext cx="1815058" cy="12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EFA6E-3268-F17F-0123-0CB04A60CE2B}"/>
              </a:ext>
            </a:extLst>
          </p:cNvPr>
          <p:cNvSpPr txBox="1"/>
          <p:nvPr/>
        </p:nvSpPr>
        <p:spPr>
          <a:xfrm>
            <a:off x="437407" y="1761214"/>
            <a:ext cx="11408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Viết tiếp vào vở câu dưới đây để liệt kê những hình ảnh quen thuộc của mùa thu.</a:t>
            </a:r>
            <a:endParaRPr lang="en-US" sz="32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C0677-54B2-9BAC-F4D0-4613C0EFCCCD}"/>
              </a:ext>
            </a:extLst>
          </p:cNvPr>
          <p:cNvSpPr txBox="1"/>
          <p:nvPr/>
        </p:nvSpPr>
        <p:spPr>
          <a:xfrm>
            <a:off x="319632" y="3035009"/>
            <a:ext cx="11643757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 thu là mùa của những màu sắc đẹp: màu xanh của bầu </a:t>
            </a:r>
            <a:r>
              <a:rPr lang="vi-VN" sz="3200" dirty="0" smtClean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vi-VN" sz="3200" dirty="0" smtClean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smtClean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 rực của hoa cúc, màu đỏ của lá bàng, màu vàng tươi của những tia nắng mới,...</a:t>
            </a:r>
            <a:endParaRPr lang="en-US" sz="3200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E8841E19-D3AA-0FC0-01A8-79100FAD73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46222" y="5570959"/>
            <a:ext cx="1815058" cy="128704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19FB14F1-F927-C993-4F32-8DD215739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5262" y="5587213"/>
            <a:ext cx="1815058" cy="12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EFA6E-3268-F17F-0123-0CB04A60CE2B}"/>
              </a:ext>
            </a:extLst>
          </p:cNvPr>
          <p:cNvSpPr txBox="1"/>
          <p:nvPr/>
        </p:nvSpPr>
        <p:spPr>
          <a:xfrm>
            <a:off x="595746" y="1941918"/>
            <a:ext cx="11346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Đặt một câu sử dụng dấu hai chấm để liệt kê các hoạt động của thiếu nhi trong mùa thu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E8841E19-D3AA-0FC0-01A8-79100FAD73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46222" y="5570959"/>
            <a:ext cx="1815058" cy="128704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19FB14F1-F927-C993-4F32-8DD2157399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5262" y="5587213"/>
            <a:ext cx="1815058" cy="12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88CD986-0E66-58B3-3466-56BCD74E4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2C31C-1633-808D-7265-4D278C18E8CC}"/>
              </a:ext>
            </a:extLst>
          </p:cNvPr>
          <p:cNvSpPr txBox="1"/>
          <p:nvPr/>
        </p:nvSpPr>
        <p:spPr>
          <a:xfrm>
            <a:off x="809769" y="2401480"/>
            <a:ext cx="4032154" cy="21461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 em ôn tập lại nội dung bài học, làm bài tập đầy đủ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1E233-9913-3908-E2D1-D0D87146FF46}"/>
              </a:ext>
            </a:extLst>
          </p:cNvPr>
          <p:cNvSpPr txBox="1"/>
          <p:nvPr/>
        </p:nvSpPr>
        <p:spPr>
          <a:xfrm>
            <a:off x="5060381" y="2415651"/>
            <a:ext cx="4032154" cy="21461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Góc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sáng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tạo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 </a:t>
            </a:r>
          </a:p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C4831F-8325-6439-C4B2-921193B626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24659" y="1600200"/>
            <a:ext cx="3614260" cy="5081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EC82E-6651-6056-8F55-A2D2AF8CC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47" y="2011906"/>
            <a:ext cx="791844" cy="779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1D2D7-D942-6218-536A-C4B2D229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923" y="2026077"/>
            <a:ext cx="791844" cy="77914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450EB6-4C7F-3BE5-2B31-A7D423643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5691" y="4915098"/>
            <a:ext cx="7315200" cy="19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1E06423-5C17-EDAB-B52A-46EE0F8B714B}"/>
              </a:ext>
            </a:extLst>
          </p:cNvPr>
          <p:cNvSpPr txBox="1">
            <a:spLocks/>
          </p:cNvSpPr>
          <p:nvPr/>
        </p:nvSpPr>
        <p:spPr>
          <a:xfrm>
            <a:off x="5056679" y="1421542"/>
            <a:ext cx="1876967" cy="70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ĐỐ VUI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6C52CB7-2C3D-8C33-ADAD-428BEB6AD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5"/>
          <a:stretch/>
        </p:blipFill>
        <p:spPr>
          <a:xfrm>
            <a:off x="10155725" y="4480932"/>
            <a:ext cx="1577291" cy="242091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B4E49D-390A-02D2-4523-8DF970053790}"/>
              </a:ext>
            </a:extLst>
          </p:cNvPr>
          <p:cNvSpPr txBox="1">
            <a:spLocks/>
          </p:cNvSpPr>
          <p:nvPr/>
        </p:nvSpPr>
        <p:spPr>
          <a:xfrm>
            <a:off x="2303402" y="1954918"/>
            <a:ext cx="7383519" cy="2598099"/>
          </a:xfrm>
          <a:prstGeom prst="round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Vàng tươi như cúc trong vườn</a:t>
            </a:r>
          </a:p>
          <a:p>
            <a:pPr marL="4572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Gọi mùa cốm đến, ngọt đường mía na.</a:t>
            </a:r>
          </a:p>
          <a:p>
            <a:pPr marL="4572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 gì?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E7D31D-D391-BA7C-DAB6-341984AE249B}"/>
              </a:ext>
            </a:extLst>
          </p:cNvPr>
          <p:cNvSpPr txBox="1">
            <a:spLocks/>
          </p:cNvSpPr>
          <p:nvPr/>
        </p:nvSpPr>
        <p:spPr>
          <a:xfrm>
            <a:off x="5374196" y="4165156"/>
            <a:ext cx="3028045" cy="111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Nắng thu</a:t>
            </a:r>
            <a:endParaRPr lang="en-US" sz="2800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B5207176-8C87-E91A-CE15-B10D74A139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74196" y="5621902"/>
            <a:ext cx="896171" cy="1236098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1658030-EEE4-1814-21F5-D449D57DEA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3646" y="5742014"/>
            <a:ext cx="809090" cy="1115986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48A91744-6341-F83A-D0D0-EB7DEFE7C0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02241" y="5665752"/>
            <a:ext cx="896171" cy="123609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9A07D9D9-39C1-3731-7F20-F9624EECE7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860" y="3367695"/>
            <a:ext cx="2189373" cy="34903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D6693-C231-4179-80EB-98FFF48C4A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798" r="18718" b="21857"/>
          <a:stretch/>
        </p:blipFill>
        <p:spPr>
          <a:xfrm>
            <a:off x="4028717" y="4043213"/>
            <a:ext cx="1345479" cy="10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uiExpand="1" build="p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37A0-B07B-E159-236D-77D8E263B798}"/>
              </a:ext>
            </a:extLst>
          </p:cNvPr>
          <p:cNvSpPr txBox="1">
            <a:spLocks/>
          </p:cNvSpPr>
          <p:nvPr/>
        </p:nvSpPr>
        <p:spPr>
          <a:xfrm>
            <a:off x="5157514" y="1423493"/>
            <a:ext cx="1876967" cy="70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ĐỐ VUI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2C1CC50-CBA8-57ED-F0E2-7F8CA02EC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5"/>
          <a:stretch/>
        </p:blipFill>
        <p:spPr>
          <a:xfrm>
            <a:off x="10109544" y="4424570"/>
            <a:ext cx="1577291" cy="24209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167610-2F24-E56B-ED43-AE23371E8B46}"/>
              </a:ext>
            </a:extLst>
          </p:cNvPr>
          <p:cNvSpPr txBox="1">
            <a:spLocks/>
          </p:cNvSpPr>
          <p:nvPr/>
        </p:nvSpPr>
        <p:spPr>
          <a:xfrm>
            <a:off x="2150323" y="2035614"/>
            <a:ext cx="7383519" cy="2598099"/>
          </a:xfrm>
          <a:prstGeom prst="round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Tết gì có cốm, có hồng</a:t>
            </a:r>
          </a:p>
          <a:p>
            <a:pPr marL="4572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 thị, có bưởi, đèn lồng, đèn sao?</a:t>
            </a:r>
          </a:p>
          <a:p>
            <a:pPr marL="4572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 ngày gì?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DD064D-6ADF-8246-4468-DEC47805F11F}"/>
              </a:ext>
            </a:extLst>
          </p:cNvPr>
          <p:cNvSpPr txBox="1">
            <a:spLocks/>
          </p:cNvSpPr>
          <p:nvPr/>
        </p:nvSpPr>
        <p:spPr>
          <a:xfrm>
            <a:off x="5290076" y="4222374"/>
            <a:ext cx="3488809" cy="111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Tết trung thu</a:t>
            </a:r>
            <a:endParaRPr lang="en-US" sz="2800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BC6743D-A191-736D-EF19-4BB8C09F66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1603" y="5656668"/>
            <a:ext cx="870966" cy="120133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A566C3D-CD5B-3A48-3260-1FD63AFB9F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99332" y="5635029"/>
            <a:ext cx="902342" cy="1244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D6133-5AEA-AFBB-6F27-FF22AD53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58437" y="5479435"/>
            <a:ext cx="999460" cy="1378565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E427614-2CF9-8385-0682-DBDFC3E57F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424" y="3712052"/>
            <a:ext cx="1947899" cy="3105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6A809-68AC-E998-1877-13F025F715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2798" r="18718" b="21857"/>
          <a:stretch/>
        </p:blipFill>
        <p:spPr>
          <a:xfrm>
            <a:off x="3944597" y="4112123"/>
            <a:ext cx="1345479" cy="10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calhost--Múa-MÙA-THU-NGÀY-KHAI-TRƯỜNG-Bé-Khánh-Quỳnh_720pFH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49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07BAC0-F358-0E3F-18F1-9D8257783F23}"/>
              </a:ext>
            </a:extLst>
          </p:cNvPr>
          <p:cNvSpPr txBox="1">
            <a:spLocks/>
          </p:cNvSpPr>
          <p:nvPr/>
        </p:nvSpPr>
        <p:spPr>
          <a:xfrm>
            <a:off x="4016939" y="554182"/>
            <a:ext cx="4503606" cy="1433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Mùa thu</a:t>
            </a:r>
            <a:endParaRPr lang="en-US" sz="7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06" y="2416725"/>
            <a:ext cx="7141275" cy="41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6FA7577-443D-078B-28F5-09BE21D72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806" y="691352"/>
            <a:ext cx="2951194" cy="16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641</Words>
  <Application>Microsoft Office PowerPoint</Application>
  <PresentationFormat>Widescreen</PresentationFormat>
  <Paragraphs>77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UTM Avo</vt:lpstr>
      <vt:lpstr>Calibri Light</vt:lpstr>
      <vt:lpstr>Calibri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DELL</cp:lastModifiedBy>
  <cp:revision>40</cp:revision>
  <dcterms:created xsi:type="dcterms:W3CDTF">2023-10-19T01:39:18Z</dcterms:created>
  <dcterms:modified xsi:type="dcterms:W3CDTF">2025-09-17T13:03:08Z</dcterms:modified>
</cp:coreProperties>
</file>