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7"/>
  </p:notesMasterIdLst>
  <p:sldIdLst>
    <p:sldId id="256" r:id="rId3"/>
    <p:sldId id="269" r:id="rId4"/>
    <p:sldId id="272" r:id="rId5"/>
    <p:sldId id="270" r:id="rId6"/>
    <p:sldId id="275" r:id="rId7"/>
    <p:sldId id="276" r:id="rId8"/>
    <p:sldId id="277" r:id="rId9"/>
    <p:sldId id="281" r:id="rId10"/>
    <p:sldId id="282" r:id="rId11"/>
    <p:sldId id="283" r:id="rId12"/>
    <p:sldId id="353" r:id="rId13"/>
    <p:sldId id="354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71" r:id="rId25"/>
    <p:sldId id="349" r:id="rId26"/>
    <p:sldId id="344" r:id="rId27"/>
    <p:sldId id="346" r:id="rId28"/>
    <p:sldId id="351" r:id="rId29"/>
    <p:sldId id="345" r:id="rId30"/>
    <p:sldId id="352" r:id="rId31"/>
    <p:sldId id="278" r:id="rId32"/>
    <p:sldId id="279" r:id="rId33"/>
    <p:sldId id="280" r:id="rId34"/>
    <p:sldId id="265" r:id="rId35"/>
    <p:sldId id="268" r:id="rId36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UTM Avo" panose="02040603050506020204" pitchFamily="18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1" autoAdjust="0"/>
    <p:restoredTop sz="94643"/>
  </p:normalViewPr>
  <p:slideViewPr>
    <p:cSldViewPr snapToGrid="0">
      <p:cViewPr varScale="1">
        <p:scale>
          <a:sx n="104" d="100"/>
          <a:sy n="104" d="100"/>
        </p:scale>
        <p:origin x="7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FF17F-727B-2447-9BA9-605EA61A8D83}" type="datetimeFigureOut">
              <a:rPr lang="en-VN" smtClean="0"/>
              <a:t>12/14/2023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7DFE1-C149-4246-BB0E-69F068C4E65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2886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7DFE1-C149-4246-BB0E-69F068C4E65A}" type="slidenum">
              <a:rPr lang="en-VN" smtClean="0"/>
              <a:t>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47156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các bản đồ đánh số 1-2-3-4-5 để trả lời các câu hỏi.</a:t>
            </a:r>
          </a:p>
          <a:p>
            <a:r>
              <a:rPr lang="en-VN" dirty="0"/>
              <a:t>Khi trả lời xong tất cả các câu hỏi, bấm vào dấu ”X” để tiếp tục bài giảng.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7DFE1-C149-4246-BB0E-69F068C4E65A}" type="slidenum">
              <a:rPr lang="en-VN" smtClean="0"/>
              <a:t>24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20678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các đáp án để hiện đáp án Đúng/Sai.</a:t>
            </a:r>
          </a:p>
          <a:p>
            <a:r>
              <a:rPr lang="en-VN" dirty="0"/>
              <a:t>Trả lời xong, bấm vào ”Cuộn bản đồ” để trở lại trang đầu chọn câu hỏi.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7DFE1-C149-4246-BB0E-69F068C4E65A}" type="slidenum">
              <a:rPr lang="en-VN" smtClean="0"/>
              <a:t>25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3271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các đáp án để hiện đáp án Đúng/Sai.</a:t>
            </a:r>
          </a:p>
          <a:p>
            <a:r>
              <a:rPr lang="en-VN" dirty="0"/>
              <a:t>Trả lời xong, bấm vào ”Cuộn bản đồ” để trở lại trang đầu chọn câu hỏi.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97DFE1-C149-4246-BB0E-69F068C4E65A}" type="slidenum">
              <a:rPr lang="en-VN" smtClean="0"/>
              <a:t>26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25009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12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5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/>
              <a:t>12/14/2023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5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5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82150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919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4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7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5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9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06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68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1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66803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1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0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>
    <p:fade/>
  </p:transition>
  <p:txStyles>
    <p:titleStyle>
      <a:lvl1pPr algn="ctr" defTabSz="60962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2" indent="-228612" algn="l" defTabSz="60962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1" algn="l" defTabSz="609629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9" algn="l" defTabSz="60962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4" indent="-152409" algn="l" defTabSz="60962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70" indent="-152409" algn="l" defTabSz="60962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9" algn="l" defTabSz="60962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9" algn="l" defTabSz="60962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3" indent="-152409" algn="l" defTabSz="60962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1" indent="-152409" algn="l" defTabSz="60962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2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7" algn="l" defTabSz="60962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29" algn="l" defTabSz="60962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7" algn="l" defTabSz="60962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2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2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2" algn="l" defTabSz="60962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8" algn="l" defTabSz="60962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2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5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5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28.xml"/><Relationship Id="rId3" Type="http://schemas.openxmlformats.org/officeDocument/2006/relationships/image" Target="../media/image50.png"/><Relationship Id="rId7" Type="http://schemas.openxmlformats.org/officeDocument/2006/relationships/slide" Target="slide25.xml"/><Relationship Id="rId12" Type="http://schemas.openxmlformats.org/officeDocument/2006/relationships/image" Target="../media/image55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30.xml"/><Relationship Id="rId11" Type="http://schemas.openxmlformats.org/officeDocument/2006/relationships/slide" Target="slide27.xml"/><Relationship Id="rId5" Type="http://schemas.openxmlformats.org/officeDocument/2006/relationships/image" Target="../media/image52.svg"/><Relationship Id="rId15" Type="http://schemas.openxmlformats.org/officeDocument/2006/relationships/slide" Target="slide29.xml"/><Relationship Id="rId10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slide" Target="slide26.xml"/><Relationship Id="rId1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5.svg"/><Relationship Id="rId3" Type="http://schemas.microsoft.com/office/2007/relationships/media" Target="../media/media2.mp3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58.png"/><Relationship Id="rId2" Type="http://schemas.openxmlformats.org/officeDocument/2006/relationships/audio" Target="../media/media1.mp3"/><Relationship Id="rId16" Type="http://schemas.openxmlformats.org/officeDocument/2006/relationships/image" Target="../media/image67.sv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63.sv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66.png"/><Relationship Id="rId10" Type="http://schemas.openxmlformats.org/officeDocument/2006/relationships/image" Target="../media/image62.png"/><Relationship Id="rId4" Type="http://schemas.openxmlformats.org/officeDocument/2006/relationships/audio" Target="../media/media2.mp3"/><Relationship Id="rId9" Type="http://schemas.openxmlformats.org/officeDocument/2006/relationships/image" Target="../media/image61.png"/><Relationship Id="rId1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65.svg"/><Relationship Id="rId3" Type="http://schemas.microsoft.com/office/2007/relationships/media" Target="../media/media2.mp3"/><Relationship Id="rId7" Type="http://schemas.openxmlformats.org/officeDocument/2006/relationships/image" Target="../media/image68.png"/><Relationship Id="rId12" Type="http://schemas.openxmlformats.org/officeDocument/2006/relationships/image" Target="../media/image64.png"/><Relationship Id="rId17" Type="http://schemas.openxmlformats.org/officeDocument/2006/relationships/image" Target="../media/image58.png"/><Relationship Id="rId2" Type="http://schemas.openxmlformats.org/officeDocument/2006/relationships/audio" Target="../media/media1.mp3"/><Relationship Id="rId16" Type="http://schemas.openxmlformats.org/officeDocument/2006/relationships/image" Target="../media/image67.sv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63.sv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66.png"/><Relationship Id="rId10" Type="http://schemas.openxmlformats.org/officeDocument/2006/relationships/image" Target="../media/image62.png"/><Relationship Id="rId4" Type="http://schemas.openxmlformats.org/officeDocument/2006/relationships/audio" Target="../media/media2.mp3"/><Relationship Id="rId9" Type="http://schemas.openxmlformats.org/officeDocument/2006/relationships/image" Target="../media/image61.png"/><Relationship Id="rId1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slide" Target="slide24.xml"/><Relationship Id="rId3" Type="http://schemas.microsoft.com/office/2007/relationships/media" Target="../media/media2.mp3"/><Relationship Id="rId7" Type="http://schemas.openxmlformats.org/officeDocument/2006/relationships/image" Target="../media/image60.svg"/><Relationship Id="rId12" Type="http://schemas.openxmlformats.org/officeDocument/2006/relationships/image" Target="../media/image65.svg"/><Relationship Id="rId2" Type="http://schemas.openxmlformats.org/officeDocument/2006/relationships/audio" Target="../media/media1.mp3"/><Relationship Id="rId16" Type="http://schemas.openxmlformats.org/officeDocument/2006/relationships/image" Target="../media/image58.png"/><Relationship Id="rId1" Type="http://schemas.microsoft.com/office/2007/relationships/media" Target="../media/media1.mp3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67.svg"/><Relationship Id="rId10" Type="http://schemas.openxmlformats.org/officeDocument/2006/relationships/image" Target="../media/image63.svg"/><Relationship Id="rId4" Type="http://schemas.openxmlformats.org/officeDocument/2006/relationships/audio" Target="../media/media2.mp3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slide" Target="slide24.xml"/><Relationship Id="rId3" Type="http://schemas.microsoft.com/office/2007/relationships/media" Target="../media/media2.mp3"/><Relationship Id="rId7" Type="http://schemas.openxmlformats.org/officeDocument/2006/relationships/image" Target="../media/image60.svg"/><Relationship Id="rId12" Type="http://schemas.openxmlformats.org/officeDocument/2006/relationships/image" Target="../media/image65.svg"/><Relationship Id="rId2" Type="http://schemas.openxmlformats.org/officeDocument/2006/relationships/audio" Target="../media/media1.mp3"/><Relationship Id="rId16" Type="http://schemas.openxmlformats.org/officeDocument/2006/relationships/image" Target="../media/image58.png"/><Relationship Id="rId1" Type="http://schemas.microsoft.com/office/2007/relationships/media" Target="../media/media1.mp3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67.svg"/><Relationship Id="rId10" Type="http://schemas.openxmlformats.org/officeDocument/2006/relationships/image" Target="../media/image63.svg"/><Relationship Id="rId4" Type="http://schemas.openxmlformats.org/officeDocument/2006/relationships/audio" Target="../media/media2.mp3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slide" Target="slide24.xml"/><Relationship Id="rId3" Type="http://schemas.microsoft.com/office/2007/relationships/media" Target="../media/media2.mp3"/><Relationship Id="rId7" Type="http://schemas.openxmlformats.org/officeDocument/2006/relationships/image" Target="../media/image69.svg"/><Relationship Id="rId12" Type="http://schemas.openxmlformats.org/officeDocument/2006/relationships/image" Target="../media/image65.svg"/><Relationship Id="rId2" Type="http://schemas.openxmlformats.org/officeDocument/2006/relationships/audio" Target="../media/media1.mp3"/><Relationship Id="rId16" Type="http://schemas.openxmlformats.org/officeDocument/2006/relationships/image" Target="../media/image58.png"/><Relationship Id="rId1" Type="http://schemas.microsoft.com/office/2007/relationships/media" Target="../media/media1.mp3"/><Relationship Id="rId6" Type="http://schemas.openxmlformats.org/officeDocument/2006/relationships/image" Target="../media/image68.png"/><Relationship Id="rId11" Type="http://schemas.openxmlformats.org/officeDocument/2006/relationships/image" Target="../media/image64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67.svg"/><Relationship Id="rId10" Type="http://schemas.openxmlformats.org/officeDocument/2006/relationships/image" Target="../media/image63.svg"/><Relationship Id="rId4" Type="http://schemas.openxmlformats.org/officeDocument/2006/relationships/audio" Target="../media/media2.mp3"/><Relationship Id="rId9" Type="http://schemas.openxmlformats.org/officeDocument/2006/relationships/image" Target="../media/image62.png"/><Relationship Id="rId1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5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oc10fb/" TargetMode="Externa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microsoft.com/office/2007/relationships/hdphoto" Target="../media/hdphoto1.wdp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lich-su-va-dia-li-4/1/332/5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EFDB68F-EF71-21D6-B61B-CC66E084FFBD}"/>
              </a:ext>
            </a:extLst>
          </p:cNvPr>
          <p:cNvSpPr txBox="1">
            <a:spLocks/>
          </p:cNvSpPr>
          <p:nvPr/>
        </p:nvSpPr>
        <p:spPr>
          <a:xfrm>
            <a:off x="8079699" y="17686"/>
            <a:ext cx="4005683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Lịch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Địa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lí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4AE29C4-B8DE-6AB4-4680-E8A13A50D0B6}"/>
              </a:ext>
            </a:extLst>
          </p:cNvPr>
          <p:cNvSpPr txBox="1">
            <a:spLocks/>
          </p:cNvSpPr>
          <p:nvPr/>
        </p:nvSpPr>
        <p:spPr>
          <a:xfrm>
            <a:off x="1092162" y="2721966"/>
            <a:ext cx="10347452" cy="3593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Bài 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1:</a:t>
            </a:r>
            <a:r>
              <a:rPr lang="vi-VN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quen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phương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tiện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môn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Lịch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sử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Địa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lí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Phần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1, 2)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8ECBA-4A6E-DFE9-AAA6-DC1B0F24D48D}"/>
              </a:ext>
            </a:extLst>
          </p:cNvPr>
          <p:cNvSpPr txBox="1"/>
          <p:nvPr/>
        </p:nvSpPr>
        <p:spPr>
          <a:xfrm>
            <a:off x="1768839" y="1700789"/>
            <a:ext cx="8994098" cy="1021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đầu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F1D8B7-4AA4-7205-01ED-47C9E2741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838" y="1761740"/>
            <a:ext cx="3483488" cy="48045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DD766D-DB7F-9FC2-9398-3C1C2965B7B3}"/>
              </a:ext>
            </a:extLst>
          </p:cNvPr>
          <p:cNvSpPr/>
          <p:nvPr/>
        </p:nvSpPr>
        <p:spPr>
          <a:xfrm>
            <a:off x="435822" y="6115815"/>
            <a:ext cx="3427705" cy="4835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800">
              <a:latin typeface="UTM Avo" panose="02040603050506020204" pitchFamily="18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3F56FFA-408A-8E43-0CD0-3491A48AA376}"/>
              </a:ext>
            </a:extLst>
          </p:cNvPr>
          <p:cNvCxnSpPr>
            <a:cxnSpLocks/>
          </p:cNvCxnSpPr>
          <p:nvPr/>
        </p:nvCxnSpPr>
        <p:spPr>
          <a:xfrm>
            <a:off x="3863527" y="6357600"/>
            <a:ext cx="129005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025A6A0-38D4-3E8F-22DC-BF2DB8811508}"/>
              </a:ext>
            </a:extLst>
          </p:cNvPr>
          <p:cNvSpPr txBox="1"/>
          <p:nvPr/>
        </p:nvSpPr>
        <p:spPr>
          <a:xfrm>
            <a:off x="5245855" y="5409852"/>
            <a:ext cx="6510323" cy="141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latin typeface="UTM Avo" panose="02040603050506020204" pitchFamily="18"/>
                <a:cs typeface="Arial" panose="020B0604020202020204" pitchFamily="34" charset="0"/>
              </a:rPr>
              <a:t>Nội</a:t>
            </a:r>
            <a:r>
              <a:rPr lang="en-US" sz="2000" b="1" dirty="0">
                <a:latin typeface="UTM Avo" panose="02040603050506020204" pitchFamily="18"/>
                <a:cs typeface="Arial" panose="020B0604020202020204" pitchFamily="34" charset="0"/>
              </a:rPr>
              <a:t> dung: </a:t>
            </a:r>
            <a:r>
              <a:rPr lang="vi-VN" sz="2000" dirty="0">
                <a:latin typeface="UTM Avo" panose="02040603050506020204" pitchFamily="18"/>
              </a:rPr>
              <a:t>Lược đồ nghĩa quân Lam Sơn tấn công quân Minh trong trận Chi Lăng – Xương Giang (năm 1427). </a:t>
            </a:r>
            <a:endParaRPr lang="en-US" sz="2000" dirty="0">
              <a:latin typeface="UTM Avo" panose="02040603050506020204" pitchFamily="18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34E6D95-4228-78F9-6EB6-A208261179AD}"/>
              </a:ext>
            </a:extLst>
          </p:cNvPr>
          <p:cNvSpPr/>
          <p:nvPr/>
        </p:nvSpPr>
        <p:spPr>
          <a:xfrm>
            <a:off x="2104575" y="2212252"/>
            <a:ext cx="201957" cy="117808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800">
              <a:latin typeface="UTM Avo" panose="02040603050506020204" pitchFamily="18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E77BA0-4F67-D9F2-13CA-5F5032557145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2306532" y="2179109"/>
            <a:ext cx="2942317" cy="6221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41F804-68E1-638C-FB11-7C9BC3A0F304}"/>
              </a:ext>
            </a:extLst>
          </p:cNvPr>
          <p:cNvGrpSpPr/>
          <p:nvPr/>
        </p:nvGrpSpPr>
        <p:grpSpPr>
          <a:xfrm>
            <a:off x="5248849" y="1758553"/>
            <a:ext cx="6451600" cy="841111"/>
            <a:chOff x="8077200" y="1655167"/>
            <a:chExt cx="9677400" cy="12616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8FBD02-B663-3843-F6B9-3D254DB94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6" t="6297" r="72346" b="84471"/>
            <a:stretch/>
          </p:blipFill>
          <p:spPr>
            <a:xfrm>
              <a:off x="8077200" y="1655167"/>
              <a:ext cx="2916031" cy="1261666"/>
            </a:xfrm>
            <a:prstGeom prst="rect">
              <a:avLst/>
            </a:prstGeom>
            <a:ln>
              <a:solidFill>
                <a:srgbClr val="4D9FBE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7F6294-5EBB-156C-EBF3-E5AC6A78AC56}"/>
                </a:ext>
              </a:extLst>
            </p:cNvPr>
            <p:cNvSpPr txBox="1"/>
            <p:nvPr/>
          </p:nvSpPr>
          <p:spPr>
            <a:xfrm>
              <a:off x="11430000" y="1836573"/>
              <a:ext cx="6324600" cy="732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Nghĩa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quân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Lam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Sơn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tấn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công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C75785-7717-EF3B-C160-88B7DE77096B}"/>
              </a:ext>
            </a:extLst>
          </p:cNvPr>
          <p:cNvGrpSpPr/>
          <p:nvPr/>
        </p:nvGrpSpPr>
        <p:grpSpPr>
          <a:xfrm>
            <a:off x="5245855" y="2834635"/>
            <a:ext cx="6451600" cy="1320795"/>
            <a:chOff x="8382000" y="3162302"/>
            <a:chExt cx="9677400" cy="198119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F197F0E-6EB5-C7E1-7503-14267E22C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1" t="18908" r="73167" b="66595"/>
            <a:stretch/>
          </p:blipFill>
          <p:spPr>
            <a:xfrm>
              <a:off x="8382000" y="3162302"/>
              <a:ext cx="2611231" cy="1981193"/>
            </a:xfrm>
            <a:prstGeom prst="rect">
              <a:avLst/>
            </a:prstGeom>
            <a:ln>
              <a:solidFill>
                <a:srgbClr val="4D9FBE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988F42-9E77-8512-534E-DE22A3F831EA}"/>
                </a:ext>
              </a:extLst>
            </p:cNvPr>
            <p:cNvSpPr txBox="1"/>
            <p:nvPr/>
          </p:nvSpPr>
          <p:spPr>
            <a:xfrm>
              <a:off x="11430000" y="3752692"/>
              <a:ext cx="6629400" cy="732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Nghĩa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quân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Lam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Sơn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mai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phục</a:t>
              </a:r>
              <a:endParaRPr lang="en-US" sz="20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F92AB40-1FC4-9E62-BEC6-F1A31DE8470C}"/>
              </a:ext>
            </a:extLst>
          </p:cNvPr>
          <p:cNvCxnSpPr>
            <a:cxnSpLocks/>
            <a:stCxn id="10" idx="1"/>
            <a:endCxn id="16" idx="1"/>
          </p:cNvCxnSpPr>
          <p:nvPr/>
        </p:nvCxnSpPr>
        <p:spPr>
          <a:xfrm>
            <a:off x="2306532" y="2801296"/>
            <a:ext cx="2939323" cy="6937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86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F1D8B7-4AA4-7205-01ED-47C9E2741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838" y="1761740"/>
            <a:ext cx="3483488" cy="48045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DD766D-DB7F-9FC2-9398-3C1C2965B7B3}"/>
              </a:ext>
            </a:extLst>
          </p:cNvPr>
          <p:cNvSpPr/>
          <p:nvPr/>
        </p:nvSpPr>
        <p:spPr>
          <a:xfrm>
            <a:off x="435822" y="6115815"/>
            <a:ext cx="3427705" cy="4835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800">
              <a:latin typeface="UTM Avo" panose="02040603050506020204" pitchFamily="18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3F56FFA-408A-8E43-0CD0-3491A48AA376}"/>
              </a:ext>
            </a:extLst>
          </p:cNvPr>
          <p:cNvCxnSpPr>
            <a:cxnSpLocks/>
          </p:cNvCxnSpPr>
          <p:nvPr/>
        </p:nvCxnSpPr>
        <p:spPr>
          <a:xfrm>
            <a:off x="3863527" y="6357600"/>
            <a:ext cx="129005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025A6A0-38D4-3E8F-22DC-BF2DB8811508}"/>
              </a:ext>
            </a:extLst>
          </p:cNvPr>
          <p:cNvSpPr txBox="1"/>
          <p:nvPr/>
        </p:nvSpPr>
        <p:spPr>
          <a:xfrm>
            <a:off x="5245855" y="5409852"/>
            <a:ext cx="6510323" cy="141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latin typeface="UTM Avo" panose="02040603050506020204" pitchFamily="18"/>
                <a:cs typeface="Arial" panose="020B0604020202020204" pitchFamily="34" charset="0"/>
              </a:rPr>
              <a:t>Nội</a:t>
            </a:r>
            <a:r>
              <a:rPr lang="en-US" sz="2000" b="1" dirty="0">
                <a:latin typeface="UTM Avo" panose="02040603050506020204" pitchFamily="18"/>
                <a:cs typeface="Arial" panose="020B0604020202020204" pitchFamily="34" charset="0"/>
              </a:rPr>
              <a:t> dung: </a:t>
            </a:r>
            <a:r>
              <a:rPr lang="vi-VN" sz="2000" dirty="0">
                <a:latin typeface="UTM Avo" panose="02040603050506020204" pitchFamily="18"/>
              </a:rPr>
              <a:t>Lược đồ nghĩa quân Lam Sơn tấn công quân Minh trong trận Chi Lăng – Xương Giang (năm 1427). </a:t>
            </a:r>
            <a:endParaRPr lang="en-US" sz="2000" dirty="0">
              <a:latin typeface="UTM Avo" panose="02040603050506020204" pitchFamily="18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34E6D95-4228-78F9-6EB6-A208261179AD}"/>
              </a:ext>
            </a:extLst>
          </p:cNvPr>
          <p:cNvSpPr/>
          <p:nvPr/>
        </p:nvSpPr>
        <p:spPr>
          <a:xfrm>
            <a:off x="2104575" y="2212252"/>
            <a:ext cx="201957" cy="117808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800">
              <a:latin typeface="UTM Avo" panose="02040603050506020204" pitchFamily="18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AB41F84-141E-11AB-0F8D-7ABD6054FD63}"/>
              </a:ext>
            </a:extLst>
          </p:cNvPr>
          <p:cNvCxnSpPr>
            <a:cxnSpLocks/>
          </p:cNvCxnSpPr>
          <p:nvPr/>
        </p:nvCxnSpPr>
        <p:spPr>
          <a:xfrm flipV="1">
            <a:off x="2306532" y="2179109"/>
            <a:ext cx="2942317" cy="6221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C71F66A-13A5-8E7F-81A6-B24AA46A39D1}"/>
              </a:ext>
            </a:extLst>
          </p:cNvPr>
          <p:cNvCxnSpPr>
            <a:cxnSpLocks/>
          </p:cNvCxnSpPr>
          <p:nvPr/>
        </p:nvCxnSpPr>
        <p:spPr>
          <a:xfrm>
            <a:off x="2306532" y="2801296"/>
            <a:ext cx="2939323" cy="6937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DBD05FB6-47BA-9443-6C76-3CD191B57E8E}"/>
              </a:ext>
            </a:extLst>
          </p:cNvPr>
          <p:cNvGrpSpPr/>
          <p:nvPr/>
        </p:nvGrpSpPr>
        <p:grpSpPr>
          <a:xfrm>
            <a:off x="5245855" y="1758552"/>
            <a:ext cx="6759394" cy="841112"/>
            <a:chOff x="8077203" y="1720321"/>
            <a:chExt cx="10139091" cy="12616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3B69F2-FD86-97E3-AD88-CE7B1A4042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7" t="35251" r="71565" b="55517"/>
            <a:stretch/>
          </p:blipFill>
          <p:spPr>
            <a:xfrm>
              <a:off x="8077203" y="1720321"/>
              <a:ext cx="2916035" cy="1261668"/>
            </a:xfrm>
            <a:prstGeom prst="rect">
              <a:avLst/>
            </a:prstGeom>
            <a:ln>
              <a:solidFill>
                <a:srgbClr val="4D9FBE"/>
              </a:solidFill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7F8DCD0-7ACD-AA0D-B92B-9DB33EC76D87}"/>
                </a:ext>
              </a:extLst>
            </p:cNvPr>
            <p:cNvSpPr txBox="1"/>
            <p:nvPr/>
          </p:nvSpPr>
          <p:spPr>
            <a:xfrm>
              <a:off x="11434494" y="1894113"/>
              <a:ext cx="6781800" cy="732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Nghĩa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quân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Lam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Sơn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phòng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ngự</a:t>
              </a:r>
              <a:endParaRPr lang="en-US" sz="20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4221008-4F10-18E3-6C49-CFB00F242B32}"/>
              </a:ext>
            </a:extLst>
          </p:cNvPr>
          <p:cNvGrpSpPr/>
          <p:nvPr/>
        </p:nvGrpSpPr>
        <p:grpSpPr>
          <a:xfrm>
            <a:off x="5245855" y="2828693"/>
            <a:ext cx="6451600" cy="1320795"/>
            <a:chOff x="8382000" y="3162302"/>
            <a:chExt cx="9677400" cy="198119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0165B21-FD12-FA7D-C87C-CC0D08B22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4" t="45102" r="72634" b="40401"/>
            <a:stretch/>
          </p:blipFill>
          <p:spPr>
            <a:xfrm>
              <a:off x="8382000" y="3162302"/>
              <a:ext cx="2611232" cy="1981193"/>
            </a:xfrm>
            <a:prstGeom prst="rect">
              <a:avLst/>
            </a:prstGeom>
            <a:ln>
              <a:solidFill>
                <a:srgbClr val="4D9FBE"/>
              </a:solidFill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D51E871-1E25-23E7-9583-E2387BCE5F8D}"/>
                </a:ext>
              </a:extLst>
            </p:cNvPr>
            <p:cNvSpPr txBox="1"/>
            <p:nvPr/>
          </p:nvSpPr>
          <p:spPr>
            <a:xfrm>
              <a:off x="11430000" y="3752692"/>
              <a:ext cx="6629400" cy="732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Nghĩa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quân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Lam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Sơn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bao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vây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16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F1D8B7-4AA4-7205-01ED-47C9E2741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838" y="1761740"/>
            <a:ext cx="3483488" cy="48045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DD766D-DB7F-9FC2-9398-3C1C2965B7B3}"/>
              </a:ext>
            </a:extLst>
          </p:cNvPr>
          <p:cNvSpPr/>
          <p:nvPr/>
        </p:nvSpPr>
        <p:spPr>
          <a:xfrm>
            <a:off x="435822" y="6115815"/>
            <a:ext cx="3427705" cy="4835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800">
              <a:latin typeface="UTM Avo" panose="02040603050506020204" pitchFamily="18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3F56FFA-408A-8E43-0CD0-3491A48AA376}"/>
              </a:ext>
            </a:extLst>
          </p:cNvPr>
          <p:cNvCxnSpPr>
            <a:cxnSpLocks/>
          </p:cNvCxnSpPr>
          <p:nvPr/>
        </p:nvCxnSpPr>
        <p:spPr>
          <a:xfrm>
            <a:off x="3863527" y="6357600"/>
            <a:ext cx="129005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025A6A0-38D4-3E8F-22DC-BF2DB8811508}"/>
              </a:ext>
            </a:extLst>
          </p:cNvPr>
          <p:cNvSpPr txBox="1"/>
          <p:nvPr/>
        </p:nvSpPr>
        <p:spPr>
          <a:xfrm>
            <a:off x="5245855" y="5409852"/>
            <a:ext cx="6510323" cy="141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latin typeface="UTM Avo" panose="02040603050506020204" pitchFamily="18"/>
                <a:cs typeface="Arial" panose="020B0604020202020204" pitchFamily="34" charset="0"/>
              </a:rPr>
              <a:t>Nội</a:t>
            </a:r>
            <a:r>
              <a:rPr lang="en-US" sz="2000" b="1" dirty="0">
                <a:latin typeface="UTM Avo" panose="02040603050506020204" pitchFamily="18"/>
                <a:cs typeface="Arial" panose="020B0604020202020204" pitchFamily="34" charset="0"/>
              </a:rPr>
              <a:t> dung: </a:t>
            </a:r>
            <a:r>
              <a:rPr lang="vi-VN" sz="2000" dirty="0">
                <a:latin typeface="UTM Avo" panose="02040603050506020204" pitchFamily="18"/>
              </a:rPr>
              <a:t>Lược đồ nghĩa quân Lam Sơn tấn công quân Minh trong trận Chi Lăng – Xương Giang (năm 1427). </a:t>
            </a:r>
            <a:endParaRPr lang="en-US" sz="2000" dirty="0">
              <a:latin typeface="UTM Avo" panose="02040603050506020204" pitchFamily="18"/>
            </a:endParaRP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34E6D95-4228-78F9-6EB6-A208261179AD}"/>
              </a:ext>
            </a:extLst>
          </p:cNvPr>
          <p:cNvSpPr/>
          <p:nvPr/>
        </p:nvSpPr>
        <p:spPr>
          <a:xfrm>
            <a:off x="2104575" y="2212252"/>
            <a:ext cx="201957" cy="117808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800">
              <a:latin typeface="UTM Avo" panose="02040603050506020204" pitchFamily="18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AB5CEF5-3E1A-6A9D-29B4-29E0651CB923}"/>
              </a:ext>
            </a:extLst>
          </p:cNvPr>
          <p:cNvCxnSpPr>
            <a:cxnSpLocks/>
          </p:cNvCxnSpPr>
          <p:nvPr/>
        </p:nvCxnSpPr>
        <p:spPr>
          <a:xfrm flipV="1">
            <a:off x="2306532" y="2179109"/>
            <a:ext cx="2942317" cy="6221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7C8CF1B-BD19-2B6F-15EB-44F664499A05}"/>
              </a:ext>
            </a:extLst>
          </p:cNvPr>
          <p:cNvCxnSpPr>
            <a:cxnSpLocks/>
          </p:cNvCxnSpPr>
          <p:nvPr/>
        </p:nvCxnSpPr>
        <p:spPr>
          <a:xfrm>
            <a:off x="2306532" y="2801296"/>
            <a:ext cx="2939323" cy="6937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87D2205-6DB5-6BDC-29CC-581ED6157AD4}"/>
              </a:ext>
            </a:extLst>
          </p:cNvPr>
          <p:cNvGrpSpPr/>
          <p:nvPr/>
        </p:nvGrpSpPr>
        <p:grpSpPr>
          <a:xfrm>
            <a:off x="5248849" y="1758553"/>
            <a:ext cx="6451600" cy="841111"/>
            <a:chOff x="8077200" y="1655167"/>
            <a:chExt cx="9677400" cy="126166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02CAD8-4532-5B01-38A4-491CFD01B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8" t="60255" r="70914" b="30513"/>
            <a:stretch/>
          </p:blipFill>
          <p:spPr>
            <a:xfrm>
              <a:off x="8077200" y="1655167"/>
              <a:ext cx="2916031" cy="1261666"/>
            </a:xfrm>
            <a:prstGeom prst="rect">
              <a:avLst/>
            </a:prstGeom>
            <a:ln>
              <a:solidFill>
                <a:srgbClr val="4D9FBE"/>
              </a:solidFill>
            </a:ln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58CB32D-17C2-46F6-39CA-951850EDC2EF}"/>
                </a:ext>
              </a:extLst>
            </p:cNvPr>
            <p:cNvSpPr txBox="1"/>
            <p:nvPr/>
          </p:nvSpPr>
          <p:spPr>
            <a:xfrm>
              <a:off x="11430000" y="1836574"/>
              <a:ext cx="6324600" cy="732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Nơi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quân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Minh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bị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tiêu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diệt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6181D7-DAC1-027A-FF4E-333FC3A4DA42}"/>
              </a:ext>
            </a:extLst>
          </p:cNvPr>
          <p:cNvGrpSpPr/>
          <p:nvPr/>
        </p:nvGrpSpPr>
        <p:grpSpPr>
          <a:xfrm>
            <a:off x="5245855" y="2964845"/>
            <a:ext cx="6451600" cy="1019013"/>
            <a:chOff x="8382000" y="3614976"/>
            <a:chExt cx="9677400" cy="152851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EC84E92-F81B-602A-1B03-E2C11F87D4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1" t="73009" r="73167" b="15806"/>
            <a:stretch/>
          </p:blipFill>
          <p:spPr>
            <a:xfrm>
              <a:off x="8382000" y="3614976"/>
              <a:ext cx="2611231" cy="1528519"/>
            </a:xfrm>
            <a:prstGeom prst="rect">
              <a:avLst/>
            </a:prstGeom>
            <a:ln>
              <a:solidFill>
                <a:srgbClr val="4D9FBE"/>
              </a:solidFill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47D666-C4FE-1593-B4D0-96C12DCA0B76}"/>
                </a:ext>
              </a:extLst>
            </p:cNvPr>
            <p:cNvSpPr txBox="1"/>
            <p:nvPr/>
          </p:nvSpPr>
          <p:spPr>
            <a:xfrm>
              <a:off x="11430000" y="3999172"/>
              <a:ext cx="6629400" cy="732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>
                  <a:latin typeface="UTM Avo" panose="02040603050506020204" pitchFamily="18"/>
                  <a:cs typeface="Arial" panose="020B0604020202020204" pitchFamily="34" charset="0"/>
                </a:rPr>
                <a:t>Quân Minh hành quân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E5A4788-A3F7-84B7-1D82-C32B9DDEE837}"/>
              </a:ext>
            </a:extLst>
          </p:cNvPr>
          <p:cNvGrpSpPr/>
          <p:nvPr/>
        </p:nvGrpSpPr>
        <p:grpSpPr>
          <a:xfrm>
            <a:off x="5245855" y="4353392"/>
            <a:ext cx="6451600" cy="1019013"/>
            <a:chOff x="8382000" y="3614976"/>
            <a:chExt cx="9677400" cy="152851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84CE9C3-5508-6F03-18FF-8201B2A9CE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1" t="86266" r="74857" b="2549"/>
            <a:stretch/>
          </p:blipFill>
          <p:spPr>
            <a:xfrm>
              <a:off x="8382000" y="3614976"/>
              <a:ext cx="2611231" cy="1528519"/>
            </a:xfrm>
            <a:prstGeom prst="rect">
              <a:avLst/>
            </a:prstGeom>
            <a:ln>
              <a:solidFill>
                <a:srgbClr val="4D9FBE"/>
              </a:solidFill>
            </a:ln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5EBBF9B-25D7-5F00-CA6B-7189F249B38D}"/>
                </a:ext>
              </a:extLst>
            </p:cNvPr>
            <p:cNvSpPr txBox="1"/>
            <p:nvPr/>
          </p:nvSpPr>
          <p:spPr>
            <a:xfrm>
              <a:off x="11430000" y="3979029"/>
              <a:ext cx="6629400" cy="732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Biên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giới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quốc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gia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/>
                  <a:cs typeface="Arial" panose="020B0604020202020204" pitchFamily="34" charset="0"/>
                </a:rPr>
                <a:t>ngày</a:t>
              </a:r>
              <a:r>
                <a:rPr lang="en-US" sz="2000" dirty="0">
                  <a:latin typeface="UTM Avo" panose="02040603050506020204" pitchFamily="18"/>
                  <a:cs typeface="Arial" panose="020B0604020202020204" pitchFamily="34" charset="0"/>
                </a:rPr>
                <a:t> nay</a:t>
              </a:r>
            </a:p>
          </p:txBody>
        </p: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37E0E8E-10DA-3C97-F3DF-960140230D1D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2306532" y="2801296"/>
            <a:ext cx="2939323" cy="20616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72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2A1E9D-0E1B-FBC2-83BA-9DFCA6725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2" b="12665"/>
          <a:stretch/>
        </p:blipFill>
        <p:spPr>
          <a:xfrm>
            <a:off x="3487337" y="1687298"/>
            <a:ext cx="5207000" cy="510070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95CBD1F-B2BF-FBFB-D7C3-F7478BEDC897}"/>
              </a:ext>
            </a:extLst>
          </p:cNvPr>
          <p:cNvSpPr/>
          <p:nvPr/>
        </p:nvSpPr>
        <p:spPr>
          <a:xfrm>
            <a:off x="6585962" y="1770961"/>
            <a:ext cx="1408470" cy="570096"/>
          </a:xfrm>
          <a:prstGeom prst="ellipse">
            <a:avLst/>
          </a:prstGeom>
          <a:noFill/>
          <a:ln w="57150">
            <a:solidFill>
              <a:srgbClr val="4D9F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7BED45-ECFE-9CBE-58EE-7EF8993A329F}"/>
              </a:ext>
            </a:extLst>
          </p:cNvPr>
          <p:cNvCxnSpPr>
            <a:cxnSpLocks/>
          </p:cNvCxnSpPr>
          <p:nvPr/>
        </p:nvCxnSpPr>
        <p:spPr>
          <a:xfrm flipH="1" flipV="1">
            <a:off x="7988414" y="2251738"/>
            <a:ext cx="1013696" cy="420563"/>
          </a:xfrm>
          <a:prstGeom prst="straightConnector1">
            <a:avLst/>
          </a:prstGeom>
          <a:ln w="57150">
            <a:solidFill>
              <a:srgbClr val="4D9F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10A8A9-DA1D-9504-25EE-8766FCD23D40}"/>
              </a:ext>
            </a:extLst>
          </p:cNvPr>
          <p:cNvSpPr/>
          <p:nvPr/>
        </p:nvSpPr>
        <p:spPr>
          <a:xfrm>
            <a:off x="9115730" y="2265901"/>
            <a:ext cx="2082800" cy="812800"/>
          </a:xfrm>
          <a:prstGeom prst="roundRect">
            <a:avLst/>
          </a:prstGeom>
          <a:solidFill>
            <a:srgbClr val="F9EAC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Pha Lũy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6C1D9-44BC-9CB7-DBEA-B070B5B8D470}"/>
              </a:ext>
            </a:extLst>
          </p:cNvPr>
          <p:cNvSpPr/>
          <p:nvPr/>
        </p:nvSpPr>
        <p:spPr>
          <a:xfrm>
            <a:off x="610394" y="5444218"/>
            <a:ext cx="11176000" cy="1343781"/>
          </a:xfrm>
          <a:prstGeom prst="rect">
            <a:avLst/>
          </a:prstGeom>
          <a:solidFill>
            <a:schemeClr val="bg1"/>
          </a:solidFill>
          <a:ln>
            <a:solidFill>
              <a:srgbClr val="F5CC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địa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nghĩa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quân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Lam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Sơn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tấn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E3DAC101-B90C-1DAC-2123-7CC6B94DE2C7}"/>
              </a:ext>
            </a:extLst>
          </p:cNvPr>
          <p:cNvSpPr/>
          <p:nvPr/>
        </p:nvSpPr>
        <p:spPr>
          <a:xfrm>
            <a:off x="6778123" y="3427160"/>
            <a:ext cx="1408473" cy="570096"/>
          </a:xfrm>
          <a:prstGeom prst="ellipse">
            <a:avLst/>
          </a:prstGeom>
          <a:noFill/>
          <a:ln w="57150">
            <a:solidFill>
              <a:srgbClr val="4D9F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BA15F65-4F8A-29A6-D412-C8861750009F}"/>
              </a:ext>
            </a:extLst>
          </p:cNvPr>
          <p:cNvCxnSpPr>
            <a:cxnSpLocks/>
          </p:cNvCxnSpPr>
          <p:nvPr/>
        </p:nvCxnSpPr>
        <p:spPr>
          <a:xfrm flipH="1" flipV="1">
            <a:off x="8039740" y="3970188"/>
            <a:ext cx="908468" cy="452188"/>
          </a:xfrm>
          <a:prstGeom prst="straightConnector1">
            <a:avLst/>
          </a:prstGeom>
          <a:ln w="57150">
            <a:solidFill>
              <a:srgbClr val="4D9F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12">
            <a:extLst>
              <a:ext uri="{FF2B5EF4-FFF2-40B4-BE49-F238E27FC236}">
                <a16:creationId xmlns:a16="http://schemas.microsoft.com/office/drawing/2014/main" id="{C82CBA7C-5CDB-167B-B7ED-17173451E362}"/>
              </a:ext>
            </a:extLst>
          </p:cNvPr>
          <p:cNvSpPr/>
          <p:nvPr/>
        </p:nvSpPr>
        <p:spPr>
          <a:xfrm>
            <a:off x="9115730" y="4119263"/>
            <a:ext cx="2082800" cy="812800"/>
          </a:xfrm>
          <a:prstGeom prst="roundRect">
            <a:avLst/>
          </a:prstGeom>
          <a:solidFill>
            <a:srgbClr val="F9EAC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Ải Lưu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5CBA1F7-F03D-5C33-6F14-200F1D51A5F1}"/>
              </a:ext>
            </a:extLst>
          </p:cNvPr>
          <p:cNvSpPr/>
          <p:nvPr/>
        </p:nvSpPr>
        <p:spPr>
          <a:xfrm rot="886770">
            <a:off x="5995151" y="4335385"/>
            <a:ext cx="1328953" cy="490467"/>
          </a:xfrm>
          <a:prstGeom prst="ellipse">
            <a:avLst/>
          </a:prstGeom>
          <a:noFill/>
          <a:ln w="57150">
            <a:solidFill>
              <a:srgbClr val="4D9F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40" name="Rectangle: Rounded Corners 15">
            <a:extLst>
              <a:ext uri="{FF2B5EF4-FFF2-40B4-BE49-F238E27FC236}">
                <a16:creationId xmlns:a16="http://schemas.microsoft.com/office/drawing/2014/main" id="{FB08F7C8-ACFB-BCCC-50BA-7135828AFA9D}"/>
              </a:ext>
            </a:extLst>
          </p:cNvPr>
          <p:cNvSpPr/>
          <p:nvPr/>
        </p:nvSpPr>
        <p:spPr>
          <a:xfrm>
            <a:off x="347114" y="2120184"/>
            <a:ext cx="2082800" cy="812800"/>
          </a:xfrm>
          <a:prstGeom prst="roundRect">
            <a:avLst/>
          </a:prstGeom>
          <a:solidFill>
            <a:srgbClr val="F9EAC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Cần Trạm 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D4D7F9-7552-7FE0-1CF3-EEAAAE76CCA7}"/>
              </a:ext>
            </a:extLst>
          </p:cNvPr>
          <p:cNvCxnSpPr>
            <a:cxnSpLocks/>
          </p:cNvCxnSpPr>
          <p:nvPr/>
        </p:nvCxnSpPr>
        <p:spPr>
          <a:xfrm>
            <a:off x="2543534" y="2528269"/>
            <a:ext cx="3424529" cy="1737803"/>
          </a:xfrm>
          <a:prstGeom prst="straightConnector1">
            <a:avLst/>
          </a:prstGeom>
          <a:ln w="57150">
            <a:solidFill>
              <a:srgbClr val="4D9F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0AA968D2-AE12-CF7D-FF02-1C3B6C58D077}"/>
              </a:ext>
            </a:extLst>
          </p:cNvPr>
          <p:cNvSpPr/>
          <p:nvPr/>
        </p:nvSpPr>
        <p:spPr>
          <a:xfrm rot="1273355">
            <a:off x="5314307" y="4726809"/>
            <a:ext cx="1453697" cy="475826"/>
          </a:xfrm>
          <a:prstGeom prst="ellipse">
            <a:avLst/>
          </a:prstGeom>
          <a:noFill/>
          <a:ln w="57150">
            <a:solidFill>
              <a:srgbClr val="4D9F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43" name="Rectangle: Rounded Corners 22">
            <a:extLst>
              <a:ext uri="{FF2B5EF4-FFF2-40B4-BE49-F238E27FC236}">
                <a16:creationId xmlns:a16="http://schemas.microsoft.com/office/drawing/2014/main" id="{A4301800-8000-B8E0-BD9C-A654F8FBBD43}"/>
              </a:ext>
            </a:extLst>
          </p:cNvPr>
          <p:cNvSpPr/>
          <p:nvPr/>
        </p:nvSpPr>
        <p:spPr>
          <a:xfrm>
            <a:off x="352630" y="3608841"/>
            <a:ext cx="2082800" cy="812800"/>
          </a:xfrm>
          <a:prstGeom prst="roundRect">
            <a:avLst/>
          </a:prstGeom>
          <a:solidFill>
            <a:srgbClr val="F9EAC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UTM Avo" panose="02040603050506020204" pitchFamily="18"/>
                <a:cs typeface="Arial" panose="020B0604020202020204" pitchFamily="34" charset="0"/>
              </a:rPr>
              <a:t>Phố Cát 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756FE8C-8A8F-495F-77B0-EFFD5315ED46}"/>
              </a:ext>
            </a:extLst>
          </p:cNvPr>
          <p:cNvCxnSpPr>
            <a:cxnSpLocks/>
          </p:cNvCxnSpPr>
          <p:nvPr/>
        </p:nvCxnSpPr>
        <p:spPr>
          <a:xfrm>
            <a:off x="2513378" y="4017826"/>
            <a:ext cx="2764100" cy="705217"/>
          </a:xfrm>
          <a:prstGeom prst="straightConnector1">
            <a:avLst/>
          </a:prstGeom>
          <a:ln w="57150">
            <a:solidFill>
              <a:srgbClr val="4D9F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79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2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5F19E6-C961-8946-F060-04B4FB31A6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5" y="1769151"/>
            <a:ext cx="3688338" cy="5003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C75A2C-C98C-ECA6-D803-35ADC0CFDC85}"/>
              </a:ext>
            </a:extLst>
          </p:cNvPr>
          <p:cNvSpPr txBox="1"/>
          <p:nvPr/>
        </p:nvSpPr>
        <p:spPr>
          <a:xfrm>
            <a:off x="5382256" y="1715713"/>
            <a:ext cx="6304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Nội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dung: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chính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Việt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Nam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317C4E-3758-355E-1D53-9172237CC249}"/>
              </a:ext>
            </a:extLst>
          </p:cNvPr>
          <p:cNvGrpSpPr/>
          <p:nvPr/>
        </p:nvGrpSpPr>
        <p:grpSpPr>
          <a:xfrm>
            <a:off x="3098008" y="1906385"/>
            <a:ext cx="1828800" cy="4816733"/>
            <a:chOff x="5715000" y="577587"/>
            <a:chExt cx="2743200" cy="957124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C704F9A-9F66-B157-A578-792788FA27B8}"/>
                </a:ext>
              </a:extLst>
            </p:cNvPr>
            <p:cNvCxnSpPr/>
            <p:nvPr/>
          </p:nvCxnSpPr>
          <p:spPr>
            <a:xfrm>
              <a:off x="5715000" y="10096500"/>
              <a:ext cx="22098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D9083F-4520-9C4B-F07E-BEBD5C001F44}"/>
                </a:ext>
              </a:extLst>
            </p:cNvPr>
            <p:cNvCxnSpPr>
              <a:cxnSpLocks/>
            </p:cNvCxnSpPr>
            <p:nvPr/>
          </p:nvCxnSpPr>
          <p:spPr>
            <a:xfrm>
              <a:off x="7924800" y="577587"/>
              <a:ext cx="0" cy="957124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9F235C-2488-14BD-6FDA-7F19DF694273}"/>
                </a:ext>
              </a:extLst>
            </p:cNvPr>
            <p:cNvCxnSpPr>
              <a:cxnSpLocks/>
            </p:cNvCxnSpPr>
            <p:nvPr/>
          </p:nvCxnSpPr>
          <p:spPr>
            <a:xfrm>
              <a:off x="7924800" y="636347"/>
              <a:ext cx="533400" cy="0"/>
            </a:xfrm>
            <a:prstGeom prst="line">
              <a:avLst/>
            </a:prstGeom>
            <a:ln w="571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C9E35DD-983D-B987-6D16-E5D5991487A8}"/>
              </a:ext>
            </a:extLst>
          </p:cNvPr>
          <p:cNvCxnSpPr>
            <a:cxnSpLocks/>
          </p:cNvCxnSpPr>
          <p:nvPr/>
        </p:nvCxnSpPr>
        <p:spPr>
          <a:xfrm>
            <a:off x="3990346" y="2833628"/>
            <a:ext cx="2441983" cy="59537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BF2981-27AE-1498-0D57-B95804743261}"/>
              </a:ext>
            </a:extLst>
          </p:cNvPr>
          <p:cNvGrpSpPr/>
          <p:nvPr/>
        </p:nvGrpSpPr>
        <p:grpSpPr>
          <a:xfrm>
            <a:off x="5805131" y="2431799"/>
            <a:ext cx="4659552" cy="2088401"/>
            <a:chOff x="7830819" y="1257300"/>
            <a:chExt cx="9461803" cy="424075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F4258A-EC48-C647-9CC2-92CD45A738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4" r="150" b="43056"/>
            <a:stretch/>
          </p:blipFill>
          <p:spPr>
            <a:xfrm>
              <a:off x="9984536" y="1257300"/>
              <a:ext cx="5239961" cy="312419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FA3AB1-4B88-3EA4-3692-981F11400347}"/>
                </a:ext>
              </a:extLst>
            </p:cNvPr>
            <p:cNvSpPr txBox="1"/>
            <p:nvPr/>
          </p:nvSpPr>
          <p:spPr>
            <a:xfrm>
              <a:off x="7830819" y="4494707"/>
              <a:ext cx="9461803" cy="1003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i="1" dirty="0" err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000" b="1" i="1" dirty="0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kí</a:t>
              </a:r>
              <a:r>
                <a:rPr lang="en-US" sz="2000" b="1" i="1" dirty="0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hiệu</a:t>
              </a:r>
              <a:r>
                <a:rPr lang="en-US" sz="2000" b="1" i="1" dirty="0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sử</a:t>
              </a:r>
              <a:r>
                <a:rPr lang="en-US" sz="2000" b="1" i="1" dirty="0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dụng</a:t>
              </a:r>
              <a:r>
                <a:rPr lang="en-US" sz="2000" b="1" i="1" dirty="0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trên</a:t>
              </a:r>
              <a:r>
                <a:rPr lang="en-US" sz="2000" b="1" i="1" dirty="0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bản</a:t>
              </a:r>
              <a:r>
                <a:rPr lang="en-US" sz="2000" b="1" i="1" dirty="0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đồ</a:t>
              </a:r>
              <a:r>
                <a:rPr lang="en-US" sz="2000" b="1" i="1" dirty="0">
                  <a:solidFill>
                    <a:srgbClr val="002060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4C4F0A7-9489-9D5E-FEAA-52C1C7D836FD}"/>
              </a:ext>
            </a:extLst>
          </p:cNvPr>
          <p:cNvSpPr txBox="1"/>
          <p:nvPr/>
        </p:nvSpPr>
        <p:spPr>
          <a:xfrm>
            <a:off x="5211336" y="4466945"/>
            <a:ext cx="6475191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5" indent="-30481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/>
              </a:rPr>
              <a:t>Thủ đô của Việt Nam là Hà Nội</a:t>
            </a:r>
            <a:r>
              <a:rPr lang="en-US" sz="2400" dirty="0">
                <a:latin typeface="UTM Avo" panose="02040603050506020204" pitchFamily="18"/>
              </a:rPr>
              <a:t>.</a:t>
            </a:r>
          </a:p>
          <a:p>
            <a:pPr marL="304815" indent="-304815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/>
              </a:rPr>
              <a:t>Các thành phố trực thuộc Trung ương gồm: Hải Phòng, Đà Nẵng, Thành phố Hồ Chí Minh, Cần Thơ.</a:t>
            </a:r>
            <a:endParaRPr lang="en-US" sz="2400" dirty="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05664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93B08C-38BB-85F3-9709-3D64C01C1289}"/>
              </a:ext>
            </a:extLst>
          </p:cNvPr>
          <p:cNvGrpSpPr/>
          <p:nvPr/>
        </p:nvGrpSpPr>
        <p:grpSpPr>
          <a:xfrm>
            <a:off x="1724121" y="1666378"/>
            <a:ext cx="8743758" cy="938867"/>
            <a:chOff x="2183974" y="1261448"/>
            <a:chExt cx="13115637" cy="140830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2C9B7A-8E21-97A7-A1A8-4182FA93BBBC}"/>
                </a:ext>
              </a:extLst>
            </p:cNvPr>
            <p:cNvSpPr txBox="1"/>
            <p:nvPr/>
          </p:nvSpPr>
          <p:spPr>
            <a:xfrm>
              <a:off x="3641011" y="1494160"/>
              <a:ext cx="11658600" cy="9820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60"/>
                </a:spcBef>
                <a:spcAft>
                  <a:spcPts val="160"/>
                </a:spcAft>
              </a:pPr>
              <a:r>
                <a:rPr lang="vi-VN" sz="2800" b="1" dirty="0">
                  <a:latin typeface="UTM Avo" panose="02040603050506020204" pitchFamily="18"/>
                  <a:ea typeface="Calibri" panose="020F0502020204030204" pitchFamily="34" charset="0"/>
                  <a:cs typeface="Times New Roman" panose="02020603050405020304" pitchFamily="18" charset="0"/>
                </a:rPr>
                <a:t>Nêu các bước sử dụng bản đồ, lược đồ?</a:t>
              </a:r>
              <a:endParaRPr lang="en-US" sz="2400" b="1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516622FB-5B3D-78C8-AC9C-CE166E0CA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183974" y="1261448"/>
              <a:ext cx="1378375" cy="1408301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1C1849-3C77-5173-5EA9-33E0C3723191}"/>
              </a:ext>
            </a:extLst>
          </p:cNvPr>
          <p:cNvSpPr/>
          <p:nvPr/>
        </p:nvSpPr>
        <p:spPr>
          <a:xfrm>
            <a:off x="2082581" y="2920934"/>
            <a:ext cx="9724777" cy="654731"/>
          </a:xfrm>
          <a:prstGeom prst="roundRect">
            <a:avLst/>
          </a:prstGeom>
          <a:solidFill>
            <a:srgbClr val="E4C8B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Đọc tên lược đồ, bản đồ để biết nội dung chính được thể hiện.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853996-47CC-7001-2236-B615510D1C04}"/>
              </a:ext>
            </a:extLst>
          </p:cNvPr>
          <p:cNvGrpSpPr/>
          <p:nvPr/>
        </p:nvGrpSpPr>
        <p:grpSpPr>
          <a:xfrm>
            <a:off x="460893" y="2810376"/>
            <a:ext cx="1234550" cy="828789"/>
            <a:chOff x="1941651" y="3065651"/>
            <a:chExt cx="3686111" cy="2401700"/>
          </a:xfrm>
        </p:grpSpPr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ECF9317-A992-6491-7FB3-6528F0EC2FF2}"/>
                </a:ext>
              </a:extLst>
            </p:cNvPr>
            <p:cNvSpPr/>
            <p:nvPr/>
          </p:nvSpPr>
          <p:spPr>
            <a:xfrm>
              <a:off x="1941651" y="3065651"/>
              <a:ext cx="3686111" cy="2401700"/>
            </a:xfrm>
            <a:custGeom>
              <a:avLst/>
              <a:gdLst/>
              <a:ahLst/>
              <a:cxnLst/>
              <a:rect l="l" t="t" r="r" b="b"/>
              <a:pathLst>
                <a:path w="2674662" h="1828800">
                  <a:moveTo>
                    <a:pt x="0" y="0"/>
                  </a:moveTo>
                  <a:lnTo>
                    <a:pt x="2674662" y="0"/>
                  </a:lnTo>
                  <a:lnTo>
                    <a:pt x="2674662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6B6B8ED-06DF-126B-18C9-3BBEC3207DD6}"/>
                </a:ext>
              </a:extLst>
            </p:cNvPr>
            <p:cNvSpPr/>
            <p:nvPr/>
          </p:nvSpPr>
          <p:spPr>
            <a:xfrm>
              <a:off x="3281786" y="3260661"/>
              <a:ext cx="1005840" cy="1005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0" name="Rectangle: Rounded Corners 21">
            <a:extLst>
              <a:ext uri="{FF2B5EF4-FFF2-40B4-BE49-F238E27FC236}">
                <a16:creationId xmlns:a16="http://schemas.microsoft.com/office/drawing/2014/main" id="{9311C305-3A6A-385D-4570-C7CDEAA55CE3}"/>
              </a:ext>
            </a:extLst>
          </p:cNvPr>
          <p:cNvSpPr/>
          <p:nvPr/>
        </p:nvSpPr>
        <p:spPr>
          <a:xfrm>
            <a:off x="2082579" y="3954108"/>
            <a:ext cx="9724777" cy="1154992"/>
          </a:xfrm>
          <a:prstGeom prst="roundRect">
            <a:avLst/>
          </a:prstGeom>
          <a:solidFill>
            <a:srgbClr val="E4C8B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Đọc bảng chú giải để biết đối tượng được thể hiện trên lược đồ, bản đồ.</a:t>
            </a:r>
          </a:p>
        </p:txBody>
      </p:sp>
      <p:sp>
        <p:nvSpPr>
          <p:cNvPr id="21" name="Rectangle: Rounded Corners 25">
            <a:extLst>
              <a:ext uri="{FF2B5EF4-FFF2-40B4-BE49-F238E27FC236}">
                <a16:creationId xmlns:a16="http://schemas.microsoft.com/office/drawing/2014/main" id="{2E93BDB7-E1A5-418D-61DF-9F9839C4A261}"/>
              </a:ext>
            </a:extLst>
          </p:cNvPr>
          <p:cNvSpPr/>
          <p:nvPr/>
        </p:nvSpPr>
        <p:spPr>
          <a:xfrm>
            <a:off x="2082578" y="5343737"/>
            <a:ext cx="9724777" cy="1154992"/>
          </a:xfrm>
          <a:prstGeom prst="roundRect">
            <a:avLst/>
          </a:prstGeom>
          <a:solidFill>
            <a:srgbClr val="E4C8B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Dựa vào kí hiệu, màu sắc để tìm đối tượng lịch sử, địa lí trên lược đồ, bản đồ.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9B7F09-06FC-88F8-9246-4F89835CF1FF}"/>
              </a:ext>
            </a:extLst>
          </p:cNvPr>
          <p:cNvGrpSpPr/>
          <p:nvPr/>
        </p:nvGrpSpPr>
        <p:grpSpPr>
          <a:xfrm>
            <a:off x="459490" y="4117210"/>
            <a:ext cx="1234550" cy="828789"/>
            <a:chOff x="1941651" y="3065651"/>
            <a:chExt cx="3686111" cy="2401700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9325E355-40B2-78C2-C6D4-F2410053DD09}"/>
                </a:ext>
              </a:extLst>
            </p:cNvPr>
            <p:cNvSpPr/>
            <p:nvPr/>
          </p:nvSpPr>
          <p:spPr>
            <a:xfrm>
              <a:off x="1941651" y="3065651"/>
              <a:ext cx="3686111" cy="2401700"/>
            </a:xfrm>
            <a:custGeom>
              <a:avLst/>
              <a:gdLst/>
              <a:ahLst/>
              <a:cxnLst/>
              <a:rect l="l" t="t" r="r" b="b"/>
              <a:pathLst>
                <a:path w="2674662" h="1828800">
                  <a:moveTo>
                    <a:pt x="0" y="0"/>
                  </a:moveTo>
                  <a:lnTo>
                    <a:pt x="2674662" y="0"/>
                  </a:lnTo>
                  <a:lnTo>
                    <a:pt x="2674662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167221A-D1BB-6572-E38E-FB092982E6DF}"/>
                </a:ext>
              </a:extLst>
            </p:cNvPr>
            <p:cNvSpPr/>
            <p:nvPr/>
          </p:nvSpPr>
          <p:spPr>
            <a:xfrm>
              <a:off x="3281786" y="3260661"/>
              <a:ext cx="1005840" cy="1005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A166AAF-5DC3-EB81-C854-CAF29C53B946}"/>
              </a:ext>
            </a:extLst>
          </p:cNvPr>
          <p:cNvGrpSpPr/>
          <p:nvPr/>
        </p:nvGrpSpPr>
        <p:grpSpPr>
          <a:xfrm>
            <a:off x="459490" y="5506838"/>
            <a:ext cx="1234550" cy="828789"/>
            <a:chOff x="1941651" y="3065651"/>
            <a:chExt cx="3686111" cy="2401700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BD5A540F-CB8D-0B10-1BAC-7F26142BE45F}"/>
                </a:ext>
              </a:extLst>
            </p:cNvPr>
            <p:cNvSpPr/>
            <p:nvPr/>
          </p:nvSpPr>
          <p:spPr>
            <a:xfrm>
              <a:off x="1941651" y="3065651"/>
              <a:ext cx="3686111" cy="2401700"/>
            </a:xfrm>
            <a:custGeom>
              <a:avLst/>
              <a:gdLst/>
              <a:ahLst/>
              <a:cxnLst/>
              <a:rect l="l" t="t" r="r" b="b"/>
              <a:pathLst>
                <a:path w="2674662" h="1828800">
                  <a:moveTo>
                    <a:pt x="0" y="0"/>
                  </a:moveTo>
                  <a:lnTo>
                    <a:pt x="2674662" y="0"/>
                  </a:lnTo>
                  <a:lnTo>
                    <a:pt x="2674662" y="1828800"/>
                  </a:lnTo>
                  <a:lnTo>
                    <a:pt x="0" y="18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920C438-17E2-2141-888E-B66C519A275F}"/>
                </a:ext>
              </a:extLst>
            </p:cNvPr>
            <p:cNvSpPr/>
            <p:nvPr/>
          </p:nvSpPr>
          <p:spPr>
            <a:xfrm>
              <a:off x="3281786" y="3260661"/>
              <a:ext cx="1005840" cy="1005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576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4C014C-0F32-AAD1-7F6C-2BA11EB321FB}"/>
              </a:ext>
            </a:extLst>
          </p:cNvPr>
          <p:cNvSpPr txBox="1"/>
          <p:nvPr/>
        </p:nvSpPr>
        <p:spPr>
          <a:xfrm>
            <a:off x="5084344" y="1199625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rPr>
              <a:t>2</a:t>
            </a:r>
            <a:r>
              <a:rPr lang="en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rPr>
              <a:t>. Biểu đồ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B08F56-68C3-9F2F-E382-7874752F9D38}"/>
              </a:ext>
            </a:extLst>
          </p:cNvPr>
          <p:cNvSpPr txBox="1"/>
          <p:nvPr/>
        </p:nvSpPr>
        <p:spPr>
          <a:xfrm>
            <a:off x="5222847" y="2664844"/>
            <a:ext cx="6574657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23" indent="-457223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457223" indent="-457223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Nêu các bước sử dụng biểu đồ?</a:t>
            </a:r>
            <a:endParaRPr lang="en-US" sz="2400" dirty="0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7" name="Picture 4" descr="Bài 3 trang 116 SGK Địa lí 8 | SGK Địa lí lớp 8">
            <a:extLst>
              <a:ext uri="{FF2B5EF4-FFF2-40B4-BE49-F238E27FC236}">
                <a16:creationId xmlns:a16="http://schemas.microsoft.com/office/drawing/2014/main" id="{7D16D7C1-7793-4A04-4E9C-CBC42FD2C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47" y="3786690"/>
            <a:ext cx="6057850" cy="304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9250AC13-ED76-1901-1E26-E2298F3710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0087" y="2643228"/>
            <a:ext cx="3638056" cy="3887505"/>
          </a:xfrm>
          <a:prstGeom prst="rect">
            <a:avLst/>
          </a:prstGeom>
        </p:spPr>
      </p:pic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9B13C3EE-9300-1509-85C4-9109391949B3}"/>
              </a:ext>
            </a:extLst>
          </p:cNvPr>
          <p:cNvSpPr/>
          <p:nvPr/>
        </p:nvSpPr>
        <p:spPr>
          <a:xfrm>
            <a:off x="3487689" y="2120008"/>
            <a:ext cx="5216622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29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A9063C-D5A6-4637-C24D-628E81FF6E78}"/>
              </a:ext>
            </a:extLst>
          </p:cNvPr>
          <p:cNvSpPr txBox="1"/>
          <p:nvPr/>
        </p:nvSpPr>
        <p:spPr>
          <a:xfrm>
            <a:off x="464125" y="1566918"/>
            <a:ext cx="11328400" cy="1778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Bef>
                <a:spcPts val="160"/>
              </a:spcBef>
              <a:spcAft>
                <a:spcPts val="160"/>
              </a:spcAft>
              <a:buFontTx/>
              <a:buChar char="-"/>
              <a:defRPr/>
            </a:pP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Khái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là: </a:t>
            </a:r>
            <a:endParaRPr lang="en-US" sz="24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spcBef>
                <a:spcPts val="160"/>
              </a:spcBef>
              <a:spcAft>
                <a:spcPts val="160"/>
              </a:spcAft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Hình vẽ thể hiện trực quan số liệu.</a:t>
            </a:r>
          </a:p>
          <a:p>
            <a:pPr marL="381019" indent="-381019" algn="just">
              <a:lnSpc>
                <a:spcPct val="150000"/>
              </a:lnSpc>
              <a:spcBef>
                <a:spcPts val="160"/>
              </a:spcBef>
              <a:spcAft>
                <a:spcPts val="160"/>
              </a:spcAft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Thường được sử dụng nhiều trong các nội dung về địa lí.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E32B5-94A8-533B-DD86-CD84870421A3}"/>
              </a:ext>
            </a:extLst>
          </p:cNvPr>
          <p:cNvSpPr txBox="1"/>
          <p:nvPr/>
        </p:nvSpPr>
        <p:spPr>
          <a:xfrm>
            <a:off x="464125" y="3406216"/>
            <a:ext cx="6070600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Bef>
                <a:spcPts val="160"/>
              </a:spcBef>
              <a:spcAft>
                <a:spcPts val="160"/>
              </a:spcAft>
              <a:buFontTx/>
              <a:buChar char="-"/>
              <a:defRPr/>
            </a:pP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4C1CDB-B6AC-8DAF-EEEF-C1DD69336F2A}"/>
              </a:ext>
            </a:extLst>
          </p:cNvPr>
          <p:cNvGrpSpPr/>
          <p:nvPr/>
        </p:nvGrpSpPr>
        <p:grpSpPr>
          <a:xfrm>
            <a:off x="384861" y="4197562"/>
            <a:ext cx="2489200" cy="2431365"/>
            <a:chOff x="1750218" y="4697180"/>
            <a:chExt cx="3733800" cy="3647047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04DA25F9-9E8D-E2C6-614E-9E7D18C79C95}"/>
                </a:ext>
              </a:extLst>
            </p:cNvPr>
            <p:cNvSpPr/>
            <p:nvPr/>
          </p:nvSpPr>
          <p:spPr>
            <a:xfrm>
              <a:off x="1750218" y="5656125"/>
              <a:ext cx="3733800" cy="2688102"/>
            </a:xfrm>
            <a:prstGeom prst="roundRect">
              <a:avLst>
                <a:gd name="adj" fmla="val 10417"/>
              </a:avLst>
            </a:prstGeom>
            <a:solidFill>
              <a:srgbClr val="E4C8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spcBef>
                  <a:spcPts val="160"/>
                </a:spcBef>
                <a:spcAft>
                  <a:spcPts val="160"/>
                </a:spcAft>
                <a:defRPr/>
              </a:pP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Đọc tên </a:t>
              </a:r>
              <a:endPara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  <a:spcBef>
                  <a:spcPts val="160"/>
                </a:spcBef>
                <a:spcAft>
                  <a:spcPts val="160"/>
                </a:spcAft>
                <a:defRPr/>
              </a:pP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biểu đồ.</a:t>
              </a:r>
              <a:endParaRPr lang="en-US" sz="2400" dirty="0">
                <a:solidFill>
                  <a:prstClr val="white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: Rounded Corners 14">
              <a:extLst>
                <a:ext uri="{FF2B5EF4-FFF2-40B4-BE49-F238E27FC236}">
                  <a16:creationId xmlns:a16="http://schemas.microsoft.com/office/drawing/2014/main" id="{0C5D49D3-C05D-C4E1-74E9-4DAB8A11A9E3}"/>
                </a:ext>
              </a:extLst>
            </p:cNvPr>
            <p:cNvSpPr/>
            <p:nvPr/>
          </p:nvSpPr>
          <p:spPr>
            <a:xfrm>
              <a:off x="2308620" y="4697180"/>
              <a:ext cx="2714625" cy="1196136"/>
            </a:xfrm>
            <a:prstGeom prst="roundRect">
              <a:avLst/>
            </a:prstGeom>
            <a:solidFill>
              <a:srgbClr val="2B34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spcBef>
                  <a:spcPts val="160"/>
                </a:spcBef>
                <a:spcAft>
                  <a:spcPts val="160"/>
                </a:spcAft>
                <a:defRPr/>
              </a:pPr>
              <a:r>
                <a:rPr lang="vi-VN" sz="2400" b="1" dirty="0">
                  <a:solidFill>
                    <a:prstClr val="white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Bước 1 </a:t>
              </a:r>
              <a:endParaRPr lang="en-US" sz="2400" b="1" dirty="0">
                <a:solidFill>
                  <a:prstClr val="white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5B8D6B-5924-FD36-30DE-6364DE61C773}"/>
              </a:ext>
            </a:extLst>
          </p:cNvPr>
          <p:cNvGrpSpPr/>
          <p:nvPr/>
        </p:nvGrpSpPr>
        <p:grpSpPr>
          <a:xfrm>
            <a:off x="3151709" y="4197562"/>
            <a:ext cx="5483621" cy="2431365"/>
            <a:chOff x="1601389" y="4703250"/>
            <a:chExt cx="8225431" cy="3647048"/>
          </a:xfrm>
        </p:grpSpPr>
        <p:sp>
          <p:nvSpPr>
            <p:cNvPr id="12" name="Rectangle: Rounded Corners 17">
              <a:extLst>
                <a:ext uri="{FF2B5EF4-FFF2-40B4-BE49-F238E27FC236}">
                  <a16:creationId xmlns:a16="http://schemas.microsoft.com/office/drawing/2014/main" id="{ADA7FCDC-16AD-614D-0ACA-4BBD8E00CFDE}"/>
                </a:ext>
              </a:extLst>
            </p:cNvPr>
            <p:cNvSpPr/>
            <p:nvPr/>
          </p:nvSpPr>
          <p:spPr>
            <a:xfrm>
              <a:off x="1601389" y="5656125"/>
              <a:ext cx="8225431" cy="2694173"/>
            </a:xfrm>
            <a:prstGeom prst="roundRect">
              <a:avLst>
                <a:gd name="adj" fmla="val 10417"/>
              </a:avLst>
            </a:prstGeom>
            <a:solidFill>
              <a:srgbClr val="E4C8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spcBef>
                  <a:spcPts val="160"/>
                </a:spcBef>
                <a:spcAft>
                  <a:spcPts val="160"/>
                </a:spcAft>
                <a:defRPr/>
              </a:pP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Đọc nội dung các cột, hàng của biểu đồ để biết sự sắp xếp thông tin của các đối tượng.</a:t>
              </a:r>
              <a:endParaRPr lang="en-US" sz="2400" dirty="0">
                <a:solidFill>
                  <a:prstClr val="white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8">
              <a:extLst>
                <a:ext uri="{FF2B5EF4-FFF2-40B4-BE49-F238E27FC236}">
                  <a16:creationId xmlns:a16="http://schemas.microsoft.com/office/drawing/2014/main" id="{FCDCAFEC-4E18-62D9-B345-D4612044C3D4}"/>
                </a:ext>
              </a:extLst>
            </p:cNvPr>
            <p:cNvSpPr/>
            <p:nvPr/>
          </p:nvSpPr>
          <p:spPr>
            <a:xfrm>
              <a:off x="4356791" y="4703250"/>
              <a:ext cx="2714625" cy="1196136"/>
            </a:xfrm>
            <a:prstGeom prst="roundRect">
              <a:avLst/>
            </a:prstGeom>
            <a:solidFill>
              <a:srgbClr val="2B34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spcBef>
                  <a:spcPts val="160"/>
                </a:spcBef>
                <a:spcAft>
                  <a:spcPts val="160"/>
                </a:spcAft>
                <a:defRPr/>
              </a:pPr>
              <a:r>
                <a:rPr lang="vi-VN" sz="2400" b="1">
                  <a:solidFill>
                    <a:prstClr val="white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Bước </a:t>
              </a:r>
              <a:r>
                <a:rPr lang="en-US" sz="2400" b="1">
                  <a:solidFill>
                    <a:prstClr val="white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vi-VN" sz="2400" b="1">
                  <a:solidFill>
                    <a:prstClr val="white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2400" b="1">
                <a:solidFill>
                  <a:prstClr val="white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A9EDB7-4048-8B21-59CE-FA50B0EDFE95}"/>
              </a:ext>
            </a:extLst>
          </p:cNvPr>
          <p:cNvGrpSpPr/>
          <p:nvPr/>
        </p:nvGrpSpPr>
        <p:grpSpPr>
          <a:xfrm>
            <a:off x="8912977" y="4197562"/>
            <a:ext cx="2911080" cy="2431366"/>
            <a:chOff x="1293611" y="4697180"/>
            <a:chExt cx="4366620" cy="3647049"/>
          </a:xfrm>
        </p:grpSpPr>
        <p:sp>
          <p:nvSpPr>
            <p:cNvPr id="15" name="Rectangle: Rounded Corners 20">
              <a:extLst>
                <a:ext uri="{FF2B5EF4-FFF2-40B4-BE49-F238E27FC236}">
                  <a16:creationId xmlns:a16="http://schemas.microsoft.com/office/drawing/2014/main" id="{3BA322CA-9DB7-0FD2-229B-014BBCBC0D7A}"/>
                </a:ext>
              </a:extLst>
            </p:cNvPr>
            <p:cNvSpPr/>
            <p:nvPr/>
          </p:nvSpPr>
          <p:spPr>
            <a:xfrm>
              <a:off x="1293611" y="5650058"/>
              <a:ext cx="4366620" cy="2694171"/>
            </a:xfrm>
            <a:prstGeom prst="roundRect">
              <a:avLst>
                <a:gd name="adj" fmla="val 10417"/>
              </a:avLst>
            </a:prstGeom>
            <a:solidFill>
              <a:srgbClr val="E4C8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spcBef>
                  <a:spcPts val="160"/>
                </a:spcBef>
                <a:spcAft>
                  <a:spcPts val="160"/>
                </a:spcAft>
                <a:defRPr/>
              </a:pP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Tìm các số liệu trong biểu đồ theo yêu cầu.</a:t>
              </a:r>
              <a:endParaRPr lang="en-US" sz="2400" dirty="0">
                <a:solidFill>
                  <a:prstClr val="white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21">
              <a:extLst>
                <a:ext uri="{FF2B5EF4-FFF2-40B4-BE49-F238E27FC236}">
                  <a16:creationId xmlns:a16="http://schemas.microsoft.com/office/drawing/2014/main" id="{8E46629C-4987-1CC3-0149-7D4C358FB7BC}"/>
                </a:ext>
              </a:extLst>
            </p:cNvPr>
            <p:cNvSpPr/>
            <p:nvPr/>
          </p:nvSpPr>
          <p:spPr>
            <a:xfrm>
              <a:off x="2119608" y="4697180"/>
              <a:ext cx="2714625" cy="1196136"/>
            </a:xfrm>
            <a:prstGeom prst="roundRect">
              <a:avLst/>
            </a:prstGeom>
            <a:solidFill>
              <a:srgbClr val="2B34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spcBef>
                  <a:spcPts val="160"/>
                </a:spcBef>
                <a:spcAft>
                  <a:spcPts val="160"/>
                </a:spcAft>
                <a:defRPr/>
              </a:pPr>
              <a:r>
                <a:rPr lang="vi-VN" sz="2400" b="1">
                  <a:solidFill>
                    <a:prstClr val="white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Bước </a:t>
              </a:r>
              <a:r>
                <a:rPr lang="en-US" sz="2400" b="1">
                  <a:solidFill>
                    <a:prstClr val="white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lang="vi-VN" sz="2400" b="1">
                  <a:solidFill>
                    <a:prstClr val="white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2400" b="1">
                <a:solidFill>
                  <a:prstClr val="white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717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18B393-E513-BB59-A571-FF9C484598B5}"/>
              </a:ext>
            </a:extLst>
          </p:cNvPr>
          <p:cNvSpPr txBox="1"/>
          <p:nvPr/>
        </p:nvSpPr>
        <p:spPr>
          <a:xfrm>
            <a:off x="1785337" y="1488344"/>
            <a:ext cx="8621329" cy="658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cầu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F13241-2941-9DE6-6426-682B427FD1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r="4167"/>
          <a:stretch/>
        </p:blipFill>
        <p:spPr>
          <a:xfrm>
            <a:off x="1260967" y="2137796"/>
            <a:ext cx="9670066" cy="469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E6F40A-3908-AEA2-57B1-8B7A27B5364D}"/>
              </a:ext>
            </a:extLst>
          </p:cNvPr>
          <p:cNvSpPr txBox="1"/>
          <p:nvPr/>
        </p:nvSpPr>
        <p:spPr>
          <a:xfrm>
            <a:off x="3487689" y="2824254"/>
            <a:ext cx="8483600" cy="333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23" indent="-457223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Kể tên các loại biểu đồ thường được sử dụng.</a:t>
            </a:r>
          </a:p>
          <a:p>
            <a:pPr marL="457223" indent="-457223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Cho biết biểu đồ hình 3 thể hiện nội dung gì. Nêu tên trục dọc, trục ngang của biểu đồ và đơn vị của mỗi trục.</a:t>
            </a:r>
          </a:p>
          <a:p>
            <a:pPr marL="457223" indent="-457223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So sánh độ cao của các cột và nhận xét sự thay đổi số dân Việt Nam qua các năm.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37C2BD77-2510-F2F7-CB24-76C2049B0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0711" y="2541312"/>
            <a:ext cx="2822034" cy="431668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4A3769C1-1959-C816-19E4-67E546C5AD9D}"/>
              </a:ext>
            </a:extLst>
          </p:cNvPr>
          <p:cNvSpPr/>
          <p:nvPr/>
        </p:nvSpPr>
        <p:spPr>
          <a:xfrm>
            <a:off x="3487689" y="1624872"/>
            <a:ext cx="5216622" cy="739956"/>
          </a:xfrm>
          <a:prstGeom prst="roundRect">
            <a:avLst/>
          </a:prstGeom>
          <a:solidFill>
            <a:srgbClr val="A5D18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Nhiệm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vụ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320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ECB16EC5-239E-6A0A-97E2-29B891B5D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62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8" descr="Tour du lịch Đà Nẵng và những điều thú vị bạn nhất định phải thử khi tới  thành phố xinh đẹp này! - liontrip.vn">
            <a:extLst>
              <a:ext uri="{FF2B5EF4-FFF2-40B4-BE49-F238E27FC236}">
                <a16:creationId xmlns:a16="http://schemas.microsoft.com/office/drawing/2014/main" id="{DF71D88E-69C3-B0A4-5DAB-27B5F5898C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52849" y="4714765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800">
              <a:latin typeface="UTM Avo" panose="02040603050506020204" pitchFamily="1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FFEC6B-0D09-7F3B-5A8F-B3B4267669FB}"/>
              </a:ext>
            </a:extLst>
          </p:cNvPr>
          <p:cNvGrpSpPr/>
          <p:nvPr/>
        </p:nvGrpSpPr>
        <p:grpSpPr>
          <a:xfrm>
            <a:off x="175451" y="2161929"/>
            <a:ext cx="2459633" cy="2922953"/>
            <a:chOff x="1438995" y="2530778"/>
            <a:chExt cx="4638654" cy="55124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702D22-E64F-7293-75A2-BFABA59C4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038" r="14915"/>
            <a:stretch/>
          </p:blipFill>
          <p:spPr>
            <a:xfrm>
              <a:off x="1438995" y="2530778"/>
              <a:ext cx="4638654" cy="465967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E432AE-FACE-32BB-B6C6-7431624781E6}"/>
                </a:ext>
              </a:extLst>
            </p:cNvPr>
            <p:cNvSpPr txBox="1"/>
            <p:nvPr/>
          </p:nvSpPr>
          <p:spPr>
            <a:xfrm>
              <a:off x="2005721" y="6972300"/>
              <a:ext cx="3699828" cy="1070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rgbClr val="1A1A1A"/>
                  </a:solidFill>
                  <a:latin typeface="UTM Avo" panose="02040603050506020204" pitchFamily="18"/>
                </a:rPr>
                <a:t>Biểu</a:t>
              </a:r>
              <a:r>
                <a:rPr lang="en-US" sz="2400" dirty="0">
                  <a:solidFill>
                    <a:srgbClr val="1A1A1A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rgbClr val="1A1A1A"/>
                  </a:solidFill>
                  <a:latin typeface="UTM Avo" panose="02040603050506020204" pitchFamily="18"/>
                </a:rPr>
                <a:t>đồ</a:t>
              </a:r>
              <a:r>
                <a:rPr lang="en-US" sz="2400" dirty="0">
                  <a:solidFill>
                    <a:srgbClr val="1A1A1A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rgbClr val="1A1A1A"/>
                  </a:solidFill>
                  <a:latin typeface="UTM Avo" panose="02040603050506020204" pitchFamily="18"/>
                </a:rPr>
                <a:t>tròn</a:t>
              </a:r>
              <a:endParaRPr lang="en-US" sz="2400" dirty="0">
                <a:latin typeface="UTM Avo" panose="02040603050506020204" pitchFamily="18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BA67D3-D923-54E7-BBBB-30145194084D}"/>
              </a:ext>
            </a:extLst>
          </p:cNvPr>
          <p:cNvGrpSpPr/>
          <p:nvPr/>
        </p:nvGrpSpPr>
        <p:grpSpPr>
          <a:xfrm>
            <a:off x="5909176" y="2302284"/>
            <a:ext cx="2682946" cy="2374952"/>
            <a:chOff x="8375735" y="2330680"/>
            <a:chExt cx="5893920" cy="521731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770ECE-81BF-016C-E821-EE2097658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75735" y="2330680"/>
              <a:ext cx="5893920" cy="439486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087655-C91C-92C5-2AA5-45305DDDE456}"/>
                </a:ext>
              </a:extLst>
            </p:cNvPr>
            <p:cNvSpPr txBox="1"/>
            <p:nvPr/>
          </p:nvSpPr>
          <p:spPr>
            <a:xfrm>
              <a:off x="8948390" y="6593183"/>
              <a:ext cx="4748607" cy="9548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rgbClr val="1A1A1A"/>
                  </a:solidFill>
                  <a:latin typeface="UTM Avo" panose="02040603050506020204" pitchFamily="18"/>
                </a:rPr>
                <a:t>Biểu</a:t>
              </a:r>
              <a:r>
                <a:rPr lang="en-US" sz="2400" dirty="0">
                  <a:solidFill>
                    <a:srgbClr val="1A1A1A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rgbClr val="1A1A1A"/>
                  </a:solidFill>
                  <a:latin typeface="UTM Avo" panose="02040603050506020204" pitchFamily="18"/>
                </a:rPr>
                <a:t>đồ</a:t>
              </a:r>
              <a:r>
                <a:rPr lang="en-US" sz="2400" dirty="0">
                  <a:solidFill>
                    <a:srgbClr val="1A1A1A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rgbClr val="1A1A1A"/>
                  </a:solidFill>
                  <a:latin typeface="UTM Avo" panose="02040603050506020204" pitchFamily="18"/>
                </a:rPr>
                <a:t>miền</a:t>
              </a:r>
              <a:endParaRPr lang="en-US" sz="2400" dirty="0">
                <a:latin typeface="UTM Avo" panose="02040603050506020204" pitchFamily="1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956B52-71E0-8479-CF8D-A5ACF3E032F8}"/>
              </a:ext>
            </a:extLst>
          </p:cNvPr>
          <p:cNvGrpSpPr/>
          <p:nvPr/>
        </p:nvGrpSpPr>
        <p:grpSpPr>
          <a:xfrm>
            <a:off x="2437779" y="4498914"/>
            <a:ext cx="3872803" cy="2363850"/>
            <a:chOff x="10280943" y="365761"/>
            <a:chExt cx="7669204" cy="46810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830CF2-C22A-B084-E67E-76E20B9A2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280943" y="365761"/>
              <a:ext cx="7669204" cy="356001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4719C9-8F1C-D0CF-22B0-92C5BEC1AC53}"/>
                </a:ext>
              </a:extLst>
            </p:cNvPr>
            <p:cNvSpPr txBox="1"/>
            <p:nvPr/>
          </p:nvSpPr>
          <p:spPr>
            <a:xfrm>
              <a:off x="11540131" y="3922333"/>
              <a:ext cx="5150827" cy="11244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rgbClr val="1A1A1A"/>
                  </a:solidFill>
                  <a:latin typeface="UTM Avo" panose="02040603050506020204" pitchFamily="18"/>
                </a:rPr>
                <a:t>Biểu</a:t>
              </a:r>
              <a:r>
                <a:rPr lang="en-US" sz="2400" dirty="0">
                  <a:solidFill>
                    <a:srgbClr val="1A1A1A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rgbClr val="1A1A1A"/>
                  </a:solidFill>
                  <a:latin typeface="UTM Avo" panose="02040603050506020204" pitchFamily="18"/>
                </a:rPr>
                <a:t>đồ</a:t>
              </a:r>
              <a:r>
                <a:rPr lang="en-US" sz="2400" dirty="0">
                  <a:solidFill>
                    <a:srgbClr val="1A1A1A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rgbClr val="1A1A1A"/>
                  </a:solidFill>
                  <a:latin typeface="UTM Avo" panose="02040603050506020204" pitchFamily="18"/>
                </a:rPr>
                <a:t>đường</a:t>
              </a:r>
              <a:endParaRPr lang="en-US" sz="2400" dirty="0">
                <a:latin typeface="UTM Avo" panose="02040603050506020204" pitchFamily="18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21F6A86-B6D5-087C-A9E8-FF38A460FB45}"/>
              </a:ext>
            </a:extLst>
          </p:cNvPr>
          <p:cNvSpPr txBox="1"/>
          <p:nvPr/>
        </p:nvSpPr>
        <p:spPr>
          <a:xfrm>
            <a:off x="2128554" y="1507198"/>
            <a:ext cx="8277690" cy="654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60"/>
              </a:spcBef>
              <a:spcAft>
                <a:spcPts val="160"/>
              </a:spcAft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môn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C7FCFF-BA3B-96DA-F5BE-3EDBD7F7C8A9}"/>
              </a:ext>
            </a:extLst>
          </p:cNvPr>
          <p:cNvGrpSpPr/>
          <p:nvPr/>
        </p:nvGrpSpPr>
        <p:grpSpPr>
          <a:xfrm>
            <a:off x="8445754" y="4405798"/>
            <a:ext cx="3570795" cy="2314579"/>
            <a:chOff x="9564742" y="5402992"/>
            <a:chExt cx="7435245" cy="481950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15C4E8F-C7FC-07BB-C1CD-45EC50F21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8557"/>
            <a:stretch/>
          </p:blipFill>
          <p:spPr>
            <a:xfrm>
              <a:off x="9564742" y="5402992"/>
              <a:ext cx="7435245" cy="421717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C60ECF-E03B-5194-D0F6-3D87F55A31C6}"/>
                </a:ext>
              </a:extLst>
            </p:cNvPr>
            <p:cNvSpPr txBox="1"/>
            <p:nvPr/>
          </p:nvSpPr>
          <p:spPr>
            <a:xfrm>
              <a:off x="11164282" y="9370723"/>
              <a:ext cx="4236164" cy="851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>
                  <a:solidFill>
                    <a:srgbClr val="1A1A1A"/>
                  </a:solidFill>
                  <a:latin typeface="UTM Avo" panose="02040603050506020204" pitchFamily="18"/>
                </a:rPr>
                <a:t>Biểu đồ cột </a:t>
              </a:r>
              <a:endParaRPr lang="en-US" sz="2400"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159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83A7483-A31E-6472-9094-8402D817B1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930" y="1684620"/>
            <a:ext cx="7384920" cy="333903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87F87D8-21D2-8A41-8546-A033337AF4A4}"/>
              </a:ext>
            </a:extLst>
          </p:cNvPr>
          <p:cNvGrpSpPr/>
          <p:nvPr/>
        </p:nvGrpSpPr>
        <p:grpSpPr>
          <a:xfrm>
            <a:off x="822978" y="5288356"/>
            <a:ext cx="4673600" cy="1219200"/>
            <a:chOff x="1100446" y="5945889"/>
            <a:chExt cx="10363200" cy="18288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F18CD7F-FD86-AD62-EBD3-954DA85501A8}"/>
                </a:ext>
              </a:extLst>
            </p:cNvPr>
            <p:cNvSpPr/>
            <p:nvPr/>
          </p:nvSpPr>
          <p:spPr>
            <a:xfrm>
              <a:off x="1100446" y="5945889"/>
              <a:ext cx="10210801" cy="1676400"/>
            </a:xfrm>
            <a:prstGeom prst="rect">
              <a:avLst/>
            </a:prstGeom>
            <a:solidFill>
              <a:srgbClr val="8064A2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F82A0B3-8A8A-45D5-5578-6CDE0D3ACF2E}"/>
                </a:ext>
              </a:extLst>
            </p:cNvPr>
            <p:cNvSpPr/>
            <p:nvPr/>
          </p:nvSpPr>
          <p:spPr>
            <a:xfrm>
              <a:off x="1252845" y="6098289"/>
              <a:ext cx="10210801" cy="16764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7710CDF-E844-571B-1538-4F5AEE473012}"/>
                </a:ext>
              </a:extLst>
            </p:cNvPr>
            <p:cNvSpPr txBox="1"/>
            <p:nvPr/>
          </p:nvSpPr>
          <p:spPr>
            <a:xfrm>
              <a:off x="2129147" y="6206937"/>
              <a:ext cx="8458201" cy="1425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Biểu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đồ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thể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hiện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số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dân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Việt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Nam qua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năm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623BCC1-CC53-7CA8-44C9-2EB666C9A7F0}"/>
              </a:ext>
            </a:extLst>
          </p:cNvPr>
          <p:cNvGrpSpPr/>
          <p:nvPr/>
        </p:nvGrpSpPr>
        <p:grpSpPr>
          <a:xfrm>
            <a:off x="7867752" y="1446094"/>
            <a:ext cx="4122426" cy="2399539"/>
            <a:chOff x="1100446" y="5945890"/>
            <a:chExt cx="10363200" cy="174227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3016DF4-F235-1B05-A6C5-8D12E08E2A62}"/>
                </a:ext>
              </a:extLst>
            </p:cNvPr>
            <p:cNvSpPr/>
            <p:nvPr/>
          </p:nvSpPr>
          <p:spPr>
            <a:xfrm>
              <a:off x="1100446" y="5945890"/>
              <a:ext cx="10210800" cy="1665081"/>
            </a:xfrm>
            <a:prstGeom prst="rect">
              <a:avLst/>
            </a:prstGeom>
            <a:solidFill>
              <a:srgbClr val="8064A2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6DD7392-03FA-21EE-DE7B-E701599CBD79}"/>
                </a:ext>
              </a:extLst>
            </p:cNvPr>
            <p:cNvSpPr/>
            <p:nvPr/>
          </p:nvSpPr>
          <p:spPr>
            <a:xfrm>
              <a:off x="1252846" y="6023088"/>
              <a:ext cx="10210800" cy="166508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D343350-FCC8-2D09-9F1B-89A61B4D720B}"/>
                </a:ext>
              </a:extLst>
            </p:cNvPr>
            <p:cNvSpPr txBox="1"/>
            <p:nvPr/>
          </p:nvSpPr>
          <p:spPr>
            <a:xfrm>
              <a:off x="1670690" y="5992566"/>
              <a:ext cx="9334501" cy="1695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Độ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cao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cột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tăng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dần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từ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trái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qua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phải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thể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hiện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dân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số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Việt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Nam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liên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tục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tăng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từ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năm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1979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đến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năm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2019</a:t>
              </a:r>
            </a:p>
          </p:txBody>
        </p:sp>
      </p:grpSp>
      <p:sp>
        <p:nvSpPr>
          <p:cNvPr id="36" name="Freeform: Shape 13">
            <a:extLst>
              <a:ext uri="{FF2B5EF4-FFF2-40B4-BE49-F238E27FC236}">
                <a16:creationId xmlns:a16="http://schemas.microsoft.com/office/drawing/2014/main" id="{E6ED6A86-5581-47BB-A91F-F5BBE1FDD2FF}"/>
              </a:ext>
            </a:extLst>
          </p:cNvPr>
          <p:cNvSpPr/>
          <p:nvPr/>
        </p:nvSpPr>
        <p:spPr>
          <a:xfrm>
            <a:off x="2237190" y="2380593"/>
            <a:ext cx="5416660" cy="1734691"/>
          </a:xfrm>
          <a:custGeom>
            <a:avLst/>
            <a:gdLst>
              <a:gd name="connsiteX0" fmla="*/ 0 w 7155542"/>
              <a:gd name="connsiteY0" fmla="*/ 2061028 h 2174422"/>
              <a:gd name="connsiteX1" fmla="*/ 2191657 w 7155542"/>
              <a:gd name="connsiteY1" fmla="*/ 1944914 h 2174422"/>
              <a:gd name="connsiteX2" fmla="*/ 7155542 w 7155542"/>
              <a:gd name="connsiteY2" fmla="*/ 0 h 2174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55542" h="2174422">
                <a:moveTo>
                  <a:pt x="0" y="2061028"/>
                </a:moveTo>
                <a:cubicBezTo>
                  <a:pt x="499533" y="2174723"/>
                  <a:pt x="999067" y="2288419"/>
                  <a:pt x="2191657" y="1944914"/>
                </a:cubicBezTo>
                <a:cubicBezTo>
                  <a:pt x="3384247" y="1601409"/>
                  <a:pt x="5269894" y="800704"/>
                  <a:pt x="7155542" y="0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37" name="Freeform: Shape 14">
            <a:extLst>
              <a:ext uri="{FF2B5EF4-FFF2-40B4-BE49-F238E27FC236}">
                <a16:creationId xmlns:a16="http://schemas.microsoft.com/office/drawing/2014/main" id="{2EDF4CA7-14A3-46B7-3095-B46C23BBD7F2}"/>
              </a:ext>
            </a:extLst>
          </p:cNvPr>
          <p:cNvSpPr/>
          <p:nvPr/>
        </p:nvSpPr>
        <p:spPr>
          <a:xfrm>
            <a:off x="5695141" y="4865924"/>
            <a:ext cx="801717" cy="844864"/>
          </a:xfrm>
          <a:custGeom>
            <a:avLst/>
            <a:gdLst>
              <a:gd name="connsiteX0" fmla="*/ 711200 w 1596947"/>
              <a:gd name="connsiteY0" fmla="*/ 28264 h 1682892"/>
              <a:gd name="connsiteX1" fmla="*/ 1480457 w 1596947"/>
              <a:gd name="connsiteY1" fmla="*/ 42778 h 1682892"/>
              <a:gd name="connsiteX2" fmla="*/ 1436914 w 1596947"/>
              <a:gd name="connsiteY2" fmla="*/ 434664 h 1682892"/>
              <a:gd name="connsiteX3" fmla="*/ 0 w 1596947"/>
              <a:gd name="connsiteY3" fmla="*/ 1682892 h 168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6947" h="1682892">
                <a:moveTo>
                  <a:pt x="711200" y="28264"/>
                </a:moveTo>
                <a:cubicBezTo>
                  <a:pt x="1035352" y="1654"/>
                  <a:pt x="1359505" y="-24955"/>
                  <a:pt x="1480457" y="42778"/>
                </a:cubicBezTo>
                <a:cubicBezTo>
                  <a:pt x="1601409" y="110511"/>
                  <a:pt x="1683657" y="161312"/>
                  <a:pt x="1436914" y="434664"/>
                </a:cubicBezTo>
                <a:cubicBezTo>
                  <a:pt x="1190171" y="708016"/>
                  <a:pt x="595085" y="1195454"/>
                  <a:pt x="0" y="1682892"/>
                </a:cubicBezTo>
              </a:path>
            </a:pathLst>
          </a:custGeom>
          <a:noFill/>
          <a:ln w="38100" cap="flat" cmpd="sng" algn="ctr">
            <a:solidFill>
              <a:srgbClr val="C00000"/>
            </a:solidFill>
            <a:prstDash val="solid"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84808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que 1187079 PNG">
            <a:extLst>
              <a:ext uri="{FF2B5EF4-FFF2-40B4-BE49-F238E27FC236}">
                <a16:creationId xmlns:a16="http://schemas.microsoft.com/office/drawing/2014/main" id="{089FD5CA-37BE-5702-B614-C6F719443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4" y="2684871"/>
            <a:ext cx="3721621" cy="404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A9021F-A625-FB68-BC8D-93494F0A1133}"/>
              </a:ext>
            </a:extLst>
          </p:cNvPr>
          <p:cNvGrpSpPr/>
          <p:nvPr/>
        </p:nvGrpSpPr>
        <p:grpSpPr>
          <a:xfrm>
            <a:off x="528065" y="1752467"/>
            <a:ext cx="11359127" cy="780590"/>
            <a:chOff x="1390722" y="866601"/>
            <a:chExt cx="17038690" cy="1170885"/>
          </a:xfrm>
        </p:grpSpPr>
        <p:pic>
          <p:nvPicPr>
            <p:cNvPr id="4" name="Picture 13">
              <a:extLst>
                <a:ext uri="{FF2B5EF4-FFF2-40B4-BE49-F238E27FC236}">
                  <a16:creationId xmlns:a16="http://schemas.microsoft.com/office/drawing/2014/main" id="{5A96E85D-B08B-1437-4DE0-C7C3FAB98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90722" y="866601"/>
              <a:ext cx="1375488" cy="117088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BB629D-A2C9-D7ED-74A9-2FD644D4A417}"/>
                </a:ext>
              </a:extLst>
            </p:cNvPr>
            <p:cNvSpPr txBox="1"/>
            <p:nvPr/>
          </p:nvSpPr>
          <p:spPr>
            <a:xfrm>
              <a:off x="2945785" y="882567"/>
              <a:ext cx="1548362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bước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cơ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bản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sử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dụng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hiệu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bản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? </a:t>
              </a:r>
            </a:p>
          </p:txBody>
        </p:sp>
      </p:grp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31141814-89EA-85CC-3C5E-D5C2E211F9B4}"/>
              </a:ext>
            </a:extLst>
          </p:cNvPr>
          <p:cNvSpPr/>
          <p:nvPr/>
        </p:nvSpPr>
        <p:spPr>
          <a:xfrm>
            <a:off x="4776077" y="2960582"/>
            <a:ext cx="6756400" cy="6535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5D9656C2-0E13-D4D9-CDB0-402F48AE0D52}"/>
              </a:ext>
            </a:extLst>
          </p:cNvPr>
          <p:cNvSpPr/>
          <p:nvPr/>
        </p:nvSpPr>
        <p:spPr>
          <a:xfrm>
            <a:off x="4776077" y="3878423"/>
            <a:ext cx="6756400" cy="10196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Quan sát biểu đồ để xác định các đối tượng cụ thể trên biểu đồ.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9117080E-9657-B181-82F9-65A3DF055271}"/>
              </a:ext>
            </a:extLst>
          </p:cNvPr>
          <p:cNvSpPr/>
          <p:nvPr/>
        </p:nvSpPr>
        <p:spPr>
          <a:xfrm>
            <a:off x="4776077" y="5193931"/>
            <a:ext cx="6756400" cy="10196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So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tượng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168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1F156869-ACD3-5D7C-D70C-4FEA68F65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0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A0275D7D-EEAD-3603-04E6-802E7082F373}"/>
              </a:ext>
            </a:extLst>
          </p:cNvPr>
          <p:cNvGrpSpPr/>
          <p:nvPr/>
        </p:nvGrpSpPr>
        <p:grpSpPr>
          <a:xfrm>
            <a:off x="375395" y="455747"/>
            <a:ext cx="11441209" cy="2660604"/>
            <a:chOff x="374648" y="4024477"/>
            <a:chExt cx="11442699" cy="26609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E7DB7DD-092D-6981-8C5D-6CBA0120B221}"/>
                </a:ext>
              </a:extLst>
            </p:cNvPr>
            <p:cNvGrpSpPr/>
            <p:nvPr/>
          </p:nvGrpSpPr>
          <p:grpSpPr>
            <a:xfrm>
              <a:off x="374648" y="4024477"/>
              <a:ext cx="11442699" cy="2660950"/>
              <a:chOff x="533400" y="2454756"/>
              <a:chExt cx="17164048" cy="5691582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3FC9FFA-91AD-5F7C-CDD2-0C6D1478F6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76400" y="2583180"/>
                <a:ext cx="15163800" cy="5120640"/>
              </a:xfrm>
              <a:prstGeom prst="rect">
                <a:avLst/>
              </a:prstGeom>
            </p:spPr>
          </p:pic>
          <p:pic>
            <p:nvPicPr>
              <p:cNvPr id="21" name="Picture 5">
                <a:extLst>
                  <a:ext uri="{FF2B5EF4-FFF2-40B4-BE49-F238E27FC236}">
                    <a16:creationId xmlns:a16="http://schemas.microsoft.com/office/drawing/2014/main" id="{F00392A5-6724-7C35-64D5-F8F53E2C16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r="80286"/>
              <a:stretch/>
            </p:blipFill>
            <p:spPr>
              <a:xfrm>
                <a:off x="533400" y="2454756"/>
                <a:ext cx="1524000" cy="5691582"/>
              </a:xfrm>
              <a:prstGeom prst="rect">
                <a:avLst/>
              </a:prstGeom>
            </p:spPr>
          </p:pic>
          <p:pic>
            <p:nvPicPr>
              <p:cNvPr id="22" name="Picture 5">
                <a:extLst>
                  <a:ext uri="{FF2B5EF4-FFF2-40B4-BE49-F238E27FC236}">
                    <a16:creationId xmlns:a16="http://schemas.microsoft.com/office/drawing/2014/main" id="{5E2DC17B-D308-F41E-1B19-D19B1D4216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r="80286"/>
              <a:stretch/>
            </p:blipFill>
            <p:spPr>
              <a:xfrm flipH="1">
                <a:off x="16173448" y="2454756"/>
                <a:ext cx="1524000" cy="5691582"/>
              </a:xfrm>
              <a:prstGeom prst="rect">
                <a:avLst/>
              </a:prstGeom>
            </p:spPr>
          </p:pic>
        </p:grp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A2EB8234-18D8-AF08-33B3-3BEA569F986B}"/>
                </a:ext>
              </a:extLst>
            </p:cNvPr>
            <p:cNvSpPr txBox="1"/>
            <p:nvPr/>
          </p:nvSpPr>
          <p:spPr>
            <a:xfrm>
              <a:off x="653926" y="4790198"/>
              <a:ext cx="10884144" cy="10157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599">
                <a:spcBef>
                  <a:spcPct val="0"/>
                </a:spcBef>
              </a:pPr>
              <a:r>
                <a:rPr lang="vi-VN" sz="6600" b="1" spc="-150" dirty="0">
                  <a:solidFill>
                    <a:srgbClr val="EEECE1">
                      <a:lumMod val="25000"/>
                    </a:srgbClr>
                  </a:solidFill>
                  <a:latin typeface="UTM Avo" panose="02040603050506020204" pitchFamily="18"/>
                  <a:cs typeface="Courier New" panose="02070309020205020404" pitchFamily="49" charset="0"/>
                </a:rPr>
                <a:t>THEO DÒNG THỜI GIAN</a:t>
              </a:r>
              <a:endParaRPr lang="en-US" sz="6600" b="1" spc="-150" dirty="0">
                <a:solidFill>
                  <a:srgbClr val="EEECE1">
                    <a:lumMod val="25000"/>
                  </a:srgbClr>
                </a:solidFill>
                <a:latin typeface="UTM Avo" panose="02040603050506020204" pitchFamily="18"/>
                <a:cs typeface="Courier New" panose="02070309020205020404" pitchFamily="49" charset="0"/>
              </a:endParaRPr>
            </a:p>
          </p:txBody>
        </p:sp>
      </p:grpSp>
      <p:sp>
        <p:nvSpPr>
          <p:cNvPr id="26" name="Multiplication Sign 25">
            <a:hlinkClick r:id="rId6" action="ppaction://hlinksldjump"/>
            <a:extLst>
              <a:ext uri="{FF2B5EF4-FFF2-40B4-BE49-F238E27FC236}">
                <a16:creationId xmlns:a16="http://schemas.microsoft.com/office/drawing/2014/main" id="{3E361059-0F88-D64F-8782-4476009923E4}"/>
              </a:ext>
            </a:extLst>
          </p:cNvPr>
          <p:cNvSpPr/>
          <p:nvPr/>
        </p:nvSpPr>
        <p:spPr>
          <a:xfrm>
            <a:off x="11308668" y="5945112"/>
            <a:ext cx="914281" cy="914281"/>
          </a:xfrm>
          <a:prstGeom prst="mathMultiply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/>
            <a:endParaRPr lang="en-US">
              <a:solidFill>
                <a:prstClr val="white"/>
              </a:solidFill>
              <a:latin typeface="UTM Avo" panose="02040603050506020204" pitchFamily="18"/>
            </a:endParaRPr>
          </a:p>
        </p:txBody>
      </p:sp>
      <p:pic>
        <p:nvPicPr>
          <p:cNvPr id="27" name="Picture 26">
            <a:hlinkClick r:id="rId7" action="ppaction://hlinksldjump"/>
            <a:extLst>
              <a:ext uri="{FF2B5EF4-FFF2-40B4-BE49-F238E27FC236}">
                <a16:creationId xmlns:a16="http://schemas.microsoft.com/office/drawing/2014/main" id="{718D9F26-23EF-36DD-836F-D8773652C4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293" y="3208543"/>
            <a:ext cx="2371241" cy="2103028"/>
          </a:xfrm>
          <a:prstGeom prst="rect">
            <a:avLst/>
          </a:prstGeom>
        </p:spPr>
      </p:pic>
      <p:pic>
        <p:nvPicPr>
          <p:cNvPr id="28" name="Picture 27">
            <a:hlinkClick r:id="rId9" action="ppaction://hlinksldjump"/>
            <a:extLst>
              <a:ext uri="{FF2B5EF4-FFF2-40B4-BE49-F238E27FC236}">
                <a16:creationId xmlns:a16="http://schemas.microsoft.com/office/drawing/2014/main" id="{98C54051-6592-CFF9-DC67-419A29640D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8241" y="4491154"/>
            <a:ext cx="2371241" cy="2103028"/>
          </a:xfrm>
          <a:prstGeom prst="rect">
            <a:avLst/>
          </a:prstGeom>
        </p:spPr>
      </p:pic>
      <p:pic>
        <p:nvPicPr>
          <p:cNvPr id="29" name="Picture 28">
            <a:hlinkClick r:id="rId11" action="ppaction://hlinksldjump"/>
            <a:extLst>
              <a:ext uri="{FF2B5EF4-FFF2-40B4-BE49-F238E27FC236}">
                <a16:creationId xmlns:a16="http://schemas.microsoft.com/office/drawing/2014/main" id="{65EB2CDA-E58C-DA65-521C-43F724B0A0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14425" y="3145825"/>
            <a:ext cx="2365145" cy="2103028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ACE0B07E-07EA-949D-1BE9-5534A18060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54216" y="4501900"/>
            <a:ext cx="2371241" cy="2103028"/>
          </a:xfrm>
          <a:prstGeom prst="rect">
            <a:avLst/>
          </a:prstGeom>
        </p:spPr>
      </p:pic>
      <p:pic>
        <p:nvPicPr>
          <p:cNvPr id="31" name="Picture 30">
            <a:hlinkClick r:id="rId15" action="ppaction://hlinksldjump"/>
            <a:extLst>
              <a:ext uri="{FF2B5EF4-FFF2-40B4-BE49-F238E27FC236}">
                <a16:creationId xmlns:a16="http://schemas.microsoft.com/office/drawing/2014/main" id="{FDC5007C-B338-3BCD-02C6-E4FC62CE7F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18953" y="3275984"/>
            <a:ext cx="2371241" cy="2103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7A501D-7F8B-1C13-7D72-78F7CCBF829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" y="-282"/>
            <a:ext cx="924074" cy="103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67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0">
            <a:extLst>
              <a:ext uri="{FF2B5EF4-FFF2-40B4-BE49-F238E27FC236}">
                <a16:creationId xmlns:a16="http://schemas.microsoft.com/office/drawing/2014/main" id="{7EBCC925-6DE6-AEEB-A628-880B2E3ED87A}"/>
              </a:ext>
            </a:extLst>
          </p:cNvPr>
          <p:cNvSpPr/>
          <p:nvPr/>
        </p:nvSpPr>
        <p:spPr>
          <a:xfrm>
            <a:off x="794" y="2625319"/>
            <a:ext cx="12190413" cy="4232236"/>
          </a:xfrm>
          <a:custGeom>
            <a:avLst/>
            <a:gdLst/>
            <a:ahLst/>
            <a:cxnLst/>
            <a:rect l="l" t="t" r="r" b="b"/>
            <a:pathLst>
              <a:path w="7315200" h="2359152">
                <a:moveTo>
                  <a:pt x="0" y="0"/>
                </a:moveTo>
                <a:lnTo>
                  <a:pt x="7315200" y="0"/>
                </a:lnTo>
                <a:lnTo>
                  <a:pt x="7315200" y="2359152"/>
                </a:lnTo>
                <a:lnTo>
                  <a:pt x="0" y="235915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>
              <a:alphaModFix amt="1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defTabSz="914355"/>
            <a:endParaRPr lang="en-US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215219" y="2713959"/>
            <a:ext cx="4534465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/>
            <a:r>
              <a:rPr lang="en-US" sz="2933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A. Bản đồ.</a:t>
            </a:r>
            <a:endParaRPr lang="vi-VN" sz="2933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215219" y="4562838"/>
            <a:ext cx="4534465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/>
            <a:r>
              <a:rPr lang="en-US" sz="2933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B. Máy tính.</a:t>
            </a:r>
            <a:endParaRPr lang="vi-VN" sz="2933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6442320" y="2713959"/>
            <a:ext cx="4534465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/>
            <a:r>
              <a:rPr lang="en-US" sz="2933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C. Ti vi.</a:t>
            </a:r>
            <a:endParaRPr lang="vi-VN" sz="2933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6442319" y="4562838"/>
            <a:ext cx="4534465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/>
            <a:r>
              <a:rPr lang="en-US" sz="2933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D. Đài phát thanh.</a:t>
            </a:r>
            <a:endParaRPr lang="vi-VN" sz="2933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2319" y="-637183"/>
            <a:ext cx="487300" cy="4873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16599" y="3277820"/>
            <a:ext cx="852935" cy="742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126771" y="3255371"/>
            <a:ext cx="850011" cy="75728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308979" y="5116955"/>
            <a:ext cx="850011" cy="75728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19522" y="5119258"/>
            <a:ext cx="850011" cy="757282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9009" y="-637183"/>
            <a:ext cx="487300" cy="487300"/>
          </a:xfrm>
          <a:prstGeom prst="rect">
            <a:avLst/>
          </a:prstGeom>
        </p:spPr>
      </p:pic>
      <p:sp>
        <p:nvSpPr>
          <p:cNvPr id="16" name="Freeform 4">
            <a:hlinkClick r:id="rId14" action="ppaction://hlinksldjump"/>
            <a:extLst>
              <a:ext uri="{FF2B5EF4-FFF2-40B4-BE49-F238E27FC236}">
                <a16:creationId xmlns:a16="http://schemas.microsoft.com/office/drawing/2014/main" id="{1B29EC27-C735-4053-D300-0418EC01E67D}"/>
              </a:ext>
            </a:extLst>
          </p:cNvPr>
          <p:cNvSpPr/>
          <p:nvPr/>
        </p:nvSpPr>
        <p:spPr>
          <a:xfrm>
            <a:off x="11028997" y="5912567"/>
            <a:ext cx="1109996" cy="944987"/>
          </a:xfrm>
          <a:custGeom>
            <a:avLst/>
            <a:gdLst/>
            <a:ahLst/>
            <a:cxnLst/>
            <a:rect l="l" t="t" r="r" b="b"/>
            <a:pathLst>
              <a:path w="2554643" h="2057400">
                <a:moveTo>
                  <a:pt x="0" y="0"/>
                </a:moveTo>
                <a:lnTo>
                  <a:pt x="2554643" y="0"/>
                </a:lnTo>
                <a:lnTo>
                  <a:pt x="25546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355"/>
            <a:endParaRPr lang="en-US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ADD2C6C4-917F-993C-F418-1E64A1C2F391}"/>
              </a:ext>
            </a:extLst>
          </p:cNvPr>
          <p:cNvSpPr/>
          <p:nvPr/>
        </p:nvSpPr>
        <p:spPr>
          <a:xfrm>
            <a:off x="1215219" y="553864"/>
            <a:ext cx="9761566" cy="1994794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1">
              <a:lnSpc>
                <a:spcPct val="150000"/>
              </a:lnSpc>
            </a:pPr>
            <a:r>
              <a:rPr lang="vi-VN" sz="32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 1: </a:t>
            </a:r>
            <a:r>
              <a:rPr lang="vi-VN" sz="3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Phương tiện nào được sử dụng để học môn lịch sử và địa lí?</a:t>
            </a:r>
            <a:r>
              <a:rPr lang="en-US" sz="3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3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006373-5EC7-5973-D297-61D7DB540BF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" y="-282"/>
            <a:ext cx="924074" cy="103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34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>
            <a:extLst>
              <a:ext uri="{FF2B5EF4-FFF2-40B4-BE49-F238E27FC236}">
                <a16:creationId xmlns:a16="http://schemas.microsoft.com/office/drawing/2014/main" id="{87E6EBE4-835D-6B57-C539-776124A42C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519" y="2336942"/>
            <a:ext cx="12054962" cy="4520611"/>
          </a:xfrm>
          <a:prstGeom prst="rect">
            <a:avLst/>
          </a:prstGeom>
        </p:spPr>
      </p:pic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215217" y="318516"/>
            <a:ext cx="9761566" cy="2309764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>
              <a:lnSpc>
                <a:spcPct val="150000"/>
              </a:lnSpc>
            </a:pPr>
            <a:r>
              <a:rPr lang="fr-FR" sz="2933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 2: </a:t>
            </a:r>
            <a:r>
              <a:rPr lang="fr-FR" sz="2933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Bản đồ là gì?</a:t>
            </a:r>
            <a:endParaRPr lang="vi-VN" sz="2933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6248380" y="2842418"/>
            <a:ext cx="4728402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>
              <a:lnSpc>
                <a:spcPct val="150000"/>
              </a:lnSpc>
            </a:pPr>
            <a:r>
              <a:rPr lang="vi-VN" sz="21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C. Hình vẽ thu nhỏ của toàn bộ bề mặt Trái Đất hay một khu vực theo một tỉ lệ nhất định</a:t>
            </a:r>
            <a:r>
              <a:rPr lang="en-US" sz="21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1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212186" y="2836652"/>
            <a:ext cx="4728402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>
              <a:lnSpc>
                <a:spcPct val="150000"/>
              </a:lnSpc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A. Danh sách các từ vựng liên quan đến địa lí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212186" y="4721774"/>
            <a:ext cx="4728402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>
              <a:lnSpc>
                <a:spcPct val="150000"/>
              </a:lnSpc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B. Bảng biểu hiện thông tin về các sự kiện lịch sử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6248380" y="4721774"/>
            <a:ext cx="4728402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>
              <a:lnSpc>
                <a:spcPct val="150000"/>
              </a:lnSpc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D. Quyển sách giới thiệu về địa lí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2319" y="-637183"/>
            <a:ext cx="487300" cy="4873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443006" y="3753556"/>
            <a:ext cx="852935" cy="742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47431" y="5544627"/>
            <a:ext cx="850011" cy="75728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335840" y="5544627"/>
            <a:ext cx="850011" cy="75728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38921" y="3659505"/>
            <a:ext cx="850011" cy="757282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69009" y="-637183"/>
            <a:ext cx="487300" cy="487300"/>
          </a:xfrm>
          <a:prstGeom prst="rect">
            <a:avLst/>
          </a:prstGeom>
        </p:spPr>
      </p:pic>
      <p:sp>
        <p:nvSpPr>
          <p:cNvPr id="14" name="Freeform 4">
            <a:hlinkClick r:id="rId14" action="ppaction://hlinksldjump"/>
            <a:extLst>
              <a:ext uri="{FF2B5EF4-FFF2-40B4-BE49-F238E27FC236}">
                <a16:creationId xmlns:a16="http://schemas.microsoft.com/office/drawing/2014/main" id="{2F6DC4DC-D0D1-A84E-2D3D-9E0DE3635094}"/>
              </a:ext>
            </a:extLst>
          </p:cNvPr>
          <p:cNvSpPr/>
          <p:nvPr/>
        </p:nvSpPr>
        <p:spPr>
          <a:xfrm>
            <a:off x="11028997" y="5912567"/>
            <a:ext cx="1109996" cy="944987"/>
          </a:xfrm>
          <a:custGeom>
            <a:avLst/>
            <a:gdLst/>
            <a:ahLst/>
            <a:cxnLst/>
            <a:rect l="l" t="t" r="r" b="b"/>
            <a:pathLst>
              <a:path w="2554643" h="2057400">
                <a:moveTo>
                  <a:pt x="0" y="0"/>
                </a:moveTo>
                <a:lnTo>
                  <a:pt x="2554643" y="0"/>
                </a:lnTo>
                <a:lnTo>
                  <a:pt x="25546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355"/>
            <a:endParaRPr lang="en-US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5C245B-02C2-F940-F2AA-1A1B2839DDA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" y="-282"/>
            <a:ext cx="924074" cy="103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47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0">
            <a:extLst>
              <a:ext uri="{FF2B5EF4-FFF2-40B4-BE49-F238E27FC236}">
                <a16:creationId xmlns:a16="http://schemas.microsoft.com/office/drawing/2014/main" id="{7EBCC925-6DE6-AEEB-A628-880B2E3ED87A}"/>
              </a:ext>
            </a:extLst>
          </p:cNvPr>
          <p:cNvSpPr/>
          <p:nvPr/>
        </p:nvSpPr>
        <p:spPr>
          <a:xfrm>
            <a:off x="794" y="2625319"/>
            <a:ext cx="12190413" cy="4232236"/>
          </a:xfrm>
          <a:custGeom>
            <a:avLst/>
            <a:gdLst/>
            <a:ahLst/>
            <a:cxnLst/>
            <a:rect l="l" t="t" r="r" b="b"/>
            <a:pathLst>
              <a:path w="7315200" h="2359152">
                <a:moveTo>
                  <a:pt x="0" y="0"/>
                </a:moveTo>
                <a:lnTo>
                  <a:pt x="7315200" y="0"/>
                </a:lnTo>
                <a:lnTo>
                  <a:pt x="7315200" y="2359152"/>
                </a:lnTo>
                <a:lnTo>
                  <a:pt x="0" y="235915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>
              <a:alphaModFix amt="1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defTabSz="914355"/>
            <a:endParaRPr lang="en-US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77887" y="2391354"/>
            <a:ext cx="5546484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1">
              <a:lnSpc>
                <a:spcPct val="150000"/>
              </a:lnSpc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A. Đọc tên bản đồ, lược đồ để biết được những thông tin chính và khu vực được thực hiện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77887" y="4240233"/>
            <a:ext cx="5546484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>
              <a:lnSpc>
                <a:spcPct val="150000"/>
              </a:lnSpc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B. Đọc chú giải để biết được các kí hiệu trong bản đồ, lược đồ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6417006" y="2391354"/>
            <a:ext cx="5546479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>
              <a:lnSpc>
                <a:spcPct val="150000"/>
              </a:lnSpc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C. Đọc các thông tin trên bản đồ, lược đồ để trả lời cho các câu hỏi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6417005" y="4240233"/>
            <a:ext cx="5546479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>
              <a:lnSpc>
                <a:spcPct val="150000"/>
              </a:lnSpc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D. Đọc các thông tin lịch sử trên bản đồ, lược đồ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17005" y="-959788"/>
            <a:ext cx="487300" cy="4873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052178" y="3294663"/>
            <a:ext cx="852935" cy="742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314054" y="3356439"/>
            <a:ext cx="850011" cy="75728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341989" y="5090785"/>
            <a:ext cx="850011" cy="75728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181426" y="5155286"/>
            <a:ext cx="850011" cy="757282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43695" y="-959788"/>
            <a:ext cx="487300" cy="487300"/>
          </a:xfrm>
          <a:prstGeom prst="rect">
            <a:avLst/>
          </a:prstGeom>
        </p:spPr>
      </p:pic>
      <p:sp>
        <p:nvSpPr>
          <p:cNvPr id="16" name="Freeform 4">
            <a:hlinkClick r:id="rId13" action="ppaction://hlinksldjump"/>
            <a:extLst>
              <a:ext uri="{FF2B5EF4-FFF2-40B4-BE49-F238E27FC236}">
                <a16:creationId xmlns:a16="http://schemas.microsoft.com/office/drawing/2014/main" id="{1B29EC27-C735-4053-D300-0418EC01E67D}"/>
              </a:ext>
            </a:extLst>
          </p:cNvPr>
          <p:cNvSpPr/>
          <p:nvPr/>
        </p:nvSpPr>
        <p:spPr>
          <a:xfrm>
            <a:off x="10964337" y="5975824"/>
            <a:ext cx="1109996" cy="944987"/>
          </a:xfrm>
          <a:custGeom>
            <a:avLst/>
            <a:gdLst/>
            <a:ahLst/>
            <a:cxnLst/>
            <a:rect l="l" t="t" r="r" b="b"/>
            <a:pathLst>
              <a:path w="2554643" h="2057400">
                <a:moveTo>
                  <a:pt x="0" y="0"/>
                </a:moveTo>
                <a:lnTo>
                  <a:pt x="2554643" y="0"/>
                </a:lnTo>
                <a:lnTo>
                  <a:pt x="25546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355"/>
            <a:endParaRPr lang="en-US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ADD2C6C4-917F-993C-F418-1E64A1C2F391}"/>
              </a:ext>
            </a:extLst>
          </p:cNvPr>
          <p:cNvSpPr/>
          <p:nvPr/>
        </p:nvSpPr>
        <p:spPr>
          <a:xfrm>
            <a:off x="1189905" y="231259"/>
            <a:ext cx="9761566" cy="1994794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1">
              <a:lnSpc>
                <a:spcPct val="150000"/>
              </a:lnSpc>
            </a:pPr>
            <a:r>
              <a:rPr lang="vi-VN" sz="32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 </a:t>
            </a:r>
            <a:r>
              <a:rPr lang="en-US" sz="32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3</a:t>
            </a:r>
            <a:r>
              <a:rPr lang="vi-VN" sz="32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vi-VN" sz="3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Bước đầu tiên khi sử dụng bản đồ, lược đồ là gì?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9946A-2429-6E90-1619-85EDB27576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" y="-282"/>
            <a:ext cx="924074" cy="103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04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0">
            <a:extLst>
              <a:ext uri="{FF2B5EF4-FFF2-40B4-BE49-F238E27FC236}">
                <a16:creationId xmlns:a16="http://schemas.microsoft.com/office/drawing/2014/main" id="{500C4BED-8EAC-7324-9F48-8E0FD67C0709}"/>
              </a:ext>
            </a:extLst>
          </p:cNvPr>
          <p:cNvSpPr/>
          <p:nvPr/>
        </p:nvSpPr>
        <p:spPr>
          <a:xfrm>
            <a:off x="794" y="2625319"/>
            <a:ext cx="12190413" cy="4232236"/>
          </a:xfrm>
          <a:custGeom>
            <a:avLst/>
            <a:gdLst/>
            <a:ahLst/>
            <a:cxnLst/>
            <a:rect l="l" t="t" r="r" b="b"/>
            <a:pathLst>
              <a:path w="7315200" h="2359152">
                <a:moveTo>
                  <a:pt x="0" y="0"/>
                </a:moveTo>
                <a:lnTo>
                  <a:pt x="7315200" y="0"/>
                </a:lnTo>
                <a:lnTo>
                  <a:pt x="7315200" y="2359152"/>
                </a:lnTo>
                <a:lnTo>
                  <a:pt x="0" y="235915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>
              <a:alphaModFix amt="1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defTabSz="91435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215219" y="553864"/>
            <a:ext cx="9761566" cy="1994794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/>
            <a:r>
              <a:rPr lang="vi-VN" sz="3200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 4: </a:t>
            </a:r>
            <a:r>
              <a:rPr lang="vi-VN" sz="3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Việt Nam có bao nhiêu tỉnh thành</a:t>
            </a:r>
            <a:r>
              <a:rPr lang="en-US" sz="32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  <a:endParaRPr lang="vi-VN" sz="32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1215221" y="4678517"/>
            <a:ext cx="4534465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>
              <a:lnSpc>
                <a:spcPct val="150000"/>
              </a:lnSpc>
            </a:pPr>
            <a:r>
              <a:rPr lang="en-US" sz="2933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B. 63.</a:t>
            </a:r>
            <a:endParaRPr lang="vi-VN" sz="2933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215219" y="2853419"/>
            <a:ext cx="4534465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>
              <a:lnSpc>
                <a:spcPct val="150000"/>
              </a:lnSpc>
            </a:pPr>
            <a:r>
              <a:rPr lang="en-US" sz="2933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A. 59.</a:t>
            </a:r>
            <a:endParaRPr lang="vi-VN" sz="2933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6442320" y="2853419"/>
            <a:ext cx="4534465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>
              <a:lnSpc>
                <a:spcPct val="150000"/>
              </a:lnSpc>
            </a:pPr>
            <a:r>
              <a:rPr lang="en-US" sz="2933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C. 66.</a:t>
            </a:r>
            <a:endParaRPr lang="vi-VN" sz="2933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6442319" y="4678517"/>
            <a:ext cx="4534465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>
              <a:lnSpc>
                <a:spcPct val="150000"/>
              </a:lnSpc>
            </a:pPr>
            <a:r>
              <a:rPr lang="en-US" sz="2933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D. 70.</a:t>
            </a:r>
            <a:endParaRPr lang="vi-VN" sz="2933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2319" y="-637183"/>
            <a:ext cx="487300" cy="4873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16601" y="4972249"/>
            <a:ext cx="852935" cy="742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6771" y="3124703"/>
            <a:ext cx="850011" cy="75728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6771" y="4964809"/>
            <a:ext cx="850011" cy="75728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819524" y="3124703"/>
            <a:ext cx="850011" cy="757282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69009" y="-637183"/>
            <a:ext cx="487300" cy="487300"/>
          </a:xfrm>
          <a:prstGeom prst="rect">
            <a:avLst/>
          </a:prstGeom>
        </p:spPr>
      </p:pic>
      <p:sp>
        <p:nvSpPr>
          <p:cNvPr id="15" name="Freeform 4">
            <a:hlinkClick r:id="rId13" action="ppaction://hlinksldjump"/>
            <a:extLst>
              <a:ext uri="{FF2B5EF4-FFF2-40B4-BE49-F238E27FC236}">
                <a16:creationId xmlns:a16="http://schemas.microsoft.com/office/drawing/2014/main" id="{F41D84C2-322E-045A-74D9-9FFADADD60D2}"/>
              </a:ext>
            </a:extLst>
          </p:cNvPr>
          <p:cNvSpPr/>
          <p:nvPr/>
        </p:nvSpPr>
        <p:spPr>
          <a:xfrm>
            <a:off x="11028997" y="5912567"/>
            <a:ext cx="1109996" cy="944987"/>
          </a:xfrm>
          <a:custGeom>
            <a:avLst/>
            <a:gdLst/>
            <a:ahLst/>
            <a:cxnLst/>
            <a:rect l="l" t="t" r="r" b="b"/>
            <a:pathLst>
              <a:path w="2554643" h="2057400">
                <a:moveTo>
                  <a:pt x="0" y="0"/>
                </a:moveTo>
                <a:lnTo>
                  <a:pt x="2554643" y="0"/>
                </a:lnTo>
                <a:lnTo>
                  <a:pt x="25546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355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2153C2-A7FE-7DDB-9045-33C867C4068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" y="-282"/>
            <a:ext cx="924074" cy="103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9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>
            <a:extLst>
              <a:ext uri="{FF2B5EF4-FFF2-40B4-BE49-F238E27FC236}">
                <a16:creationId xmlns:a16="http://schemas.microsoft.com/office/drawing/2014/main" id="{87E6EBE4-835D-6B57-C539-776124A42C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19" y="2336942"/>
            <a:ext cx="12054962" cy="4520611"/>
          </a:xfrm>
          <a:prstGeom prst="rect">
            <a:avLst/>
          </a:prstGeom>
        </p:spPr>
      </p:pic>
      <p:sp>
        <p:nvSpPr>
          <p:cNvPr id="2" name="Câu hỏi">
            <a:extLst>
              <a:ext uri="{FF2B5EF4-FFF2-40B4-BE49-F238E27FC236}">
                <a16:creationId xmlns:a16="http://schemas.microsoft.com/office/drawing/2014/main" id="{4ADFFF1A-F500-CC57-185E-00F4826D0836}"/>
              </a:ext>
            </a:extLst>
          </p:cNvPr>
          <p:cNvSpPr/>
          <p:nvPr/>
        </p:nvSpPr>
        <p:spPr>
          <a:xfrm>
            <a:off x="1215217" y="318516"/>
            <a:ext cx="9761566" cy="2309764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>
              <a:lnSpc>
                <a:spcPct val="150000"/>
              </a:lnSpc>
            </a:pPr>
            <a:r>
              <a:rPr lang="vi-VN" sz="2933" b="1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 5: </a:t>
            </a:r>
            <a:r>
              <a:rPr lang="vi-VN" sz="2933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Diện tích của thành phố Hà Nội</a:t>
            </a:r>
          </a:p>
        </p:txBody>
      </p:sp>
      <p:sp>
        <p:nvSpPr>
          <p:cNvPr id="5" name="Đáp án đúng">
            <a:extLst>
              <a:ext uri="{FF2B5EF4-FFF2-40B4-BE49-F238E27FC236}">
                <a16:creationId xmlns:a16="http://schemas.microsoft.com/office/drawing/2014/main" id="{8B66CBE4-2DB9-BCF7-D1C4-281B894BFE17}"/>
              </a:ext>
            </a:extLst>
          </p:cNvPr>
          <p:cNvSpPr/>
          <p:nvPr/>
        </p:nvSpPr>
        <p:spPr>
          <a:xfrm>
            <a:off x="6248380" y="2842418"/>
            <a:ext cx="4728402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>
              <a:lnSpc>
                <a:spcPct val="150000"/>
              </a:lnSpc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C. 3 359 km</a:t>
            </a:r>
            <a:r>
              <a:rPr lang="vi-VN" sz="2400" baseline="300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2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Đáp án sai 1">
            <a:extLst>
              <a:ext uri="{FF2B5EF4-FFF2-40B4-BE49-F238E27FC236}">
                <a16:creationId xmlns:a16="http://schemas.microsoft.com/office/drawing/2014/main" id="{3FCD9830-5FD1-BD44-878B-228BD96CE996}"/>
              </a:ext>
            </a:extLst>
          </p:cNvPr>
          <p:cNvSpPr/>
          <p:nvPr/>
        </p:nvSpPr>
        <p:spPr>
          <a:xfrm>
            <a:off x="1212186" y="2836652"/>
            <a:ext cx="4728402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>
              <a:lnSpc>
                <a:spcPct val="150000"/>
              </a:lnSpc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A. 1 359 km</a:t>
            </a:r>
            <a:r>
              <a:rPr lang="vi-VN" sz="2400" baseline="300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2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7" name="Đáp án sai 2">
            <a:extLst>
              <a:ext uri="{FF2B5EF4-FFF2-40B4-BE49-F238E27FC236}">
                <a16:creationId xmlns:a16="http://schemas.microsoft.com/office/drawing/2014/main" id="{6A919885-0285-0403-1E09-FA94D8BC080B}"/>
              </a:ext>
            </a:extLst>
          </p:cNvPr>
          <p:cNvSpPr/>
          <p:nvPr/>
        </p:nvSpPr>
        <p:spPr>
          <a:xfrm>
            <a:off x="1212186" y="4721774"/>
            <a:ext cx="4728402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>
              <a:lnSpc>
                <a:spcPct val="150000"/>
              </a:lnSpc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B. 2 359 km</a:t>
            </a:r>
            <a:r>
              <a:rPr lang="vi-VN" sz="2400" baseline="300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2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Đáp án sai 3">
            <a:extLst>
              <a:ext uri="{FF2B5EF4-FFF2-40B4-BE49-F238E27FC236}">
                <a16:creationId xmlns:a16="http://schemas.microsoft.com/office/drawing/2014/main" id="{2E7D83A4-3758-8699-4DD0-010A80780539}"/>
              </a:ext>
            </a:extLst>
          </p:cNvPr>
          <p:cNvSpPr/>
          <p:nvPr/>
        </p:nvSpPr>
        <p:spPr>
          <a:xfrm>
            <a:off x="6248380" y="4721774"/>
            <a:ext cx="4728402" cy="1645706"/>
          </a:xfrm>
          <a:prstGeom prst="plaqu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1">
              <a:lnSpc>
                <a:spcPct val="150000"/>
              </a:lnSpc>
            </a:pPr>
            <a:r>
              <a:rPr lang="vi-VN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D. 4 359 km</a:t>
            </a:r>
            <a:r>
              <a:rPr lang="vi-VN" sz="2400" baseline="300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2</a:t>
            </a:r>
            <a:r>
              <a:rPr lang="en-US" sz="2400" noProof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noProof="1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5A2AB5BE-5BE4-FB71-44F9-94D2D0B0C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2319" y="-637183"/>
            <a:ext cx="487300" cy="48730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1EA41D2-9796-7E4F-2882-9DC49D5A8C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16266" y="3377063"/>
            <a:ext cx="852935" cy="742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31FD67-694B-8D1E-89C7-5C3C61578F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970207" y="5177316"/>
            <a:ext cx="850011" cy="757282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A47525BE-8DC6-1E4E-AED4-3C6DAB364AF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6771" y="5072250"/>
            <a:ext cx="850011" cy="757282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C423E0-743C-7316-FEF3-4CE8613F3E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978546" y="3221422"/>
            <a:ext cx="850011" cy="757282"/>
          </a:xfrm>
          <a:prstGeom prst="rect">
            <a:avLst/>
          </a:prstGeom>
        </p:spPr>
      </p:pic>
      <p:pic>
        <p:nvPicPr>
          <p:cNvPr id="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D0C2BA9-FCBA-B751-461E-B7A7077430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69009" y="-637183"/>
            <a:ext cx="487300" cy="487300"/>
          </a:xfrm>
          <a:prstGeom prst="rect">
            <a:avLst/>
          </a:prstGeom>
        </p:spPr>
      </p:pic>
      <p:sp>
        <p:nvSpPr>
          <p:cNvPr id="14" name="Freeform 4">
            <a:hlinkClick r:id="rId13" action="ppaction://hlinksldjump"/>
            <a:extLst>
              <a:ext uri="{FF2B5EF4-FFF2-40B4-BE49-F238E27FC236}">
                <a16:creationId xmlns:a16="http://schemas.microsoft.com/office/drawing/2014/main" id="{2F6DC4DC-D0D1-A84E-2D3D-9E0DE3635094}"/>
              </a:ext>
            </a:extLst>
          </p:cNvPr>
          <p:cNvSpPr/>
          <p:nvPr/>
        </p:nvSpPr>
        <p:spPr>
          <a:xfrm>
            <a:off x="11028997" y="5912567"/>
            <a:ext cx="1109996" cy="944987"/>
          </a:xfrm>
          <a:custGeom>
            <a:avLst/>
            <a:gdLst/>
            <a:ahLst/>
            <a:cxnLst/>
            <a:rect l="l" t="t" r="r" b="b"/>
            <a:pathLst>
              <a:path w="2554643" h="2057400">
                <a:moveTo>
                  <a:pt x="0" y="0"/>
                </a:moveTo>
                <a:lnTo>
                  <a:pt x="2554643" y="0"/>
                </a:lnTo>
                <a:lnTo>
                  <a:pt x="255464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355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81A0A5B-6939-8D47-2CDF-3CBC00BD188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" y="-282"/>
            <a:ext cx="924074" cy="103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41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285D024C-9839-7A78-B26F-985AEB7C659F}"/>
              </a:ext>
            </a:extLst>
          </p:cNvPr>
          <p:cNvSpPr/>
          <p:nvPr/>
        </p:nvSpPr>
        <p:spPr>
          <a:xfrm>
            <a:off x="279400" y="1714311"/>
            <a:ext cx="11633200" cy="49321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7E11DF-DA87-C64A-3F34-0C3290B8E224}"/>
              </a:ext>
            </a:extLst>
          </p:cNvPr>
          <p:cNvGrpSpPr/>
          <p:nvPr/>
        </p:nvGrpSpPr>
        <p:grpSpPr>
          <a:xfrm>
            <a:off x="629315" y="1872908"/>
            <a:ext cx="10752918" cy="2229841"/>
            <a:chOff x="1066800" y="1866900"/>
            <a:chExt cx="16129377" cy="334476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BC0B34-C5AE-6807-C3D8-DB01CB99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2714799"/>
              <a:ext cx="1600200" cy="164896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F86328-AFCE-23BE-3EFC-8811B2B52CE5}"/>
                </a:ext>
              </a:extLst>
            </p:cNvPr>
            <p:cNvSpPr txBox="1"/>
            <p:nvPr/>
          </p:nvSpPr>
          <p:spPr>
            <a:xfrm>
              <a:off x="2667000" y="1866900"/>
              <a:ext cx="14529177" cy="3344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tốt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môn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Lịch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Địa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lí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nhiều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phương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tiện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hỗ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trợ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: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bản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đồ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lược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đồ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biểu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đồ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tranh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ảnh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vật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,..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Mỗi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phương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tiện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hỗ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trợ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đều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chức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năng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riêng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đối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việc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môn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này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</p:txBody>
        </p:sp>
      </p:grpSp>
      <p:sp>
        <p:nvSpPr>
          <p:cNvPr id="16" name="Freeform 6">
            <a:extLst>
              <a:ext uri="{FF2B5EF4-FFF2-40B4-BE49-F238E27FC236}">
                <a16:creationId xmlns:a16="http://schemas.microsoft.com/office/drawing/2014/main" id="{C5E459B5-91CB-9E3E-C175-A90A7D98F8A2}"/>
              </a:ext>
            </a:extLst>
          </p:cNvPr>
          <p:cNvSpPr/>
          <p:nvPr/>
        </p:nvSpPr>
        <p:spPr>
          <a:xfrm>
            <a:off x="7585363" y="4438968"/>
            <a:ext cx="4826000" cy="2419032"/>
          </a:xfrm>
          <a:custGeom>
            <a:avLst/>
            <a:gdLst/>
            <a:ahLst/>
            <a:cxnLst/>
            <a:rect l="l" t="t" r="r" b="b"/>
            <a:pathLst>
              <a:path w="16230600" h="8135588">
                <a:moveTo>
                  <a:pt x="0" y="0"/>
                </a:moveTo>
                <a:lnTo>
                  <a:pt x="16230600" y="0"/>
                </a:lnTo>
                <a:lnTo>
                  <a:pt x="16230600" y="8135589"/>
                </a:lnTo>
                <a:lnTo>
                  <a:pt x="0" y="81355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5F71BB-9C71-27A7-CD82-17BBCE6C4A57}"/>
              </a:ext>
            </a:extLst>
          </p:cNvPr>
          <p:cNvGrpSpPr/>
          <p:nvPr/>
        </p:nvGrpSpPr>
        <p:grpSpPr>
          <a:xfrm>
            <a:off x="629315" y="4198770"/>
            <a:ext cx="6565811" cy="1787668"/>
            <a:chOff x="559805" y="5699791"/>
            <a:chExt cx="9848716" cy="268150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9531400-D6BA-7C91-36B3-1101F46CF15E}"/>
                </a:ext>
              </a:extLst>
            </p:cNvPr>
            <p:cNvSpPr txBox="1"/>
            <p:nvPr/>
          </p:nvSpPr>
          <p:spPr>
            <a:xfrm>
              <a:off x="1447799" y="6698524"/>
              <a:ext cx="8960722" cy="1682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Kể</a:t>
              </a:r>
              <a:r>
                <a:rPr lang="en-US" sz="24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tên</a:t>
              </a:r>
              <a:r>
                <a:rPr lang="en-US" sz="24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phương </a:t>
              </a:r>
              <a:r>
                <a:rPr lang="en-US" sz="2400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tiện</a:t>
              </a:r>
              <a:r>
                <a:rPr lang="en-US" sz="24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hỗ</a:t>
              </a:r>
              <a:r>
                <a:rPr lang="en-US" sz="24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trợ</a:t>
              </a:r>
              <a:r>
                <a:rPr lang="en-US" sz="24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24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môn</a:t>
              </a:r>
              <a:r>
                <a:rPr lang="en-US" sz="24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Lịch</a:t>
              </a:r>
              <a:r>
                <a:rPr lang="en-US" sz="24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Địa</a:t>
              </a:r>
              <a:r>
                <a:rPr lang="en-US" sz="24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lí</a:t>
              </a:r>
              <a:r>
                <a:rPr lang="en-US" sz="24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mà</a:t>
              </a:r>
              <a:r>
                <a:rPr lang="en-US" sz="24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2400" dirty="0"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E44FF9E-754D-5619-415B-61821B2851F4}"/>
                </a:ext>
              </a:extLst>
            </p:cNvPr>
            <p:cNvSpPr/>
            <p:nvPr/>
          </p:nvSpPr>
          <p:spPr>
            <a:xfrm>
              <a:off x="559805" y="5699791"/>
              <a:ext cx="1471185" cy="1471185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800"/>
            </a:p>
          </p:txBody>
        </p:sp>
      </p:grpSp>
    </p:spTree>
    <p:extLst>
      <p:ext uri="{BB962C8B-B14F-4D97-AF65-F5344CB8AC3E}">
        <p14:creationId xmlns:p14="http://schemas.microsoft.com/office/powerpoint/2010/main" val="234956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ED5983E4-819D-FCE9-4F2A-DC1CF0F47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3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4A63EE-AF78-B6D8-75DE-28E8E3F9A520}"/>
              </a:ext>
            </a:extLst>
          </p:cNvPr>
          <p:cNvGrpSpPr/>
          <p:nvPr/>
        </p:nvGrpSpPr>
        <p:grpSpPr>
          <a:xfrm>
            <a:off x="584200" y="1939375"/>
            <a:ext cx="11023600" cy="1735259"/>
            <a:chOff x="876300" y="2628646"/>
            <a:chExt cx="16535400" cy="2602889"/>
          </a:xfrm>
        </p:grpSpPr>
        <p:sp>
          <p:nvSpPr>
            <p:cNvPr id="3" name="Rectangle: Rounded Corners 10">
              <a:extLst>
                <a:ext uri="{FF2B5EF4-FFF2-40B4-BE49-F238E27FC236}">
                  <a16:creationId xmlns:a16="http://schemas.microsoft.com/office/drawing/2014/main" id="{B70FC6F6-D1E7-FC9D-375E-F3F0847F38F5}"/>
                </a:ext>
              </a:extLst>
            </p:cNvPr>
            <p:cNvSpPr/>
            <p:nvPr/>
          </p:nvSpPr>
          <p:spPr>
            <a:xfrm>
              <a:off x="876300" y="2628646"/>
              <a:ext cx="16535400" cy="2602889"/>
            </a:xfrm>
            <a:prstGeom prst="roundRect">
              <a:avLst>
                <a:gd name="adj" fmla="val 9503"/>
              </a:avLst>
            </a:prstGeom>
            <a:solidFill>
              <a:srgbClr val="F6F9E3"/>
            </a:solidFill>
            <a:ln w="38100">
              <a:solidFill>
                <a:srgbClr val="006233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FAEE1E-A9BF-E558-28DF-862D906E2196}"/>
                </a:ext>
              </a:extLst>
            </p:cNvPr>
            <p:cNvSpPr txBox="1"/>
            <p:nvPr/>
          </p:nvSpPr>
          <p:spPr>
            <a:xfrm>
              <a:off x="1581150" y="2861686"/>
              <a:ext cx="15125700" cy="1871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Sưu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tầm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giới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thiệu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về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một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lược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đồ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bản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đồ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tranh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ảnh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hoặc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hiện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vật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cụ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thể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phục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vụ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môn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Lịch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sử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Địa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/>
                  <a:cs typeface="Arial" panose="020B0604020202020204" pitchFamily="34" charset="0"/>
                </a:rPr>
                <a:t>lí</a:t>
              </a:r>
              <a:r>
                <a:rPr lang="en-US" sz="2667" dirty="0"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806B4E9-3BA9-587B-56C6-34C0D39D679F}"/>
              </a:ext>
            </a:extLst>
          </p:cNvPr>
          <p:cNvSpPr/>
          <p:nvPr/>
        </p:nvSpPr>
        <p:spPr>
          <a:xfrm>
            <a:off x="2952602" y="4065355"/>
            <a:ext cx="6908800" cy="711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4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GỢI Ý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2BD2E4-5281-C1C4-77FF-313C746C007C}"/>
              </a:ext>
            </a:extLst>
          </p:cNvPr>
          <p:cNvSpPr txBox="1"/>
          <p:nvPr/>
        </p:nvSpPr>
        <p:spPr>
          <a:xfrm>
            <a:off x="1943880" y="4843277"/>
            <a:ext cx="8926243" cy="1863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sưu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tầm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lược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,...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vụ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môn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Lịch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Địa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mang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thiệu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667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989700B-54EB-CCBF-8448-364F38FE46E1}"/>
              </a:ext>
            </a:extLst>
          </p:cNvPr>
          <p:cNvSpPr/>
          <p:nvPr/>
        </p:nvSpPr>
        <p:spPr>
          <a:xfrm>
            <a:off x="185629" y="3807361"/>
            <a:ext cx="1736941" cy="1530679"/>
          </a:xfrm>
          <a:custGeom>
            <a:avLst/>
            <a:gdLst/>
            <a:ahLst/>
            <a:cxnLst/>
            <a:rect l="l" t="t" r="r" b="b"/>
            <a:pathLst>
              <a:path w="4120055" h="3630798">
                <a:moveTo>
                  <a:pt x="0" y="0"/>
                </a:moveTo>
                <a:lnTo>
                  <a:pt x="4120055" y="0"/>
                </a:lnTo>
                <a:lnTo>
                  <a:pt x="4120055" y="3630798"/>
                </a:lnTo>
                <a:lnTo>
                  <a:pt x="0" y="3630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32515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D900667-8C35-6816-6323-E9170ED8A0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800" y="1948244"/>
            <a:ext cx="10820400" cy="4339748"/>
          </a:xfrm>
          <a:prstGeom prst="rect">
            <a:avLst/>
          </a:prstGeom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B478934B-CC8B-AE85-5893-A53AC75FE1C8}"/>
              </a:ext>
            </a:extLst>
          </p:cNvPr>
          <p:cNvSpPr txBox="1"/>
          <p:nvPr/>
        </p:nvSpPr>
        <p:spPr>
          <a:xfrm>
            <a:off x="3128153" y="1629545"/>
            <a:ext cx="593569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2B3459"/>
                </a:solidFill>
                <a:latin typeface="UTM Avo" panose="02040603050506020204" pitchFamily="18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E50781-734A-2D5E-12BE-C44E151E4862}"/>
              </a:ext>
            </a:extLst>
          </p:cNvPr>
          <p:cNvGrpSpPr/>
          <p:nvPr/>
        </p:nvGrpSpPr>
        <p:grpSpPr>
          <a:xfrm>
            <a:off x="6657770" y="2333689"/>
            <a:ext cx="4419199" cy="3245075"/>
            <a:chOff x="1828800" y="3014360"/>
            <a:chExt cx="6628799" cy="5506955"/>
          </a:xfrm>
        </p:grpSpPr>
        <p:grpSp>
          <p:nvGrpSpPr>
            <p:cNvPr id="5" name="Picture 6">
              <a:extLst>
                <a:ext uri="{FF2B5EF4-FFF2-40B4-BE49-F238E27FC236}">
                  <a16:creationId xmlns:a16="http://schemas.microsoft.com/office/drawing/2014/main" id="{D37B8804-5A29-E427-A0F5-932BA77CABB9}"/>
                </a:ext>
              </a:extLst>
            </p:cNvPr>
            <p:cNvGrpSpPr/>
            <p:nvPr/>
          </p:nvGrpSpPr>
          <p:grpSpPr>
            <a:xfrm>
              <a:off x="1828800" y="3014360"/>
              <a:ext cx="6628799" cy="5506955"/>
              <a:chOff x="6787855" y="2790290"/>
              <a:chExt cx="7420970" cy="5862083"/>
            </a:xfrm>
          </p:grpSpPr>
          <p:sp>
            <p:nvSpPr>
              <p:cNvPr id="7" name="Freeform: Shape 9">
                <a:extLst>
                  <a:ext uri="{FF2B5EF4-FFF2-40B4-BE49-F238E27FC236}">
                    <a16:creationId xmlns:a16="http://schemas.microsoft.com/office/drawing/2014/main" id="{EDC18537-3E1B-F2D7-A739-237D62F78959}"/>
                  </a:ext>
                </a:extLst>
              </p:cNvPr>
              <p:cNvSpPr/>
              <p:nvPr/>
            </p:nvSpPr>
            <p:spPr>
              <a:xfrm>
                <a:off x="6787855" y="3734847"/>
                <a:ext cx="7420970" cy="3721881"/>
              </a:xfrm>
              <a:custGeom>
                <a:avLst/>
                <a:gdLst>
                  <a:gd name="connsiteX0" fmla="*/ 0 w 7420970"/>
                  <a:gd name="connsiteY0" fmla="*/ 0 h 5229874"/>
                  <a:gd name="connsiteX1" fmla="*/ 7420971 w 7420970"/>
                  <a:gd name="connsiteY1" fmla="*/ 0 h 5229874"/>
                  <a:gd name="connsiteX2" fmla="*/ 7420971 w 7420970"/>
                  <a:gd name="connsiteY2" fmla="*/ 5229875 h 5229874"/>
                  <a:gd name="connsiteX3" fmla="*/ 0 w 7420970"/>
                  <a:gd name="connsiteY3" fmla="*/ 5229875 h 522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20970" h="5229874">
                    <a:moveTo>
                      <a:pt x="0" y="0"/>
                    </a:moveTo>
                    <a:lnTo>
                      <a:pt x="7420971" y="0"/>
                    </a:lnTo>
                    <a:lnTo>
                      <a:pt x="7420971" y="5229875"/>
                    </a:lnTo>
                    <a:lnTo>
                      <a:pt x="0" y="5229875"/>
                    </a:lnTo>
                    <a:close/>
                  </a:path>
                </a:pathLst>
              </a:custGeom>
              <a:solidFill>
                <a:srgbClr val="F9D1BB"/>
              </a:solidFill>
              <a:ln w="16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>
                  <a:latin typeface="UTM Avo" panose="02040603050506020204" pitchFamily="18"/>
                </a:endParaRPr>
              </a:p>
            </p:txBody>
          </p:sp>
          <p:sp>
            <p:nvSpPr>
              <p:cNvPr id="8" name="Freeform: Shape 10">
                <a:extLst>
                  <a:ext uri="{FF2B5EF4-FFF2-40B4-BE49-F238E27FC236}">
                    <a16:creationId xmlns:a16="http://schemas.microsoft.com/office/drawing/2014/main" id="{6C45157B-D07F-18D6-6A92-6B1B36B26AAE}"/>
                  </a:ext>
                </a:extLst>
              </p:cNvPr>
              <p:cNvSpPr/>
              <p:nvPr/>
            </p:nvSpPr>
            <p:spPr>
              <a:xfrm>
                <a:off x="9685480" y="2790290"/>
                <a:ext cx="1750031" cy="1889113"/>
              </a:xfrm>
              <a:custGeom>
                <a:avLst/>
                <a:gdLst>
                  <a:gd name="connsiteX0" fmla="*/ 1453077 w 2409727"/>
                  <a:gd name="connsiteY0" fmla="*/ 0 h 1889113"/>
                  <a:gd name="connsiteX1" fmla="*/ 1467509 w 2409727"/>
                  <a:gd name="connsiteY1" fmla="*/ 279345 h 1889113"/>
                  <a:gd name="connsiteX2" fmla="*/ 1746320 w 2409727"/>
                  <a:gd name="connsiteY2" fmla="*/ 149516 h 1889113"/>
                  <a:gd name="connsiteX3" fmla="*/ 1772234 w 2409727"/>
                  <a:gd name="connsiteY3" fmla="*/ 311403 h 1889113"/>
                  <a:gd name="connsiteX4" fmla="*/ 2032020 w 2409727"/>
                  <a:gd name="connsiteY4" fmla="*/ 407578 h 1889113"/>
                  <a:gd name="connsiteX5" fmla="*/ 2235880 w 2409727"/>
                  <a:gd name="connsiteY5" fmla="*/ 347718 h 1889113"/>
                  <a:gd name="connsiteX6" fmla="*/ 2409727 w 2409727"/>
                  <a:gd name="connsiteY6" fmla="*/ 438971 h 1889113"/>
                  <a:gd name="connsiteX7" fmla="*/ 961057 w 2409727"/>
                  <a:gd name="connsiteY7" fmla="*/ 1864563 h 1889113"/>
                  <a:gd name="connsiteX8" fmla="*/ 909559 w 2409727"/>
                  <a:gd name="connsiteY8" fmla="*/ 1889039 h 1889113"/>
                  <a:gd name="connsiteX9" fmla="*/ 862325 w 2409727"/>
                  <a:gd name="connsiteY9" fmla="*/ 1855650 h 1889113"/>
                  <a:gd name="connsiteX10" fmla="*/ 791966 w 2409727"/>
                  <a:gd name="connsiteY10" fmla="*/ 1674076 h 1889113"/>
                  <a:gd name="connsiteX11" fmla="*/ 422131 w 2409727"/>
                  <a:gd name="connsiteY11" fmla="*/ 1800979 h 1889113"/>
                  <a:gd name="connsiteX12" fmla="*/ 473793 w 2409727"/>
                  <a:gd name="connsiteY12" fmla="*/ 1569255 h 1889113"/>
                  <a:gd name="connsiteX13" fmla="*/ 207283 w 2409727"/>
                  <a:gd name="connsiteY13" fmla="*/ 1591071 h 1889113"/>
                  <a:gd name="connsiteX14" fmla="*/ 204331 w 2409727"/>
                  <a:gd name="connsiteY14" fmla="*/ 1495827 h 1889113"/>
                  <a:gd name="connsiteX15" fmla="*/ 9655 w 2409727"/>
                  <a:gd name="connsiteY15" fmla="*/ 1481062 h 1889113"/>
                  <a:gd name="connsiteX16" fmla="*/ 561045 w 2409727"/>
                  <a:gd name="connsiteY16" fmla="*/ 784561 h 1889113"/>
                  <a:gd name="connsiteX17" fmla="*/ 1453077 w 2409727"/>
                  <a:gd name="connsiteY17" fmla="*/ 0 h 1889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09727" h="1889113">
                    <a:moveTo>
                      <a:pt x="1453077" y="0"/>
                    </a:moveTo>
                    <a:lnTo>
                      <a:pt x="1467509" y="279345"/>
                    </a:lnTo>
                    <a:cubicBezTo>
                      <a:pt x="1572638" y="256177"/>
                      <a:pt x="1668647" y="211468"/>
                      <a:pt x="1746320" y="149516"/>
                    </a:cubicBezTo>
                    <a:lnTo>
                      <a:pt x="1772234" y="311403"/>
                    </a:lnTo>
                    <a:cubicBezTo>
                      <a:pt x="1876312" y="286026"/>
                      <a:pt x="1987459" y="327174"/>
                      <a:pt x="2032020" y="407578"/>
                    </a:cubicBezTo>
                    <a:cubicBezTo>
                      <a:pt x="2104675" y="405583"/>
                      <a:pt x="2164045" y="356764"/>
                      <a:pt x="2235880" y="347718"/>
                    </a:cubicBezTo>
                    <a:cubicBezTo>
                      <a:pt x="2313406" y="340052"/>
                      <a:pt x="2386586" y="378468"/>
                      <a:pt x="2409727" y="438971"/>
                    </a:cubicBezTo>
                    <a:cubicBezTo>
                      <a:pt x="1960038" y="935732"/>
                      <a:pt x="1476382" y="1411678"/>
                      <a:pt x="961057" y="1864563"/>
                    </a:cubicBezTo>
                    <a:cubicBezTo>
                      <a:pt x="947116" y="1876934"/>
                      <a:pt x="930224" y="1890236"/>
                      <a:pt x="909559" y="1889039"/>
                    </a:cubicBezTo>
                    <a:cubicBezTo>
                      <a:pt x="888894" y="1887842"/>
                      <a:pt x="872821" y="1871214"/>
                      <a:pt x="862325" y="1855650"/>
                    </a:cubicBezTo>
                    <a:cubicBezTo>
                      <a:pt x="824013" y="1799595"/>
                      <a:pt x="800084" y="1737833"/>
                      <a:pt x="791966" y="1674076"/>
                    </a:cubicBezTo>
                    <a:cubicBezTo>
                      <a:pt x="653971" y="1679237"/>
                      <a:pt x="522799" y="1724238"/>
                      <a:pt x="422131" y="1800979"/>
                    </a:cubicBezTo>
                    <a:lnTo>
                      <a:pt x="473793" y="1569255"/>
                    </a:lnTo>
                    <a:lnTo>
                      <a:pt x="207283" y="1591071"/>
                    </a:lnTo>
                    <a:lnTo>
                      <a:pt x="204331" y="1495827"/>
                    </a:lnTo>
                    <a:cubicBezTo>
                      <a:pt x="203182" y="1461508"/>
                      <a:pt x="31304" y="1476406"/>
                      <a:pt x="9655" y="1481062"/>
                    </a:cubicBezTo>
                    <a:cubicBezTo>
                      <a:pt x="-72349" y="1241623"/>
                      <a:pt x="390150" y="944187"/>
                      <a:pt x="561045" y="784561"/>
                    </a:cubicBezTo>
                    <a:cubicBezTo>
                      <a:pt x="848598" y="515681"/>
                      <a:pt x="1145942" y="254160"/>
                      <a:pt x="1453077" y="0"/>
                    </a:cubicBezTo>
                    <a:close/>
                  </a:path>
                </a:pathLst>
              </a:custGeom>
              <a:solidFill>
                <a:srgbClr val="E1BDAA">
                  <a:alpha val="44000"/>
                </a:srgbClr>
              </a:solidFill>
              <a:ln w="16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>
                  <a:latin typeface="UTM Avo" panose="02040603050506020204" pitchFamily="18"/>
                </a:endParaRPr>
              </a:p>
            </p:txBody>
          </p:sp>
          <p:sp>
            <p:nvSpPr>
              <p:cNvPr id="9" name="Freeform: Shape 11">
                <a:extLst>
                  <a:ext uri="{FF2B5EF4-FFF2-40B4-BE49-F238E27FC236}">
                    <a16:creationId xmlns:a16="http://schemas.microsoft.com/office/drawing/2014/main" id="{DE342581-2C6C-0747-D4BB-C7FA87E1A9CF}"/>
                  </a:ext>
                </a:extLst>
              </p:cNvPr>
              <p:cNvSpPr/>
              <p:nvPr/>
            </p:nvSpPr>
            <p:spPr>
              <a:xfrm>
                <a:off x="13273489" y="8063221"/>
                <a:ext cx="742621" cy="589152"/>
              </a:xfrm>
              <a:custGeom>
                <a:avLst/>
                <a:gdLst>
                  <a:gd name="connsiteX0" fmla="*/ 682595 w 742621"/>
                  <a:gd name="connsiteY0" fmla="*/ 516921 h 589152"/>
                  <a:gd name="connsiteX1" fmla="*/ 430517 w 742621"/>
                  <a:gd name="connsiteY1" fmla="*/ 458658 h 589152"/>
                  <a:gd name="connsiteX2" fmla="*/ 223541 w 742621"/>
                  <a:gd name="connsiteY2" fmla="*/ 589152 h 589152"/>
                  <a:gd name="connsiteX3" fmla="*/ 219605 w 742621"/>
                  <a:gd name="connsiteY3" fmla="*/ 382171 h 589152"/>
                  <a:gd name="connsiteX4" fmla="*/ 0 w 742621"/>
                  <a:gd name="connsiteY4" fmla="*/ 269635 h 589152"/>
                  <a:gd name="connsiteX5" fmla="*/ 249618 w 742621"/>
                  <a:gd name="connsiteY5" fmla="*/ 200064 h 589152"/>
                  <a:gd name="connsiteX6" fmla="*/ 320797 w 742621"/>
                  <a:gd name="connsiteY6" fmla="*/ 0 h 589152"/>
                  <a:gd name="connsiteX7" fmla="*/ 479063 w 742621"/>
                  <a:gd name="connsiteY7" fmla="*/ 164015 h 589152"/>
                  <a:gd name="connsiteX8" fmla="*/ 742622 w 742621"/>
                  <a:gd name="connsiteY8" fmla="*/ 152842 h 589152"/>
                  <a:gd name="connsiteX9" fmla="*/ 590916 w 742621"/>
                  <a:gd name="connsiteY9" fmla="*/ 323774 h 589152"/>
                  <a:gd name="connsiteX10" fmla="*/ 682595 w 742621"/>
                  <a:gd name="connsiteY10" fmla="*/ 516921 h 589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2621" h="589152">
                    <a:moveTo>
                      <a:pt x="682595" y="516921"/>
                    </a:moveTo>
                    <a:lnTo>
                      <a:pt x="430517" y="458658"/>
                    </a:lnTo>
                    <a:lnTo>
                      <a:pt x="223541" y="589152"/>
                    </a:lnTo>
                    <a:lnTo>
                      <a:pt x="219605" y="382171"/>
                    </a:lnTo>
                    <a:lnTo>
                      <a:pt x="0" y="269635"/>
                    </a:lnTo>
                    <a:lnTo>
                      <a:pt x="249618" y="200064"/>
                    </a:lnTo>
                    <a:lnTo>
                      <a:pt x="320797" y="0"/>
                    </a:lnTo>
                    <a:lnTo>
                      <a:pt x="479063" y="164015"/>
                    </a:lnTo>
                    <a:lnTo>
                      <a:pt x="742622" y="152842"/>
                    </a:lnTo>
                    <a:lnTo>
                      <a:pt x="590916" y="323774"/>
                    </a:lnTo>
                    <a:lnTo>
                      <a:pt x="682595" y="516921"/>
                    </a:lnTo>
                    <a:close/>
                  </a:path>
                </a:pathLst>
              </a:custGeom>
              <a:solidFill>
                <a:srgbClr val="FFFFFF"/>
              </a:solidFill>
              <a:ln w="16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>
                  <a:latin typeface="UTM Avo" panose="02040603050506020204" pitchFamily="18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6882B54-9484-1455-F197-93D1317C3176}"/>
                </a:ext>
              </a:extLst>
            </p:cNvPr>
            <p:cNvSpPr txBox="1"/>
            <p:nvPr/>
          </p:nvSpPr>
          <p:spPr>
            <a:xfrm>
              <a:off x="2036750" y="4474015"/>
              <a:ext cx="6190578" cy="1697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/>
                  <a:cs typeface="Arial" panose="020B0604020202020204" pitchFamily="34" charset="0"/>
                </a:rPr>
                <a:t>Đọc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chuẩn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bị</a:t>
              </a:r>
              <a:r>
                <a:rPr lang="vi-VN" sz="2400" dirty="0">
                  <a:latin typeface="UTM Avo" panose="02040603050506020204" pitchFamily="18"/>
                  <a:cs typeface="Arial" panose="020B0604020202020204" pitchFamily="34" charset="0"/>
                </a:rPr>
                <a:t> trước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III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  <a:r>
                <a:rPr lang="vi-VN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endParaRPr lang="en-US" sz="24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CBE64A-A7DB-B70A-CB8A-E78443A1BEC2}"/>
              </a:ext>
            </a:extLst>
          </p:cNvPr>
          <p:cNvGrpSpPr/>
          <p:nvPr/>
        </p:nvGrpSpPr>
        <p:grpSpPr>
          <a:xfrm>
            <a:off x="1268545" y="2245098"/>
            <a:ext cx="5034021" cy="3245075"/>
            <a:chOff x="1828799" y="3014360"/>
            <a:chExt cx="6628799" cy="5506955"/>
          </a:xfrm>
        </p:grpSpPr>
        <p:grpSp>
          <p:nvGrpSpPr>
            <p:cNvPr id="11" name="Picture 6">
              <a:extLst>
                <a:ext uri="{FF2B5EF4-FFF2-40B4-BE49-F238E27FC236}">
                  <a16:creationId xmlns:a16="http://schemas.microsoft.com/office/drawing/2014/main" id="{284415C4-3B38-45C5-E7A0-B9A169F1F87E}"/>
                </a:ext>
              </a:extLst>
            </p:cNvPr>
            <p:cNvGrpSpPr/>
            <p:nvPr/>
          </p:nvGrpSpPr>
          <p:grpSpPr>
            <a:xfrm>
              <a:off x="1828799" y="3014360"/>
              <a:ext cx="6628799" cy="5506955"/>
              <a:chOff x="6787854" y="2790290"/>
              <a:chExt cx="7420970" cy="5862083"/>
            </a:xfrm>
          </p:grpSpPr>
          <p:sp>
            <p:nvSpPr>
              <p:cNvPr id="13" name="Freeform: Shape 15">
                <a:extLst>
                  <a:ext uri="{FF2B5EF4-FFF2-40B4-BE49-F238E27FC236}">
                    <a16:creationId xmlns:a16="http://schemas.microsoft.com/office/drawing/2014/main" id="{0EE1EC8E-917F-889B-FC2C-A3D329976E38}"/>
                  </a:ext>
                </a:extLst>
              </p:cNvPr>
              <p:cNvSpPr/>
              <p:nvPr/>
            </p:nvSpPr>
            <p:spPr>
              <a:xfrm>
                <a:off x="6787854" y="3790787"/>
                <a:ext cx="7420970" cy="3721882"/>
              </a:xfrm>
              <a:custGeom>
                <a:avLst/>
                <a:gdLst>
                  <a:gd name="connsiteX0" fmla="*/ 0 w 7420970"/>
                  <a:gd name="connsiteY0" fmla="*/ 0 h 5229874"/>
                  <a:gd name="connsiteX1" fmla="*/ 7420971 w 7420970"/>
                  <a:gd name="connsiteY1" fmla="*/ 0 h 5229874"/>
                  <a:gd name="connsiteX2" fmla="*/ 7420971 w 7420970"/>
                  <a:gd name="connsiteY2" fmla="*/ 5229875 h 5229874"/>
                  <a:gd name="connsiteX3" fmla="*/ 0 w 7420970"/>
                  <a:gd name="connsiteY3" fmla="*/ 5229875 h 522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20970" h="5229874">
                    <a:moveTo>
                      <a:pt x="0" y="0"/>
                    </a:moveTo>
                    <a:lnTo>
                      <a:pt x="7420971" y="0"/>
                    </a:lnTo>
                    <a:lnTo>
                      <a:pt x="7420971" y="5229875"/>
                    </a:lnTo>
                    <a:lnTo>
                      <a:pt x="0" y="5229875"/>
                    </a:lnTo>
                    <a:close/>
                  </a:path>
                </a:pathLst>
              </a:custGeom>
              <a:solidFill>
                <a:srgbClr val="F9D1BB"/>
              </a:solidFill>
              <a:ln w="16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>
                  <a:latin typeface="UTM Avo" panose="02040603050506020204" pitchFamily="18"/>
                </a:endParaRPr>
              </a:p>
            </p:txBody>
          </p:sp>
          <p:sp>
            <p:nvSpPr>
              <p:cNvPr id="14" name="Freeform: Shape 16">
                <a:extLst>
                  <a:ext uri="{FF2B5EF4-FFF2-40B4-BE49-F238E27FC236}">
                    <a16:creationId xmlns:a16="http://schemas.microsoft.com/office/drawing/2014/main" id="{D9D20A8A-54EE-577C-2EFB-21C3C25488EC}"/>
                  </a:ext>
                </a:extLst>
              </p:cNvPr>
              <p:cNvSpPr/>
              <p:nvPr/>
            </p:nvSpPr>
            <p:spPr>
              <a:xfrm>
                <a:off x="10144365" y="2790290"/>
                <a:ext cx="1750031" cy="1889113"/>
              </a:xfrm>
              <a:custGeom>
                <a:avLst/>
                <a:gdLst>
                  <a:gd name="connsiteX0" fmla="*/ 1453077 w 2409727"/>
                  <a:gd name="connsiteY0" fmla="*/ 0 h 1889113"/>
                  <a:gd name="connsiteX1" fmla="*/ 1467509 w 2409727"/>
                  <a:gd name="connsiteY1" fmla="*/ 279345 h 1889113"/>
                  <a:gd name="connsiteX2" fmla="*/ 1746320 w 2409727"/>
                  <a:gd name="connsiteY2" fmla="*/ 149516 h 1889113"/>
                  <a:gd name="connsiteX3" fmla="*/ 1772234 w 2409727"/>
                  <a:gd name="connsiteY3" fmla="*/ 311403 h 1889113"/>
                  <a:gd name="connsiteX4" fmla="*/ 2032020 w 2409727"/>
                  <a:gd name="connsiteY4" fmla="*/ 407578 h 1889113"/>
                  <a:gd name="connsiteX5" fmla="*/ 2235880 w 2409727"/>
                  <a:gd name="connsiteY5" fmla="*/ 347718 h 1889113"/>
                  <a:gd name="connsiteX6" fmla="*/ 2409727 w 2409727"/>
                  <a:gd name="connsiteY6" fmla="*/ 438971 h 1889113"/>
                  <a:gd name="connsiteX7" fmla="*/ 961057 w 2409727"/>
                  <a:gd name="connsiteY7" fmla="*/ 1864563 h 1889113"/>
                  <a:gd name="connsiteX8" fmla="*/ 909559 w 2409727"/>
                  <a:gd name="connsiteY8" fmla="*/ 1889039 h 1889113"/>
                  <a:gd name="connsiteX9" fmla="*/ 862325 w 2409727"/>
                  <a:gd name="connsiteY9" fmla="*/ 1855650 h 1889113"/>
                  <a:gd name="connsiteX10" fmla="*/ 791966 w 2409727"/>
                  <a:gd name="connsiteY10" fmla="*/ 1674076 h 1889113"/>
                  <a:gd name="connsiteX11" fmla="*/ 422131 w 2409727"/>
                  <a:gd name="connsiteY11" fmla="*/ 1800979 h 1889113"/>
                  <a:gd name="connsiteX12" fmla="*/ 473793 w 2409727"/>
                  <a:gd name="connsiteY12" fmla="*/ 1569255 h 1889113"/>
                  <a:gd name="connsiteX13" fmla="*/ 207283 w 2409727"/>
                  <a:gd name="connsiteY13" fmla="*/ 1591071 h 1889113"/>
                  <a:gd name="connsiteX14" fmla="*/ 204331 w 2409727"/>
                  <a:gd name="connsiteY14" fmla="*/ 1495827 h 1889113"/>
                  <a:gd name="connsiteX15" fmla="*/ 9655 w 2409727"/>
                  <a:gd name="connsiteY15" fmla="*/ 1481062 h 1889113"/>
                  <a:gd name="connsiteX16" fmla="*/ 561045 w 2409727"/>
                  <a:gd name="connsiteY16" fmla="*/ 784561 h 1889113"/>
                  <a:gd name="connsiteX17" fmla="*/ 1453077 w 2409727"/>
                  <a:gd name="connsiteY17" fmla="*/ 0 h 1889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409727" h="1889113">
                    <a:moveTo>
                      <a:pt x="1453077" y="0"/>
                    </a:moveTo>
                    <a:lnTo>
                      <a:pt x="1467509" y="279345"/>
                    </a:lnTo>
                    <a:cubicBezTo>
                      <a:pt x="1572638" y="256177"/>
                      <a:pt x="1668647" y="211468"/>
                      <a:pt x="1746320" y="149516"/>
                    </a:cubicBezTo>
                    <a:lnTo>
                      <a:pt x="1772234" y="311403"/>
                    </a:lnTo>
                    <a:cubicBezTo>
                      <a:pt x="1876312" y="286026"/>
                      <a:pt x="1987459" y="327174"/>
                      <a:pt x="2032020" y="407578"/>
                    </a:cubicBezTo>
                    <a:cubicBezTo>
                      <a:pt x="2104675" y="405583"/>
                      <a:pt x="2164045" y="356764"/>
                      <a:pt x="2235880" y="347718"/>
                    </a:cubicBezTo>
                    <a:cubicBezTo>
                      <a:pt x="2313406" y="340052"/>
                      <a:pt x="2386586" y="378468"/>
                      <a:pt x="2409727" y="438971"/>
                    </a:cubicBezTo>
                    <a:cubicBezTo>
                      <a:pt x="1960038" y="935732"/>
                      <a:pt x="1476382" y="1411678"/>
                      <a:pt x="961057" y="1864563"/>
                    </a:cubicBezTo>
                    <a:cubicBezTo>
                      <a:pt x="947116" y="1876934"/>
                      <a:pt x="930224" y="1890236"/>
                      <a:pt x="909559" y="1889039"/>
                    </a:cubicBezTo>
                    <a:cubicBezTo>
                      <a:pt x="888894" y="1887842"/>
                      <a:pt x="872821" y="1871214"/>
                      <a:pt x="862325" y="1855650"/>
                    </a:cubicBezTo>
                    <a:cubicBezTo>
                      <a:pt x="824013" y="1799595"/>
                      <a:pt x="800084" y="1737833"/>
                      <a:pt x="791966" y="1674076"/>
                    </a:cubicBezTo>
                    <a:cubicBezTo>
                      <a:pt x="653971" y="1679237"/>
                      <a:pt x="522799" y="1724238"/>
                      <a:pt x="422131" y="1800979"/>
                    </a:cubicBezTo>
                    <a:lnTo>
                      <a:pt x="473793" y="1569255"/>
                    </a:lnTo>
                    <a:lnTo>
                      <a:pt x="207283" y="1591071"/>
                    </a:lnTo>
                    <a:lnTo>
                      <a:pt x="204331" y="1495827"/>
                    </a:lnTo>
                    <a:cubicBezTo>
                      <a:pt x="203182" y="1461508"/>
                      <a:pt x="31304" y="1476406"/>
                      <a:pt x="9655" y="1481062"/>
                    </a:cubicBezTo>
                    <a:cubicBezTo>
                      <a:pt x="-72349" y="1241623"/>
                      <a:pt x="390150" y="944187"/>
                      <a:pt x="561045" y="784561"/>
                    </a:cubicBezTo>
                    <a:cubicBezTo>
                      <a:pt x="848598" y="515681"/>
                      <a:pt x="1145942" y="254160"/>
                      <a:pt x="1453077" y="0"/>
                    </a:cubicBezTo>
                    <a:close/>
                  </a:path>
                </a:pathLst>
              </a:custGeom>
              <a:solidFill>
                <a:srgbClr val="E1BDAA">
                  <a:alpha val="44000"/>
                </a:srgbClr>
              </a:solidFill>
              <a:ln w="16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>
                  <a:latin typeface="UTM Avo" panose="02040603050506020204" pitchFamily="18"/>
                </a:endParaRPr>
              </a:p>
            </p:txBody>
          </p:sp>
          <p:sp>
            <p:nvSpPr>
              <p:cNvPr id="15" name="Freeform: Shape 17">
                <a:extLst>
                  <a:ext uri="{FF2B5EF4-FFF2-40B4-BE49-F238E27FC236}">
                    <a16:creationId xmlns:a16="http://schemas.microsoft.com/office/drawing/2014/main" id="{346A6359-FEEC-2D4F-BE71-4FB6E2C46501}"/>
                  </a:ext>
                </a:extLst>
              </p:cNvPr>
              <p:cNvSpPr/>
              <p:nvPr/>
            </p:nvSpPr>
            <p:spPr>
              <a:xfrm>
                <a:off x="13273489" y="8063221"/>
                <a:ext cx="742621" cy="589152"/>
              </a:xfrm>
              <a:custGeom>
                <a:avLst/>
                <a:gdLst>
                  <a:gd name="connsiteX0" fmla="*/ 682595 w 742621"/>
                  <a:gd name="connsiteY0" fmla="*/ 516921 h 589152"/>
                  <a:gd name="connsiteX1" fmla="*/ 430517 w 742621"/>
                  <a:gd name="connsiteY1" fmla="*/ 458658 h 589152"/>
                  <a:gd name="connsiteX2" fmla="*/ 223541 w 742621"/>
                  <a:gd name="connsiteY2" fmla="*/ 589152 h 589152"/>
                  <a:gd name="connsiteX3" fmla="*/ 219605 w 742621"/>
                  <a:gd name="connsiteY3" fmla="*/ 382171 h 589152"/>
                  <a:gd name="connsiteX4" fmla="*/ 0 w 742621"/>
                  <a:gd name="connsiteY4" fmla="*/ 269635 h 589152"/>
                  <a:gd name="connsiteX5" fmla="*/ 249618 w 742621"/>
                  <a:gd name="connsiteY5" fmla="*/ 200064 h 589152"/>
                  <a:gd name="connsiteX6" fmla="*/ 320797 w 742621"/>
                  <a:gd name="connsiteY6" fmla="*/ 0 h 589152"/>
                  <a:gd name="connsiteX7" fmla="*/ 479063 w 742621"/>
                  <a:gd name="connsiteY7" fmla="*/ 164015 h 589152"/>
                  <a:gd name="connsiteX8" fmla="*/ 742622 w 742621"/>
                  <a:gd name="connsiteY8" fmla="*/ 152842 h 589152"/>
                  <a:gd name="connsiteX9" fmla="*/ 590916 w 742621"/>
                  <a:gd name="connsiteY9" fmla="*/ 323774 h 589152"/>
                  <a:gd name="connsiteX10" fmla="*/ 682595 w 742621"/>
                  <a:gd name="connsiteY10" fmla="*/ 516921 h 589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42621" h="589152">
                    <a:moveTo>
                      <a:pt x="682595" y="516921"/>
                    </a:moveTo>
                    <a:lnTo>
                      <a:pt x="430517" y="458658"/>
                    </a:lnTo>
                    <a:lnTo>
                      <a:pt x="223541" y="589152"/>
                    </a:lnTo>
                    <a:lnTo>
                      <a:pt x="219605" y="382171"/>
                    </a:lnTo>
                    <a:lnTo>
                      <a:pt x="0" y="269635"/>
                    </a:lnTo>
                    <a:lnTo>
                      <a:pt x="249618" y="200064"/>
                    </a:lnTo>
                    <a:lnTo>
                      <a:pt x="320797" y="0"/>
                    </a:lnTo>
                    <a:lnTo>
                      <a:pt x="479063" y="164015"/>
                    </a:lnTo>
                    <a:lnTo>
                      <a:pt x="742622" y="152842"/>
                    </a:lnTo>
                    <a:lnTo>
                      <a:pt x="590916" y="323774"/>
                    </a:lnTo>
                    <a:lnTo>
                      <a:pt x="682595" y="516921"/>
                    </a:lnTo>
                    <a:close/>
                  </a:path>
                </a:pathLst>
              </a:custGeom>
              <a:solidFill>
                <a:srgbClr val="FFFFFF"/>
              </a:solidFill>
              <a:ln w="163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>
                  <a:latin typeface="UTM Avo" panose="02040603050506020204" pitchFamily="18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796400-6019-3678-5AA5-ABFCCE5AA13F}"/>
                </a:ext>
              </a:extLst>
            </p:cNvPr>
            <p:cNvSpPr txBox="1"/>
            <p:nvPr/>
          </p:nvSpPr>
          <p:spPr>
            <a:xfrm>
              <a:off x="2099681" y="4772448"/>
              <a:ext cx="5903476" cy="1912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Hoàn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thành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phần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Vận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anose="02040603050506020204" pitchFamily="18"/>
                  <a:cs typeface="Arial" panose="020B0604020202020204" pitchFamily="34" charset="0"/>
                </a:rPr>
                <a:t>dụng</a:t>
              </a:r>
              <a:r>
                <a:rPr lang="en-US" sz="24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bài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  <a:endParaRPr lang="vi-VN" sz="24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300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F45E8C-51C5-54AE-1CF8-689C4BC05E8A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129F91-E2E3-630A-355D-3DF9F5EACAF1}"/>
              </a:ext>
            </a:extLst>
          </p:cNvPr>
          <p:cNvSpPr txBox="1"/>
          <p:nvPr/>
        </p:nvSpPr>
        <p:spPr>
          <a:xfrm>
            <a:off x="462105" y="912740"/>
            <a:ext cx="11367083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Like fanpage Hoc10 - Học 1 biết 10 để nhận thêm nhiều tài liệu giảng dạy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587467-346B-A975-4795-B438FC8FB5DE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Hoc10 – </a:t>
            </a:r>
            <a:r>
              <a:rPr lang="en-US" sz="2400" b="1" u="sng" dirty="0" err="1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Học</a:t>
            </a:r>
            <a:r>
              <a:rPr lang="en-US" sz="2400" b="1" u="sng" dirty="0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 </a:t>
            </a:r>
            <a:r>
              <a:rPr lang="en-US" sz="2400" b="1" u="sng" dirty="0" err="1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biết</a:t>
            </a:r>
            <a:r>
              <a:rPr lang="en-US" sz="2400" b="1" u="sng" dirty="0">
                <a:solidFill>
                  <a:srgbClr val="843C0C"/>
                </a:solidFill>
                <a:latin typeface="UTM Avo" panose="0204060305050602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10</a:t>
            </a:r>
            <a:endParaRPr lang="en-US" sz="2400" b="1" u="sng" dirty="0">
              <a:solidFill>
                <a:srgbClr val="843C0C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59D4D2-27AF-FE28-90D2-8ED140C986D6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12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88324D86-6420-36B0-2794-5BA9C1D18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66D7F4-C171-D469-940A-21A31A607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C86906-0341-7C39-72E3-447509166459}"/>
              </a:ext>
            </a:extLst>
          </p:cNvPr>
          <p:cNvSpPr/>
          <p:nvPr/>
        </p:nvSpPr>
        <p:spPr>
          <a:xfrm>
            <a:off x="279400" y="1727958"/>
            <a:ext cx="11633200" cy="50528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800">
              <a:latin typeface="UTM Avo" panose="02040603050506020204" pitchFamily="1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1F5B23-3759-D6CC-4991-8EF24D961231}"/>
              </a:ext>
            </a:extLst>
          </p:cNvPr>
          <p:cNvSpPr txBox="1"/>
          <p:nvPr/>
        </p:nvSpPr>
        <p:spPr>
          <a:xfrm>
            <a:off x="692073" y="1802757"/>
            <a:ext cx="11430000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spcBef>
                <a:spcPts val="160"/>
              </a:spcBef>
              <a:spcAft>
                <a:spcPts val="160"/>
              </a:spcAft>
              <a:buFont typeface="Arial" panose="020B0604020202020204" pitchFamily="34" charset="0"/>
              <a:buChar char="•"/>
            </a:pPr>
            <a:r>
              <a:rPr lang="vi-VN" sz="2667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 số phương tiện hỗ trợ học tập môn Lịch sử và Địa lí như: </a:t>
            </a:r>
            <a:endParaRPr lang="en-US" sz="2667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4F1A9D3-382C-C153-8CE6-85551E76D0E0}"/>
              </a:ext>
            </a:extLst>
          </p:cNvPr>
          <p:cNvGrpSpPr/>
          <p:nvPr/>
        </p:nvGrpSpPr>
        <p:grpSpPr>
          <a:xfrm>
            <a:off x="507545" y="2605546"/>
            <a:ext cx="2904088" cy="1682676"/>
            <a:chOff x="-120666" y="5743293"/>
            <a:chExt cx="4356132" cy="2524014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272A8814-647A-FD4C-F7AB-CAB1CC4C5A14}"/>
                </a:ext>
              </a:extLst>
            </p:cNvPr>
            <p:cNvSpPr/>
            <p:nvPr/>
          </p:nvSpPr>
          <p:spPr>
            <a:xfrm>
              <a:off x="838200" y="5743293"/>
              <a:ext cx="2438400" cy="1816552"/>
            </a:xfrm>
            <a:custGeom>
              <a:avLst/>
              <a:gdLst/>
              <a:ahLst/>
              <a:cxnLst/>
              <a:rect l="l" t="t" r="r" b="b"/>
              <a:pathLst>
                <a:path w="2288506" h="1516135">
                  <a:moveTo>
                    <a:pt x="0" y="0"/>
                  </a:moveTo>
                  <a:lnTo>
                    <a:pt x="2288506" y="0"/>
                  </a:lnTo>
                  <a:lnTo>
                    <a:pt x="2288506" y="1516135"/>
                  </a:lnTo>
                  <a:lnTo>
                    <a:pt x="0" y="1516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D3EABF-1C3A-20A3-49EE-4787B4E25344}"/>
                </a:ext>
              </a:extLst>
            </p:cNvPr>
            <p:cNvSpPr txBox="1"/>
            <p:nvPr/>
          </p:nvSpPr>
          <p:spPr>
            <a:xfrm>
              <a:off x="-120666" y="7415535"/>
              <a:ext cx="4356132" cy="851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</a:t>
              </a: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ản đồ, lược đồ</a:t>
              </a:r>
              <a:endParaRPr lang="en-US" sz="2400" dirty="0">
                <a:latin typeface="UTM Avo" panose="02040603050506020204" pitchFamily="18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6330081-11C5-5628-C680-B40251A043E3}"/>
              </a:ext>
            </a:extLst>
          </p:cNvPr>
          <p:cNvGrpSpPr/>
          <p:nvPr/>
        </p:nvGrpSpPr>
        <p:grpSpPr>
          <a:xfrm>
            <a:off x="2714365" y="4678710"/>
            <a:ext cx="2387600" cy="1785313"/>
            <a:chOff x="5638800" y="5783979"/>
            <a:chExt cx="3581400" cy="2677969"/>
          </a:xfrm>
        </p:grpSpPr>
        <p:pic>
          <p:nvPicPr>
            <p:cNvPr id="8" name="Picture 2" descr="Cho bảng số liệu: - Hãy tính tỉ lệ dân số thế giới theo từng độ tuổi">
              <a:extLst>
                <a:ext uri="{FF2B5EF4-FFF2-40B4-BE49-F238E27FC236}">
                  <a16:creationId xmlns:a16="http://schemas.microsoft.com/office/drawing/2014/main" id="{72B77A3F-3E86-CD69-DF94-367E4ED53D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1" y="5783979"/>
              <a:ext cx="3581399" cy="1816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C75B97-8925-371B-0B5D-81AD9F6A50F2}"/>
                </a:ext>
              </a:extLst>
            </p:cNvPr>
            <p:cNvSpPr txBox="1"/>
            <p:nvPr/>
          </p:nvSpPr>
          <p:spPr>
            <a:xfrm>
              <a:off x="5638800" y="7581900"/>
              <a:ext cx="3581400" cy="880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Bảng số liệu</a:t>
              </a:r>
              <a:endParaRPr lang="en-US" sz="2400">
                <a:latin typeface="UTM Avo" panose="02040603050506020204" pitchFamily="1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E6A3EB-FD1E-FA3C-2BB3-8F5105F4320A}"/>
              </a:ext>
            </a:extLst>
          </p:cNvPr>
          <p:cNvGrpSpPr/>
          <p:nvPr/>
        </p:nvGrpSpPr>
        <p:grpSpPr>
          <a:xfrm>
            <a:off x="4495801" y="2599374"/>
            <a:ext cx="3822545" cy="1735787"/>
            <a:chOff x="8610600" y="5143500"/>
            <a:chExt cx="5733818" cy="26036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34129E5-3589-3555-00DA-3E0AFAC81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1385" b="17182"/>
            <a:stretch/>
          </p:blipFill>
          <p:spPr>
            <a:xfrm>
              <a:off x="8610600" y="5143500"/>
              <a:ext cx="5733818" cy="157865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1D19D6-3554-4D32-FEC2-6418A7FE9F45}"/>
                </a:ext>
              </a:extLst>
            </p:cNvPr>
            <p:cNvSpPr txBox="1"/>
            <p:nvPr/>
          </p:nvSpPr>
          <p:spPr>
            <a:xfrm>
              <a:off x="9686810" y="6867132"/>
              <a:ext cx="3581400" cy="880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Trục thời gian</a:t>
              </a:r>
              <a:endParaRPr lang="en-US" sz="2400">
                <a:latin typeface="UTM Avo" panose="02040603050506020204" pitchFamily="1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9D9490-D842-68E3-6FD2-61D9F28BF4B4}"/>
              </a:ext>
            </a:extLst>
          </p:cNvPr>
          <p:cNvGrpSpPr/>
          <p:nvPr/>
        </p:nvGrpSpPr>
        <p:grpSpPr>
          <a:xfrm>
            <a:off x="9821334" y="2434724"/>
            <a:ext cx="1647811" cy="1853498"/>
            <a:chOff x="11391623" y="7318569"/>
            <a:chExt cx="2471716" cy="2780248"/>
          </a:xfrm>
        </p:grpSpPr>
        <p:pic>
          <p:nvPicPr>
            <p:cNvPr id="14" name="Picture 13" descr="A picture containing jar, vessel, plant, ceramic ware&#10;&#10;Description automatically generated">
              <a:extLst>
                <a:ext uri="{FF2B5EF4-FFF2-40B4-BE49-F238E27FC236}">
                  <a16:creationId xmlns:a16="http://schemas.microsoft.com/office/drawing/2014/main" id="{EF4F7206-538D-18B8-DE89-A06CB2D47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54" t="4965" r="21298" b="7995"/>
            <a:stretch/>
          </p:blipFill>
          <p:spPr>
            <a:xfrm>
              <a:off x="11510151" y="7318569"/>
              <a:ext cx="2353188" cy="2065043"/>
            </a:xfrm>
            <a:prstGeom prst="rect">
              <a:avLst/>
            </a:prstGeom>
          </p:spPr>
        </p:pic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4DA83B91-A319-3B87-6C73-6B86C1F118D5}"/>
                </a:ext>
              </a:extLst>
            </p:cNvPr>
            <p:cNvSpPr txBox="1"/>
            <p:nvPr/>
          </p:nvSpPr>
          <p:spPr>
            <a:xfrm>
              <a:off x="11391623" y="9385544"/>
              <a:ext cx="2353188" cy="7132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2400">
                  <a:latin typeface="UTM Avo" panose="02040603050506020204" pitchFamily="18"/>
                  <a:cs typeface="Arial" panose="020B0604020202020204" pitchFamily="34" charset="0"/>
                </a:rPr>
                <a:t>Hiện vật</a:t>
              </a:r>
              <a:endParaRPr lang="en-US" sz="24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BC6204-4D25-D1E0-099F-7288956B3753}"/>
              </a:ext>
            </a:extLst>
          </p:cNvPr>
          <p:cNvGrpSpPr/>
          <p:nvPr/>
        </p:nvGrpSpPr>
        <p:grpSpPr>
          <a:xfrm>
            <a:off x="7600874" y="4469968"/>
            <a:ext cx="2387600" cy="2022952"/>
            <a:chOff x="10675691" y="6694948"/>
            <a:chExt cx="3581400" cy="3034427"/>
          </a:xfrm>
        </p:grpSpPr>
        <p:pic>
          <p:nvPicPr>
            <p:cNvPr id="17" name="Picture 4" descr="Trận Bạch Đằng (938) – Wikipedia tiếng Việt">
              <a:extLst>
                <a:ext uri="{FF2B5EF4-FFF2-40B4-BE49-F238E27FC236}">
                  <a16:creationId xmlns:a16="http://schemas.microsoft.com/office/drawing/2014/main" id="{71331FEB-52C1-F386-3373-B5E0E46377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8693" y="6694948"/>
              <a:ext cx="2855399" cy="215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98EF05-DB2A-4D03-AE5C-0531D4B290FD}"/>
                </a:ext>
              </a:extLst>
            </p:cNvPr>
            <p:cNvSpPr txBox="1"/>
            <p:nvPr/>
          </p:nvSpPr>
          <p:spPr>
            <a:xfrm>
              <a:off x="10675691" y="8849327"/>
              <a:ext cx="3581400" cy="880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ảnh</a:t>
              </a:r>
              <a:endParaRPr lang="en-US" sz="2400" dirty="0"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25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F2785F11-90F4-C7E7-DCB0-7CAFE28CE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11" y="3025736"/>
            <a:ext cx="3559592" cy="1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42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4C014C-0F32-AAD1-7F6C-2BA11EB321FB}"/>
              </a:ext>
            </a:extLst>
          </p:cNvPr>
          <p:cNvSpPr txBox="1"/>
          <p:nvPr/>
        </p:nvSpPr>
        <p:spPr>
          <a:xfrm>
            <a:off x="4312498" y="1596788"/>
            <a:ext cx="3567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rPr>
              <a:t>1</a:t>
            </a:r>
            <a:r>
              <a:rPr lang="en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</a:rPr>
              <a:t>. Bản đồ, lược đồ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D57A88CB-2333-E405-4E8D-04C1AA9B33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0256" y="2552132"/>
            <a:ext cx="3311609" cy="3924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51EA02-04E7-99F7-3420-DD3A7165DD0D}"/>
              </a:ext>
            </a:extLst>
          </p:cNvPr>
          <p:cNvSpPr txBox="1"/>
          <p:nvPr/>
        </p:nvSpPr>
        <p:spPr>
          <a:xfrm>
            <a:off x="4631176" y="2400856"/>
            <a:ext cx="5799884" cy="567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lược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E7B0A4AC-D863-0A7F-C7A7-F2181A6CCABC}"/>
              </a:ext>
            </a:extLst>
          </p:cNvPr>
          <p:cNvSpPr/>
          <p:nvPr/>
        </p:nvSpPr>
        <p:spPr>
          <a:xfrm>
            <a:off x="5413611" y="3318102"/>
            <a:ext cx="3987509" cy="2611171"/>
          </a:xfrm>
          <a:custGeom>
            <a:avLst/>
            <a:gdLst/>
            <a:ahLst/>
            <a:cxnLst/>
            <a:rect l="l" t="t" r="r" b="b"/>
            <a:pathLst>
              <a:path w="4920921" h="3272412">
                <a:moveTo>
                  <a:pt x="0" y="0"/>
                </a:moveTo>
                <a:lnTo>
                  <a:pt x="4920921" y="0"/>
                </a:lnTo>
                <a:lnTo>
                  <a:pt x="4920921" y="3272412"/>
                </a:lnTo>
                <a:lnTo>
                  <a:pt x="0" y="3272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7434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4768DA-429B-11C2-5B47-ECEB8F98ECFD}"/>
              </a:ext>
            </a:extLst>
          </p:cNvPr>
          <p:cNvSpPr txBox="1"/>
          <p:nvPr/>
        </p:nvSpPr>
        <p:spPr>
          <a:xfrm>
            <a:off x="210066" y="1591861"/>
            <a:ext cx="5689585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hay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bề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lệ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B308BE-2429-35F3-D074-9732553A0D22}"/>
              </a:ext>
            </a:extLst>
          </p:cNvPr>
          <p:cNvSpPr txBox="1"/>
          <p:nvPr/>
        </p:nvSpPr>
        <p:spPr>
          <a:xfrm>
            <a:off x="6096000" y="1592190"/>
            <a:ext cx="5885920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Lược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lệ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giản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lược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02FCFE0-ECC6-C3A3-22CF-D72A04A795E3}"/>
              </a:ext>
            </a:extLst>
          </p:cNvPr>
          <p:cNvCxnSpPr>
            <a:cxnSpLocks/>
          </p:cNvCxnSpPr>
          <p:nvPr/>
        </p:nvCxnSpPr>
        <p:spPr>
          <a:xfrm>
            <a:off x="5971718" y="1699296"/>
            <a:ext cx="0" cy="4161882"/>
          </a:xfrm>
          <a:prstGeom prst="line">
            <a:avLst/>
          </a:prstGeom>
          <a:ln w="3810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Bản Đồ Hành Chính Thế Giới Khổ Lớn - #1 Mua bán bản đồ Việt Nam, Thế giới,  hành chính, quy hoạch, giao thông khổ lớn">
            <a:extLst>
              <a:ext uri="{FF2B5EF4-FFF2-40B4-BE49-F238E27FC236}">
                <a16:creationId xmlns:a16="http://schemas.microsoft.com/office/drawing/2014/main" id="{C90F8C8F-8ADE-7BE4-C99C-56818568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574" y="3878136"/>
            <a:ext cx="2647978" cy="198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rận Như Nguyệt – Wikipedia tiếng Việt">
            <a:extLst>
              <a:ext uri="{FF2B5EF4-FFF2-40B4-BE49-F238E27FC236}">
                <a16:creationId xmlns:a16="http://schemas.microsoft.com/office/drawing/2014/main" id="{BC5A57CC-1B9C-3BE8-46DD-06793967D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69" y="3878136"/>
            <a:ext cx="2611236" cy="194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3B4338-8312-28AF-A10D-ABD496ADB6C1}"/>
              </a:ext>
            </a:extLst>
          </p:cNvPr>
          <p:cNvSpPr txBox="1"/>
          <p:nvPr/>
        </p:nvSpPr>
        <p:spPr>
          <a:xfrm>
            <a:off x="1906533" y="5736154"/>
            <a:ext cx="8867893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ctr">
              <a:lnSpc>
                <a:spcPct val="150000"/>
              </a:lnSpc>
              <a:spcBef>
                <a:spcPts val="160"/>
              </a:spcBef>
              <a:spcAft>
                <a:spcPts val="160"/>
              </a:spcAft>
              <a:buFont typeface="Wingdings" panose="05000000000000000000" pitchFamily="2" charset="2"/>
              <a:buChar char="ð"/>
            </a:pP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lược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à phương tiện học tập quan trọng và không thể thiếu trong học tập môn Lịch sử và Địa lí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5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>
            <a:extLst>
              <a:ext uri="{FF2B5EF4-FFF2-40B4-BE49-F238E27FC236}">
                <a16:creationId xmlns:a16="http://schemas.microsoft.com/office/drawing/2014/main" id="{7354E955-3A1F-C363-F860-FE0496E75EC0}"/>
              </a:ext>
            </a:extLst>
          </p:cNvPr>
          <p:cNvSpPr txBox="1"/>
          <p:nvPr/>
        </p:nvSpPr>
        <p:spPr>
          <a:xfrm>
            <a:off x="727789" y="1382681"/>
            <a:ext cx="10736421" cy="562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337AC-30CA-A0C2-252A-1F7B36295ED8}"/>
              </a:ext>
            </a:extLst>
          </p:cNvPr>
          <p:cNvSpPr txBox="1"/>
          <p:nvPr/>
        </p:nvSpPr>
        <p:spPr>
          <a:xfrm>
            <a:off x="513611" y="2037412"/>
            <a:ext cx="11164775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thông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mục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nhiệm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vụ</a:t>
            </a:r>
            <a:endParaRPr lang="en-US" sz="24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ECD15A-17B0-AA43-0D05-C78DEB81B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9765" y="2615262"/>
            <a:ext cx="2991571" cy="4147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4C67D7-E99E-34B3-72E9-C4AF3C3E9DEB}"/>
              </a:ext>
            </a:extLst>
          </p:cNvPr>
          <p:cNvSpPr txBox="1"/>
          <p:nvPr/>
        </p:nvSpPr>
        <p:spPr>
          <a:xfrm>
            <a:off x="513611" y="2862207"/>
            <a:ext cx="7356763" cy="3491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60"/>
              </a:spcBef>
              <a:spcAft>
                <a:spcPts val="160"/>
              </a:spcAft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Quan sát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lược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hình 1, hãy:</a:t>
            </a:r>
            <a:endParaRPr lang="en-US" sz="2400" dirty="0">
              <a:latin typeface="UTM Avo" panose="02040603050506020204" pitchFamily="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1019" indent="-381019" algn="just">
              <a:lnSpc>
                <a:spcPct val="150000"/>
              </a:lnSpc>
              <a:spcBef>
                <a:spcPts val="160"/>
              </a:spcBef>
              <a:spcAft>
                <a:spcPts val="16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Cho biết nội dung thể hiện trên lược đồ.</a:t>
            </a:r>
          </a:p>
          <a:p>
            <a:pPr marL="381019" indent="-381019" algn="just">
              <a:lnSpc>
                <a:spcPct val="150000"/>
              </a:lnSpc>
              <a:spcBef>
                <a:spcPts val="160"/>
              </a:spcBef>
              <a:spcAft>
                <a:spcPts val="16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Đọc bảng chú giải và nêu một số kí hiệu được sử dụng trong lược đồ. </a:t>
            </a:r>
          </a:p>
          <a:p>
            <a:pPr marL="381019" indent="-381019" algn="just">
              <a:lnSpc>
                <a:spcPct val="150000"/>
              </a:lnSpc>
              <a:spcBef>
                <a:spcPts val="160"/>
              </a:spcBef>
              <a:spcAft>
                <a:spcPts val="16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Kể tên các địa điểm nghĩa quân Lam Sơn tấn công quân Minh.</a:t>
            </a:r>
          </a:p>
        </p:txBody>
      </p:sp>
    </p:spTree>
    <p:extLst>
      <p:ext uri="{BB962C8B-B14F-4D97-AF65-F5344CB8AC3E}">
        <p14:creationId xmlns:p14="http://schemas.microsoft.com/office/powerpoint/2010/main" val="340323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C2E3DA-D8CB-E38F-F39B-2C5A57710CD5}"/>
              </a:ext>
            </a:extLst>
          </p:cNvPr>
          <p:cNvSpPr txBox="1"/>
          <p:nvPr/>
        </p:nvSpPr>
        <p:spPr>
          <a:xfrm>
            <a:off x="513611" y="2615262"/>
            <a:ext cx="6758663" cy="4045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60"/>
              </a:spcBef>
              <a:spcAft>
                <a:spcPts val="160"/>
              </a:spcAft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Quan sát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hình 2, hãy:</a:t>
            </a:r>
          </a:p>
          <a:p>
            <a:pPr marL="381019" indent="-381019" algn="just">
              <a:lnSpc>
                <a:spcPct val="150000"/>
              </a:lnSpc>
              <a:spcBef>
                <a:spcPts val="160"/>
              </a:spcBef>
              <a:spcAft>
                <a:spcPts val="16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Cho biết nội dung thể hiện trên bản đồ hình 2. </a:t>
            </a:r>
          </a:p>
          <a:p>
            <a:pPr marL="381019" indent="-381019" algn="just">
              <a:lnSpc>
                <a:spcPct val="150000"/>
              </a:lnSpc>
              <a:spcBef>
                <a:spcPts val="160"/>
              </a:spcBef>
              <a:spcAft>
                <a:spcPts val="16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Đọc bảng chú giải và nêu một số kí hiệu được sử dụng trong bản đồ. </a:t>
            </a:r>
          </a:p>
          <a:p>
            <a:pPr marL="381019" indent="-381019" algn="just">
              <a:lnSpc>
                <a:spcPct val="150000"/>
              </a:lnSpc>
              <a:spcBef>
                <a:spcPts val="160"/>
              </a:spcBef>
              <a:spcAft>
                <a:spcPts val="160"/>
              </a:spcAft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Kể tên thủ đô và các tỉnh, thành phố trực thuộc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ương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Nam.</a:t>
            </a:r>
            <a:endParaRPr lang="vi-VN" sz="24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908B9-AB82-83F4-A994-1A0CC75551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1583" y="2568495"/>
            <a:ext cx="3427494" cy="4045723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C2ECFB1E-5C1D-1B9E-E231-0475921BCCE0}"/>
              </a:ext>
            </a:extLst>
          </p:cNvPr>
          <p:cNvSpPr txBox="1"/>
          <p:nvPr/>
        </p:nvSpPr>
        <p:spPr>
          <a:xfrm>
            <a:off x="727789" y="1382681"/>
            <a:ext cx="10736421" cy="562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E959B7-0024-CD63-BB65-40825271CA68}"/>
              </a:ext>
            </a:extLst>
          </p:cNvPr>
          <p:cNvSpPr txBox="1"/>
          <p:nvPr/>
        </p:nvSpPr>
        <p:spPr>
          <a:xfrm>
            <a:off x="513611" y="2037412"/>
            <a:ext cx="11164775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thông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tin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mục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hiện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nhiệm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vụ</a:t>
            </a:r>
            <a:endParaRPr lang="en-US" sz="24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0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Template_Dao duc 4</Template>
  <TotalTime>145</TotalTime>
  <Words>1410</Words>
  <Application>Microsoft Office PowerPoint</Application>
  <PresentationFormat>Widescreen</PresentationFormat>
  <Paragraphs>136</Paragraphs>
  <Slides>34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UTM Avo</vt:lpstr>
      <vt:lpstr>Calibri</vt:lpstr>
      <vt:lpstr>Arial</vt:lpstr>
      <vt:lpstr>Wingdings</vt:lpstr>
      <vt:lpstr>Calibri Light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Nguyễn</dc:creator>
  <cp:lastModifiedBy>Huy Nguyễn</cp:lastModifiedBy>
  <cp:revision>18</cp:revision>
  <dcterms:created xsi:type="dcterms:W3CDTF">2023-10-17T08:44:51Z</dcterms:created>
  <dcterms:modified xsi:type="dcterms:W3CDTF">2023-12-14T09:11:34Z</dcterms:modified>
</cp:coreProperties>
</file>