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6" r:id="rId2"/>
    <p:sldId id="321" r:id="rId3"/>
    <p:sldId id="320" r:id="rId4"/>
    <p:sldId id="322" r:id="rId5"/>
    <p:sldId id="323" r:id="rId6"/>
    <p:sldId id="324" r:id="rId7"/>
    <p:sldId id="325" r:id="rId8"/>
  </p:sldIdLst>
  <p:sldSz cx="12192000" cy="6858000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Calibri Light" pitchFamily="34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F7"/>
    <a:srgbClr val="F68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02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F1FE3-6150-4CFB-B047-FBDD5D0EB317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65D0E-D044-4D76-BCB7-3DBFA2DA5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11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9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3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1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4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7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9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0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49BE-1264-40E4-BDA5-77919F8C2881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6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sv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19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3.png"/><Relationship Id="rId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5" Type="http://schemas.openxmlformats.org/officeDocument/2006/relationships/image" Target="../media/image5.png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A16ECF-FA99-EC1D-90BE-9419C1335180}"/>
              </a:ext>
            </a:extLst>
          </p:cNvPr>
          <p:cNvSpPr txBox="1">
            <a:spLocks/>
          </p:cNvSpPr>
          <p:nvPr/>
        </p:nvSpPr>
        <p:spPr>
          <a:xfrm>
            <a:off x="9063429" y="214969"/>
            <a:ext cx="2782110" cy="7168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j-ea"/>
                <a:cs typeface="+mj-cs"/>
              </a:rPr>
              <a:t>Đạo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j-ea"/>
                <a:cs typeface="+mj-cs"/>
              </a:rPr>
              <a:t>đức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j-ea"/>
                <a:cs typeface="+mj-cs"/>
              </a:rPr>
              <a:t> 4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87B64A36-4C87-39E0-A20B-0C726B72B93C}"/>
              </a:ext>
            </a:extLst>
          </p:cNvPr>
          <p:cNvSpPr txBox="1">
            <a:spLocks/>
          </p:cNvSpPr>
          <p:nvPr/>
        </p:nvSpPr>
        <p:spPr>
          <a:xfrm>
            <a:off x="499318" y="3429000"/>
            <a:ext cx="10928957" cy="9233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+mj-cs"/>
              </a:rPr>
              <a:t>Bài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+mj-cs"/>
              </a:rPr>
              <a:t>8:</a:t>
            </a: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+mj-cs"/>
              </a:rPr>
              <a:t> Em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bảo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vệ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công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5C1A2E5-E758-4944-7FED-7EA08CC66296}"/>
              </a:ext>
            </a:extLst>
          </p:cNvPr>
          <p:cNvSpPr txBox="1"/>
          <p:nvPr/>
        </p:nvSpPr>
        <p:spPr>
          <a:xfrm>
            <a:off x="1421030" y="2409640"/>
            <a:ext cx="95327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+mj-cs"/>
              </a:rPr>
              <a:t>Chủ đ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+mj-cs"/>
              </a:rPr>
              <a:t>ề: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+mj-cs"/>
              </a:rPr>
              <a:t>Bảo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+mj-cs"/>
              </a:rPr>
              <a:t>vệ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+mj-cs"/>
              </a:rPr>
              <a:t>của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+mj-cs"/>
              </a:rPr>
              <a:t>công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3816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9">
            <a:extLst>
              <a:ext uri="{FF2B5EF4-FFF2-40B4-BE49-F238E27FC236}">
                <a16:creationId xmlns:a16="http://schemas.microsoft.com/office/drawing/2014/main" xmlns="" id="{8591C453-0B44-5FFE-9133-7AE9C47329AF}"/>
              </a:ext>
            </a:extLst>
          </p:cNvPr>
          <p:cNvSpPr/>
          <p:nvPr/>
        </p:nvSpPr>
        <p:spPr>
          <a:xfrm>
            <a:off x="10902332" y="7330769"/>
            <a:ext cx="1169817" cy="861356"/>
          </a:xfrm>
          <a:custGeom>
            <a:avLst/>
            <a:gdLst/>
            <a:ahLst/>
            <a:cxnLst/>
            <a:rect l="l" t="t" r="r" b="b"/>
            <a:pathLst>
              <a:path w="2469082" h="1481449">
                <a:moveTo>
                  <a:pt x="0" y="0"/>
                </a:moveTo>
                <a:lnTo>
                  <a:pt x="2469082" y="0"/>
                </a:lnTo>
                <a:lnTo>
                  <a:pt x="2469082" y="1481449"/>
                </a:lnTo>
                <a:lnTo>
                  <a:pt x="0" y="14814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700"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xmlns="" id="{32172B26-29E2-0657-D413-D0D795B4F2ED}"/>
              </a:ext>
            </a:extLst>
          </p:cNvPr>
          <p:cNvSpPr/>
          <p:nvPr/>
        </p:nvSpPr>
        <p:spPr>
          <a:xfrm>
            <a:off x="0" y="7185188"/>
            <a:ext cx="727206" cy="878311"/>
          </a:xfrm>
          <a:custGeom>
            <a:avLst/>
            <a:gdLst/>
            <a:ahLst/>
            <a:cxnLst/>
            <a:rect l="l" t="t" r="r" b="b"/>
            <a:pathLst>
              <a:path w="1584990" h="2057400">
                <a:moveTo>
                  <a:pt x="0" y="0"/>
                </a:moveTo>
                <a:lnTo>
                  <a:pt x="1584990" y="0"/>
                </a:lnTo>
                <a:lnTo>
                  <a:pt x="158499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700"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5DE85A4-6E6F-23A9-EA82-B6FFC5858772}"/>
              </a:ext>
            </a:extLst>
          </p:cNvPr>
          <p:cNvSpPr txBox="1"/>
          <p:nvPr/>
        </p:nvSpPr>
        <p:spPr>
          <a:xfrm>
            <a:off x="1316014" y="86378"/>
            <a:ext cx="9696208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Hoạt động </a:t>
            </a:r>
            <a:r>
              <a:rPr lang="en-US" sz="32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</a:t>
            </a:r>
            <a:r>
              <a:rPr lang="vi-VN" sz="32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Nghe</a:t>
            </a:r>
            <a:r>
              <a:rPr lang="en-US" sz="32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chuyện</a:t>
            </a:r>
            <a:r>
              <a:rPr lang="en-US" sz="32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trả</a:t>
            </a:r>
            <a:r>
              <a:rPr lang="en-US" sz="32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hỏi</a:t>
            </a:r>
            <a:endParaRPr lang="vi-VN" sz="32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2" name="6314911862547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0996" y="918126"/>
            <a:ext cx="10646244" cy="555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5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9">
            <a:extLst>
              <a:ext uri="{FF2B5EF4-FFF2-40B4-BE49-F238E27FC236}">
                <a16:creationId xmlns:a16="http://schemas.microsoft.com/office/drawing/2014/main" xmlns="" id="{8591C453-0B44-5FFE-9133-7AE9C47329AF}"/>
              </a:ext>
            </a:extLst>
          </p:cNvPr>
          <p:cNvSpPr/>
          <p:nvPr/>
        </p:nvSpPr>
        <p:spPr>
          <a:xfrm>
            <a:off x="10902332" y="7330769"/>
            <a:ext cx="1169817" cy="861356"/>
          </a:xfrm>
          <a:custGeom>
            <a:avLst/>
            <a:gdLst/>
            <a:ahLst/>
            <a:cxnLst/>
            <a:rect l="l" t="t" r="r" b="b"/>
            <a:pathLst>
              <a:path w="2469082" h="1481449">
                <a:moveTo>
                  <a:pt x="0" y="0"/>
                </a:moveTo>
                <a:lnTo>
                  <a:pt x="2469082" y="0"/>
                </a:lnTo>
                <a:lnTo>
                  <a:pt x="2469082" y="1481449"/>
                </a:lnTo>
                <a:lnTo>
                  <a:pt x="0" y="14814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700"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xmlns="" id="{32172B26-29E2-0657-D413-D0D795B4F2ED}"/>
              </a:ext>
            </a:extLst>
          </p:cNvPr>
          <p:cNvSpPr/>
          <p:nvPr/>
        </p:nvSpPr>
        <p:spPr>
          <a:xfrm>
            <a:off x="0" y="7185188"/>
            <a:ext cx="727206" cy="878311"/>
          </a:xfrm>
          <a:custGeom>
            <a:avLst/>
            <a:gdLst/>
            <a:ahLst/>
            <a:cxnLst/>
            <a:rect l="l" t="t" r="r" b="b"/>
            <a:pathLst>
              <a:path w="1584990" h="2057400">
                <a:moveTo>
                  <a:pt x="0" y="0"/>
                </a:moveTo>
                <a:lnTo>
                  <a:pt x="1584990" y="0"/>
                </a:lnTo>
                <a:lnTo>
                  <a:pt x="158499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700"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17" name="Rounded Rectangle 14">
            <a:extLst>
              <a:ext uri="{FF2B5EF4-FFF2-40B4-BE49-F238E27FC236}">
                <a16:creationId xmlns:a16="http://schemas.microsoft.com/office/drawing/2014/main" xmlns="" id="{FF41D41C-B172-7569-4AC4-05368B620C88}"/>
              </a:ext>
            </a:extLst>
          </p:cNvPr>
          <p:cNvSpPr/>
          <p:nvPr/>
        </p:nvSpPr>
        <p:spPr>
          <a:xfrm>
            <a:off x="540328" y="1427017"/>
            <a:ext cx="11362548" cy="480752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95325" indent="-495325" algn="just">
              <a:lnSpc>
                <a:spcPct val="200000"/>
              </a:lnSpc>
              <a:buFont typeface="+mj-lt"/>
              <a:buAutoNum type="alphaLcPeriod"/>
            </a:pPr>
            <a:r>
              <a:rPr lang="vi-VN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Việc làm của Hùng đã gây ra tác hại gì?</a:t>
            </a:r>
          </a:p>
          <a:p>
            <a:pPr marL="495325" indent="-495325" algn="just">
              <a:lnSpc>
                <a:spcPct val="200000"/>
              </a:lnSpc>
              <a:buFont typeface="+mj-lt"/>
              <a:buAutoNum type="alphaLcPeriod"/>
            </a:pPr>
            <a:r>
              <a:rPr lang="vi-VN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Hãy kể thêm các hành vi không biết bảo vệ của công trong trường học và đưa ra biện pháp để ngăn chặn hành vi đó</a:t>
            </a:r>
            <a:r>
              <a:rPr lang="vi-VN" sz="32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 smtClean="0">
              <a:solidFill>
                <a:srgbClr val="000000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95325" indent="-495325" algn="just">
              <a:lnSpc>
                <a:spcPct val="200000"/>
              </a:lnSpc>
              <a:buFont typeface="+mj-lt"/>
              <a:buAutoNum type="alphaLcPeriod"/>
            </a:pPr>
            <a:r>
              <a:rPr lang="vi-VN" sz="3200" dirty="0" smtClean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Một </a:t>
            </a:r>
            <a:r>
              <a:rPr lang="vi-VN" sz="3200" dirty="0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số biện pháp giúp bảo vệ của công trong trường học</a:t>
            </a:r>
            <a:endParaRPr lang="en-US" sz="3200" dirty="0">
              <a:solidFill>
                <a:schemeClr val="tx1"/>
              </a:solidFill>
              <a:latin typeface="UTM Avo" panose="02040603050506020204" pitchFamily="18"/>
              <a:cs typeface="Arial" panose="020B0604020202020204" pitchFamily="34" charset="0"/>
            </a:endParaRPr>
          </a:p>
          <a:p>
            <a:pPr marL="495325" indent="-495325" algn="just">
              <a:lnSpc>
                <a:spcPct val="200000"/>
              </a:lnSpc>
              <a:buFont typeface="+mj-lt"/>
              <a:buAutoNum type="alphaLcPeriod"/>
            </a:pPr>
            <a:endParaRPr lang="vi-VN" sz="32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6056" y="263236"/>
            <a:ext cx="5611091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 LUẬN NHÓM 2 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95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5">
            <a:extLst>
              <a:ext uri="{FF2B5EF4-FFF2-40B4-BE49-F238E27FC236}">
                <a16:creationId xmlns:a16="http://schemas.microsoft.com/office/drawing/2014/main" xmlns="" id="{88CA89FB-F259-044E-FA46-A8BE65B875C1}"/>
              </a:ext>
            </a:extLst>
          </p:cNvPr>
          <p:cNvSpPr/>
          <p:nvPr/>
        </p:nvSpPr>
        <p:spPr>
          <a:xfrm>
            <a:off x="662232" y="4996114"/>
            <a:ext cx="1056660" cy="1371600"/>
          </a:xfrm>
          <a:custGeom>
            <a:avLst/>
            <a:gdLst/>
            <a:ahLst/>
            <a:cxnLst/>
            <a:rect l="l" t="t" r="r" b="b"/>
            <a:pathLst>
              <a:path w="1584990" h="2057400">
                <a:moveTo>
                  <a:pt x="0" y="0"/>
                </a:moveTo>
                <a:lnTo>
                  <a:pt x="1584990" y="0"/>
                </a:lnTo>
                <a:lnTo>
                  <a:pt x="158499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700">
              <a:solidFill>
                <a:prstClr val="black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18" name="Rectangle: Rounded Corners 40">
            <a:extLst>
              <a:ext uri="{FF2B5EF4-FFF2-40B4-BE49-F238E27FC236}">
                <a16:creationId xmlns:a16="http://schemas.microsoft.com/office/drawing/2014/main" xmlns="" id="{5AC7BE23-2FDE-27DB-18B0-1BA73CD6910B}"/>
              </a:ext>
            </a:extLst>
          </p:cNvPr>
          <p:cNvSpPr/>
          <p:nvPr/>
        </p:nvSpPr>
        <p:spPr>
          <a:xfrm>
            <a:off x="325251" y="724288"/>
            <a:ext cx="5164083" cy="1118367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b"/>
          <a:lstStyle/>
          <a:p>
            <a:pPr marL="0" marR="0" lvl="0" indent="0" algn="ctr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a:</a:t>
            </a:r>
          </a:p>
          <a:p>
            <a:pPr marL="0" marR="0" lvl="0" indent="0" algn="ctr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Việc làm của Hùng đã gây ra tác hại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9" name="Graphic 18" descr="Back with solid fill">
            <a:extLst>
              <a:ext uri="{FF2B5EF4-FFF2-40B4-BE49-F238E27FC236}">
                <a16:creationId xmlns:a16="http://schemas.microsoft.com/office/drawing/2014/main" xmlns="" id="{18AFFD55-0382-6657-DD89-CD3E20DDB4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489334" y="925448"/>
            <a:ext cx="1035533" cy="716045"/>
          </a:xfrm>
          <a:prstGeom prst="rect">
            <a:avLst/>
          </a:prstGeom>
        </p:spPr>
      </p:pic>
      <p:sp>
        <p:nvSpPr>
          <p:cNvPr id="20" name="Rectangle: Rounded Corners 42">
            <a:extLst>
              <a:ext uri="{FF2B5EF4-FFF2-40B4-BE49-F238E27FC236}">
                <a16:creationId xmlns:a16="http://schemas.microsoft.com/office/drawing/2014/main" xmlns="" id="{7A3DCAF5-A4F7-CF71-0476-75B82BB4B054}"/>
              </a:ext>
            </a:extLst>
          </p:cNvPr>
          <p:cNvSpPr/>
          <p:nvPr/>
        </p:nvSpPr>
        <p:spPr>
          <a:xfrm>
            <a:off x="6728248" y="719316"/>
            <a:ext cx="5255934" cy="1123339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Bức tường trắng tin của trường đã bị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H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</a:rPr>
              <a:t>ùng vẽ bẩn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455D9DF-7CD8-AEF4-E19A-3A0D09F05ED9}"/>
              </a:ext>
            </a:extLst>
          </p:cNvPr>
          <p:cNvGrpSpPr/>
          <p:nvPr/>
        </p:nvGrpSpPr>
        <p:grpSpPr>
          <a:xfrm>
            <a:off x="2382982" y="2377864"/>
            <a:ext cx="7716982" cy="3565735"/>
            <a:chOff x="5195966" y="5697699"/>
            <a:chExt cx="7525419" cy="4078065"/>
          </a:xfrm>
        </p:grpSpPr>
        <p:pic>
          <p:nvPicPr>
            <p:cNvPr id="22" name="Picture 2" descr="5 lợi ích khi con vẽ nguệch ngoạc lên tường, trí tưởng tượng phong phú mang  đến thành công mai sau">
              <a:extLst>
                <a:ext uri="{FF2B5EF4-FFF2-40B4-BE49-F238E27FC236}">
                  <a16:creationId xmlns:a16="http://schemas.microsoft.com/office/drawing/2014/main" xmlns="" id="{3E69158F-2FBC-6C95-30F2-331F75DCFD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966" y="5981700"/>
              <a:ext cx="7248361" cy="3794064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Push pin ">
              <a:extLst>
                <a:ext uri="{FF2B5EF4-FFF2-40B4-BE49-F238E27FC236}">
                  <a16:creationId xmlns:a16="http://schemas.microsoft.com/office/drawing/2014/main" xmlns="" id="{EA1607F4-052A-92B8-2492-944B58B522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84913">
              <a:off x="11965408" y="5697699"/>
              <a:ext cx="755977" cy="755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630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xmlns="" id="{86FDBAE8-EC93-B4E5-010E-875A06EEDC6A}"/>
              </a:ext>
            </a:extLst>
          </p:cNvPr>
          <p:cNvSpPr/>
          <p:nvPr/>
        </p:nvSpPr>
        <p:spPr>
          <a:xfrm>
            <a:off x="277091" y="1600632"/>
            <a:ext cx="5081715" cy="1196333"/>
          </a:xfrm>
          <a:prstGeom prst="roundRect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Viết, vẽ lên bàn học, leo trèo lên bàn học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: Rounded Corners 2">
            <a:extLst>
              <a:ext uri="{FF2B5EF4-FFF2-40B4-BE49-F238E27FC236}">
                <a16:creationId xmlns:a16="http://schemas.microsoft.com/office/drawing/2014/main" xmlns="" id="{7A2EB043-7CBA-47A8-129D-A1CE6C2D748C}"/>
              </a:ext>
            </a:extLst>
          </p:cNvPr>
          <p:cNvSpPr/>
          <p:nvPr/>
        </p:nvSpPr>
        <p:spPr>
          <a:xfrm>
            <a:off x="6177263" y="1607991"/>
            <a:ext cx="5266591" cy="1196333"/>
          </a:xfrm>
          <a:prstGeom prst="roundRect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Phá hoại cây xanh trong khuôn viên nhà trường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4E6B234-548B-8D2B-3D37-8D1B309D4879}"/>
              </a:ext>
            </a:extLst>
          </p:cNvPr>
          <p:cNvSpPr/>
          <p:nvPr/>
        </p:nvSpPr>
        <p:spPr>
          <a:xfrm>
            <a:off x="152400" y="216140"/>
            <a:ext cx="11720945" cy="943583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b: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 hành vi không bảo vệ của công trong trường học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Cập nhật hơn 85 tranh vẽ bậy tuyệt vời nhất - Tin Học Vui">
            <a:extLst>
              <a:ext uri="{FF2B5EF4-FFF2-40B4-BE49-F238E27FC236}">
                <a16:creationId xmlns:a16="http://schemas.microsoft.com/office/drawing/2014/main" xmlns="" id="{D86A9F9F-F4D6-78A2-BA07-FCFC976BC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" y="3566514"/>
            <a:ext cx="4696691" cy="2889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4" descr="Chăm sóc và bảo vệ cây xanh- xây dựng trường học xanh, sạch đẹp- bảo vệ môi  trường - Trường THCS Tương Bình Hiệp">
            <a:extLst>
              <a:ext uri="{FF2B5EF4-FFF2-40B4-BE49-F238E27FC236}">
                <a16:creationId xmlns:a16="http://schemas.microsoft.com/office/drawing/2014/main" xmlns="" id="{4A6B66B8-57C2-E5CC-D6EC-D8A7C1845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382" y="3566514"/>
            <a:ext cx="5098472" cy="3152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3876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38DAA8A-2C72-84A7-67CC-B0C5184AFA54}"/>
              </a:ext>
            </a:extLst>
          </p:cNvPr>
          <p:cNvSpPr/>
          <p:nvPr/>
        </p:nvSpPr>
        <p:spPr>
          <a:xfrm>
            <a:off x="603001" y="644237"/>
            <a:ext cx="4592751" cy="12418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 sắp xếp dụng cụ học tập đúng quy định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A9AC89E-3A36-3776-E1D8-42CED8406A58}"/>
              </a:ext>
            </a:extLst>
          </p:cNvPr>
          <p:cNvSpPr/>
          <p:nvPr/>
        </p:nvSpPr>
        <p:spPr>
          <a:xfrm>
            <a:off x="6679227" y="782783"/>
            <a:ext cx="5027863" cy="12418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Xả rác bừa bãi</a:t>
            </a:r>
            <a:endParaRPr lang="en-US" sz="32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2" descr="Cách giữ gìn đồ dùng học tập mà em nên biết">
            <a:extLst>
              <a:ext uri="{FF2B5EF4-FFF2-40B4-BE49-F238E27FC236}">
                <a16:creationId xmlns:a16="http://schemas.microsoft.com/office/drawing/2014/main" xmlns="" id="{088B7631-F56F-68B7-4403-1FEFBF75F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00" y="2645642"/>
            <a:ext cx="4592751" cy="3810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Hiện tượng vứt rác bừa bãi của học sinh ở khu vực trường học">
            <a:extLst>
              <a:ext uri="{FF2B5EF4-FFF2-40B4-BE49-F238E27FC236}">
                <a16:creationId xmlns:a16="http://schemas.microsoft.com/office/drawing/2014/main" xmlns="" id="{399B001A-FFB8-21D2-EBA3-186F5DD62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196" y="2556386"/>
            <a:ext cx="5105059" cy="3899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0797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9">
            <a:extLst>
              <a:ext uri="{FF2B5EF4-FFF2-40B4-BE49-F238E27FC236}">
                <a16:creationId xmlns:a16="http://schemas.microsoft.com/office/drawing/2014/main" xmlns="" id="{33BE292E-AA23-FB61-AAE4-DFBBB36A1F16}"/>
              </a:ext>
            </a:extLst>
          </p:cNvPr>
          <p:cNvSpPr/>
          <p:nvPr/>
        </p:nvSpPr>
        <p:spPr>
          <a:xfrm>
            <a:off x="5752452" y="2888409"/>
            <a:ext cx="6148603" cy="165132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Phát hiện và kịp thời trao đổi với Ban giám hiệu, giáo viên về các hành vi không bảo vệ của công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23">
            <a:extLst>
              <a:ext uri="{FF2B5EF4-FFF2-40B4-BE49-F238E27FC236}">
                <a16:creationId xmlns:a16="http://schemas.microsoft.com/office/drawing/2014/main" xmlns="" id="{28170BAE-510F-2392-CE7F-7D2A18FF895C}"/>
              </a:ext>
            </a:extLst>
          </p:cNvPr>
          <p:cNvSpPr/>
          <p:nvPr/>
        </p:nvSpPr>
        <p:spPr>
          <a:xfrm>
            <a:off x="5752452" y="5063905"/>
            <a:ext cx="5956066" cy="119835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Tuyên truyền với các bạn cùng nhau bảo vệ của công trong nhà trường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19">
            <a:extLst>
              <a:ext uri="{FF2B5EF4-FFF2-40B4-BE49-F238E27FC236}">
                <a16:creationId xmlns:a16="http://schemas.microsoft.com/office/drawing/2014/main" xmlns="" id="{3B357EA6-CF5B-6894-964A-FF1AE39FC82B}"/>
              </a:ext>
            </a:extLst>
          </p:cNvPr>
          <p:cNvSpPr/>
          <p:nvPr/>
        </p:nvSpPr>
        <p:spPr>
          <a:xfrm>
            <a:off x="5752452" y="1016401"/>
            <a:ext cx="5988582" cy="123420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Tuân thủ, chấp hành các quy định của nhà trường về bảo vệ của công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635F4D6-7CFC-D96D-0C8B-8C2D89AF52EB}"/>
              </a:ext>
            </a:extLst>
          </p:cNvPr>
          <p:cNvGrpSpPr/>
          <p:nvPr/>
        </p:nvGrpSpPr>
        <p:grpSpPr>
          <a:xfrm rot="16200000">
            <a:off x="4735163" y="2728855"/>
            <a:ext cx="1332963" cy="439861"/>
            <a:chOff x="6498137" y="3625822"/>
            <a:chExt cx="558104" cy="97367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3FA1CB16-7C24-6F43-DFA9-44A9EF8BA5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98137" y="3625823"/>
              <a:ext cx="558104" cy="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2531403C-5095-E333-F7C3-177ABFE6E548}"/>
                </a:ext>
              </a:extLst>
            </p:cNvPr>
            <p:cNvCxnSpPr>
              <a:cxnSpLocks/>
            </p:cNvCxnSpPr>
            <p:nvPr/>
          </p:nvCxnSpPr>
          <p:spPr>
            <a:xfrm>
              <a:off x="6498137" y="3625822"/>
              <a:ext cx="0" cy="973671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85C1D88-DC0D-223C-6EF0-D7A92C5330AA}"/>
              </a:ext>
            </a:extLst>
          </p:cNvPr>
          <p:cNvGrpSpPr/>
          <p:nvPr/>
        </p:nvGrpSpPr>
        <p:grpSpPr>
          <a:xfrm rot="16200000" flipH="1">
            <a:off x="4145571" y="2669644"/>
            <a:ext cx="2512147" cy="439861"/>
            <a:chOff x="6498137" y="3625822"/>
            <a:chExt cx="558104" cy="97367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6791F462-44F4-A918-A93C-B0E5BFA780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98137" y="3625823"/>
              <a:ext cx="558104" cy="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373B4F62-0355-C650-3918-79DE6DC3486C}"/>
                </a:ext>
              </a:extLst>
            </p:cNvPr>
            <p:cNvCxnSpPr>
              <a:cxnSpLocks/>
            </p:cNvCxnSpPr>
            <p:nvPr/>
          </p:nvCxnSpPr>
          <p:spPr>
            <a:xfrm>
              <a:off x="6498137" y="3625822"/>
              <a:ext cx="0" cy="973671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F8160FB-7488-E5DD-A2E0-18E70762C3D9}"/>
              </a:ext>
            </a:extLst>
          </p:cNvPr>
          <p:cNvGrpSpPr/>
          <p:nvPr/>
        </p:nvGrpSpPr>
        <p:grpSpPr>
          <a:xfrm rot="16200000">
            <a:off x="4549184" y="4588887"/>
            <a:ext cx="1708524" cy="439862"/>
            <a:chOff x="6498137" y="3625822"/>
            <a:chExt cx="558104" cy="973671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BBA2F4C0-E3D1-2C2D-AC43-EBC2370713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98137" y="3625823"/>
              <a:ext cx="558104" cy="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E3B10B70-5159-B643-9867-46AD7FD16D68}"/>
                </a:ext>
              </a:extLst>
            </p:cNvPr>
            <p:cNvCxnSpPr>
              <a:cxnSpLocks/>
            </p:cNvCxnSpPr>
            <p:nvPr/>
          </p:nvCxnSpPr>
          <p:spPr>
            <a:xfrm>
              <a:off x="6498137" y="3625822"/>
              <a:ext cx="0" cy="973671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1974F841-4114-F27C-217C-1E6809BE9715}"/>
              </a:ext>
            </a:extLst>
          </p:cNvPr>
          <p:cNvGrpSpPr/>
          <p:nvPr/>
        </p:nvGrpSpPr>
        <p:grpSpPr>
          <a:xfrm>
            <a:off x="250862" y="2250602"/>
            <a:ext cx="4186852" cy="2289127"/>
            <a:chOff x="-839400" y="6489447"/>
            <a:chExt cx="6280278" cy="4183081"/>
          </a:xfrm>
        </p:grpSpPr>
        <p:sp>
          <p:nvSpPr>
            <p:cNvPr id="24" name="Line Callout 1 (Border and Accent Bar) 3">
              <a:extLst>
                <a:ext uri="{FF2B5EF4-FFF2-40B4-BE49-F238E27FC236}">
                  <a16:creationId xmlns:a16="http://schemas.microsoft.com/office/drawing/2014/main" xmlns="" id="{F3AD4087-8FDC-0AB0-74BB-7D3EBE7E84D5}"/>
                </a:ext>
              </a:extLst>
            </p:cNvPr>
            <p:cNvSpPr/>
            <p:nvPr/>
          </p:nvSpPr>
          <p:spPr>
            <a:xfrm>
              <a:off x="-839400" y="7263133"/>
              <a:ext cx="6280278" cy="3409395"/>
            </a:xfrm>
            <a:prstGeom prst="roundRect">
              <a:avLst/>
            </a:prstGeom>
            <a:solidFill>
              <a:srgbClr val="FFF7DD"/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c: </a:t>
              </a:r>
              <a:r>
                <a:rPr lang="vi-VN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Một số biện pháp giúp bảo vệ của công trong trường học</a:t>
              </a:r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xmlns="" id="{FC05EAC0-BF6E-010C-1860-B35A5A735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924446" y="6489447"/>
              <a:ext cx="752586" cy="773686"/>
            </a:xfrm>
            <a:prstGeom prst="rect">
              <a:avLst/>
            </a:prstGeom>
          </p:spPr>
        </p:pic>
      </p:grpSp>
      <p:cxnSp>
        <p:nvCxnSpPr>
          <p:cNvPr id="3" name="Straight Arrow Connector 2"/>
          <p:cNvCxnSpPr>
            <a:stCxn id="24" idx="3"/>
          </p:cNvCxnSpPr>
          <p:nvPr/>
        </p:nvCxnSpPr>
        <p:spPr>
          <a:xfrm flipV="1">
            <a:off x="4437714" y="3606859"/>
            <a:ext cx="744000" cy="1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40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2" id="{F6ED58AA-6044-4063-A2D9-5C566FADBD0E}" vid="{6929B544-CFDD-4290-A91C-DFD0546A7D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Template_Dao duc 4</Template>
  <TotalTime>859</TotalTime>
  <Words>229</Words>
  <Application>Microsoft Office PowerPoint</Application>
  <PresentationFormat>Custom</PresentationFormat>
  <Paragraphs>20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UTM Avo</vt:lpstr>
      <vt:lpstr>Aptos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Nguyễn</dc:creator>
  <cp:lastModifiedBy>Admin</cp:lastModifiedBy>
  <cp:revision>17</cp:revision>
  <dcterms:created xsi:type="dcterms:W3CDTF">2023-10-17T08:44:51Z</dcterms:created>
  <dcterms:modified xsi:type="dcterms:W3CDTF">2025-02-14T03:51:16Z</dcterms:modified>
</cp:coreProperties>
</file>