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69" r:id="rId4"/>
    <p:sldId id="272" r:id="rId5"/>
    <p:sldId id="270" r:id="rId6"/>
    <p:sldId id="275" r:id="rId7"/>
    <p:sldId id="390" r:id="rId8"/>
    <p:sldId id="277" r:id="rId9"/>
    <p:sldId id="373" r:id="rId10"/>
    <p:sldId id="374" r:id="rId11"/>
    <p:sldId id="375" r:id="rId12"/>
    <p:sldId id="376" r:id="rId13"/>
    <p:sldId id="377" r:id="rId14"/>
    <p:sldId id="378" r:id="rId15"/>
    <p:sldId id="271" r:id="rId16"/>
    <p:sldId id="292" r:id="rId17"/>
    <p:sldId id="388" r:id="rId18"/>
    <p:sldId id="301" r:id="rId19"/>
    <p:sldId id="303" r:id="rId20"/>
    <p:sldId id="305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9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6" autoAdjust="0"/>
    <p:restoredTop sz="94643"/>
  </p:normalViewPr>
  <p:slideViewPr>
    <p:cSldViewPr snapToGrid="0">
      <p:cViewPr varScale="1">
        <p:scale>
          <a:sx n="70" d="100"/>
          <a:sy n="70" d="100"/>
        </p:scale>
        <p:origin x="108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24:17.432" idx="9">
    <p:pos x="4070" y="1519"/>
    <p:text>GAME ĐƯỢC CHIA SẺ MIỄN PHÍ BỞI NK POWERSKILLS
GAME MIỄN PHÍ TẠI: https://www.facebook.com/nkpowerskills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9D6CF-F876-5C45-9CB2-7B8C4FC97638}" type="datetimeFigureOut">
              <a:rPr lang="en-VN" smtClean="0"/>
              <a:t>09/29/2025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3326C-0F2C-524E-BF02-48F032A30B6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754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màn hình để bắt đầu trò chơi</a:t>
            </a:r>
          </a:p>
        </p:txBody>
      </p:sp>
    </p:spTree>
    <p:extLst>
      <p:ext uri="{BB962C8B-B14F-4D97-AF65-F5344CB8AC3E}">
        <p14:creationId xmlns:p14="http://schemas.microsoft.com/office/powerpoint/2010/main" val="15951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số thứ tự 1-2-3-4-5 để đi đến các câu hỏi.</a:t>
            </a:r>
          </a:p>
          <a:p>
            <a:r>
              <a:rPr lang="en-VN" dirty="0"/>
              <a:t>Trả lời hết các câu hỏi, hiện lên chữ “WIN”. Bấm vào chữ “WIN” để tiếp tục bài giảng.</a:t>
            </a:r>
          </a:p>
        </p:txBody>
      </p:sp>
    </p:spTree>
    <p:extLst>
      <p:ext uri="{BB962C8B-B14F-4D97-AF65-F5344CB8AC3E}">
        <p14:creationId xmlns:p14="http://schemas.microsoft.com/office/powerpoint/2010/main" val="113427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137599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7506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4266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câu trả lời để hiện đáp án đúng/sai.</a:t>
            </a:r>
          </a:p>
          <a:p>
            <a:r>
              <a:rPr lang="en-VN" dirty="0"/>
              <a:t>Bấm vảo ngôi nhà ở góc dưới bên tay trái để trờ lại slide đầu tiên và chọn các câu hỏi tiếp theo.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7048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70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7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5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8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55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9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0.xml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image" Target="../media/image4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11" Type="http://schemas.openxmlformats.org/officeDocument/2006/relationships/slide" Target="slide19.xml"/><Relationship Id="rId5" Type="http://schemas.openxmlformats.org/officeDocument/2006/relationships/image" Target="../media/image43.png"/><Relationship Id="rId15" Type="http://schemas.openxmlformats.org/officeDocument/2006/relationships/image" Target="../media/image48.gif"/><Relationship Id="rId10" Type="http://schemas.openxmlformats.org/officeDocument/2006/relationships/image" Target="../media/image45.png"/><Relationship Id="rId19" Type="http://schemas.openxmlformats.org/officeDocument/2006/relationships/comments" Target="../comments/comment1.xml"/><Relationship Id="rId4" Type="http://schemas.openxmlformats.org/officeDocument/2006/relationships/audio" Target="../media/audio2.wav"/><Relationship Id="rId9" Type="http://schemas.openxmlformats.org/officeDocument/2006/relationships/slide" Target="slide18.xml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gif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gif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audio" Target="../media/audio3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14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414C01-485C-A59F-FD8F-B834FEAFFDF5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83A2BD-5D56-E3DA-76E4-FE24A97A8925}"/>
              </a:ext>
            </a:extLst>
          </p:cNvPr>
          <p:cNvSpPr txBox="1">
            <a:spLocks/>
          </p:cNvSpPr>
          <p:nvPr/>
        </p:nvSpPr>
        <p:spPr>
          <a:xfrm>
            <a:off x="1103350" y="2614801"/>
            <a:ext cx="10451342" cy="2583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3:</a:t>
            </a:r>
            <a:r>
              <a:rPr lang="vi-VN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Thiên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phía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Bắc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87D4F-8706-5F5C-DDA1-B8E633324AA5}"/>
              </a:ext>
            </a:extLst>
          </p:cNvPr>
          <p:cNvSpPr txBox="1"/>
          <p:nvPr/>
        </p:nvSpPr>
        <p:spPr>
          <a:xfrm>
            <a:off x="-129309" y="1562243"/>
            <a:ext cx="12450618" cy="947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Trung du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phía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 Bắc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7D680-A48B-32BF-6DDE-334E23381876}"/>
              </a:ext>
            </a:extLst>
          </p:cNvPr>
          <p:cNvSpPr txBox="1"/>
          <p:nvPr/>
        </p:nvSpPr>
        <p:spPr>
          <a:xfrm>
            <a:off x="3662485" y="159678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2. ĐẶC ĐIỂM THIÊN NHIÊN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3EB37-3CC4-2F5D-8A24-B9767C5FC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7" y="2873948"/>
            <a:ext cx="5007763" cy="3811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BACA2-A323-64C9-2CD3-E6D64A33C394}"/>
              </a:ext>
            </a:extLst>
          </p:cNvPr>
          <p:cNvSpPr txBox="1"/>
          <p:nvPr/>
        </p:nvSpPr>
        <p:spPr>
          <a:xfrm>
            <a:off x="1023849" y="2120008"/>
            <a:ext cx="10621677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tin,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91CC2D-EB51-52B2-B946-11A9E69D7740}"/>
              </a:ext>
            </a:extLst>
          </p:cNvPr>
          <p:cNvGrpSpPr/>
          <p:nvPr/>
        </p:nvGrpSpPr>
        <p:grpSpPr>
          <a:xfrm>
            <a:off x="5795353" y="3155988"/>
            <a:ext cx="6008860" cy="3247177"/>
            <a:chOff x="9044830" y="2382162"/>
            <a:chExt cx="9013291" cy="48707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570480-5A77-5E6E-DD49-59EBC354A1CF}"/>
                </a:ext>
              </a:extLst>
            </p:cNvPr>
            <p:cNvSpPr txBox="1"/>
            <p:nvPr/>
          </p:nvSpPr>
          <p:spPr>
            <a:xfrm>
              <a:off x="10023693" y="3077169"/>
              <a:ext cx="8034428" cy="4175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Xác định vị trí dãy Hoàng Liên Sơn, đỉnh Phan-xi-păng, cao nguyên Mộc Châu.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Mô tả địa hình vùng Trung du và miền núi Bắc Bộ.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D36982-8E4D-F752-FF1D-4CA66A022D80}"/>
                </a:ext>
              </a:extLst>
            </p:cNvPr>
            <p:cNvSpPr/>
            <p:nvPr/>
          </p:nvSpPr>
          <p:spPr>
            <a:xfrm>
              <a:off x="9044830" y="2382162"/>
              <a:ext cx="1329144" cy="132914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7FF48A3-5718-7EA3-5531-372BC2538834}"/>
              </a:ext>
            </a:extLst>
          </p:cNvPr>
          <p:cNvSpPr/>
          <p:nvPr/>
        </p:nvSpPr>
        <p:spPr>
          <a:xfrm>
            <a:off x="522257" y="6403165"/>
            <a:ext cx="4800857" cy="4548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Hình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Lược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tự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vùng</a:t>
            </a:r>
            <a:r>
              <a:rPr lang="en-US" sz="2000" dirty="0">
                <a:solidFill>
                  <a:srgbClr val="FF0000"/>
                </a:solidFill>
              </a:rPr>
              <a:t> Trung du </a:t>
            </a:r>
            <a:r>
              <a:rPr lang="en-US" sz="2000" dirty="0" err="1">
                <a:solidFill>
                  <a:srgbClr val="FF0000"/>
                </a:solidFill>
              </a:rPr>
              <a:t>miền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núi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phía</a:t>
            </a:r>
            <a:r>
              <a:rPr lang="en-US" sz="2000" dirty="0">
                <a:solidFill>
                  <a:srgbClr val="FF0000"/>
                </a:solidFill>
              </a:rPr>
              <a:t> Bắc </a:t>
            </a:r>
          </a:p>
        </p:txBody>
      </p:sp>
    </p:spTree>
    <p:extLst>
      <p:ext uri="{BB962C8B-B14F-4D97-AF65-F5344CB8AC3E}">
        <p14:creationId xmlns:p14="http://schemas.microsoft.com/office/powerpoint/2010/main" val="32685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F1E688-EFDA-33CC-8F17-8203C586CB03}"/>
              </a:ext>
            </a:extLst>
          </p:cNvPr>
          <p:cNvGrpSpPr/>
          <p:nvPr/>
        </p:nvGrpSpPr>
        <p:grpSpPr>
          <a:xfrm>
            <a:off x="-141514" y="1849356"/>
            <a:ext cx="4050271" cy="4185508"/>
            <a:chOff x="-625639" y="190593"/>
            <a:chExt cx="9475053" cy="9791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EDD8DD-5851-1854-6A18-44FB2AF7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4"/>
            <a:stretch/>
          </p:blipFill>
          <p:spPr>
            <a:xfrm>
              <a:off x="609597" y="190593"/>
              <a:ext cx="7335631" cy="43472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D51EAC-C500-E4CC-64D1-7313DE17D0F3}"/>
                </a:ext>
              </a:extLst>
            </p:cNvPr>
            <p:cNvSpPr txBox="1"/>
            <p:nvPr/>
          </p:nvSpPr>
          <p:spPr>
            <a:xfrm>
              <a:off x="-625639" y="4477607"/>
              <a:ext cx="9475053" cy="5504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Dãy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Hoàng Liên Sơn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(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phận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tỉnh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Lào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Cai, Yên Bái, Lai Châu;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Sau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nhập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phận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tỉnh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Lai Châu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Lào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Cai)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677509-A307-7A23-31DB-B42A937FDCF0}"/>
              </a:ext>
            </a:extLst>
          </p:cNvPr>
          <p:cNvGrpSpPr/>
          <p:nvPr/>
        </p:nvGrpSpPr>
        <p:grpSpPr>
          <a:xfrm>
            <a:off x="3627316" y="2474664"/>
            <a:ext cx="3892505" cy="3338294"/>
            <a:chOff x="137318" y="4168652"/>
            <a:chExt cx="9268483" cy="79488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21A3B-CA44-A094-2BB0-D2DC3E3F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60" y="4168652"/>
              <a:ext cx="7335631" cy="45447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B82AAB-BE57-6C3F-9769-E50CFBE7443E}"/>
                </a:ext>
              </a:extLst>
            </p:cNvPr>
            <p:cNvSpPr txBox="1"/>
            <p:nvPr/>
          </p:nvSpPr>
          <p:spPr>
            <a:xfrm>
              <a:off x="137318" y="8713408"/>
              <a:ext cx="9268483" cy="34040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Trung du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cao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Văn – (Hà Giang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cũ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) nay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tỉnh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Tuyên</a:t>
              </a:r>
              <a:r>
                <a:rPr lang="en-US" sz="2000" i="1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Quang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678130-A15B-5EE3-7C05-E98DD6AF7DFE}"/>
              </a:ext>
            </a:extLst>
          </p:cNvPr>
          <p:cNvGrpSpPr/>
          <p:nvPr/>
        </p:nvGrpSpPr>
        <p:grpSpPr>
          <a:xfrm>
            <a:off x="7238380" y="1849356"/>
            <a:ext cx="4669334" cy="4743236"/>
            <a:chOff x="8305800" y="495300"/>
            <a:chExt cx="9829800" cy="99853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C65661-C7DF-ADCD-F4C7-C5AB9438D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54"/>
            <a:stretch/>
          </p:blipFill>
          <p:spPr>
            <a:xfrm>
              <a:off x="8305800" y="495300"/>
              <a:ext cx="9829800" cy="90297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1A06C2-EBDD-6BA7-E0E2-439D7E486F48}"/>
                </a:ext>
              </a:extLst>
            </p:cNvPr>
            <p:cNvSpPr txBox="1"/>
            <p:nvPr/>
          </p:nvSpPr>
          <p:spPr>
            <a:xfrm>
              <a:off x="8648701" y="9414840"/>
              <a:ext cx="9144001" cy="1065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Cao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Mộc</a:t>
              </a:r>
              <a:r>
                <a:rPr lang="en-US" sz="2000" i="1" dirty="0">
                  <a:solidFill>
                    <a:srgbClr val="FF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Châu – Sơn 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9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C79BA1B-0DEC-496B-4930-EC0695DCF26D}"/>
              </a:ext>
            </a:extLst>
          </p:cNvPr>
          <p:cNvSpPr/>
          <p:nvPr/>
        </p:nvSpPr>
        <p:spPr>
          <a:xfrm>
            <a:off x="-101600" y="1719531"/>
            <a:ext cx="2641599" cy="681703"/>
          </a:xfrm>
          <a:prstGeom prst="homePlate">
            <a:avLst/>
          </a:prstGeom>
          <a:solidFill>
            <a:srgbClr val="F7D18D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D5F30-BE01-EA99-1617-15CA3A4FB5DF}"/>
              </a:ext>
            </a:extLst>
          </p:cNvPr>
          <p:cNvSpPr txBox="1"/>
          <p:nvPr/>
        </p:nvSpPr>
        <p:spPr>
          <a:xfrm>
            <a:off x="499104" y="2415214"/>
            <a:ext cx="7434932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dạng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đồi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,…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dãy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thấp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cánh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cung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dãy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Hoàng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Liên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Sơn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sộ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ta. 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Trung du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Bắc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du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dạng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bát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/>
                <a:cs typeface="Arial" panose="020B0604020202020204" pitchFamily="34" charset="0"/>
              </a:rPr>
              <a:t>úp</a:t>
            </a:r>
            <a:r>
              <a:rPr lang="en-US" sz="22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nổi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Đồng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Văn (Hà Giang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cũ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, nay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Quang),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nguyên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Mộc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Châu (</a:t>
            </a:r>
            <a:r>
              <a:rPr lang="en-US" sz="2200" dirty="0" err="1">
                <a:latin typeface="UTM Avo" panose="02040603050506020204" pitchFamily="18"/>
                <a:cs typeface="Arial" panose="020B0604020202020204" pitchFamily="34" charset="0"/>
              </a:rPr>
              <a:t>tỉnh</a:t>
            </a:r>
            <a:r>
              <a:rPr lang="en-US" sz="2200" dirty="0">
                <a:latin typeface="UTM Avo" panose="02040603050506020204" pitchFamily="18"/>
                <a:cs typeface="Arial" panose="020B0604020202020204" pitchFamily="34" charset="0"/>
              </a:rPr>
              <a:t> Sơn La),…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20A6E-66DE-0FD1-F8F0-3111F04B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36" y="2060382"/>
            <a:ext cx="4109049" cy="44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àng Liên Sơn được bình chọn vào top 10 điểm đến ngoạn mục nhất năm 2019">
            <a:extLst>
              <a:ext uri="{FF2B5EF4-FFF2-40B4-BE49-F238E27FC236}">
                <a16:creationId xmlns:a16="http://schemas.microsoft.com/office/drawing/2014/main" id="{6A53C26A-EB4B-35DC-CB4A-9AE869097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"/>
          <a:stretch/>
        </p:blipFill>
        <p:spPr bwMode="auto">
          <a:xfrm>
            <a:off x="8709933" y="3823945"/>
            <a:ext cx="3142388" cy="18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A7D75-0DCA-58CA-7674-B9D1101FA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9" y="3973174"/>
            <a:ext cx="3161459" cy="1908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DDB00-B19C-6372-A323-888C2CCE8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81" y="1734676"/>
            <a:ext cx="4589508" cy="30581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23E1F4-1FA6-3869-8D63-C54EFE603CB5}"/>
              </a:ext>
            </a:extLst>
          </p:cNvPr>
          <p:cNvGrpSpPr/>
          <p:nvPr/>
        </p:nvGrpSpPr>
        <p:grpSpPr>
          <a:xfrm>
            <a:off x="3810781" y="3997475"/>
            <a:ext cx="8041540" cy="2618004"/>
            <a:chOff x="5987565" y="5936526"/>
            <a:chExt cx="12062310" cy="392700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FD3225-AE3E-D382-6EC8-C864D01201AD}"/>
                </a:ext>
              </a:extLst>
            </p:cNvPr>
            <p:cNvGrpSpPr/>
            <p:nvPr/>
          </p:nvGrpSpPr>
          <p:grpSpPr>
            <a:xfrm>
              <a:off x="5987565" y="6743700"/>
              <a:ext cx="12062310" cy="3119833"/>
              <a:chOff x="5844690" y="6515100"/>
              <a:chExt cx="12062310" cy="311983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6F5AEAD-D1E8-2CF7-7767-D3468953F289}"/>
                  </a:ext>
                </a:extLst>
              </p:cNvPr>
              <p:cNvSpPr/>
              <p:nvPr/>
            </p:nvSpPr>
            <p:spPr>
              <a:xfrm>
                <a:off x="5844690" y="6515100"/>
                <a:ext cx="12062310" cy="3119833"/>
              </a:xfrm>
              <a:prstGeom prst="roundRect">
                <a:avLst/>
              </a:prstGeom>
              <a:solidFill>
                <a:srgbClr val="FBE5B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63B5D2-75A1-8147-02BE-9D6A96F431ED}"/>
                  </a:ext>
                </a:extLst>
              </p:cNvPr>
              <p:cNvSpPr txBox="1"/>
              <p:nvPr/>
            </p:nvSpPr>
            <p:spPr>
              <a:xfrm>
                <a:off x="6220038" y="6891167"/>
                <a:ext cx="11420262" cy="2513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b="1" i="1" dirty="0">
                    <a:latin typeface="UTM Avo" panose="02040603050506020204" pitchFamily="18"/>
                  </a:rPr>
                  <a:t>Dãy Hoàng Liên Sơn </a:t>
                </a:r>
                <a:r>
                  <a:rPr lang="vi-VN" sz="2400" dirty="0">
                    <a:latin typeface="UTM Avo" panose="02040603050506020204" pitchFamily="18"/>
                  </a:rPr>
                  <a:t>dài khoảng 180 km. Trên dãy núi này có nhiều cây hoàng liên nên được gọi là dãy Hoàng Liên Sơn.</a:t>
                </a:r>
                <a:endParaRPr lang="en-US" sz="2400" dirty="0">
                  <a:latin typeface="UTM Avo" panose="02040603050506020204" pitchFamily="18"/>
                </a:endParaRPr>
              </a:p>
            </p:txBody>
          </p:sp>
        </p:grpSp>
        <p:pic>
          <p:nvPicPr>
            <p:cNvPr id="12" name="Picture 2" descr="Information ">
              <a:extLst>
                <a:ext uri="{FF2B5EF4-FFF2-40B4-BE49-F238E27FC236}">
                  <a16:creationId xmlns:a16="http://schemas.microsoft.com/office/drawing/2014/main" id="{FED9FF69-62CE-FA09-1B86-78DB19D8C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5659" y="5936526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AF66F-728F-92E9-7AA2-CB5FC4662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9" y="1194142"/>
            <a:ext cx="3161459" cy="3161459"/>
          </a:xfrm>
          <a:prstGeom prst="rect">
            <a:avLst/>
          </a:prstGeom>
        </p:spPr>
      </p:pic>
      <p:pic>
        <p:nvPicPr>
          <p:cNvPr id="1026" name="Picture 2" descr="Hoàng Liên Sơn - điểm du lịch đáng đến 2019 của National Geographic - Binh  Phuoc, Tin tuc Binh Phuoc, Tin mới tỉnh Bình Phước">
            <a:extLst>
              <a:ext uri="{FF2B5EF4-FFF2-40B4-BE49-F238E27FC236}">
                <a16:creationId xmlns:a16="http://schemas.microsoft.com/office/drawing/2014/main" id="{09733D74-1657-B5A5-B2A2-ED9F68FB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933" y="1734676"/>
            <a:ext cx="3142388" cy="18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NUÔI CÁ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0555F-D282-8B2E-840B-F8114B459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E ĐƯỢC CHIA SẺ MIỄN PHÍ BỞI NK POWERSKILLS"/>
          <p:cNvPicPr>
            <a:picLocks noChangeAspect="1"/>
          </p:cNvPicPr>
          <p:nvPr/>
        </p:nvPicPr>
        <p:blipFill rotWithShape="1">
          <a:blip r:embed="rId5"/>
          <a:srcRect b="24634"/>
          <a:stretch/>
        </p:blipFill>
        <p:spPr>
          <a:xfrm>
            <a:off x="0" y="1"/>
            <a:ext cx="12290601" cy="7438768"/>
          </a:xfrm>
          <a:prstGeom prst="rect">
            <a:avLst/>
          </a:prstGeom>
        </p:spPr>
      </p:pic>
      <p:pic>
        <p:nvPicPr>
          <p:cNvPr id="10" name="CẤM BUÔN BÁN, CẤM REUP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AME MIỄN PHÍ TẠI: https://www.facebook.com/nk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64" y="194950"/>
            <a:ext cx="885919" cy="854956"/>
          </a:xfrm>
          <a:prstGeom prst="rect">
            <a:avLst/>
          </a:prstGeom>
        </p:spPr>
      </p:pic>
      <p:pic>
        <p:nvPicPr>
          <p:cNvPr id="22" name="GAME ĐƯỢC CHIA SẺ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5569" y="150648"/>
            <a:ext cx="930003" cy="930003"/>
          </a:xfrm>
          <a:prstGeom prst="rect">
            <a:avLst/>
          </a:prstGeom>
        </p:spPr>
      </p:pic>
      <p:pic>
        <p:nvPicPr>
          <p:cNvPr id="23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7794" y="174440"/>
            <a:ext cx="910841" cy="889700"/>
          </a:xfrm>
          <a:prstGeom prst="rect">
            <a:avLst/>
          </a:prstGeom>
        </p:spPr>
      </p:pic>
      <p:pic>
        <p:nvPicPr>
          <p:cNvPr id="24" name="GAME MIỄN PHÍ TẠI: https://www.facebook.com/nk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4320" y="161472"/>
            <a:ext cx="933951" cy="911670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88" y="59745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GAME MIỄN PHÍ TẠI: https://www.facebook.com/nkpowerskills" descr="Cookie monster clip art 1 3 - WikiClipArt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AME ĐƯỢC CHIA SẺ MIỄN PHÍ BỞI NK POWERSKILLS" descr="Cookie monster clip art 1 3 - WikiClip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ẤM BUÔN BÁN, CẤM REUP" descr="Cookie monster clip art 1 3 - WikiClipArt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AME MIỄN PHÍ TẠI: https://www.facebook.com/nkpowerskills" descr="Cookie monster clip art 1 3 - WikiClipAr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FEF8C-51EB-6E83-E25A-0A6010B8B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Câu 1: 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Tỉnh nào dưới đây thuộc vùng Trung du và miền núi </a:t>
            </a:r>
            <a:r>
              <a:rPr lang="en-US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phía Bắc?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599" y="41885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Quang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Thanh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Hoá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599" y="5191006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 Quảng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Trị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A. </a:t>
            </a:r>
            <a:r>
              <a:rPr lang="en-US" sz="24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Cần Thơ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9302" y="49295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31239" y="3891686"/>
            <a:ext cx="1048326" cy="92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882" y="1738453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CE4BF-0300-936B-06B2-C3753D1DFB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-3948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2: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Trung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miền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núi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phía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Bắc bao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gồm</a:t>
            </a:r>
            <a:r>
              <a:rPr lang="en-US" sz="2800" kern="0" dirty="0">
                <a:solidFill>
                  <a:prstClr val="white"/>
                </a:solidFill>
                <a:latin typeface="UTM Avo" panose="02040603050506020204" pitchFamily="18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6442" y="-1245269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C7B011-0859-A6BE-7A00-2F7843909436}"/>
              </a:ext>
            </a:extLst>
          </p:cNvPr>
          <p:cNvSpPr/>
          <p:nvPr/>
        </p:nvSpPr>
        <p:spPr>
          <a:xfrm>
            <a:off x="876773" y="5055015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448650-BB0A-2B8B-2C1C-ADB32ED39296}"/>
              </a:ext>
            </a:extLst>
          </p:cNvPr>
          <p:cNvSpPr/>
          <p:nvPr/>
        </p:nvSpPr>
        <p:spPr>
          <a:xfrm>
            <a:off x="854552" y="4134458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12 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AB696-FEAA-9CA5-9051-3C60B7B268DF}"/>
              </a:ext>
            </a:extLst>
          </p:cNvPr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13 tỉnh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917555F-2A55-D351-5B2A-028C55F3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7248599-3A0B-5813-E31A-827FA3249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8838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F72A4-B64A-A8AC-D1BD-22897D180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C135808-CA1D-9554-5E3E-8B0E25E77568}"/>
              </a:ext>
            </a:extLst>
          </p:cNvPr>
          <p:cNvSpPr/>
          <p:nvPr/>
        </p:nvSpPr>
        <p:spPr>
          <a:xfrm>
            <a:off x="6671598" y="5046192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9 </a:t>
            </a:r>
            <a:r>
              <a:rPr kumimoji="0" lang="vi-VN" sz="2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tỉnh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476A2E2-3119-792E-CAB8-2DC00198B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92882" y="4894490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B2E7A3-2AC4-D551-22AE-380439BFE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2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A1CF7DCB-3E57-E004-9B6E-41D6373C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3: 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Ở Trung du và miền núi </a:t>
            </a:r>
            <a:r>
              <a:rPr lang="en-US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phía Bắc có dạng địa hình</a:t>
            </a:r>
            <a:r>
              <a:rPr lang="vi-VN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055" y="640605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E76FD37-0A2F-0FD9-B5F7-C1E2BD452D8E}"/>
              </a:ext>
            </a:extLst>
          </p:cNvPr>
          <p:cNvSpPr/>
          <p:nvPr/>
        </p:nvSpPr>
        <p:spPr>
          <a:xfrm>
            <a:off x="854551" y="4067927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núi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59F54-FA76-0103-B88E-11BA4AC9800E}"/>
              </a:ext>
            </a:extLst>
          </p:cNvPr>
          <p:cNvSpPr/>
          <p:nvPr/>
        </p:nvSpPr>
        <p:spPr>
          <a:xfrm>
            <a:off x="6653646" y="5055015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nguyên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E164B3-8BA3-4EE7-DDBC-FE6E3666D3EA}"/>
              </a:ext>
            </a:extLst>
          </p:cNvPr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</a:t>
            </a:r>
            <a:r>
              <a:rPr lang="en-US" sz="2400" kern="0" dirty="0" err="1">
                <a:solidFill>
                  <a:prstClr val="white"/>
                </a:solidFill>
                <a:latin typeface="UTM Avo" panose="02040603050506020204" pitchFamily="18"/>
                <a:sym typeface="Arial"/>
              </a:rPr>
              <a:t>đồi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AEF5581-6249-CCF4-2731-70B5A313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CAB246F-4C01-7081-6FF9-8C836AD54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5035" y="4870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A58E14B-C731-5D68-111B-15B56F21E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4301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D72555A-F7CA-A728-9256-1708AF9F2CF7}"/>
              </a:ext>
            </a:extLst>
          </p:cNvPr>
          <p:cNvSpPr/>
          <p:nvPr/>
        </p:nvSpPr>
        <p:spPr>
          <a:xfrm>
            <a:off x="854551" y="5059674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núi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đồi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cao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nguyên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  <a:sym typeface="Arial"/>
            </a:endParaRPr>
          </a:p>
        </p:txBody>
      </p:sp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593202-A6EB-BA26-1AA5-0AC22DD23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61860" y="4920002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CA9CA5-9CD1-2DDF-4ED4-30B151579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2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BD56658B-FC7C-A671-6DC0-92A072B68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530" t="6609" r="23637" b="37382"/>
          <a:stretch/>
        </p:blipFill>
        <p:spPr>
          <a:xfrm>
            <a:off x="-4574" y="-24538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 4: </a:t>
            </a:r>
            <a:r>
              <a:rPr lang="en-US" sz="2800" noProof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Dãy Hoàng Liên Sơn dài số km là: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055015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C. 108 km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055016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D. 145km</a:t>
            </a:r>
          </a:p>
        </p:txBody>
      </p:sp>
      <p:sp>
        <p:nvSpPr>
          <p:cNvPr id="8" name="Rectangle 7"/>
          <p:cNvSpPr/>
          <p:nvPr/>
        </p:nvSpPr>
        <p:spPr>
          <a:xfrm>
            <a:off x="6671599" y="4067927"/>
            <a:ext cx="4683803" cy="738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150 km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2705" y="395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05035" y="4870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879" y="2304239"/>
            <a:ext cx="4122082" cy="356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6772" y="4048048"/>
            <a:ext cx="4683803" cy="7386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  <a:sym typeface="Arial"/>
              </a:rPr>
              <a:t>A. 180 km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08803" y="3881241"/>
            <a:ext cx="1102023" cy="9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9C40AD-943E-DC3A-E450-679DD7412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60797" cy="1073142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  <a:extLst>
              <a:ext uri="{FF2B5EF4-FFF2-40B4-BE49-F238E27FC236}">
                <a16:creationId xmlns:a16="http://schemas.microsoft.com/office/drawing/2014/main" id="{4EEA6B33-E5E2-6A33-FCF7-F5240131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17636D-A142-19EC-29AD-E3B7750E55BD}"/>
              </a:ext>
            </a:extLst>
          </p:cNvPr>
          <p:cNvCxnSpPr>
            <a:cxnSpLocks/>
          </p:cNvCxnSpPr>
          <p:nvPr/>
        </p:nvCxnSpPr>
        <p:spPr>
          <a:xfrm>
            <a:off x="49961" y="5968964"/>
            <a:ext cx="9040757" cy="0"/>
          </a:xfrm>
          <a:prstGeom prst="line">
            <a:avLst/>
          </a:prstGeom>
          <a:ln w="38100">
            <a:solidFill>
              <a:srgbClr val="5E302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9EB99CEB-71D6-964A-D9E8-5B2C30B58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84384" y="6036218"/>
            <a:ext cx="3738216" cy="83642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D6D303A-083D-0802-CBE9-B5F2BE8DE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61" y="2326217"/>
            <a:ext cx="711913" cy="727792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59794BB4-A3FA-0BE8-4E86-5B3AD47DE338}"/>
              </a:ext>
            </a:extLst>
          </p:cNvPr>
          <p:cNvSpPr txBox="1"/>
          <p:nvPr/>
        </p:nvSpPr>
        <p:spPr>
          <a:xfrm>
            <a:off x="3582705" y="1611675"/>
            <a:ext cx="5026590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200" b="1" spc="-53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5ED2C4-A336-E514-5FDD-FDB57F119AC0}"/>
              </a:ext>
            </a:extLst>
          </p:cNvPr>
          <p:cNvGrpSpPr/>
          <p:nvPr/>
        </p:nvGrpSpPr>
        <p:grpSpPr>
          <a:xfrm>
            <a:off x="1003486" y="3250025"/>
            <a:ext cx="9245600" cy="1173142"/>
            <a:chOff x="1597925" y="1808896"/>
            <a:chExt cx="13868400" cy="17597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D3A91F-DA62-0748-B16F-FF1193C4DDA4}"/>
                </a:ext>
              </a:extLst>
            </p:cNvPr>
            <p:cNvSpPr txBox="1"/>
            <p:nvPr/>
          </p:nvSpPr>
          <p:spPr>
            <a:xfrm>
              <a:off x="3612356" y="1808896"/>
              <a:ext cx="11853969" cy="1759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Arial" panose="020B0604020202020204" pitchFamily="34" charset="0"/>
                <a:buChar char="•"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Em hãy cho biết đỉnh núi nào cao nhất nước ta.</a:t>
              </a:r>
            </a:p>
            <a:p>
              <a:pPr marL="381019" indent="-381019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buFont typeface="Arial" panose="020B0604020202020204" pitchFamily="34" charset="0"/>
                <a:buChar char="•"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Đỉnh núi đó thuộc vùng nào của Việt Nam?</a:t>
              </a: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EB6055B-0D60-81E2-4E6E-B96BE7A581BC}"/>
                </a:ext>
              </a:extLst>
            </p:cNvPr>
            <p:cNvSpPr/>
            <p:nvPr/>
          </p:nvSpPr>
          <p:spPr>
            <a:xfrm>
              <a:off x="1597925" y="1841309"/>
              <a:ext cx="1600200" cy="146449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A0F19709-05FF-7AF2-C83E-325A3D1168C0}"/>
              </a:ext>
            </a:extLst>
          </p:cNvPr>
          <p:cNvSpPr/>
          <p:nvPr/>
        </p:nvSpPr>
        <p:spPr>
          <a:xfrm>
            <a:off x="8035758" y="3188447"/>
            <a:ext cx="4162382" cy="3694114"/>
          </a:xfrm>
          <a:custGeom>
            <a:avLst/>
            <a:gdLst/>
            <a:ahLst/>
            <a:cxnLst/>
            <a:rect l="l" t="t" r="r" b="b"/>
            <a:pathLst>
              <a:path w="9272789" h="8229600">
                <a:moveTo>
                  <a:pt x="0" y="0"/>
                </a:moveTo>
                <a:lnTo>
                  <a:pt x="9272788" y="0"/>
                </a:lnTo>
                <a:lnTo>
                  <a:pt x="9272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50B2C3-B1E8-8D1E-BB0E-BD8EF2565AAC}"/>
              </a:ext>
            </a:extLst>
          </p:cNvPr>
          <p:cNvSpPr txBox="1"/>
          <p:nvPr/>
        </p:nvSpPr>
        <p:spPr>
          <a:xfrm>
            <a:off x="1033700" y="2585161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Dựa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vốn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8C1DE-A035-2D28-AE9E-A4FEE8FC8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62500"/>
          <a:stretch/>
        </p:blipFill>
        <p:spPr>
          <a:xfrm>
            <a:off x="891288" y="1872130"/>
            <a:ext cx="2510862" cy="4413624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C31CD2-362C-8B01-1E32-8DA155730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169" r="34000" b="498"/>
          <a:stretch/>
        </p:blipFill>
        <p:spPr>
          <a:xfrm>
            <a:off x="4641492" y="2522817"/>
            <a:ext cx="2579653" cy="441362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AC674E-1162-472A-0230-BCD532C20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0" t="-889" r="9500" b="889"/>
          <a:stretch/>
        </p:blipFill>
        <p:spPr>
          <a:xfrm>
            <a:off x="8789849" y="1798914"/>
            <a:ext cx="2510863" cy="4413626"/>
          </a:xfrm>
          <a:prstGeom prst="roundRect">
            <a:avLst/>
          </a:prstGeom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AD6A0E5-5123-2FD7-D983-BA4C05F75C47}"/>
              </a:ext>
            </a:extLst>
          </p:cNvPr>
          <p:cNvSpPr/>
          <p:nvPr/>
        </p:nvSpPr>
        <p:spPr>
          <a:xfrm>
            <a:off x="835912" y="4729629"/>
            <a:ext cx="10464800" cy="193488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0"/>
                  <a:lumOff val="100000"/>
                  <a:alpha val="79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kern="1700" spc="667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FANSIPAN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3.143m.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Đỉnh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Trung du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miền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núi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phía</a:t>
            </a:r>
            <a:r>
              <a:rPr lang="en-US" sz="2400" dirty="0">
                <a:solidFill>
                  <a:schemeClr val="tx1"/>
                </a:solidFill>
              </a:rPr>
              <a:t> Bắc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2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country&#10;&#10;AI-generated content may be incorrect.">
            <a:extLst>
              <a:ext uri="{FF2B5EF4-FFF2-40B4-BE49-F238E27FC236}">
                <a16:creationId xmlns:a16="http://schemas.microsoft.com/office/drawing/2014/main" id="{BF56F25B-124F-A637-BF00-1D5E0BF57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0"/>
            <a:ext cx="534488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7680A-3272-8FC3-813F-576532557412}"/>
              </a:ext>
            </a:extLst>
          </p:cNvPr>
          <p:cNvSpPr txBox="1"/>
          <p:nvPr/>
        </p:nvSpPr>
        <p:spPr>
          <a:xfrm>
            <a:off x="5791200" y="826706"/>
            <a:ext cx="6096000" cy="5210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TỈNH THUỘC VÙNG TRUNG DU 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MIỀN NÚI PHÍA BẮC SAU NGÀY 1/7/2025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 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Lạng Sơn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 Thọ (hợp nhất từ Hòa Bình, Vĩnh Phúc, </a:t>
            </a:r>
            <a:endParaRPr lang="en-US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 Thọ)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 Nguyên (hợp nhất từ Bắc </a:t>
            </a:r>
            <a:r>
              <a:rPr lang="vi-VN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Kạn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Thái </a:t>
            </a:r>
            <a:endParaRPr lang="en-US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Nguyên)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 Quang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Lào Cai (hợp nhất từ Lào Cai, Yên Bái)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8.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Sơn La</a:t>
            </a:r>
          </a:p>
          <a:p>
            <a:pPr>
              <a:lnSpc>
                <a:spcPts val="1800"/>
              </a:lnSpc>
              <a:spcBef>
                <a:spcPts val="750"/>
              </a:spcBef>
              <a:spcAft>
                <a:spcPts val="1200"/>
              </a:spcAft>
            </a:pPr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 Biên </a:t>
            </a:r>
          </a:p>
        </p:txBody>
      </p:sp>
    </p:spTree>
    <p:extLst>
      <p:ext uri="{BB962C8B-B14F-4D97-AF65-F5344CB8AC3E}">
        <p14:creationId xmlns:p14="http://schemas.microsoft.com/office/powerpoint/2010/main" val="316920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F15431-2B43-B222-C2A1-2C14B5FC3ED5}"/>
              </a:ext>
            </a:extLst>
          </p:cNvPr>
          <p:cNvSpPr txBox="1"/>
          <p:nvPr/>
        </p:nvSpPr>
        <p:spPr>
          <a:xfrm>
            <a:off x="4805420" y="1285574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1. Vị trí địa lý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36A41-68CF-827E-6D8B-756B35C70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7" y="2551756"/>
            <a:ext cx="5007763" cy="3870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E73321-4AE8-8629-7AA5-9D9E0AA89B40}"/>
              </a:ext>
            </a:extLst>
          </p:cNvPr>
          <p:cNvSpPr txBox="1"/>
          <p:nvPr/>
        </p:nvSpPr>
        <p:spPr>
          <a:xfrm>
            <a:off x="1023848" y="1897025"/>
            <a:ext cx="10621677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lược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1 SGK tr.15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E1E88D-8400-BF53-6907-F1C6F5899858}"/>
              </a:ext>
            </a:extLst>
          </p:cNvPr>
          <p:cNvGrpSpPr/>
          <p:nvPr/>
        </p:nvGrpSpPr>
        <p:grpSpPr>
          <a:xfrm>
            <a:off x="6719794" y="2820114"/>
            <a:ext cx="4543612" cy="660125"/>
            <a:chOff x="10050527" y="2049606"/>
            <a:chExt cx="6815418" cy="9901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4F8021-DE85-EC18-B052-6765ADE8D364}"/>
                </a:ext>
              </a:extLst>
            </p:cNvPr>
            <p:cNvSpPr txBox="1"/>
            <p:nvPr/>
          </p:nvSpPr>
          <p:spPr>
            <a:xfrm>
              <a:off x="11074745" y="2342876"/>
              <a:ext cx="57912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đôi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8E341CB-82A9-9233-582D-519EBCD47A61}"/>
                </a:ext>
              </a:extLst>
            </p:cNvPr>
            <p:cNvSpPr/>
            <p:nvPr/>
          </p:nvSpPr>
          <p:spPr>
            <a:xfrm>
              <a:off x="10050527" y="2049606"/>
              <a:ext cx="1024218" cy="990188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5" y="0"/>
                  </a:lnTo>
                  <a:lnTo>
                    <a:pt x="42475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UTM Avo" panose="02040603050506020204" pitchFamily="1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2764CA-4558-779C-B74F-F822B191EF0E}"/>
              </a:ext>
            </a:extLst>
          </p:cNvPr>
          <p:cNvSpPr txBox="1"/>
          <p:nvPr/>
        </p:nvSpPr>
        <p:spPr>
          <a:xfrm>
            <a:off x="6096000" y="3640438"/>
            <a:ext cx="5356285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ranh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/>
              <a:t>Trung du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Bắc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Cho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/>
              <a:t>Trung du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Bắc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giáp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22E7F648-3F7D-4B49-9377-7BA640BBCF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74740">
            <a:off x="11067431" y="5553347"/>
            <a:ext cx="1156188" cy="13327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FC9D98-1716-6E1C-B4A3-0673420D23C1}"/>
              </a:ext>
            </a:extLst>
          </p:cNvPr>
          <p:cNvSpPr/>
          <p:nvPr/>
        </p:nvSpPr>
        <p:spPr>
          <a:xfrm rot="10800000" flipV="1">
            <a:off x="160013" y="6094967"/>
            <a:ext cx="5693230" cy="6547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1: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Trung du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Bắc</a:t>
            </a: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3B5F66-4D13-3968-2001-C46A9DFB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4" y="2487825"/>
            <a:ext cx="6813176" cy="38548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079F2B-832E-79FC-584A-6EE2D0E65825}"/>
              </a:ext>
            </a:extLst>
          </p:cNvPr>
          <p:cNvGrpSpPr/>
          <p:nvPr/>
        </p:nvGrpSpPr>
        <p:grpSpPr>
          <a:xfrm>
            <a:off x="326459" y="1929098"/>
            <a:ext cx="5993659" cy="3261467"/>
            <a:chOff x="609600" y="2933700"/>
            <a:chExt cx="9296400" cy="48928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27903B-3329-339B-7769-C434B64D8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933700"/>
              <a:ext cx="9296400" cy="4892837"/>
            </a:xfrm>
            <a:prstGeom prst="rect">
              <a:avLst/>
            </a:prstGeom>
          </p:spPr>
        </p:pic>
        <p:pic>
          <p:nvPicPr>
            <p:cNvPr id="13" name="Picture 2" descr="Megaphone ">
              <a:extLst>
                <a:ext uri="{FF2B5EF4-FFF2-40B4-BE49-F238E27FC236}">
                  <a16:creationId xmlns:a16="http://schemas.microsoft.com/office/drawing/2014/main" id="{68B16FB9-C650-22B2-0242-EE8136645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1623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C8E7EE-A7C4-A44F-0363-09C8CE3A0FD6}"/>
                </a:ext>
              </a:extLst>
            </p:cNvPr>
            <p:cNvSpPr txBox="1"/>
            <p:nvPr/>
          </p:nvSpPr>
          <p:spPr>
            <a:xfrm>
              <a:off x="1142999" y="3771900"/>
              <a:ext cx="7543800" cy="3345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69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LƯU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just" defTabSz="609569">
                <a:lnSpc>
                  <a:spcPct val="15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Khi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phạm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vi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thì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khoanh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kín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ranh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58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4CE138-5C48-AAB5-6163-74A827AA23CC}"/>
              </a:ext>
            </a:extLst>
          </p:cNvPr>
          <p:cNvSpPr txBox="1"/>
          <p:nvPr/>
        </p:nvSpPr>
        <p:spPr>
          <a:xfrm>
            <a:off x="360761" y="1651069"/>
            <a:ext cx="761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Trung du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miền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núi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Bắc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56183A-D135-0755-FA0B-85D5ADEA5732}"/>
              </a:ext>
            </a:extLst>
          </p:cNvPr>
          <p:cNvGrpSpPr/>
          <p:nvPr/>
        </p:nvGrpSpPr>
        <p:grpSpPr>
          <a:xfrm>
            <a:off x="6265525" y="2758500"/>
            <a:ext cx="5472512" cy="3445407"/>
            <a:chOff x="9372600" y="5143500"/>
            <a:chExt cx="8208768" cy="51681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961736-3E2B-B3A7-4D4C-D59FF95714C4}"/>
                </a:ext>
              </a:extLst>
            </p:cNvPr>
            <p:cNvSpPr txBox="1"/>
            <p:nvPr/>
          </p:nvSpPr>
          <p:spPr>
            <a:xfrm>
              <a:off x="9525000" y="5207303"/>
              <a:ext cx="7460237" cy="5006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duy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Việt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Nam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giáp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Trung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Quốc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Bên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liền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vùng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này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còn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đảo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phía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nam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C5A18BFE-651A-EF0D-C5D5-0B19DEE09460}"/>
                </a:ext>
              </a:extLst>
            </p:cNvPr>
            <p:cNvSpPr/>
            <p:nvPr/>
          </p:nvSpPr>
          <p:spPr>
            <a:xfrm>
              <a:off x="9372600" y="5143500"/>
              <a:ext cx="8208768" cy="5168112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26" name="Picture 2" descr="Business ">
            <a:extLst>
              <a:ext uri="{FF2B5EF4-FFF2-40B4-BE49-F238E27FC236}">
                <a16:creationId xmlns:a16="http://schemas.microsoft.com/office/drawing/2014/main" id="{D05433D1-4280-8E91-60F6-B33AECAD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25" y="2311914"/>
            <a:ext cx="660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nfo ">
            <a:extLst>
              <a:ext uri="{FF2B5EF4-FFF2-40B4-BE49-F238E27FC236}">
                <a16:creationId xmlns:a16="http://schemas.microsoft.com/office/drawing/2014/main" id="{8C032104-B9B2-9740-6B55-7955CABA2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432" y="5627601"/>
            <a:ext cx="705544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5C471-C74E-E6E1-8343-21DCB2447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3" y="2481351"/>
            <a:ext cx="5910943" cy="37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216</TotalTime>
  <Words>875</Words>
  <Application>Microsoft Office PowerPoint</Application>
  <PresentationFormat>Widescreen</PresentationFormat>
  <Paragraphs>82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UTM Avo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diệp nguyễn</cp:lastModifiedBy>
  <cp:revision>32</cp:revision>
  <dcterms:created xsi:type="dcterms:W3CDTF">2023-10-17T08:44:51Z</dcterms:created>
  <dcterms:modified xsi:type="dcterms:W3CDTF">2025-09-29T09:15:13Z</dcterms:modified>
</cp:coreProperties>
</file>