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79" r:id="rId4"/>
    <p:sldId id="257" r:id="rId5"/>
    <p:sldId id="260" r:id="rId6"/>
    <p:sldId id="267" r:id="rId7"/>
    <p:sldId id="268" r:id="rId8"/>
    <p:sldId id="269" r:id="rId9"/>
    <p:sldId id="270" r:id="rId10"/>
    <p:sldId id="271" r:id="rId11"/>
    <p:sldId id="266" r:id="rId12"/>
    <p:sldId id="258" r:id="rId13"/>
    <p:sldId id="272" r:id="rId14"/>
    <p:sldId id="262" r:id="rId15"/>
    <p:sldId id="280" r:id="rId16"/>
    <p:sldId id="273" r:id="rId17"/>
    <p:sldId id="274" r:id="rId18"/>
    <p:sldId id="275" r:id="rId19"/>
    <p:sldId id="276" r:id="rId20"/>
    <p:sldId id="277" r:id="rId21"/>
    <p:sldId id="278" r:id="rId22"/>
    <p:sldId id="265" r:id="rId23"/>
    <p:sldId id="261" r:id="rId24"/>
    <p:sldId id="263" r:id="rId25"/>
    <p:sldId id="264" r:id="rId26"/>
  </p:sldIdLst>
  <p:sldSz cx="18288000" cy="10287000"/>
  <p:notesSz cx="6858000" cy="9144000"/>
  <p:embeddedFontLst>
    <p:embeddedFont>
      <p:font typeface="Grandview Display" panose="020B0502040204020203" pitchFamily="34" charset="0"/>
      <p:regular r:id="rId28"/>
      <p:italic r:id="rId29"/>
    </p:embeddedFont>
    <p:embeddedFont>
      <p:font typeface="Heading Now 71-78" panose="020B0604020202020204" charset="0"/>
      <p:regular r:id="rId30"/>
    </p:embeddedFont>
    <p:embeddedFont>
      <p:font typeface="Segoe UI Variable Text Semibold" pitchFamily="2" charset="0"/>
      <p:bold r:id="rId31"/>
    </p:embeddedFont>
    <p:embeddedFont>
      <p:font typeface="TT Firs Neue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3" autoAdjust="0"/>
    <p:restoredTop sz="94622" autoAdjust="0"/>
  </p:normalViewPr>
  <p:slideViewPr>
    <p:cSldViewPr>
      <p:cViewPr>
        <p:scale>
          <a:sx n="33" d="100"/>
          <a:sy n="33" d="100"/>
        </p:scale>
        <p:origin x="1320" y="6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5C1E4-5327-4537-AC2D-C21C50B2F932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05E41-59ED-4F42-BA97-CEF3E1BD68B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3874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rgbClr val="231F20"/>
                </a:solidFill>
                <a:latin typeface="Segoe UI Variable Text Semibold" pitchFamily="2" charset="0"/>
                <a:ea typeface="SimSun-ExtG" panose="02010609060101010101" pitchFamily="49" charset="-122"/>
                <a:cs typeface="TT Firs Neue"/>
                <a:sym typeface="TT Firs Neue"/>
              </a:rPr>
              <a:t>Nhựa của cây có thể gây khó chịu cho da và mắt</a:t>
            </a:r>
            <a:endParaRPr lang="en-US" sz="1200" dirty="0">
              <a:solidFill>
                <a:srgbClr val="231F20"/>
              </a:solidFill>
              <a:latin typeface="Segoe UI Variable Text Semibold" pitchFamily="2" charset="0"/>
              <a:ea typeface="SimSun-ExtG" panose="02010609060101010101" pitchFamily="49" charset="-122"/>
              <a:cs typeface="TT Firs Neue"/>
              <a:sym typeface="TT Firs Neue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46467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Hành động: Đứng trước đầu con trâu</a:t>
            </a:r>
            <a:endParaRPr lang="en-SG" sz="120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2161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Hành động: Dùng cây chọt vào tổ ong (thùng ong)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3975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Hành động: ngắt thân cây hoa hồng có gai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998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Hành động: dùng dây dắt chó đi dạo, có rọ mõm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743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Tx/>
              <a:buChar char="-"/>
            </a:pPr>
            <a:r>
              <a:rPr lang="vi-VN" sz="1200" dirty="0">
                <a:solidFill>
                  <a:srgbClr val="231F20"/>
                </a:solidFill>
                <a:latin typeface="Segoe UI Variable Text Semibold" pitchFamily="2" charset="0"/>
                <a:ea typeface="SimSun-ExtG" panose="02010609060101010101" pitchFamily="49" charset="-122"/>
                <a:cs typeface="TT Firs Neue"/>
                <a:sym typeface="TT Firs Neue"/>
              </a:rPr>
              <a:t>Gai nhọn có thể đâm vào tay.</a:t>
            </a:r>
          </a:p>
          <a:p>
            <a:pPr marL="171450" indent="-171450" algn="just">
              <a:buFontTx/>
              <a:buChar char="-"/>
            </a:pPr>
            <a:r>
              <a:rPr lang="vi-VN" sz="1200" dirty="0">
                <a:solidFill>
                  <a:srgbClr val="231F20"/>
                </a:solidFill>
                <a:latin typeface="Segoe UI Variable Text Semibold" pitchFamily="2" charset="0"/>
                <a:ea typeface="SimSun-ExtG" panose="02010609060101010101" pitchFamily="49" charset="-122"/>
                <a:cs typeface="TT Firs Neue"/>
                <a:sym typeface="TT Firs Neue"/>
              </a:rPr>
              <a:t>Nhựa của cây có thể gây bỏng da và mắt.</a:t>
            </a:r>
          </a:p>
          <a:p>
            <a:pPr marL="171450" indent="-171450" algn="just">
              <a:buFontTx/>
              <a:buChar char="-"/>
            </a:pPr>
            <a:r>
              <a:rPr lang="vi-VN" sz="1200" dirty="0">
                <a:latin typeface="Segoe UI Variable Text Semibold" pitchFamily="2" charset="0"/>
              </a:rPr>
              <a:t>Gây tê cứng lưỡi và miệng, nôn mửa, tiêu chảy, chóng mặt khi ăn vào.</a:t>
            </a:r>
            <a:endParaRPr lang="en-US" sz="1200" dirty="0">
              <a:solidFill>
                <a:srgbClr val="231F20"/>
              </a:solidFill>
              <a:latin typeface="Segoe UI Variable Text Semibold" pitchFamily="2" charset="0"/>
              <a:ea typeface="SimSun-ExtG" panose="02010609060101010101" pitchFamily="49" charset="-122"/>
              <a:cs typeface="TT Firs Neue"/>
              <a:sym typeface="TT Firs Neue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591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 và hoa của cây có độc.</a:t>
            </a:r>
          </a:p>
          <a:p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Da: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Nhựa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vấy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viêm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mẩn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ngứa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phồng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rộp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SG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Nhựa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dính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loét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SG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hấp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Hít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trúc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đào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ngộ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664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Có thể bị cắn khi chạm vào, dị ứng với lông chó, nước miếng vì chứa một số chất làm cho chúng ta hắc hơi, nổi đỏ</a:t>
            </a:r>
          </a:p>
          <a:p>
            <a:pPr marL="171450" indent="-171450">
              <a:buFontTx/>
              <a:buChar char="-"/>
            </a:pPr>
            <a:r>
              <a:rPr lang="vi-VN" dirty="0"/>
              <a:t>Bị bệnh dại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6356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Lông gai có thể gây ngứa, rát, nổi đỏ khi chúng ta chạm vào.</a:t>
            </a:r>
          </a:p>
          <a:p>
            <a:pPr marL="171450" indent="-171450">
              <a:buFontTx/>
              <a:buChar char="-"/>
            </a:pPr>
            <a:r>
              <a:rPr lang="vi-VN" dirty="0"/>
              <a:t>Làm chúng ta nổi mụn nhọt, gây sốt, nôn ói.</a:t>
            </a:r>
          </a:p>
          <a:p>
            <a:pPr marL="171450" indent="-171450">
              <a:buFontTx/>
              <a:buChar char="-"/>
            </a:pP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Lông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bám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suốt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ngứa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đau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chợt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75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Có thể bị rắn cắn, gây đau, sưng đỏ, có thể tử vong (chết).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295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Tình huống 1: Con thấy một con chó lạ sửa trước cổng nhà</a:t>
            </a:r>
          </a:p>
          <a:p>
            <a:r>
              <a:rPr lang="vi-VN" dirty="0"/>
              <a:t>TH 2: Thấy một con rắn đang bò vào nhà.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1358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Lá ngón – ăn: gây loét miệng, gây khô họng khác nước. Nuốt vào: gây đau quặn bụng, nôn ói.</a:t>
            </a:r>
          </a:p>
          <a:p>
            <a:r>
              <a:rPr lang="vi-VN" dirty="0"/>
              <a:t>Tầm ma – gây nóng rát, phát ban đỏ khi chạm vào.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Cây </a:t>
            </a:r>
            <a:r>
              <a:rPr lang="vi-VN" sz="1200" dirty="0" err="1"/>
              <a:t>ngò</a:t>
            </a:r>
            <a:r>
              <a:rPr lang="vi-VN" sz="1200" dirty="0"/>
              <a:t> tây khổng lồ: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ực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kỳ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hiểm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nhựa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bỏng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phồng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rộp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xúc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ánh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lòa</a:t>
            </a:r>
            <a:endParaRPr lang="en-SG" sz="120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594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Hành động: Chọc mèo</a:t>
            </a:r>
            <a:endParaRPr lang="en-SG" sz="120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05E41-59ED-4F42-BA97-CEF3E1BD68B8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899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5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2268" y="2211268"/>
            <a:ext cx="8075732" cy="807573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" name="Freeform 4"/>
          <p:cNvSpPr/>
          <p:nvPr/>
        </p:nvSpPr>
        <p:spPr>
          <a:xfrm>
            <a:off x="13290581" y="1028700"/>
            <a:ext cx="1919107" cy="3012791"/>
          </a:xfrm>
          <a:custGeom>
            <a:avLst/>
            <a:gdLst/>
            <a:ahLst/>
            <a:cxnLst/>
            <a:rect l="l" t="t" r="r" b="b"/>
            <a:pathLst>
              <a:path w="1919107" h="3012791">
                <a:moveTo>
                  <a:pt x="0" y="0"/>
                </a:moveTo>
                <a:lnTo>
                  <a:pt x="1919107" y="0"/>
                </a:lnTo>
                <a:lnTo>
                  <a:pt x="1919107" y="3012791"/>
                </a:lnTo>
                <a:lnTo>
                  <a:pt x="0" y="301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4305" y="3582124"/>
            <a:ext cx="12934636" cy="4394820"/>
            <a:chOff x="0" y="0"/>
            <a:chExt cx="17246182" cy="58597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246182" cy="5859760"/>
              <a:chOff x="0" y="0"/>
              <a:chExt cx="3406653" cy="115748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06653" cy="1157484"/>
              </a:xfrm>
              <a:custGeom>
                <a:avLst/>
                <a:gdLst/>
                <a:ahLst/>
                <a:cxnLst/>
                <a:rect l="l" t="t" r="r" b="b"/>
                <a:pathLst>
                  <a:path w="3406653" h="1157484">
                    <a:moveTo>
                      <a:pt x="30526" y="0"/>
                    </a:moveTo>
                    <a:lnTo>
                      <a:pt x="3376128" y="0"/>
                    </a:lnTo>
                    <a:cubicBezTo>
                      <a:pt x="3392987" y="0"/>
                      <a:pt x="3406653" y="13667"/>
                      <a:pt x="3406653" y="30526"/>
                    </a:cubicBezTo>
                    <a:lnTo>
                      <a:pt x="3406653" y="1126958"/>
                    </a:lnTo>
                    <a:cubicBezTo>
                      <a:pt x="3406653" y="1135054"/>
                      <a:pt x="3403437" y="1142818"/>
                      <a:pt x="3397712" y="1148543"/>
                    </a:cubicBezTo>
                    <a:cubicBezTo>
                      <a:pt x="3391988" y="1154267"/>
                      <a:pt x="3384224" y="1157484"/>
                      <a:pt x="3376128" y="1157484"/>
                    </a:cubicBezTo>
                    <a:lnTo>
                      <a:pt x="30526" y="1157484"/>
                    </a:lnTo>
                    <a:cubicBezTo>
                      <a:pt x="13667" y="1157484"/>
                      <a:pt x="0" y="1143817"/>
                      <a:pt x="0" y="1126958"/>
                    </a:cubicBezTo>
                    <a:lnTo>
                      <a:pt x="0" y="30526"/>
                    </a:lnTo>
                    <a:cubicBezTo>
                      <a:pt x="0" y="13667"/>
                      <a:pt x="13667" y="0"/>
                      <a:pt x="30526" y="0"/>
                    </a:cubicBezTo>
                    <a:close/>
                  </a:path>
                </a:pathLst>
              </a:custGeom>
              <a:solidFill>
                <a:srgbClr val="FFFFFF">
                  <a:alpha val="70980"/>
                </a:srgbClr>
              </a:solidFill>
              <a:ln w="38100" cap="rnd">
                <a:solidFill>
                  <a:srgbClr val="000000">
                    <a:alpha val="7098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406653" cy="12051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38388" y="693283"/>
              <a:ext cx="16549543" cy="4936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93"/>
                </a:lnSpc>
              </a:pPr>
              <a:r>
                <a:rPr lang="en-US" sz="7699" spc="1817">
                  <a:solidFill>
                    <a:srgbClr val="4F895D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CHĂM SÓC BẢO VỆ CÂY TRỒNG VÀ VẬT NUÔI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40072" y="497417"/>
            <a:ext cx="10235318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MÔN TỰ NHIÊN VÀ XÃ HỘI LỚP 1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0127" y="8578850"/>
            <a:ext cx="312069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GIÁO VIÊN: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9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5105400" y="8115300"/>
            <a:ext cx="6921910" cy="809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5000" spc="-374" dirty="0">
                <a:solidFill>
                  <a:srgbClr val="4F895D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Con rắn</a:t>
            </a:r>
            <a:endParaRPr lang="en-US" sz="5000" spc="-374" dirty="0">
              <a:solidFill>
                <a:srgbClr val="4F895D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19F54B-F4B6-92A2-F31E-4C327E08E8D3}"/>
              </a:ext>
            </a:extLst>
          </p:cNvPr>
          <p:cNvGrpSpPr/>
          <p:nvPr/>
        </p:nvGrpSpPr>
        <p:grpSpPr>
          <a:xfrm>
            <a:off x="4652434" y="1331134"/>
            <a:ext cx="7827842" cy="6346991"/>
            <a:chOff x="4652434" y="1331134"/>
            <a:chExt cx="7827842" cy="6346991"/>
          </a:xfrm>
        </p:grpSpPr>
        <p:grpSp>
          <p:nvGrpSpPr>
            <p:cNvPr id="3" name="Group 3"/>
            <p:cNvGrpSpPr/>
            <p:nvPr/>
          </p:nvGrpSpPr>
          <p:grpSpPr>
            <a:xfrm>
              <a:off x="4652434" y="1331134"/>
              <a:ext cx="7827842" cy="6346991"/>
              <a:chOff x="0" y="0"/>
              <a:chExt cx="1264791" cy="262538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4791" cy="2625385"/>
              </a:xfrm>
              <a:custGeom>
                <a:avLst/>
                <a:gdLst/>
                <a:ahLst/>
                <a:cxnLst/>
                <a:rect l="l" t="t" r="r" b="b"/>
                <a:pathLst>
                  <a:path w="1264791" h="2625385">
                    <a:moveTo>
                      <a:pt x="82219" y="0"/>
                    </a:moveTo>
                    <a:lnTo>
                      <a:pt x="1182572" y="0"/>
                    </a:lnTo>
                    <a:cubicBezTo>
                      <a:pt x="1227980" y="0"/>
                      <a:pt x="1264791" y="36811"/>
                      <a:pt x="1264791" y="82219"/>
                    </a:cubicBezTo>
                    <a:lnTo>
                      <a:pt x="1264791" y="2543165"/>
                    </a:lnTo>
                    <a:cubicBezTo>
                      <a:pt x="1264791" y="2564971"/>
                      <a:pt x="1256129" y="2585884"/>
                      <a:pt x="1240709" y="2601303"/>
                    </a:cubicBezTo>
                    <a:cubicBezTo>
                      <a:pt x="1225290" y="2616722"/>
                      <a:pt x="1204378" y="2625385"/>
                      <a:pt x="1182572" y="2625385"/>
                    </a:cubicBezTo>
                    <a:lnTo>
                      <a:pt x="82219" y="2625385"/>
                    </a:lnTo>
                    <a:cubicBezTo>
                      <a:pt x="36811" y="2625385"/>
                      <a:pt x="0" y="2588574"/>
                      <a:pt x="0" y="2543165"/>
                    </a:cubicBezTo>
                    <a:lnTo>
                      <a:pt x="0" y="82219"/>
                    </a:lnTo>
                    <a:cubicBezTo>
                      <a:pt x="0" y="36811"/>
                      <a:pt x="36811" y="0"/>
                      <a:pt x="82219" y="0"/>
                    </a:cubicBezTo>
                    <a:close/>
                  </a:path>
                </a:pathLst>
              </a:custGeom>
              <a:solidFill>
                <a:srgbClr val="FFFFFF">
                  <a:alpha val="70980"/>
                </a:srgbClr>
              </a:solidFill>
              <a:ln w="38100" cap="rnd">
                <a:solidFill>
                  <a:srgbClr val="000000">
                    <a:alpha val="7098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264791" cy="2673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CF2234-294D-D5FD-8950-AF6F428DA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445983"/>
              <a:ext cx="5278957" cy="62321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01489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4003F4E-64B0-6774-5E21-A8FCA6573AEA}"/>
              </a:ext>
            </a:extLst>
          </p:cNvPr>
          <p:cNvSpPr/>
          <p:nvPr/>
        </p:nvSpPr>
        <p:spPr>
          <a:xfrm>
            <a:off x="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AAB01-418A-04D5-177B-64DC5952C446}"/>
              </a:ext>
            </a:extLst>
          </p:cNvPr>
          <p:cNvGrpSpPr/>
          <p:nvPr/>
        </p:nvGrpSpPr>
        <p:grpSpPr>
          <a:xfrm>
            <a:off x="3429000" y="1409700"/>
            <a:ext cx="10331165" cy="7779516"/>
            <a:chOff x="0" y="0"/>
            <a:chExt cx="2720965" cy="204892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0B2274F-B206-B03A-F3A0-066EF897047D}"/>
                </a:ext>
              </a:extLst>
            </p:cNvPr>
            <p:cNvSpPr/>
            <p:nvPr/>
          </p:nvSpPr>
          <p:spPr>
            <a:xfrm>
              <a:off x="0" y="0"/>
              <a:ext cx="2720965" cy="2048926"/>
            </a:xfrm>
            <a:custGeom>
              <a:avLst/>
              <a:gdLst/>
              <a:ahLst/>
              <a:cxnLst/>
              <a:rect l="l" t="t" r="r" b="b"/>
              <a:pathLst>
                <a:path w="2720965" h="2048926">
                  <a:moveTo>
                    <a:pt x="38218" y="0"/>
                  </a:moveTo>
                  <a:lnTo>
                    <a:pt x="2682747" y="0"/>
                  </a:lnTo>
                  <a:cubicBezTo>
                    <a:pt x="2692883" y="0"/>
                    <a:pt x="2702604" y="4027"/>
                    <a:pt x="2709771" y="11194"/>
                  </a:cubicBezTo>
                  <a:cubicBezTo>
                    <a:pt x="2716939" y="18361"/>
                    <a:pt x="2720965" y="28082"/>
                    <a:pt x="2720965" y="38218"/>
                  </a:cubicBezTo>
                  <a:lnTo>
                    <a:pt x="2720965" y="2010708"/>
                  </a:lnTo>
                  <a:cubicBezTo>
                    <a:pt x="2720965" y="2020844"/>
                    <a:pt x="2716939" y="2030565"/>
                    <a:pt x="2709771" y="2037732"/>
                  </a:cubicBezTo>
                  <a:cubicBezTo>
                    <a:pt x="2702604" y="2044899"/>
                    <a:pt x="2692883" y="2048926"/>
                    <a:pt x="2682747" y="2048926"/>
                  </a:cubicBezTo>
                  <a:lnTo>
                    <a:pt x="38218" y="2048926"/>
                  </a:lnTo>
                  <a:cubicBezTo>
                    <a:pt x="28082" y="2048926"/>
                    <a:pt x="18361" y="2044899"/>
                    <a:pt x="11194" y="2037732"/>
                  </a:cubicBezTo>
                  <a:cubicBezTo>
                    <a:pt x="4027" y="2030565"/>
                    <a:pt x="0" y="2020844"/>
                    <a:pt x="0" y="2010708"/>
                  </a:cubicBezTo>
                  <a:lnTo>
                    <a:pt x="0" y="38218"/>
                  </a:lnTo>
                  <a:cubicBezTo>
                    <a:pt x="0" y="28082"/>
                    <a:pt x="4027" y="18361"/>
                    <a:pt x="11194" y="11194"/>
                  </a:cubicBezTo>
                  <a:cubicBezTo>
                    <a:pt x="18361" y="4027"/>
                    <a:pt x="28082" y="0"/>
                    <a:pt x="38218" y="0"/>
                  </a:cubicBezTo>
                  <a:close/>
                </a:path>
              </a:pathLst>
            </a:custGeom>
            <a:solidFill>
              <a:srgbClr val="FFFFFF">
                <a:alpha val="82745"/>
              </a:srgbClr>
            </a:solidFill>
            <a:ln w="38100" cap="rnd">
              <a:solidFill>
                <a:srgbClr val="000000">
                  <a:alpha val="82745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F7031A-9D5B-D30F-484B-0D3E1CD08425}"/>
                </a:ext>
              </a:extLst>
            </p:cNvPr>
            <p:cNvSpPr txBox="1"/>
            <p:nvPr/>
          </p:nvSpPr>
          <p:spPr>
            <a:xfrm>
              <a:off x="0" y="-47625"/>
              <a:ext cx="2720965" cy="2096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9CC1FB8-57E9-99C7-5100-9E0BBBF1F15D}"/>
              </a:ext>
            </a:extLst>
          </p:cNvPr>
          <p:cNvSpPr/>
          <p:nvPr/>
        </p:nvSpPr>
        <p:spPr>
          <a:xfrm>
            <a:off x="2510920" y="1822080"/>
            <a:ext cx="2987333" cy="7037274"/>
          </a:xfrm>
          <a:custGeom>
            <a:avLst/>
            <a:gdLst/>
            <a:ahLst/>
            <a:cxnLst/>
            <a:rect l="l" t="t" r="r" b="b"/>
            <a:pathLst>
              <a:path w="2987333" h="7037274">
                <a:moveTo>
                  <a:pt x="0" y="0"/>
                </a:moveTo>
                <a:lnTo>
                  <a:pt x="2987333" y="0"/>
                </a:lnTo>
                <a:lnTo>
                  <a:pt x="2987333" y="7037274"/>
                </a:lnTo>
                <a:lnTo>
                  <a:pt x="0" y="7037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4069E-4C9B-DC09-AF29-FE97B3A1107E}"/>
              </a:ext>
            </a:extLst>
          </p:cNvPr>
          <p:cNvSpPr txBox="1"/>
          <p:nvPr/>
        </p:nvSpPr>
        <p:spPr>
          <a:xfrm>
            <a:off x="6401585" y="2854554"/>
            <a:ext cx="6019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dirty="0"/>
              <a:t>XỬ LÍ TÌNH HUỐNG</a:t>
            </a:r>
            <a:endParaRPr lang="en-SG" sz="10000" dirty="0"/>
          </a:p>
        </p:txBody>
      </p:sp>
    </p:spTree>
    <p:extLst>
      <p:ext uri="{BB962C8B-B14F-4D97-AF65-F5344CB8AC3E}">
        <p14:creationId xmlns:p14="http://schemas.microsoft.com/office/powerpoint/2010/main" val="229801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564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19" r="-1318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flipH="1">
            <a:off x="13699128" y="1673909"/>
            <a:ext cx="5509723" cy="8613091"/>
          </a:xfrm>
          <a:custGeom>
            <a:avLst/>
            <a:gdLst/>
            <a:ahLst/>
            <a:cxnLst/>
            <a:rect l="l" t="t" r="r" b="b"/>
            <a:pathLst>
              <a:path w="5509723" h="8613091">
                <a:moveTo>
                  <a:pt x="5509723" y="0"/>
                </a:moveTo>
                <a:lnTo>
                  <a:pt x="0" y="0"/>
                </a:lnTo>
                <a:lnTo>
                  <a:pt x="0" y="8613091"/>
                </a:lnTo>
                <a:lnTo>
                  <a:pt x="5509723" y="8613091"/>
                </a:lnTo>
                <a:lnTo>
                  <a:pt x="550972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-34413" y="0"/>
            <a:ext cx="2749330" cy="3017755"/>
          </a:xfrm>
          <a:custGeom>
            <a:avLst/>
            <a:gdLst/>
            <a:ahLst/>
            <a:cxnLst/>
            <a:rect l="l" t="t" r="r" b="b"/>
            <a:pathLst>
              <a:path w="2749330" h="3017755">
                <a:moveTo>
                  <a:pt x="0" y="0"/>
                </a:moveTo>
                <a:lnTo>
                  <a:pt x="2749330" y="0"/>
                </a:lnTo>
                <a:lnTo>
                  <a:pt x="2749330" y="3017755"/>
                </a:lnTo>
                <a:lnTo>
                  <a:pt x="0" y="3017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2954000" y="6946127"/>
            <a:ext cx="3145301" cy="3305231"/>
          </a:xfrm>
          <a:custGeom>
            <a:avLst/>
            <a:gdLst/>
            <a:ahLst/>
            <a:cxnLst/>
            <a:rect l="l" t="t" r="r" b="b"/>
            <a:pathLst>
              <a:path w="3145301" h="3305231">
                <a:moveTo>
                  <a:pt x="0" y="0"/>
                </a:moveTo>
                <a:lnTo>
                  <a:pt x="3145300" y="0"/>
                </a:lnTo>
                <a:lnTo>
                  <a:pt x="3145300" y="3305231"/>
                </a:lnTo>
                <a:lnTo>
                  <a:pt x="0" y="3305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5C5235-48C6-094F-CE12-8713AE84AB66}"/>
              </a:ext>
            </a:extLst>
          </p:cNvPr>
          <p:cNvGrpSpPr/>
          <p:nvPr/>
        </p:nvGrpSpPr>
        <p:grpSpPr>
          <a:xfrm>
            <a:off x="2746872" y="1500285"/>
            <a:ext cx="12039600" cy="5410200"/>
            <a:chOff x="2362200" y="2552701"/>
            <a:chExt cx="10416076" cy="5410200"/>
          </a:xfrm>
        </p:grpSpPr>
        <p:grpSp>
          <p:nvGrpSpPr>
            <p:cNvPr id="30" name="Group 9">
              <a:extLst>
                <a:ext uri="{FF2B5EF4-FFF2-40B4-BE49-F238E27FC236}">
                  <a16:creationId xmlns:a16="http://schemas.microsoft.com/office/drawing/2014/main" id="{99538805-1D04-AF1D-44E4-368D0ACD21E9}"/>
                </a:ext>
              </a:extLst>
            </p:cNvPr>
            <p:cNvGrpSpPr/>
            <p:nvPr/>
          </p:nvGrpSpPr>
          <p:grpSpPr>
            <a:xfrm>
              <a:off x="2362200" y="2552701"/>
              <a:ext cx="10416076" cy="5410200"/>
              <a:chOff x="0" y="0"/>
              <a:chExt cx="1267563" cy="684687"/>
            </a:xfrm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CFB9F82E-BB10-D7AE-BD7C-6D992156E65A}"/>
                  </a:ext>
                </a:extLst>
              </p:cNvPr>
              <p:cNvSpPr/>
              <p:nvPr/>
            </p:nvSpPr>
            <p:spPr>
              <a:xfrm>
                <a:off x="0" y="0"/>
                <a:ext cx="1267563" cy="684687"/>
              </a:xfrm>
              <a:custGeom>
                <a:avLst/>
                <a:gdLst/>
                <a:ahLst/>
                <a:cxnLst/>
                <a:rect l="l" t="t" r="r" b="b"/>
                <a:pathLst>
                  <a:path w="1267563" h="684687">
                    <a:moveTo>
                      <a:pt x="53062" y="0"/>
                    </a:moveTo>
                    <a:lnTo>
                      <a:pt x="1214501" y="0"/>
                    </a:lnTo>
                    <a:cubicBezTo>
                      <a:pt x="1243806" y="0"/>
                      <a:pt x="1267563" y="23757"/>
                      <a:pt x="1267563" y="53062"/>
                    </a:cubicBezTo>
                    <a:lnTo>
                      <a:pt x="1267563" y="631626"/>
                    </a:lnTo>
                    <a:cubicBezTo>
                      <a:pt x="1267563" y="660931"/>
                      <a:pt x="1243806" y="684687"/>
                      <a:pt x="1214501" y="684687"/>
                    </a:cubicBezTo>
                    <a:lnTo>
                      <a:pt x="53062" y="684687"/>
                    </a:lnTo>
                    <a:cubicBezTo>
                      <a:pt x="38989" y="684687"/>
                      <a:pt x="25492" y="679097"/>
                      <a:pt x="15541" y="669146"/>
                    </a:cubicBezTo>
                    <a:cubicBezTo>
                      <a:pt x="5590" y="659195"/>
                      <a:pt x="0" y="645699"/>
                      <a:pt x="0" y="631626"/>
                    </a:cubicBezTo>
                    <a:lnTo>
                      <a:pt x="0" y="53062"/>
                    </a:lnTo>
                    <a:cubicBezTo>
                      <a:pt x="0" y="23757"/>
                      <a:pt x="23757" y="0"/>
                      <a:pt x="53062" y="0"/>
                    </a:cubicBezTo>
                    <a:close/>
                  </a:path>
                </a:pathLst>
              </a:custGeom>
              <a:solidFill>
                <a:srgbClr val="4F895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3625A595-5321-9DA1-7B32-6495953D731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67563" cy="7323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831167" y="3216505"/>
              <a:ext cx="9660758" cy="3706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0000"/>
                </a:lnSpc>
              </a:pPr>
              <a:r>
                <a:rPr lang="vi-VN" sz="6800" spc="-374" dirty="0">
                  <a:solidFill>
                    <a:schemeClr val="bg1"/>
                  </a:solidFill>
                  <a:latin typeface="Grandview Display" panose="020B0502040204020203" pitchFamily="34" charset="0"/>
                  <a:ea typeface="Heading Now 71-78"/>
                  <a:cs typeface="Heading Now 71-78"/>
                  <a:sym typeface="Heading Now 71-78"/>
                </a:rPr>
                <a:t>Em hãy kể thêm tên cây và một số con vật khác không an toàn khi tiếp xúc.</a:t>
              </a:r>
              <a:endParaRPr lang="en-US" sz="6800" spc="-374" dirty="0">
                <a:solidFill>
                  <a:schemeClr val="bg1"/>
                </a:solidFill>
                <a:latin typeface="Grandview Display" panose="020B0502040204020203" pitchFamily="34" charset="0"/>
                <a:ea typeface="Heading Now 71-78"/>
                <a:cs typeface="Heading Now 71-78"/>
                <a:sym typeface="Heading Now 71-78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1BC0DA-7DD4-13F9-C245-57EC73F379FD}"/>
              </a:ext>
            </a:extLst>
          </p:cNvPr>
          <p:cNvGrpSpPr/>
          <p:nvPr/>
        </p:nvGrpSpPr>
        <p:grpSpPr>
          <a:xfrm>
            <a:off x="4916" y="0"/>
            <a:ext cx="18288000" cy="10287000"/>
            <a:chOff x="4916" y="0"/>
            <a:chExt cx="18288000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F4003F4E-64B0-6774-5E21-A8FCA6573AEA}"/>
                </a:ext>
              </a:extLst>
            </p:cNvPr>
            <p:cNvSpPr/>
            <p:nvPr/>
          </p:nvSpPr>
          <p:spPr>
            <a:xfrm>
              <a:off x="4916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864" b="-69653"/>
              </a:stretch>
            </a:blipFill>
          </p:spPr>
          <p:txBody>
            <a:bodyPr/>
            <a:lstStyle/>
            <a:p>
              <a:endParaRPr lang="en-SG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DAAB01-418A-04D5-177B-64DC5952C446}"/>
                </a:ext>
              </a:extLst>
            </p:cNvPr>
            <p:cNvGrpSpPr/>
            <p:nvPr/>
          </p:nvGrpSpPr>
          <p:grpSpPr>
            <a:xfrm>
              <a:off x="457200" y="266700"/>
              <a:ext cx="17373600" cy="9753600"/>
              <a:chOff x="0" y="0"/>
              <a:chExt cx="2720965" cy="204892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00B2274F-B206-B03A-F3A0-066EF897047D}"/>
                  </a:ext>
                </a:extLst>
              </p:cNvPr>
              <p:cNvSpPr/>
              <p:nvPr/>
            </p:nvSpPr>
            <p:spPr>
              <a:xfrm>
                <a:off x="0" y="0"/>
                <a:ext cx="2720965" cy="2048926"/>
              </a:xfrm>
              <a:custGeom>
                <a:avLst/>
                <a:gdLst/>
                <a:ahLst/>
                <a:cxnLst/>
                <a:rect l="l" t="t" r="r" b="b"/>
                <a:pathLst>
                  <a:path w="2720965" h="2048926">
                    <a:moveTo>
                      <a:pt x="38218" y="0"/>
                    </a:moveTo>
                    <a:lnTo>
                      <a:pt x="2682747" y="0"/>
                    </a:lnTo>
                    <a:cubicBezTo>
                      <a:pt x="2692883" y="0"/>
                      <a:pt x="2702604" y="4027"/>
                      <a:pt x="2709771" y="11194"/>
                    </a:cubicBezTo>
                    <a:cubicBezTo>
                      <a:pt x="2716939" y="18361"/>
                      <a:pt x="2720965" y="28082"/>
                      <a:pt x="2720965" y="38218"/>
                    </a:cubicBezTo>
                    <a:lnTo>
                      <a:pt x="2720965" y="2010708"/>
                    </a:lnTo>
                    <a:cubicBezTo>
                      <a:pt x="2720965" y="2020844"/>
                      <a:pt x="2716939" y="2030565"/>
                      <a:pt x="2709771" y="2037732"/>
                    </a:cubicBezTo>
                    <a:cubicBezTo>
                      <a:pt x="2702604" y="2044899"/>
                      <a:pt x="2692883" y="2048926"/>
                      <a:pt x="2682747" y="2048926"/>
                    </a:cubicBezTo>
                    <a:lnTo>
                      <a:pt x="38218" y="2048926"/>
                    </a:lnTo>
                    <a:cubicBezTo>
                      <a:pt x="28082" y="2048926"/>
                      <a:pt x="18361" y="2044899"/>
                      <a:pt x="11194" y="2037732"/>
                    </a:cubicBezTo>
                    <a:cubicBezTo>
                      <a:pt x="4027" y="2030565"/>
                      <a:pt x="0" y="2020844"/>
                      <a:pt x="0" y="2010708"/>
                    </a:cubicBezTo>
                    <a:lnTo>
                      <a:pt x="0" y="38218"/>
                    </a:lnTo>
                    <a:cubicBezTo>
                      <a:pt x="0" y="28082"/>
                      <a:pt x="4027" y="18361"/>
                      <a:pt x="11194" y="11194"/>
                    </a:cubicBezTo>
                    <a:cubicBezTo>
                      <a:pt x="18361" y="4027"/>
                      <a:pt x="28082" y="0"/>
                      <a:pt x="38218" y="0"/>
                    </a:cubicBezTo>
                    <a:close/>
                  </a:path>
                </a:pathLst>
              </a:custGeom>
              <a:solidFill>
                <a:srgbClr val="FFFFFF">
                  <a:alpha val="82745"/>
                </a:srgbClr>
              </a:solidFill>
              <a:ln w="38100" cap="rnd">
                <a:solidFill>
                  <a:srgbClr val="000000">
                    <a:alpha val="8274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F7031A-9D5B-D30F-484B-0D3E1CD084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720965" cy="2096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1026" name="Picture 2" descr="Cây Lá Ngón (Đoạn Trường Thảo) - Những cây thuốc và vị thuốc Việt Nam - Đỗ  Tất Lợi - Vietnam Regulatory Affairs Society - Luật Dược Việt Nam">
            <a:extLst>
              <a:ext uri="{FF2B5EF4-FFF2-40B4-BE49-F238E27FC236}">
                <a16:creationId xmlns:a16="http://schemas.microsoft.com/office/drawing/2014/main" id="{04B706B1-DDE6-7708-5535-7BF2101A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"/>
            <a:ext cx="50292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82DA-27E5-EAC3-E5FC-F0FE9D98F79A}"/>
              </a:ext>
            </a:extLst>
          </p:cNvPr>
          <p:cNvSpPr txBox="1"/>
          <p:nvPr/>
        </p:nvSpPr>
        <p:spPr>
          <a:xfrm>
            <a:off x="1678858" y="4133850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Cây lá ngón</a:t>
            </a:r>
            <a:endParaRPr lang="en-SG" sz="3000" dirty="0"/>
          </a:p>
        </p:txBody>
      </p:sp>
      <p:pic>
        <p:nvPicPr>
          <p:cNvPr id="1028" name="Picture 4" descr="Cây tầm ma có tác dụng gì? | Vinmec">
            <a:extLst>
              <a:ext uri="{FF2B5EF4-FFF2-40B4-BE49-F238E27FC236}">
                <a16:creationId xmlns:a16="http://schemas.microsoft.com/office/drawing/2014/main" id="{8C9F3C3E-70E7-DF89-1C21-8C9F72D3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5077"/>
            <a:ext cx="5029200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390D9F-0854-3816-D663-6BAEABF90476}"/>
              </a:ext>
            </a:extLst>
          </p:cNvPr>
          <p:cNvSpPr txBox="1"/>
          <p:nvPr/>
        </p:nvSpPr>
        <p:spPr>
          <a:xfrm>
            <a:off x="7505700" y="4206801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Cây tầm ma</a:t>
            </a:r>
            <a:endParaRPr lang="en-SG" sz="3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853C58-22B2-7758-DD76-017F2C7D0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9200" y="388374"/>
            <a:ext cx="5029200" cy="3714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35A67-5CC9-3F5B-E3F5-FF9F3A160DE3}"/>
              </a:ext>
            </a:extLst>
          </p:cNvPr>
          <p:cNvSpPr txBox="1"/>
          <p:nvPr/>
        </p:nvSpPr>
        <p:spPr>
          <a:xfrm>
            <a:off x="13332542" y="4206801"/>
            <a:ext cx="3888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Cây </a:t>
            </a:r>
            <a:r>
              <a:rPr lang="vi-VN" sz="3000" dirty="0" err="1"/>
              <a:t>ngò</a:t>
            </a:r>
            <a:r>
              <a:rPr lang="vi-VN" sz="3000" dirty="0"/>
              <a:t> tây khổng lồ</a:t>
            </a:r>
            <a:endParaRPr lang="en-SG" sz="3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6E07C5-DD03-CE1C-0EBE-99AAE6E4B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66" y="4950202"/>
            <a:ext cx="5112467" cy="3694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0600B4-7387-206B-7B74-BB446F8DFFF2}"/>
              </a:ext>
            </a:extLst>
          </p:cNvPr>
          <p:cNvSpPr txBox="1"/>
          <p:nvPr/>
        </p:nvSpPr>
        <p:spPr>
          <a:xfrm>
            <a:off x="1638299" y="8835453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Con ong</a:t>
            </a:r>
            <a:endParaRPr lang="en-SG" sz="3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97BF6E-574F-204B-CE46-A295B36D0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4950202"/>
            <a:ext cx="5029200" cy="36941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B4EC3C-790B-D5A5-9C42-6BA307F50C47}"/>
              </a:ext>
            </a:extLst>
          </p:cNvPr>
          <p:cNvSpPr txBox="1"/>
          <p:nvPr/>
        </p:nvSpPr>
        <p:spPr>
          <a:xfrm>
            <a:off x="7500784" y="8778343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Con kiến lửa</a:t>
            </a:r>
            <a:endParaRPr lang="en-SG" sz="3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4A101D-5BC9-6B83-1E09-04D944C4A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2077" y="4914560"/>
            <a:ext cx="4924363" cy="36941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EF8FF4-EBE4-1C9B-B1CA-F747F29D5472}"/>
              </a:ext>
            </a:extLst>
          </p:cNvPr>
          <p:cNvSpPr txBox="1"/>
          <p:nvPr/>
        </p:nvSpPr>
        <p:spPr>
          <a:xfrm>
            <a:off x="13505958" y="8816223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Con mèo hoang</a:t>
            </a:r>
            <a:endParaRPr lang="en-SG" sz="3000" dirty="0"/>
          </a:p>
        </p:txBody>
      </p:sp>
    </p:spTree>
    <p:extLst>
      <p:ext uri="{BB962C8B-B14F-4D97-AF65-F5344CB8AC3E}">
        <p14:creationId xmlns:p14="http://schemas.microsoft.com/office/powerpoint/2010/main" val="4153879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1677933" y="4983423"/>
            <a:ext cx="14932134" cy="6140458"/>
            <a:chOff x="0" y="0"/>
            <a:chExt cx="2268748" cy="932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8748" cy="932964"/>
            </a:xfrm>
            <a:custGeom>
              <a:avLst/>
              <a:gdLst/>
              <a:ahLst/>
              <a:cxnLst/>
              <a:rect l="l" t="t" r="r" b="b"/>
              <a:pathLst>
                <a:path w="2268748" h="932964">
                  <a:moveTo>
                    <a:pt x="26961" y="0"/>
                  </a:moveTo>
                  <a:lnTo>
                    <a:pt x="2241787" y="0"/>
                  </a:lnTo>
                  <a:cubicBezTo>
                    <a:pt x="2248938" y="0"/>
                    <a:pt x="2255795" y="2840"/>
                    <a:pt x="2260851" y="7897"/>
                  </a:cubicBezTo>
                  <a:cubicBezTo>
                    <a:pt x="2265907" y="12953"/>
                    <a:pt x="2268748" y="19810"/>
                    <a:pt x="2268748" y="26961"/>
                  </a:cubicBezTo>
                  <a:lnTo>
                    <a:pt x="2268748" y="906004"/>
                  </a:lnTo>
                  <a:cubicBezTo>
                    <a:pt x="2268748" y="913154"/>
                    <a:pt x="2265907" y="920012"/>
                    <a:pt x="2260851" y="925068"/>
                  </a:cubicBezTo>
                  <a:cubicBezTo>
                    <a:pt x="2255795" y="930124"/>
                    <a:pt x="2248938" y="932964"/>
                    <a:pt x="2241787" y="932964"/>
                  </a:cubicBezTo>
                  <a:lnTo>
                    <a:pt x="26961" y="932964"/>
                  </a:lnTo>
                  <a:cubicBezTo>
                    <a:pt x="19810" y="932964"/>
                    <a:pt x="12953" y="930124"/>
                    <a:pt x="7897" y="925068"/>
                  </a:cubicBezTo>
                  <a:cubicBezTo>
                    <a:pt x="2840" y="920012"/>
                    <a:pt x="0" y="913154"/>
                    <a:pt x="0" y="906004"/>
                  </a:cubicBezTo>
                  <a:lnTo>
                    <a:pt x="0" y="26961"/>
                  </a:lnTo>
                  <a:cubicBezTo>
                    <a:pt x="0" y="19810"/>
                    <a:pt x="2840" y="12953"/>
                    <a:pt x="7897" y="7897"/>
                  </a:cubicBezTo>
                  <a:cubicBezTo>
                    <a:pt x="12953" y="2840"/>
                    <a:pt x="19810" y="0"/>
                    <a:pt x="269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7933" y="1028700"/>
            <a:ext cx="14932134" cy="3242957"/>
            <a:chOff x="0" y="0"/>
            <a:chExt cx="3932743" cy="8541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32743" cy="854112"/>
            </a:xfrm>
            <a:custGeom>
              <a:avLst/>
              <a:gdLst/>
              <a:ahLst/>
              <a:cxnLst/>
              <a:rect l="l" t="t" r="r" b="b"/>
              <a:pathLst>
                <a:path w="3932743" h="854112">
                  <a:moveTo>
                    <a:pt x="26442" y="0"/>
                  </a:moveTo>
                  <a:lnTo>
                    <a:pt x="3906301" y="0"/>
                  </a:lnTo>
                  <a:cubicBezTo>
                    <a:pt x="3920905" y="0"/>
                    <a:pt x="3932743" y="11839"/>
                    <a:pt x="3932743" y="26442"/>
                  </a:cubicBezTo>
                  <a:lnTo>
                    <a:pt x="3932743" y="827670"/>
                  </a:lnTo>
                  <a:cubicBezTo>
                    <a:pt x="3932743" y="842274"/>
                    <a:pt x="3920905" y="854112"/>
                    <a:pt x="3906301" y="854112"/>
                  </a:cubicBezTo>
                  <a:lnTo>
                    <a:pt x="26442" y="854112"/>
                  </a:lnTo>
                  <a:cubicBezTo>
                    <a:pt x="11839" y="854112"/>
                    <a:pt x="0" y="842274"/>
                    <a:pt x="0" y="827670"/>
                  </a:cubicBezTo>
                  <a:lnTo>
                    <a:pt x="0" y="26442"/>
                  </a:lnTo>
                  <a:cubicBezTo>
                    <a:pt x="0" y="11839"/>
                    <a:pt x="11839" y="0"/>
                    <a:pt x="26442" y="0"/>
                  </a:cubicBezTo>
                  <a:close/>
                </a:path>
              </a:pathLst>
            </a:custGeom>
            <a:solidFill>
              <a:srgbClr val="E0E59E">
                <a:alpha val="82745"/>
              </a:srgbClr>
            </a:solidFill>
            <a:ln w="38100" cap="rnd">
              <a:solidFill>
                <a:srgbClr val="000000">
                  <a:alpha val="82745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32743" cy="90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7933" y="4916961"/>
            <a:ext cx="14932134" cy="6206920"/>
            <a:chOff x="0" y="0"/>
            <a:chExt cx="3932743" cy="16347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2743" cy="1634744"/>
            </a:xfrm>
            <a:custGeom>
              <a:avLst/>
              <a:gdLst/>
              <a:ahLst/>
              <a:cxnLst/>
              <a:rect l="l" t="t" r="r" b="b"/>
              <a:pathLst>
                <a:path w="3932743" h="1634744">
                  <a:moveTo>
                    <a:pt x="26442" y="0"/>
                  </a:moveTo>
                  <a:lnTo>
                    <a:pt x="3906301" y="0"/>
                  </a:lnTo>
                  <a:cubicBezTo>
                    <a:pt x="3920905" y="0"/>
                    <a:pt x="3932743" y="11839"/>
                    <a:pt x="3932743" y="26442"/>
                  </a:cubicBezTo>
                  <a:lnTo>
                    <a:pt x="3932743" y="1608302"/>
                  </a:lnTo>
                  <a:cubicBezTo>
                    <a:pt x="3932743" y="1622906"/>
                    <a:pt x="3920905" y="1634744"/>
                    <a:pt x="3906301" y="1634744"/>
                  </a:cubicBezTo>
                  <a:lnTo>
                    <a:pt x="26442" y="1634744"/>
                  </a:lnTo>
                  <a:cubicBezTo>
                    <a:pt x="11839" y="1634744"/>
                    <a:pt x="0" y="1622906"/>
                    <a:pt x="0" y="1608302"/>
                  </a:cubicBezTo>
                  <a:lnTo>
                    <a:pt x="0" y="26442"/>
                  </a:lnTo>
                  <a:cubicBezTo>
                    <a:pt x="0" y="11839"/>
                    <a:pt x="11839" y="0"/>
                    <a:pt x="26442" y="0"/>
                  </a:cubicBezTo>
                  <a:close/>
                </a:path>
              </a:pathLst>
            </a:custGeom>
            <a:solidFill>
              <a:srgbClr val="E0E59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932743" cy="1682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83086" y="6000233"/>
            <a:ext cx="14778979" cy="4286767"/>
          </a:xfrm>
          <a:custGeom>
            <a:avLst/>
            <a:gdLst/>
            <a:ahLst/>
            <a:cxnLst/>
            <a:rect l="l" t="t" r="r" b="b"/>
            <a:pathLst>
              <a:path w="14778979" h="4286767">
                <a:moveTo>
                  <a:pt x="0" y="0"/>
                </a:moveTo>
                <a:lnTo>
                  <a:pt x="14778978" y="0"/>
                </a:lnTo>
                <a:lnTo>
                  <a:pt x="14778978" y="4286767"/>
                </a:lnTo>
                <a:lnTo>
                  <a:pt x="0" y="4286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36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>
            <a:off x="2032137" y="4060543"/>
            <a:ext cx="8796125" cy="5739472"/>
          </a:xfrm>
          <a:custGeom>
            <a:avLst/>
            <a:gdLst/>
            <a:ahLst/>
            <a:cxnLst/>
            <a:rect l="l" t="t" r="r" b="b"/>
            <a:pathLst>
              <a:path w="8796125" h="5739472">
                <a:moveTo>
                  <a:pt x="0" y="0"/>
                </a:moveTo>
                <a:lnTo>
                  <a:pt x="8796125" y="0"/>
                </a:lnTo>
                <a:lnTo>
                  <a:pt x="8796125" y="5739472"/>
                </a:lnTo>
                <a:lnTo>
                  <a:pt x="0" y="573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2418136" y="1628093"/>
            <a:ext cx="705316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vi-VN" sz="6800" u="none" strike="noStrike" spc="-374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Kết luận: </a:t>
            </a:r>
            <a:endParaRPr lang="en-US" sz="6800" u="none" strike="noStrike" spc="-374" dirty="0">
              <a:solidFill>
                <a:srgbClr val="000000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6B3B8A6E-A743-B275-D45E-1F644D64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238" y="1517417"/>
            <a:ext cx="973856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Không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chạm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con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lạ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Báo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lớn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khi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nguy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hiểm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Giữ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toàn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cho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bản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thân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324" y="29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42" r="-8125" b="-18469"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9" name="TextBox 9"/>
          <p:cNvSpPr txBox="1"/>
          <p:nvPr/>
        </p:nvSpPr>
        <p:spPr>
          <a:xfrm>
            <a:off x="1661263" y="5844467"/>
            <a:ext cx="14965475" cy="2644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971800" y="3009900"/>
            <a:ext cx="13133276" cy="3672580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 algn="l">
              <a:lnSpc>
                <a:spcPts val="6800"/>
              </a:lnSpc>
            </a:pPr>
            <a:r>
              <a:rPr lang="vi-VN" sz="6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eading Now 71-78"/>
                <a:ea typeface="Heading Now 71-78"/>
                <a:cs typeface="Heading Now 71-78"/>
                <a:sym typeface="Heading Now 71-78"/>
              </a:rPr>
              <a:t>HOẠT ĐỘNG 2</a:t>
            </a:r>
            <a:endParaRPr lang="en-US" sz="6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</p:spTree>
    <p:extLst>
      <p:ext uri="{BB962C8B-B14F-4D97-AF65-F5344CB8AC3E}">
        <p14:creationId xmlns:p14="http://schemas.microsoft.com/office/powerpoint/2010/main" val="321984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124621" cy="10287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1A837-F221-316E-20AB-026E62B475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78" r="2589" b="2"/>
          <a:stretch>
            <a:fillRect/>
          </a:stretch>
        </p:blipFill>
        <p:spPr>
          <a:xfrm>
            <a:off x="-457200" y="0"/>
            <a:ext cx="10058400" cy="10435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CD586-2FB7-2275-64CB-504B8EA467FE}"/>
              </a:ext>
            </a:extLst>
          </p:cNvPr>
          <p:cNvSpPr txBox="1"/>
          <p:nvPr/>
        </p:nvSpPr>
        <p:spPr>
          <a:xfrm>
            <a:off x="10210800" y="1867734"/>
            <a:ext cx="6761421" cy="5654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nào</a:t>
            </a:r>
            <a:r>
              <a:rPr lang="en-US" sz="4800" dirty="0"/>
              <a:t> </a:t>
            </a:r>
            <a:r>
              <a:rPr lang="en-US" sz="4800" dirty="0" err="1"/>
              <a:t>dưới</a:t>
            </a:r>
            <a:r>
              <a:rPr lang="en-US" sz="4800" dirty="0"/>
              <a:t> </a:t>
            </a:r>
            <a:r>
              <a:rPr lang="en-US" sz="4800" dirty="0" err="1"/>
              <a:t>đây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an </a:t>
            </a:r>
            <a:r>
              <a:rPr lang="en-US" sz="4800" dirty="0" err="1"/>
              <a:t>toàn</a:t>
            </a:r>
            <a:r>
              <a:rPr lang="en-US" sz="4800" dirty="0"/>
              <a:t>?</a:t>
            </a:r>
            <a:endParaRPr lang="vi-VN" sz="4800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nào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không</a:t>
            </a:r>
            <a:r>
              <a:rPr lang="en-US" sz="4800" dirty="0"/>
              <a:t> an </a:t>
            </a:r>
            <a:r>
              <a:rPr lang="en-US" sz="4800" dirty="0" err="1"/>
              <a:t>toàn</a:t>
            </a:r>
            <a:r>
              <a:rPr lang="en-US" sz="4800" dirty="0"/>
              <a:t>? </a:t>
            </a:r>
            <a:endParaRPr lang="vi-VN" sz="4800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 err="1"/>
              <a:t>Vì</a:t>
            </a:r>
            <a:r>
              <a:rPr lang="en-US" sz="4800" dirty="0"/>
              <a:t> </a:t>
            </a:r>
            <a:r>
              <a:rPr lang="en-US" sz="4800" dirty="0" err="1"/>
              <a:t>sao</a:t>
            </a:r>
            <a:r>
              <a:rPr lang="en-US" sz="4800" dirty="0"/>
              <a:t>?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4831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D0477-6898-3B82-5ECD-586727F1B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099" y="1360976"/>
            <a:ext cx="7848600" cy="53897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1A8FB5-D9A3-8415-4B24-2173422B448A}"/>
              </a:ext>
            </a:extLst>
          </p:cNvPr>
          <p:cNvGrpSpPr/>
          <p:nvPr/>
        </p:nvGrpSpPr>
        <p:grpSpPr>
          <a:xfrm>
            <a:off x="4697720" y="6966505"/>
            <a:ext cx="9829801" cy="1145149"/>
            <a:chOff x="5032656" y="7082786"/>
            <a:chExt cx="7722635" cy="9974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686D42-E46C-6C98-2819-65D4D07DAB6B}"/>
                </a:ext>
              </a:extLst>
            </p:cNvPr>
            <p:cNvSpPr txBox="1"/>
            <p:nvPr/>
          </p:nvSpPr>
          <p:spPr>
            <a:xfrm>
              <a:off x="5981700" y="7195568"/>
              <a:ext cx="6773591" cy="88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Việc làm không an toàn </a:t>
              </a:r>
              <a:endParaRPr lang="en-SG" sz="6000" dirty="0"/>
            </a:p>
          </p:txBody>
        </p:sp>
        <p:pic>
          <p:nvPicPr>
            <p:cNvPr id="3074" name="Picture 2" descr="Biểu Tượng Dấu X Màu Đỏ Biểu Tượng Chéo Hình minh họa Sẵn có - Tải xuống Hình  ảnh Ngay bây giờ - Chữ x, Đỏ, Hình chữ thập - iStock">
              <a:extLst>
                <a:ext uri="{FF2B5EF4-FFF2-40B4-BE49-F238E27FC236}">
                  <a16:creationId xmlns:a16="http://schemas.microsoft.com/office/drawing/2014/main" id="{69AC4576-F8CF-E933-5C5C-75BECCA34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656" y="7082786"/>
              <a:ext cx="933450" cy="93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03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1A8FB5-D9A3-8415-4B24-2173422B448A}"/>
              </a:ext>
            </a:extLst>
          </p:cNvPr>
          <p:cNvGrpSpPr/>
          <p:nvPr/>
        </p:nvGrpSpPr>
        <p:grpSpPr>
          <a:xfrm>
            <a:off x="4648200" y="7505700"/>
            <a:ext cx="10342422" cy="2051774"/>
            <a:chOff x="5032656" y="7082786"/>
            <a:chExt cx="7273644" cy="2051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686D42-E46C-6C98-2819-65D4D07DAB6B}"/>
                </a:ext>
              </a:extLst>
            </p:cNvPr>
            <p:cNvSpPr txBox="1"/>
            <p:nvPr/>
          </p:nvSpPr>
          <p:spPr>
            <a:xfrm>
              <a:off x="5981700" y="7195568"/>
              <a:ext cx="6324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Việc làm không an toàn </a:t>
              </a:r>
              <a:endParaRPr lang="en-SG" sz="6000" dirty="0"/>
            </a:p>
          </p:txBody>
        </p:sp>
        <p:pic>
          <p:nvPicPr>
            <p:cNvPr id="3074" name="Picture 2" descr="Biểu Tượng Dấu X Màu Đỏ Biểu Tượng Chéo Hình minh họa Sẵn có - Tải xuống Hình  ảnh Ngay bây giờ - Chữ x, Đỏ, Hình chữ thập - iStock">
              <a:extLst>
                <a:ext uri="{FF2B5EF4-FFF2-40B4-BE49-F238E27FC236}">
                  <a16:creationId xmlns:a16="http://schemas.microsoft.com/office/drawing/2014/main" id="{69AC4576-F8CF-E933-5C5C-75BECCA34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656" y="7082786"/>
              <a:ext cx="93345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A6C73C-CAB4-02AD-A205-59601890C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78" y="1285893"/>
            <a:ext cx="8004023" cy="58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1A8FB5-D9A3-8415-4B24-2173422B448A}"/>
              </a:ext>
            </a:extLst>
          </p:cNvPr>
          <p:cNvGrpSpPr/>
          <p:nvPr/>
        </p:nvGrpSpPr>
        <p:grpSpPr>
          <a:xfrm>
            <a:off x="4648200" y="7505700"/>
            <a:ext cx="10342422" cy="2051774"/>
            <a:chOff x="5032656" y="7082786"/>
            <a:chExt cx="7273644" cy="2051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686D42-E46C-6C98-2819-65D4D07DAB6B}"/>
                </a:ext>
              </a:extLst>
            </p:cNvPr>
            <p:cNvSpPr txBox="1"/>
            <p:nvPr/>
          </p:nvSpPr>
          <p:spPr>
            <a:xfrm>
              <a:off x="5981700" y="7195568"/>
              <a:ext cx="6324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Việc làm không an toàn </a:t>
              </a:r>
              <a:endParaRPr lang="en-SG" sz="6000" dirty="0"/>
            </a:p>
          </p:txBody>
        </p:sp>
        <p:pic>
          <p:nvPicPr>
            <p:cNvPr id="3074" name="Picture 2" descr="Biểu Tượng Dấu X Màu Đỏ Biểu Tượng Chéo Hình minh họa Sẵn có - Tải xuống Hình  ảnh Ngay bây giờ - Chữ x, Đỏ, Hình chữ thập - iStock">
              <a:extLst>
                <a:ext uri="{FF2B5EF4-FFF2-40B4-BE49-F238E27FC236}">
                  <a16:creationId xmlns:a16="http://schemas.microsoft.com/office/drawing/2014/main" id="{69AC4576-F8CF-E933-5C5C-75BECCA34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656" y="7082786"/>
              <a:ext cx="93345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2A2A02-A89A-3981-775C-D90D3DC9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57" y="571500"/>
            <a:ext cx="8774716" cy="60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Freeform 21"/>
          <p:cNvSpPr/>
          <p:nvPr/>
        </p:nvSpPr>
        <p:spPr>
          <a:xfrm>
            <a:off x="14485883" y="3300148"/>
            <a:ext cx="2987333" cy="7037274"/>
          </a:xfrm>
          <a:custGeom>
            <a:avLst/>
            <a:gdLst/>
            <a:ahLst/>
            <a:cxnLst/>
            <a:rect l="l" t="t" r="r" b="b"/>
            <a:pathLst>
              <a:path w="2987333" h="7037274">
                <a:moveTo>
                  <a:pt x="0" y="0"/>
                </a:moveTo>
                <a:lnTo>
                  <a:pt x="2987332" y="0"/>
                </a:lnTo>
                <a:lnTo>
                  <a:pt x="2987332" y="7037274"/>
                </a:lnTo>
                <a:lnTo>
                  <a:pt x="0" y="703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2" name="Freeform 22"/>
          <p:cNvSpPr/>
          <p:nvPr/>
        </p:nvSpPr>
        <p:spPr>
          <a:xfrm>
            <a:off x="2857375" y="7207233"/>
            <a:ext cx="2211776" cy="2040275"/>
          </a:xfrm>
          <a:custGeom>
            <a:avLst/>
            <a:gdLst/>
            <a:ahLst/>
            <a:cxnLst/>
            <a:rect l="l" t="t" r="r" b="b"/>
            <a:pathLst>
              <a:path w="2211776" h="2040275">
                <a:moveTo>
                  <a:pt x="0" y="0"/>
                </a:moveTo>
                <a:lnTo>
                  <a:pt x="2211777" y="0"/>
                </a:lnTo>
                <a:lnTo>
                  <a:pt x="2211777" y="2040275"/>
                </a:lnTo>
                <a:lnTo>
                  <a:pt x="0" y="204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3" name="Freeform 23"/>
          <p:cNvSpPr/>
          <p:nvPr/>
        </p:nvSpPr>
        <p:spPr>
          <a:xfrm>
            <a:off x="1028700" y="7229077"/>
            <a:ext cx="1818993" cy="1996587"/>
          </a:xfrm>
          <a:custGeom>
            <a:avLst/>
            <a:gdLst/>
            <a:ahLst/>
            <a:cxnLst/>
            <a:rect l="l" t="t" r="r" b="b"/>
            <a:pathLst>
              <a:path w="1818993" h="1996587">
                <a:moveTo>
                  <a:pt x="0" y="0"/>
                </a:moveTo>
                <a:lnTo>
                  <a:pt x="1818993" y="0"/>
                </a:lnTo>
                <a:lnTo>
                  <a:pt x="1818993" y="1996587"/>
                </a:lnTo>
                <a:lnTo>
                  <a:pt x="0" y="1996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4" name="Freeform 24"/>
          <p:cNvSpPr/>
          <p:nvPr/>
        </p:nvSpPr>
        <p:spPr>
          <a:xfrm>
            <a:off x="1537615" y="3508833"/>
            <a:ext cx="2073303" cy="3254863"/>
          </a:xfrm>
          <a:custGeom>
            <a:avLst/>
            <a:gdLst/>
            <a:ahLst/>
            <a:cxnLst/>
            <a:rect l="l" t="t" r="r" b="b"/>
            <a:pathLst>
              <a:path w="2073303" h="3254863">
                <a:moveTo>
                  <a:pt x="0" y="0"/>
                </a:moveTo>
                <a:lnTo>
                  <a:pt x="2073303" y="0"/>
                </a:lnTo>
                <a:lnTo>
                  <a:pt x="2073303" y="3254863"/>
                </a:lnTo>
                <a:lnTo>
                  <a:pt x="0" y="3254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B130C7-5177-A09C-B31A-9C16B4AE0A84}"/>
              </a:ext>
            </a:extLst>
          </p:cNvPr>
          <p:cNvGrpSpPr/>
          <p:nvPr/>
        </p:nvGrpSpPr>
        <p:grpSpPr>
          <a:xfrm>
            <a:off x="5148533" y="2350048"/>
            <a:ext cx="8941175" cy="4879029"/>
            <a:chOff x="9912795" y="4379271"/>
            <a:chExt cx="8941175" cy="4879029"/>
          </a:xfrm>
        </p:grpSpPr>
        <p:grpSp>
          <p:nvGrpSpPr>
            <p:cNvPr id="3" name="Group 3"/>
            <p:cNvGrpSpPr/>
            <p:nvPr/>
          </p:nvGrpSpPr>
          <p:grpSpPr>
            <a:xfrm>
              <a:off x="9912795" y="4379271"/>
              <a:ext cx="8650191" cy="4879029"/>
              <a:chOff x="0" y="0"/>
              <a:chExt cx="2278240" cy="128501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78240" cy="1285012"/>
              </a:xfrm>
              <a:custGeom>
                <a:avLst/>
                <a:gdLst/>
                <a:ahLst/>
                <a:cxnLst/>
                <a:rect l="l" t="t" r="r" b="b"/>
                <a:pathLst>
                  <a:path w="2278240" h="1285012">
                    <a:moveTo>
                      <a:pt x="45645" y="0"/>
                    </a:moveTo>
                    <a:lnTo>
                      <a:pt x="2232595" y="0"/>
                    </a:lnTo>
                    <a:cubicBezTo>
                      <a:pt x="2244700" y="0"/>
                      <a:pt x="2256310" y="4809"/>
                      <a:pt x="2264870" y="13369"/>
                    </a:cubicBezTo>
                    <a:cubicBezTo>
                      <a:pt x="2273431" y="21929"/>
                      <a:pt x="2278240" y="33539"/>
                      <a:pt x="2278240" y="45645"/>
                    </a:cubicBezTo>
                    <a:lnTo>
                      <a:pt x="2278240" y="1239367"/>
                    </a:lnTo>
                    <a:cubicBezTo>
                      <a:pt x="2278240" y="1251473"/>
                      <a:pt x="2273431" y="1263083"/>
                      <a:pt x="2264870" y="1271643"/>
                    </a:cubicBezTo>
                    <a:cubicBezTo>
                      <a:pt x="2256310" y="1280203"/>
                      <a:pt x="2244700" y="1285012"/>
                      <a:pt x="2232595" y="1285012"/>
                    </a:cubicBezTo>
                    <a:lnTo>
                      <a:pt x="45645" y="1285012"/>
                    </a:lnTo>
                    <a:cubicBezTo>
                      <a:pt x="33539" y="1285012"/>
                      <a:pt x="21929" y="1280203"/>
                      <a:pt x="13369" y="1271643"/>
                    </a:cubicBezTo>
                    <a:cubicBezTo>
                      <a:pt x="4809" y="1263083"/>
                      <a:pt x="0" y="1251473"/>
                      <a:pt x="0" y="1239367"/>
                    </a:cubicBezTo>
                    <a:lnTo>
                      <a:pt x="0" y="45645"/>
                    </a:lnTo>
                    <a:cubicBezTo>
                      <a:pt x="0" y="33539"/>
                      <a:pt x="4809" y="21929"/>
                      <a:pt x="13369" y="13369"/>
                    </a:cubicBezTo>
                    <a:cubicBezTo>
                      <a:pt x="21929" y="4809"/>
                      <a:pt x="33539" y="0"/>
                      <a:pt x="45645" y="0"/>
                    </a:cubicBezTo>
                    <a:close/>
                  </a:path>
                </a:pathLst>
              </a:custGeom>
              <a:solidFill>
                <a:srgbClr val="A2B15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278240" cy="13326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0939002" y="6656997"/>
              <a:ext cx="7914968" cy="933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00"/>
                </a:lnSpc>
              </a:pPr>
              <a:r>
                <a:rPr lang="vi-VN" sz="9000" spc="-374" dirty="0">
                  <a:solidFill>
                    <a:srgbClr val="0B0A0A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KHỞI ĐỘNG</a:t>
              </a:r>
              <a:endParaRPr lang="en-US" sz="9000" spc="-374" dirty="0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1A8FB5-D9A3-8415-4B24-2173422B448A}"/>
              </a:ext>
            </a:extLst>
          </p:cNvPr>
          <p:cNvGrpSpPr/>
          <p:nvPr/>
        </p:nvGrpSpPr>
        <p:grpSpPr>
          <a:xfrm>
            <a:off x="4648200" y="7505700"/>
            <a:ext cx="10342422" cy="2051774"/>
            <a:chOff x="5032656" y="7082786"/>
            <a:chExt cx="7273644" cy="2051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686D42-E46C-6C98-2819-65D4D07DAB6B}"/>
                </a:ext>
              </a:extLst>
            </p:cNvPr>
            <p:cNvSpPr txBox="1"/>
            <p:nvPr/>
          </p:nvSpPr>
          <p:spPr>
            <a:xfrm>
              <a:off x="5981700" y="7195568"/>
              <a:ext cx="6324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Việc làm không an toàn </a:t>
              </a:r>
              <a:endParaRPr lang="en-SG" sz="6000" dirty="0"/>
            </a:p>
          </p:txBody>
        </p:sp>
        <p:pic>
          <p:nvPicPr>
            <p:cNvPr id="3074" name="Picture 2" descr="Biểu Tượng Dấu X Màu Đỏ Biểu Tượng Chéo Hình minh họa Sẵn có - Tải xuống Hình  ảnh Ngay bây giờ - Chữ x, Đỏ, Hình chữ thập - iStock">
              <a:extLst>
                <a:ext uri="{FF2B5EF4-FFF2-40B4-BE49-F238E27FC236}">
                  <a16:creationId xmlns:a16="http://schemas.microsoft.com/office/drawing/2014/main" id="{69AC4576-F8CF-E933-5C5C-75BECCA34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656" y="7082786"/>
              <a:ext cx="93345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7851A71-6CD3-A148-FD36-992FBD225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104900"/>
            <a:ext cx="8646678" cy="61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3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9CC5C-87AB-A5B1-9D5E-853E4815F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90700"/>
            <a:ext cx="8325939" cy="49394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A14701-D0B6-AE7F-FA54-78AFB98F2A57}"/>
              </a:ext>
            </a:extLst>
          </p:cNvPr>
          <p:cNvGrpSpPr/>
          <p:nvPr/>
        </p:nvGrpSpPr>
        <p:grpSpPr>
          <a:xfrm>
            <a:off x="5257800" y="7060792"/>
            <a:ext cx="10440773" cy="1676400"/>
            <a:chOff x="5257800" y="7060792"/>
            <a:chExt cx="10440773" cy="1676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686D42-E46C-6C98-2819-65D4D07DAB6B}"/>
                </a:ext>
              </a:extLst>
            </p:cNvPr>
            <p:cNvSpPr txBox="1"/>
            <p:nvPr/>
          </p:nvSpPr>
          <p:spPr>
            <a:xfrm>
              <a:off x="6705600" y="7582885"/>
              <a:ext cx="89929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/>
                <a:t>Việc làm an toàn </a:t>
              </a:r>
              <a:endParaRPr lang="en-SG" sz="60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C19BFD-DBC5-D1EC-B103-E656BBF72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800" y="7060792"/>
              <a:ext cx="1295399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45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84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0" y="1233302"/>
            <a:ext cx="17495600" cy="4038600"/>
            <a:chOff x="0" y="0"/>
            <a:chExt cx="2558626" cy="887198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558626" cy="887198"/>
            </a:xfrm>
            <a:custGeom>
              <a:avLst/>
              <a:gdLst/>
              <a:ahLst/>
              <a:cxnLst/>
              <a:rect l="l" t="t" r="r" b="b"/>
              <a:pathLst>
                <a:path w="2558626" h="887198">
                  <a:moveTo>
                    <a:pt x="1455105" y="238261"/>
                  </a:moveTo>
                  <a:lnTo>
                    <a:pt x="1455105" y="106342"/>
                  </a:lnTo>
                  <a:cubicBezTo>
                    <a:pt x="1455105" y="78138"/>
                    <a:pt x="1466309" y="51090"/>
                    <a:pt x="1486252" y="31147"/>
                  </a:cubicBezTo>
                  <a:cubicBezTo>
                    <a:pt x="1506195" y="11204"/>
                    <a:pt x="1533243" y="0"/>
                    <a:pt x="1561447" y="0"/>
                  </a:cubicBezTo>
                  <a:lnTo>
                    <a:pt x="2452283" y="0"/>
                  </a:lnTo>
                  <a:cubicBezTo>
                    <a:pt x="2511014" y="1"/>
                    <a:pt x="2558625" y="47611"/>
                    <a:pt x="2558626" y="106342"/>
                  </a:cubicBezTo>
                  <a:lnTo>
                    <a:pt x="2558626" y="416170"/>
                  </a:lnTo>
                  <a:cubicBezTo>
                    <a:pt x="2558625" y="474901"/>
                    <a:pt x="2511014" y="522512"/>
                    <a:pt x="2452283" y="522512"/>
                  </a:cubicBezTo>
                  <a:lnTo>
                    <a:pt x="2182040" y="522512"/>
                  </a:lnTo>
                  <a:cubicBezTo>
                    <a:pt x="2153836" y="522512"/>
                    <a:pt x="2126788" y="533716"/>
                    <a:pt x="2106845" y="553659"/>
                  </a:cubicBezTo>
                  <a:cubicBezTo>
                    <a:pt x="2086902" y="573602"/>
                    <a:pt x="2075698" y="600651"/>
                    <a:pt x="2075698" y="628854"/>
                  </a:cubicBezTo>
                  <a:lnTo>
                    <a:pt x="2075698" y="780856"/>
                  </a:lnTo>
                  <a:cubicBezTo>
                    <a:pt x="2075697" y="839587"/>
                    <a:pt x="2028087" y="887197"/>
                    <a:pt x="1969356" y="887198"/>
                  </a:cubicBezTo>
                  <a:lnTo>
                    <a:pt x="106342" y="887198"/>
                  </a:lnTo>
                  <a:cubicBezTo>
                    <a:pt x="78138" y="887198"/>
                    <a:pt x="51090" y="875994"/>
                    <a:pt x="31147" y="856051"/>
                  </a:cubicBezTo>
                  <a:cubicBezTo>
                    <a:pt x="11204" y="836108"/>
                    <a:pt x="0" y="809059"/>
                    <a:pt x="0" y="780856"/>
                  </a:cubicBezTo>
                  <a:lnTo>
                    <a:pt x="0" y="450945"/>
                  </a:lnTo>
                  <a:cubicBezTo>
                    <a:pt x="0" y="422742"/>
                    <a:pt x="11204" y="395693"/>
                    <a:pt x="31147" y="375750"/>
                  </a:cubicBezTo>
                  <a:cubicBezTo>
                    <a:pt x="51090" y="355807"/>
                    <a:pt x="78138" y="344603"/>
                    <a:pt x="106342" y="344603"/>
                  </a:cubicBezTo>
                  <a:lnTo>
                    <a:pt x="1348763" y="344603"/>
                  </a:lnTo>
                  <a:cubicBezTo>
                    <a:pt x="1407494" y="344603"/>
                    <a:pt x="1455105" y="296992"/>
                    <a:pt x="1455105" y="238261"/>
                  </a:cubicBezTo>
                  <a:close/>
                </a:path>
              </a:pathLst>
            </a:custGeom>
            <a:blipFill>
              <a:blip r:embed="rId3"/>
              <a:stretch>
                <a:fillRect t="-31110" b="-3111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53400" y="20894"/>
            <a:ext cx="8433620" cy="2573258"/>
            <a:chOff x="-98761" y="-47625"/>
            <a:chExt cx="1366324" cy="749628"/>
          </a:xfrm>
        </p:grpSpPr>
        <p:sp>
          <p:nvSpPr>
            <p:cNvPr id="10" name="Freeform 10"/>
            <p:cNvSpPr/>
            <p:nvPr/>
          </p:nvSpPr>
          <p:spPr>
            <a:xfrm>
              <a:off x="-98761" y="17316"/>
              <a:ext cx="1267563" cy="684687"/>
            </a:xfrm>
            <a:custGeom>
              <a:avLst/>
              <a:gdLst/>
              <a:ahLst/>
              <a:cxnLst/>
              <a:rect l="l" t="t" r="r" b="b"/>
              <a:pathLst>
                <a:path w="1267563" h="684687">
                  <a:moveTo>
                    <a:pt x="53062" y="0"/>
                  </a:moveTo>
                  <a:lnTo>
                    <a:pt x="1214501" y="0"/>
                  </a:lnTo>
                  <a:cubicBezTo>
                    <a:pt x="1243806" y="0"/>
                    <a:pt x="1267563" y="23757"/>
                    <a:pt x="1267563" y="53062"/>
                  </a:cubicBezTo>
                  <a:lnTo>
                    <a:pt x="1267563" y="631626"/>
                  </a:lnTo>
                  <a:cubicBezTo>
                    <a:pt x="1267563" y="660931"/>
                    <a:pt x="1243806" y="684687"/>
                    <a:pt x="1214501" y="684687"/>
                  </a:cubicBezTo>
                  <a:lnTo>
                    <a:pt x="53062" y="684687"/>
                  </a:lnTo>
                  <a:cubicBezTo>
                    <a:pt x="38989" y="684687"/>
                    <a:pt x="25492" y="679097"/>
                    <a:pt x="15541" y="669146"/>
                  </a:cubicBezTo>
                  <a:cubicBezTo>
                    <a:pt x="5590" y="659195"/>
                    <a:pt x="0" y="645699"/>
                    <a:pt x="0" y="631626"/>
                  </a:cubicBezTo>
                  <a:lnTo>
                    <a:pt x="0" y="53062"/>
                  </a:lnTo>
                  <a:cubicBezTo>
                    <a:pt x="0" y="23757"/>
                    <a:pt x="23757" y="0"/>
                    <a:pt x="53062" y="0"/>
                  </a:cubicBezTo>
                  <a:close/>
                </a:path>
              </a:pathLst>
            </a:custGeom>
            <a:solidFill>
              <a:srgbClr val="4F895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 numCol="1" anchor="ctr"/>
            <a:lstStyle/>
            <a:p>
              <a:pPr algn="ctr"/>
              <a:r>
                <a:rPr lang="vi-VN" sz="12000" dirty="0">
                  <a:solidFill>
                    <a:srgbClr val="FFFFFF"/>
                  </a:solidFill>
                  <a:latin typeface="TT Firs Neue"/>
                  <a:ea typeface="TT Firs Neue"/>
                  <a:cs typeface="TT Firs Neue"/>
                  <a:sym typeface="TT Firs Neue"/>
                </a:rPr>
                <a:t>CHIA SẺ </a:t>
              </a:r>
              <a:endParaRPr lang="en-US" sz="12000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67563" cy="732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120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296400" y="499727"/>
            <a:ext cx="410249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endParaRPr lang="en-US" sz="8000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62CC26-F777-0804-CBB7-7F65474E2F73}"/>
              </a:ext>
            </a:extLst>
          </p:cNvPr>
          <p:cNvGrpSpPr/>
          <p:nvPr/>
        </p:nvGrpSpPr>
        <p:grpSpPr>
          <a:xfrm>
            <a:off x="685800" y="6057899"/>
            <a:ext cx="16809800" cy="4100698"/>
            <a:chOff x="4301652" y="5935910"/>
            <a:chExt cx="10491017" cy="3663117"/>
          </a:xfrm>
        </p:grpSpPr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DEFE3D95-09D0-887F-446F-705226651681}"/>
                </a:ext>
              </a:extLst>
            </p:cNvPr>
            <p:cNvGrpSpPr/>
            <p:nvPr/>
          </p:nvGrpSpPr>
          <p:grpSpPr>
            <a:xfrm>
              <a:off x="4301652" y="5935910"/>
              <a:ext cx="10491017" cy="3663117"/>
              <a:chOff x="0" y="-47625"/>
              <a:chExt cx="2763066" cy="2112590"/>
            </a:xfrm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28621FAA-0156-1F83-B5DF-1B1720CDEB86}"/>
                  </a:ext>
                </a:extLst>
              </p:cNvPr>
              <p:cNvSpPr/>
              <p:nvPr/>
            </p:nvSpPr>
            <p:spPr>
              <a:xfrm>
                <a:off x="42101" y="16039"/>
                <a:ext cx="2720965" cy="2048926"/>
              </a:xfrm>
              <a:custGeom>
                <a:avLst/>
                <a:gdLst/>
                <a:ahLst/>
                <a:cxnLst/>
                <a:rect l="l" t="t" r="r" b="b"/>
                <a:pathLst>
                  <a:path w="2720965" h="2048926">
                    <a:moveTo>
                      <a:pt x="38218" y="0"/>
                    </a:moveTo>
                    <a:lnTo>
                      <a:pt x="2682747" y="0"/>
                    </a:lnTo>
                    <a:cubicBezTo>
                      <a:pt x="2692883" y="0"/>
                      <a:pt x="2702604" y="4027"/>
                      <a:pt x="2709771" y="11194"/>
                    </a:cubicBezTo>
                    <a:cubicBezTo>
                      <a:pt x="2716939" y="18361"/>
                      <a:pt x="2720965" y="28082"/>
                      <a:pt x="2720965" y="38218"/>
                    </a:cubicBezTo>
                    <a:lnTo>
                      <a:pt x="2720965" y="2010708"/>
                    </a:lnTo>
                    <a:cubicBezTo>
                      <a:pt x="2720965" y="2020844"/>
                      <a:pt x="2716939" y="2030565"/>
                      <a:pt x="2709771" y="2037732"/>
                    </a:cubicBezTo>
                    <a:cubicBezTo>
                      <a:pt x="2702604" y="2044899"/>
                      <a:pt x="2692883" y="2048926"/>
                      <a:pt x="2682747" y="2048926"/>
                    </a:cubicBezTo>
                    <a:lnTo>
                      <a:pt x="38218" y="2048926"/>
                    </a:lnTo>
                    <a:cubicBezTo>
                      <a:pt x="28082" y="2048926"/>
                      <a:pt x="18361" y="2044899"/>
                      <a:pt x="11194" y="2037732"/>
                    </a:cubicBezTo>
                    <a:cubicBezTo>
                      <a:pt x="4027" y="2030565"/>
                      <a:pt x="0" y="2020844"/>
                      <a:pt x="0" y="2010708"/>
                    </a:cubicBezTo>
                    <a:lnTo>
                      <a:pt x="0" y="38218"/>
                    </a:lnTo>
                    <a:cubicBezTo>
                      <a:pt x="0" y="28082"/>
                      <a:pt x="4027" y="18361"/>
                      <a:pt x="11194" y="11194"/>
                    </a:cubicBezTo>
                    <a:cubicBezTo>
                      <a:pt x="18361" y="4027"/>
                      <a:pt x="28082" y="0"/>
                      <a:pt x="38218" y="0"/>
                    </a:cubicBezTo>
                    <a:close/>
                  </a:path>
                </a:pathLst>
              </a:custGeom>
              <a:solidFill>
                <a:srgbClr val="FFFFFF">
                  <a:alpha val="82745"/>
                </a:srgbClr>
              </a:solidFill>
              <a:ln w="38100" cap="rnd">
                <a:solidFill>
                  <a:srgbClr val="000000">
                    <a:alpha val="8274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SG" sz="6000"/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85374F7D-1012-66C8-5810-FB836F7249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720965" cy="2096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endParaRPr sz="60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F6E873-A5F5-566D-2262-D7698AD89BCF}"/>
                </a:ext>
              </a:extLst>
            </p:cNvPr>
            <p:cNvSpPr txBox="1"/>
            <p:nvPr/>
          </p:nvSpPr>
          <p:spPr>
            <a:xfrm>
              <a:off x="4640785" y="6363750"/>
              <a:ext cx="9982200" cy="242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000" dirty="0"/>
                <a:t>Em nên làm gì để đảm bảo an toàn khi tiếp xúc với một số cây và con vật quanh em?</a:t>
              </a:r>
              <a:endParaRPr lang="en-SG" sz="600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6" name="Group 6"/>
          <p:cNvGrpSpPr/>
          <p:nvPr/>
        </p:nvGrpSpPr>
        <p:grpSpPr>
          <a:xfrm>
            <a:off x="762000" y="6368430"/>
            <a:ext cx="6167284" cy="3686266"/>
            <a:chOff x="0" y="0"/>
            <a:chExt cx="1180820" cy="10888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0820" cy="1088807"/>
            </a:xfrm>
            <a:custGeom>
              <a:avLst/>
              <a:gdLst/>
              <a:ahLst/>
              <a:cxnLst/>
              <a:rect l="l" t="t" r="r" b="b"/>
              <a:pathLst>
                <a:path w="1180820" h="1088807">
                  <a:moveTo>
                    <a:pt x="56667" y="0"/>
                  </a:moveTo>
                  <a:lnTo>
                    <a:pt x="1124152" y="0"/>
                  </a:lnTo>
                  <a:cubicBezTo>
                    <a:pt x="1155449" y="0"/>
                    <a:pt x="1180820" y="25371"/>
                    <a:pt x="1180820" y="56667"/>
                  </a:cubicBezTo>
                  <a:lnTo>
                    <a:pt x="1180820" y="1032140"/>
                  </a:lnTo>
                  <a:cubicBezTo>
                    <a:pt x="1180820" y="1063436"/>
                    <a:pt x="1155449" y="1088807"/>
                    <a:pt x="1124152" y="1088807"/>
                  </a:cubicBezTo>
                  <a:lnTo>
                    <a:pt x="56667" y="1088807"/>
                  </a:lnTo>
                  <a:cubicBezTo>
                    <a:pt x="41638" y="1088807"/>
                    <a:pt x="27225" y="1082837"/>
                    <a:pt x="16598" y="1072209"/>
                  </a:cubicBezTo>
                  <a:cubicBezTo>
                    <a:pt x="5970" y="1061582"/>
                    <a:pt x="0" y="1047169"/>
                    <a:pt x="0" y="1032140"/>
                  </a:cubicBezTo>
                  <a:lnTo>
                    <a:pt x="0" y="56667"/>
                  </a:lnTo>
                  <a:cubicBezTo>
                    <a:pt x="0" y="41638"/>
                    <a:pt x="5970" y="27225"/>
                    <a:pt x="16598" y="16598"/>
                  </a:cubicBezTo>
                  <a:cubicBezTo>
                    <a:pt x="27225" y="5970"/>
                    <a:pt x="41638" y="0"/>
                    <a:pt x="56667" y="0"/>
                  </a:cubicBezTo>
                  <a:close/>
                </a:path>
              </a:pathLst>
            </a:custGeom>
            <a:blipFill>
              <a:blip r:embed="rId3"/>
              <a:stretch>
                <a:fillRect l="-31962" r="-31962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982200" y="647700"/>
            <a:ext cx="632073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vi-VN" sz="6800" spc="-374" dirty="0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TÌNH HUỐNG</a:t>
            </a:r>
            <a:endParaRPr lang="en-US" sz="6800" spc="-374" dirty="0">
              <a:solidFill>
                <a:srgbClr val="0B0A0A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90A1DC-B60A-D38F-3A22-0CF24273CAEF}"/>
              </a:ext>
            </a:extLst>
          </p:cNvPr>
          <p:cNvSpPr txBox="1"/>
          <p:nvPr/>
        </p:nvSpPr>
        <p:spPr>
          <a:xfrm>
            <a:off x="6705600" y="1752865"/>
            <a:ext cx="11582400" cy="4404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/>
              <a:t>Lớp em tổ chức đi tham quan thiên nhiên. Ở đó, nhiều cây có quả chín, màu sắc sặc sỡ. Các bạn định hái quả để ăn. Em khuyên các bạn điều gì?</a:t>
            </a:r>
            <a:endParaRPr lang="en-SG" sz="4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19" r="-1318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flipH="1">
            <a:off x="236689" y="5272835"/>
            <a:ext cx="6013467" cy="4839035"/>
          </a:xfrm>
          <a:custGeom>
            <a:avLst/>
            <a:gdLst/>
            <a:ahLst/>
            <a:cxnLst/>
            <a:rect l="l" t="t" r="r" b="b"/>
            <a:pathLst>
              <a:path w="7424756" h="4839035">
                <a:moveTo>
                  <a:pt x="7424757" y="0"/>
                </a:moveTo>
                <a:lnTo>
                  <a:pt x="0" y="0"/>
                </a:lnTo>
                <a:lnTo>
                  <a:pt x="0" y="4839035"/>
                </a:lnTo>
                <a:lnTo>
                  <a:pt x="7424757" y="4839035"/>
                </a:lnTo>
                <a:lnTo>
                  <a:pt x="7424757" y="0"/>
                </a:lnTo>
                <a:close/>
              </a:path>
            </a:pathLst>
          </a:custGeom>
          <a:blipFill>
            <a:blip r:embed="rId3"/>
            <a:stretch>
              <a:fillRect l="-7932" r="-7932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234933" y="175130"/>
            <a:ext cx="6013467" cy="4839035"/>
          </a:xfrm>
          <a:custGeom>
            <a:avLst/>
            <a:gdLst/>
            <a:ahLst/>
            <a:cxnLst/>
            <a:rect l="l" t="t" r="r" b="b"/>
            <a:pathLst>
              <a:path w="7424756" h="4839035">
                <a:moveTo>
                  <a:pt x="0" y="0"/>
                </a:moveTo>
                <a:lnTo>
                  <a:pt x="7424756" y="0"/>
                </a:lnTo>
                <a:lnTo>
                  <a:pt x="7424756" y="4839035"/>
                </a:lnTo>
                <a:lnTo>
                  <a:pt x="0" y="4839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32" r="-7932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7720146" y="838458"/>
            <a:ext cx="10331165" cy="7779516"/>
            <a:chOff x="0" y="0"/>
            <a:chExt cx="2720965" cy="2048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0965" cy="2048926"/>
            </a:xfrm>
            <a:custGeom>
              <a:avLst/>
              <a:gdLst/>
              <a:ahLst/>
              <a:cxnLst/>
              <a:rect l="l" t="t" r="r" b="b"/>
              <a:pathLst>
                <a:path w="2720965" h="2048926">
                  <a:moveTo>
                    <a:pt x="38218" y="0"/>
                  </a:moveTo>
                  <a:lnTo>
                    <a:pt x="2682747" y="0"/>
                  </a:lnTo>
                  <a:cubicBezTo>
                    <a:pt x="2692883" y="0"/>
                    <a:pt x="2702604" y="4027"/>
                    <a:pt x="2709771" y="11194"/>
                  </a:cubicBezTo>
                  <a:cubicBezTo>
                    <a:pt x="2716939" y="18361"/>
                    <a:pt x="2720965" y="28082"/>
                    <a:pt x="2720965" y="38218"/>
                  </a:cubicBezTo>
                  <a:lnTo>
                    <a:pt x="2720965" y="2010708"/>
                  </a:lnTo>
                  <a:cubicBezTo>
                    <a:pt x="2720965" y="2020844"/>
                    <a:pt x="2716939" y="2030565"/>
                    <a:pt x="2709771" y="2037732"/>
                  </a:cubicBezTo>
                  <a:cubicBezTo>
                    <a:pt x="2702604" y="2044899"/>
                    <a:pt x="2692883" y="2048926"/>
                    <a:pt x="2682747" y="2048926"/>
                  </a:cubicBezTo>
                  <a:lnTo>
                    <a:pt x="38218" y="2048926"/>
                  </a:lnTo>
                  <a:cubicBezTo>
                    <a:pt x="28082" y="2048926"/>
                    <a:pt x="18361" y="2044899"/>
                    <a:pt x="11194" y="2037732"/>
                  </a:cubicBezTo>
                  <a:cubicBezTo>
                    <a:pt x="4027" y="2030565"/>
                    <a:pt x="0" y="2020844"/>
                    <a:pt x="0" y="2010708"/>
                  </a:cubicBezTo>
                  <a:lnTo>
                    <a:pt x="0" y="38218"/>
                  </a:lnTo>
                  <a:cubicBezTo>
                    <a:pt x="0" y="28082"/>
                    <a:pt x="4027" y="18361"/>
                    <a:pt x="11194" y="11194"/>
                  </a:cubicBezTo>
                  <a:cubicBezTo>
                    <a:pt x="18361" y="4027"/>
                    <a:pt x="28082" y="0"/>
                    <a:pt x="38218" y="0"/>
                  </a:cubicBezTo>
                  <a:close/>
                </a:path>
              </a:pathLst>
            </a:custGeom>
            <a:solidFill>
              <a:srgbClr val="FFFFFF">
                <a:alpha val="82745"/>
              </a:srgbClr>
            </a:solidFill>
            <a:ln w="38100" cap="rnd">
              <a:solidFill>
                <a:srgbClr val="000000">
                  <a:alpha val="82745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20965" cy="2096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547067" y="3249726"/>
            <a:ext cx="2987333" cy="7037274"/>
          </a:xfrm>
          <a:custGeom>
            <a:avLst/>
            <a:gdLst/>
            <a:ahLst/>
            <a:cxnLst/>
            <a:rect l="l" t="t" r="r" b="b"/>
            <a:pathLst>
              <a:path w="2987333" h="7037274">
                <a:moveTo>
                  <a:pt x="0" y="0"/>
                </a:moveTo>
                <a:lnTo>
                  <a:pt x="2987333" y="0"/>
                </a:lnTo>
                <a:lnTo>
                  <a:pt x="2987333" y="7037274"/>
                </a:lnTo>
                <a:lnTo>
                  <a:pt x="0" y="7037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8534400" y="2401357"/>
            <a:ext cx="9419254" cy="4472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000" dirty="0">
                <a:latin typeface="Segoe UI Variable Text Semibold" pitchFamily="2" charset="0"/>
              </a:rPr>
              <a:t>- </a:t>
            </a:r>
            <a:r>
              <a:rPr lang="en-SG" sz="3000" dirty="0" err="1">
                <a:latin typeface="Segoe UI Variable Text Semibold" pitchFamily="2" charset="0"/>
              </a:rPr>
              <a:t>Không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tiếp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xúc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với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các</a:t>
            </a:r>
            <a:r>
              <a:rPr lang="en-SG" sz="3000" dirty="0">
                <a:latin typeface="Segoe UI Variable Text Semibold" pitchFamily="2" charset="0"/>
              </a:rPr>
              <a:t> con </a:t>
            </a:r>
            <a:r>
              <a:rPr lang="en-SG" sz="3000" dirty="0" err="1">
                <a:latin typeface="Segoe UI Variable Text Semibold" pitchFamily="2" charset="0"/>
              </a:rPr>
              <a:t>vật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vi-VN" sz="3000" dirty="0">
                <a:latin typeface="Segoe UI Variable Text Semibold" pitchFamily="2" charset="0"/>
              </a:rPr>
              <a:t>lạ, cây lạ/ hoa sặc sở</a:t>
            </a:r>
            <a:r>
              <a:rPr lang="en-SG" sz="3000" dirty="0">
                <a:latin typeface="Segoe UI Variable Text Semibold" pitchFamily="2" charset="0"/>
              </a:rPr>
              <a:t>.</a:t>
            </a:r>
            <a:br>
              <a:rPr lang="en-SG" sz="3000" dirty="0">
                <a:latin typeface="Segoe UI Variable Text Semibold" pitchFamily="2" charset="0"/>
              </a:rPr>
            </a:br>
            <a:r>
              <a:rPr lang="en-SG" sz="3000" dirty="0">
                <a:latin typeface="Segoe UI Variable Text Semibold" pitchFamily="2" charset="0"/>
              </a:rPr>
              <a:t>- </a:t>
            </a:r>
            <a:r>
              <a:rPr lang="en-SG" sz="3000" dirty="0" err="1">
                <a:latin typeface="Segoe UI Variable Text Semibold" pitchFamily="2" charset="0"/>
              </a:rPr>
              <a:t>Luôn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giữ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khoảng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cách</a:t>
            </a:r>
            <a:r>
              <a:rPr lang="en-SG" sz="3000" dirty="0">
                <a:latin typeface="Segoe UI Variable Text Semibold" pitchFamily="2" charset="0"/>
              </a:rPr>
              <a:t> an </a:t>
            </a:r>
            <a:r>
              <a:rPr lang="en-SG" sz="3000" dirty="0" err="1">
                <a:latin typeface="Segoe UI Variable Text Semibold" pitchFamily="2" charset="0"/>
              </a:rPr>
              <a:t>toàn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với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các</a:t>
            </a:r>
            <a:r>
              <a:rPr lang="en-SG" sz="3000" dirty="0">
                <a:latin typeface="Segoe UI Variable Text Semibold" pitchFamily="2" charset="0"/>
              </a:rPr>
              <a:t> con </a:t>
            </a:r>
            <a:r>
              <a:rPr lang="en-SG" sz="3000" dirty="0" err="1">
                <a:latin typeface="Segoe UI Variable Text Semibold" pitchFamily="2" charset="0"/>
              </a:rPr>
              <a:t>vật</a:t>
            </a:r>
            <a:r>
              <a:rPr lang="en-SG" sz="3000" dirty="0">
                <a:latin typeface="Segoe UI Variable Text Semibold" pitchFamily="2" charset="0"/>
              </a:rPr>
              <a:t>. </a:t>
            </a:r>
            <a:br>
              <a:rPr lang="en-SG" sz="3000" dirty="0">
                <a:latin typeface="Segoe UI Variable Text Semibold" pitchFamily="2" charset="0"/>
              </a:rPr>
            </a:br>
            <a:r>
              <a:rPr lang="en-SG" sz="3000" dirty="0">
                <a:latin typeface="Segoe UI Variable Text Semibold" pitchFamily="2" charset="0"/>
              </a:rPr>
              <a:t>- </a:t>
            </a:r>
            <a:r>
              <a:rPr lang="en-SG" sz="3000" dirty="0" err="1">
                <a:latin typeface="Segoe UI Variable Text Semibold" pitchFamily="2" charset="0"/>
              </a:rPr>
              <a:t>Không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trêu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đùa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hoặc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làm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phiền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các</a:t>
            </a:r>
            <a:r>
              <a:rPr lang="en-SG" sz="3000" dirty="0">
                <a:latin typeface="Segoe UI Variable Text Semibold" pitchFamily="2" charset="0"/>
              </a:rPr>
              <a:t> con </a:t>
            </a:r>
            <a:r>
              <a:rPr lang="en-SG" sz="3000" dirty="0" err="1">
                <a:latin typeface="Segoe UI Variable Text Semibold" pitchFamily="2" charset="0"/>
              </a:rPr>
              <a:t>vật</a:t>
            </a:r>
            <a:r>
              <a:rPr lang="en-SG" sz="3000" dirty="0">
                <a:latin typeface="Segoe UI Variable Text Semibold" pitchFamily="2" charset="0"/>
              </a:rPr>
              <a:t>.</a:t>
            </a:r>
            <a:br>
              <a:rPr lang="en-SG" sz="3000" dirty="0">
                <a:latin typeface="Segoe UI Variable Text Semibold" pitchFamily="2" charset="0"/>
              </a:rPr>
            </a:br>
            <a:r>
              <a:rPr lang="en-SG" sz="3000" dirty="0">
                <a:latin typeface="Segoe UI Variable Text Semibold" pitchFamily="2" charset="0"/>
              </a:rPr>
              <a:t>- </a:t>
            </a:r>
            <a:r>
              <a:rPr lang="en-SG" sz="3000" dirty="0" err="1">
                <a:latin typeface="Segoe UI Variable Text Semibold" pitchFamily="2" charset="0"/>
              </a:rPr>
              <a:t>Rửa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tay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sạch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sẽ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sau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khi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tiếp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xúc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với</a:t>
            </a:r>
            <a:r>
              <a:rPr lang="en-SG" sz="3000" dirty="0">
                <a:latin typeface="Segoe UI Variable Text Semibold" pitchFamily="2" charset="0"/>
              </a:rPr>
              <a:t> </a:t>
            </a:r>
            <a:r>
              <a:rPr lang="en-SG" sz="3000" dirty="0" err="1">
                <a:latin typeface="Segoe UI Variable Text Semibold" pitchFamily="2" charset="0"/>
              </a:rPr>
              <a:t>các</a:t>
            </a:r>
            <a:r>
              <a:rPr lang="en-SG" sz="3000" dirty="0">
                <a:latin typeface="Segoe UI Variable Text Semibold" pitchFamily="2" charset="0"/>
              </a:rPr>
              <a:t> con </a:t>
            </a:r>
            <a:r>
              <a:rPr lang="vi-VN" sz="3000" dirty="0">
                <a:latin typeface="Segoe UI Variable Text Semibold" pitchFamily="2" charset="0"/>
              </a:rPr>
              <a:t>vật, cây lạ để tránh gây kích ứng</a:t>
            </a:r>
            <a:r>
              <a:rPr lang="en-SG" sz="3000" dirty="0">
                <a:latin typeface="Segoe UI Variable Text Semibold" pitchFamily="2" charset="0"/>
              </a:rPr>
              <a:t>.</a:t>
            </a:r>
            <a:endParaRPr lang="en-US" sz="3000" dirty="0">
              <a:solidFill>
                <a:srgbClr val="231F20"/>
              </a:solidFill>
              <a:latin typeface="Segoe UI Variable Text Semibold" pitchFamily="2" charset="0"/>
              <a:ea typeface="TT Firs Neue"/>
              <a:cs typeface="TT Firs Neue"/>
              <a:sym typeface="TT Firs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2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42" r="-8125" b="-18469"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9" name="TextBox 9"/>
          <p:cNvSpPr txBox="1"/>
          <p:nvPr/>
        </p:nvSpPr>
        <p:spPr>
          <a:xfrm>
            <a:off x="1661263" y="5844467"/>
            <a:ext cx="14965475" cy="2644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3493461" y="2933700"/>
            <a:ext cx="13133276" cy="3672580"/>
          </a:xfrm>
          <a:prstGeom prst="rect">
            <a:avLst/>
          </a:prstGeom>
        </p:spPr>
        <p:txBody>
          <a:bodyPr wrap="square" lIns="0" tIns="0" rIns="0" bIns="0" rtlCol="0" anchor="t">
            <a:prstTxWarp prst="textChevron">
              <a:avLst/>
            </a:prstTxWarp>
            <a:spAutoFit/>
          </a:bodyPr>
          <a:lstStyle/>
          <a:p>
            <a:pPr algn="l">
              <a:lnSpc>
                <a:spcPts val="6800"/>
              </a:lnSpc>
            </a:pPr>
            <a:r>
              <a:rPr lang="vi-VN" sz="6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Heading Now 71-78"/>
                <a:ea typeface="Heading Now 71-78"/>
                <a:cs typeface="Heading Now 71-78"/>
                <a:sym typeface="Heading Now 71-78"/>
              </a:rPr>
              <a:t>TIẾT HỌC KẾT THÚC</a:t>
            </a:r>
            <a:endParaRPr lang="en-US" sz="6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2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42" r="-8125" b="-18469"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9" name="TextBox 9"/>
          <p:cNvSpPr txBox="1"/>
          <p:nvPr/>
        </p:nvSpPr>
        <p:spPr>
          <a:xfrm>
            <a:off x="1661263" y="5844467"/>
            <a:ext cx="14965475" cy="2644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971800" y="3009900"/>
            <a:ext cx="13133276" cy="3672580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 algn="l">
              <a:lnSpc>
                <a:spcPts val="6800"/>
              </a:lnSpc>
            </a:pPr>
            <a:r>
              <a:rPr lang="vi-VN" sz="6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eading Now 71-78"/>
                <a:ea typeface="Heading Now 71-78"/>
                <a:cs typeface="Heading Now 71-78"/>
                <a:sym typeface="Heading Now 71-78"/>
              </a:rPr>
              <a:t>HOẠT ĐỘNG 1</a:t>
            </a:r>
            <a:endParaRPr lang="en-US" sz="6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</p:spTree>
    <p:extLst>
      <p:ext uri="{BB962C8B-B14F-4D97-AF65-F5344CB8AC3E}">
        <p14:creationId xmlns:p14="http://schemas.microsoft.com/office/powerpoint/2010/main" val="299674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1955" y="444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864" b="-69653"/>
            </a:stretch>
          </a:blipFill>
        </p:spPr>
        <p:txBody>
          <a:bodyPr/>
          <a:lstStyle/>
          <a:p>
            <a:endParaRPr lang="en-S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453165-D279-5ECA-57F8-01E1F779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4484"/>
            <a:ext cx="4391807" cy="531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F377A0-1C00-0AA0-6EC1-13FFBB510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10416"/>
            <a:ext cx="4352824" cy="512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7579EE-72D8-1E00-B9A0-F0387345C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809" y="312018"/>
            <a:ext cx="4134450" cy="501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7270E9-3D98-DD06-431A-2B24BA4F7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561524"/>
            <a:ext cx="4182966" cy="493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7A456-BF3F-CF02-EBA3-E1694B01A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0042" y="5871630"/>
            <a:ext cx="3890217" cy="459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D8738D-1BDA-FC60-8242-4C6C2B96D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600" y="5538694"/>
            <a:ext cx="4276624" cy="492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5506313" y="3958743"/>
            <a:ext cx="2781687" cy="6346994"/>
          </a:xfrm>
          <a:custGeom>
            <a:avLst/>
            <a:gdLst/>
            <a:ahLst/>
            <a:cxnLst/>
            <a:rect l="l" t="t" r="r" b="b"/>
            <a:pathLst>
              <a:path w="3513140" h="7486334">
                <a:moveTo>
                  <a:pt x="0" y="0"/>
                </a:moveTo>
                <a:lnTo>
                  <a:pt x="3513140" y="0"/>
                </a:lnTo>
                <a:lnTo>
                  <a:pt x="3513140" y="7486334"/>
                </a:lnTo>
                <a:lnTo>
                  <a:pt x="0" y="7486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5410200" y="8343900"/>
            <a:ext cx="6921910" cy="809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5000" spc="-374" dirty="0">
                <a:solidFill>
                  <a:srgbClr val="4F895D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Hoa trạng nguyên</a:t>
            </a:r>
            <a:endParaRPr lang="en-US" sz="5000" spc="-374" dirty="0">
              <a:solidFill>
                <a:srgbClr val="4F895D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E34CC5-FE19-8219-05DF-F1959702B785}"/>
              </a:ext>
            </a:extLst>
          </p:cNvPr>
          <p:cNvGrpSpPr/>
          <p:nvPr/>
        </p:nvGrpSpPr>
        <p:grpSpPr>
          <a:xfrm>
            <a:off x="4657329" y="1554743"/>
            <a:ext cx="7827842" cy="6452658"/>
            <a:chOff x="4059358" y="161963"/>
            <a:chExt cx="7827842" cy="6452658"/>
          </a:xfrm>
        </p:grpSpPr>
        <p:grpSp>
          <p:nvGrpSpPr>
            <p:cNvPr id="3" name="Group 3"/>
            <p:cNvGrpSpPr/>
            <p:nvPr/>
          </p:nvGrpSpPr>
          <p:grpSpPr>
            <a:xfrm>
              <a:off x="4059358" y="168108"/>
              <a:ext cx="7827842" cy="6346991"/>
              <a:chOff x="0" y="0"/>
              <a:chExt cx="1264791" cy="262538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4791" cy="2625385"/>
              </a:xfrm>
              <a:custGeom>
                <a:avLst/>
                <a:gdLst/>
                <a:ahLst/>
                <a:cxnLst/>
                <a:rect l="l" t="t" r="r" b="b"/>
                <a:pathLst>
                  <a:path w="1264791" h="2625385">
                    <a:moveTo>
                      <a:pt x="82219" y="0"/>
                    </a:moveTo>
                    <a:lnTo>
                      <a:pt x="1182572" y="0"/>
                    </a:lnTo>
                    <a:cubicBezTo>
                      <a:pt x="1227980" y="0"/>
                      <a:pt x="1264791" y="36811"/>
                      <a:pt x="1264791" y="82219"/>
                    </a:cubicBezTo>
                    <a:lnTo>
                      <a:pt x="1264791" y="2543165"/>
                    </a:lnTo>
                    <a:cubicBezTo>
                      <a:pt x="1264791" y="2564971"/>
                      <a:pt x="1256129" y="2585884"/>
                      <a:pt x="1240709" y="2601303"/>
                    </a:cubicBezTo>
                    <a:cubicBezTo>
                      <a:pt x="1225290" y="2616722"/>
                      <a:pt x="1204378" y="2625385"/>
                      <a:pt x="1182572" y="2625385"/>
                    </a:cubicBezTo>
                    <a:lnTo>
                      <a:pt x="82219" y="2625385"/>
                    </a:lnTo>
                    <a:cubicBezTo>
                      <a:pt x="36811" y="2625385"/>
                      <a:pt x="0" y="2588574"/>
                      <a:pt x="0" y="2543165"/>
                    </a:cubicBezTo>
                    <a:lnTo>
                      <a:pt x="0" y="82219"/>
                    </a:lnTo>
                    <a:cubicBezTo>
                      <a:pt x="0" y="36811"/>
                      <a:pt x="36811" y="0"/>
                      <a:pt x="82219" y="0"/>
                    </a:cubicBezTo>
                    <a:close/>
                  </a:path>
                </a:pathLst>
              </a:custGeom>
              <a:solidFill>
                <a:srgbClr val="FFFFFF">
                  <a:alpha val="70980"/>
                </a:srgbClr>
              </a:solidFill>
              <a:ln w="38100" cap="rnd">
                <a:solidFill>
                  <a:srgbClr val="000000">
                    <a:alpha val="7098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264791" cy="2673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65ED2C-1369-C5C8-28DB-F70CDD80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5548" y="161963"/>
              <a:ext cx="5334000" cy="64526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5257800" y="8420100"/>
            <a:ext cx="6921910" cy="809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5000" spc="-374" dirty="0">
                <a:solidFill>
                  <a:srgbClr val="4F895D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Cây sương rồng</a:t>
            </a:r>
            <a:endParaRPr lang="en-US" sz="5000" spc="-374" dirty="0">
              <a:solidFill>
                <a:srgbClr val="4F895D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4AA499-EF0F-7435-02CD-FCCE1BA88409}"/>
              </a:ext>
            </a:extLst>
          </p:cNvPr>
          <p:cNvGrpSpPr/>
          <p:nvPr/>
        </p:nvGrpSpPr>
        <p:grpSpPr>
          <a:xfrm>
            <a:off x="4804834" y="1635932"/>
            <a:ext cx="7827842" cy="6462127"/>
            <a:chOff x="4343400" y="425243"/>
            <a:chExt cx="7827842" cy="6462127"/>
          </a:xfrm>
        </p:grpSpPr>
        <p:grpSp>
          <p:nvGrpSpPr>
            <p:cNvPr id="3" name="Group 3"/>
            <p:cNvGrpSpPr/>
            <p:nvPr/>
          </p:nvGrpSpPr>
          <p:grpSpPr>
            <a:xfrm>
              <a:off x="4343400" y="425245"/>
              <a:ext cx="7827842" cy="6346991"/>
              <a:chOff x="0" y="0"/>
              <a:chExt cx="1264791" cy="262538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4791" cy="2625385"/>
              </a:xfrm>
              <a:custGeom>
                <a:avLst/>
                <a:gdLst/>
                <a:ahLst/>
                <a:cxnLst/>
                <a:rect l="l" t="t" r="r" b="b"/>
                <a:pathLst>
                  <a:path w="1264791" h="2625385">
                    <a:moveTo>
                      <a:pt x="82219" y="0"/>
                    </a:moveTo>
                    <a:lnTo>
                      <a:pt x="1182572" y="0"/>
                    </a:lnTo>
                    <a:cubicBezTo>
                      <a:pt x="1227980" y="0"/>
                      <a:pt x="1264791" y="36811"/>
                      <a:pt x="1264791" y="82219"/>
                    </a:cubicBezTo>
                    <a:lnTo>
                      <a:pt x="1264791" y="2543165"/>
                    </a:lnTo>
                    <a:cubicBezTo>
                      <a:pt x="1264791" y="2564971"/>
                      <a:pt x="1256129" y="2585884"/>
                      <a:pt x="1240709" y="2601303"/>
                    </a:cubicBezTo>
                    <a:cubicBezTo>
                      <a:pt x="1225290" y="2616722"/>
                      <a:pt x="1204378" y="2625385"/>
                      <a:pt x="1182572" y="2625385"/>
                    </a:cubicBezTo>
                    <a:lnTo>
                      <a:pt x="82219" y="2625385"/>
                    </a:lnTo>
                    <a:cubicBezTo>
                      <a:pt x="36811" y="2625385"/>
                      <a:pt x="0" y="2588574"/>
                      <a:pt x="0" y="2543165"/>
                    </a:cubicBezTo>
                    <a:lnTo>
                      <a:pt x="0" y="82219"/>
                    </a:lnTo>
                    <a:cubicBezTo>
                      <a:pt x="0" y="36811"/>
                      <a:pt x="36811" y="0"/>
                      <a:pt x="82219" y="0"/>
                    </a:cubicBezTo>
                    <a:close/>
                  </a:path>
                </a:pathLst>
              </a:custGeom>
              <a:solidFill>
                <a:srgbClr val="FFFFFF">
                  <a:alpha val="70980"/>
                </a:srgbClr>
              </a:solidFill>
              <a:ln w="38100" cap="rnd">
                <a:solidFill>
                  <a:srgbClr val="000000">
                    <a:alpha val="7098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264791" cy="2673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B487C9-8B52-2F60-251B-E0E33DC5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5186" y="425243"/>
              <a:ext cx="5499355" cy="6462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9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5334000" y="7810500"/>
            <a:ext cx="6921910" cy="809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5000" spc="-374" dirty="0">
                <a:solidFill>
                  <a:srgbClr val="4F895D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Cây hoa trúc đào</a:t>
            </a:r>
            <a:endParaRPr lang="en-US" sz="5000" spc="-374" dirty="0">
              <a:solidFill>
                <a:srgbClr val="4F895D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8EBDE-2F27-1733-318D-9DDDCBD2DDC9}"/>
              </a:ext>
            </a:extLst>
          </p:cNvPr>
          <p:cNvGrpSpPr/>
          <p:nvPr/>
        </p:nvGrpSpPr>
        <p:grpSpPr>
          <a:xfrm>
            <a:off x="4881034" y="1026331"/>
            <a:ext cx="7827842" cy="6382109"/>
            <a:chOff x="4572000" y="135842"/>
            <a:chExt cx="7827842" cy="6382109"/>
          </a:xfrm>
        </p:grpSpPr>
        <p:grpSp>
          <p:nvGrpSpPr>
            <p:cNvPr id="3" name="Group 3"/>
            <p:cNvGrpSpPr/>
            <p:nvPr/>
          </p:nvGrpSpPr>
          <p:grpSpPr>
            <a:xfrm>
              <a:off x="4572000" y="135845"/>
              <a:ext cx="7827842" cy="6346991"/>
              <a:chOff x="0" y="0"/>
              <a:chExt cx="1264791" cy="262538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4791" cy="2625385"/>
              </a:xfrm>
              <a:custGeom>
                <a:avLst/>
                <a:gdLst/>
                <a:ahLst/>
                <a:cxnLst/>
                <a:rect l="l" t="t" r="r" b="b"/>
                <a:pathLst>
                  <a:path w="1264791" h="2625385">
                    <a:moveTo>
                      <a:pt x="82219" y="0"/>
                    </a:moveTo>
                    <a:lnTo>
                      <a:pt x="1182572" y="0"/>
                    </a:lnTo>
                    <a:cubicBezTo>
                      <a:pt x="1227980" y="0"/>
                      <a:pt x="1264791" y="36811"/>
                      <a:pt x="1264791" y="82219"/>
                    </a:cubicBezTo>
                    <a:lnTo>
                      <a:pt x="1264791" y="2543165"/>
                    </a:lnTo>
                    <a:cubicBezTo>
                      <a:pt x="1264791" y="2564971"/>
                      <a:pt x="1256129" y="2585884"/>
                      <a:pt x="1240709" y="2601303"/>
                    </a:cubicBezTo>
                    <a:cubicBezTo>
                      <a:pt x="1225290" y="2616722"/>
                      <a:pt x="1204378" y="2625385"/>
                      <a:pt x="1182572" y="2625385"/>
                    </a:cubicBezTo>
                    <a:lnTo>
                      <a:pt x="82219" y="2625385"/>
                    </a:lnTo>
                    <a:cubicBezTo>
                      <a:pt x="36811" y="2625385"/>
                      <a:pt x="0" y="2588574"/>
                      <a:pt x="0" y="2543165"/>
                    </a:cubicBezTo>
                    <a:lnTo>
                      <a:pt x="0" y="82219"/>
                    </a:lnTo>
                    <a:cubicBezTo>
                      <a:pt x="0" y="36811"/>
                      <a:pt x="36811" y="0"/>
                      <a:pt x="82219" y="0"/>
                    </a:cubicBezTo>
                    <a:close/>
                  </a:path>
                </a:pathLst>
              </a:custGeom>
              <a:solidFill>
                <a:srgbClr val="FFFFFF">
                  <a:alpha val="70980"/>
                </a:srgbClr>
              </a:solidFill>
              <a:ln w="38100" cap="rnd">
                <a:solidFill>
                  <a:srgbClr val="000000">
                    <a:alpha val="7098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264791" cy="2673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B64B58-AFFE-3E51-712A-F22BC20B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135842"/>
              <a:ext cx="5257800" cy="63821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3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9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5105400" y="8115300"/>
            <a:ext cx="6921910" cy="809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5000" spc="-374" dirty="0">
                <a:solidFill>
                  <a:srgbClr val="4F895D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Con chó</a:t>
            </a:r>
            <a:endParaRPr lang="en-US" sz="5000" spc="-374" dirty="0">
              <a:solidFill>
                <a:srgbClr val="4F895D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A30D55-4A57-0651-D2F0-5FDEDA5314E8}"/>
              </a:ext>
            </a:extLst>
          </p:cNvPr>
          <p:cNvGrpSpPr/>
          <p:nvPr/>
        </p:nvGrpSpPr>
        <p:grpSpPr>
          <a:xfrm>
            <a:off x="4652434" y="1331134"/>
            <a:ext cx="7827842" cy="6346991"/>
            <a:chOff x="4572000" y="135845"/>
            <a:chExt cx="7827842" cy="6346991"/>
          </a:xfrm>
        </p:grpSpPr>
        <p:grpSp>
          <p:nvGrpSpPr>
            <p:cNvPr id="3" name="Group 3"/>
            <p:cNvGrpSpPr/>
            <p:nvPr/>
          </p:nvGrpSpPr>
          <p:grpSpPr>
            <a:xfrm>
              <a:off x="4572000" y="135845"/>
              <a:ext cx="7827842" cy="6346991"/>
              <a:chOff x="0" y="0"/>
              <a:chExt cx="1264791" cy="262538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4791" cy="2625385"/>
              </a:xfrm>
              <a:custGeom>
                <a:avLst/>
                <a:gdLst/>
                <a:ahLst/>
                <a:cxnLst/>
                <a:rect l="l" t="t" r="r" b="b"/>
                <a:pathLst>
                  <a:path w="1264791" h="2625385">
                    <a:moveTo>
                      <a:pt x="82219" y="0"/>
                    </a:moveTo>
                    <a:lnTo>
                      <a:pt x="1182572" y="0"/>
                    </a:lnTo>
                    <a:cubicBezTo>
                      <a:pt x="1227980" y="0"/>
                      <a:pt x="1264791" y="36811"/>
                      <a:pt x="1264791" y="82219"/>
                    </a:cubicBezTo>
                    <a:lnTo>
                      <a:pt x="1264791" y="2543165"/>
                    </a:lnTo>
                    <a:cubicBezTo>
                      <a:pt x="1264791" y="2564971"/>
                      <a:pt x="1256129" y="2585884"/>
                      <a:pt x="1240709" y="2601303"/>
                    </a:cubicBezTo>
                    <a:cubicBezTo>
                      <a:pt x="1225290" y="2616722"/>
                      <a:pt x="1204378" y="2625385"/>
                      <a:pt x="1182572" y="2625385"/>
                    </a:cubicBezTo>
                    <a:lnTo>
                      <a:pt x="82219" y="2625385"/>
                    </a:lnTo>
                    <a:cubicBezTo>
                      <a:pt x="36811" y="2625385"/>
                      <a:pt x="0" y="2588574"/>
                      <a:pt x="0" y="2543165"/>
                    </a:cubicBezTo>
                    <a:lnTo>
                      <a:pt x="0" y="82219"/>
                    </a:lnTo>
                    <a:cubicBezTo>
                      <a:pt x="0" y="36811"/>
                      <a:pt x="36811" y="0"/>
                      <a:pt x="82219" y="0"/>
                    </a:cubicBezTo>
                    <a:close/>
                  </a:path>
                </a:pathLst>
              </a:custGeom>
              <a:solidFill>
                <a:srgbClr val="FFFFFF">
                  <a:alpha val="70980"/>
                </a:srgbClr>
              </a:solidFill>
              <a:ln w="38100" cap="rnd">
                <a:solidFill>
                  <a:srgbClr val="000000">
                    <a:alpha val="7098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264791" cy="2673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8BF046-16B7-6435-A9C8-73126102B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1200" y="342899"/>
              <a:ext cx="5163952" cy="60920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1291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9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4" b="-6965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TextBox 13"/>
          <p:cNvSpPr txBox="1"/>
          <p:nvPr/>
        </p:nvSpPr>
        <p:spPr>
          <a:xfrm>
            <a:off x="5105400" y="8115300"/>
            <a:ext cx="6921910" cy="809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5000" spc="-374" dirty="0">
                <a:solidFill>
                  <a:srgbClr val="4F895D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Con sâu lông</a:t>
            </a:r>
            <a:endParaRPr lang="en-US" sz="5000" spc="-374" dirty="0">
              <a:solidFill>
                <a:srgbClr val="4F895D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652434" y="1331134"/>
            <a:ext cx="7827842" cy="6346991"/>
            <a:chOff x="0" y="0"/>
            <a:chExt cx="1264791" cy="26253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4791" cy="2625385"/>
            </a:xfrm>
            <a:custGeom>
              <a:avLst/>
              <a:gdLst/>
              <a:ahLst/>
              <a:cxnLst/>
              <a:rect l="l" t="t" r="r" b="b"/>
              <a:pathLst>
                <a:path w="1264791" h="2625385">
                  <a:moveTo>
                    <a:pt x="82219" y="0"/>
                  </a:moveTo>
                  <a:lnTo>
                    <a:pt x="1182572" y="0"/>
                  </a:lnTo>
                  <a:cubicBezTo>
                    <a:pt x="1227980" y="0"/>
                    <a:pt x="1264791" y="36811"/>
                    <a:pt x="1264791" y="82219"/>
                  </a:cubicBezTo>
                  <a:lnTo>
                    <a:pt x="1264791" y="2543165"/>
                  </a:lnTo>
                  <a:cubicBezTo>
                    <a:pt x="1264791" y="2564971"/>
                    <a:pt x="1256129" y="2585884"/>
                    <a:pt x="1240709" y="2601303"/>
                  </a:cubicBezTo>
                  <a:cubicBezTo>
                    <a:pt x="1225290" y="2616722"/>
                    <a:pt x="1204378" y="2625385"/>
                    <a:pt x="1182572" y="2625385"/>
                  </a:cubicBezTo>
                  <a:lnTo>
                    <a:pt x="82219" y="2625385"/>
                  </a:lnTo>
                  <a:cubicBezTo>
                    <a:pt x="36811" y="2625385"/>
                    <a:pt x="0" y="2588574"/>
                    <a:pt x="0" y="2543165"/>
                  </a:cubicBezTo>
                  <a:lnTo>
                    <a:pt x="0" y="82219"/>
                  </a:lnTo>
                  <a:cubicBezTo>
                    <a:pt x="0" y="36811"/>
                    <a:pt x="36811" y="0"/>
                    <a:pt x="82219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 w="38100" cap="rnd">
              <a:solidFill>
                <a:srgbClr val="000000">
                  <a:alpha val="7098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64791" cy="2673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81FAEB-2F7D-13AF-C0A8-6038E71FD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73564"/>
            <a:ext cx="5514343" cy="63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680</Words>
  <Application>Microsoft Office PowerPoint</Application>
  <PresentationFormat>Custom</PresentationFormat>
  <Paragraphs>75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TT Firs Neue</vt:lpstr>
      <vt:lpstr>Grandview Display</vt:lpstr>
      <vt:lpstr>Calibri</vt:lpstr>
      <vt:lpstr>Heading Now 71-78</vt:lpstr>
      <vt:lpstr>Aptos</vt:lpstr>
      <vt:lpstr>Arial</vt:lpstr>
      <vt:lpstr>Segoe UI Variable Text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TỰ NHIÊN VÀ XÃ HỘI</dc:title>
  <cp:lastModifiedBy>Thị Nhựt Quý Trần</cp:lastModifiedBy>
  <cp:revision>2</cp:revision>
  <dcterms:created xsi:type="dcterms:W3CDTF">2006-08-16T00:00:00Z</dcterms:created>
  <dcterms:modified xsi:type="dcterms:W3CDTF">2026-01-19T04:12:54Z</dcterms:modified>
  <dc:identifier>DAG-0ladG4c</dc:identifier>
</cp:coreProperties>
</file>