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63" r:id="rId2"/>
    <p:sldId id="257" r:id="rId3"/>
    <p:sldId id="260" r:id="rId4"/>
    <p:sldId id="267" r:id="rId5"/>
    <p:sldId id="259" r:id="rId6"/>
    <p:sldId id="262" r:id="rId7"/>
    <p:sldId id="292" r:id="rId8"/>
    <p:sldId id="270" r:id="rId9"/>
    <p:sldId id="261" r:id="rId10"/>
    <p:sldId id="293" r:id="rId11"/>
    <p:sldId id="258" r:id="rId12"/>
    <p:sldId id="278" r:id="rId13"/>
    <p:sldId id="285" r:id="rId14"/>
    <p:sldId id="265" r:id="rId15"/>
    <p:sldId id="264" r:id="rId16"/>
    <p:sldId id="291" r:id="rId17"/>
  </p:sldIdLst>
  <p:sldSz cx="18288000" cy="10287000"/>
  <p:notesSz cx="6858000" cy="9144000"/>
  <p:embeddedFontLs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7BC"/>
    <a:srgbClr val="EAD5CE"/>
    <a:srgbClr val="FAD7C2"/>
    <a:srgbClr val="F0E1DC"/>
    <a:srgbClr val="DAE2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DD8D10-3E0B-49DD-8649-2A5727586EA0}" v="1950" dt="2022-11-21T12:14:33.5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3447"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7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AB1A43-7BF4-4FE9-9B41-AB35B24FDCED}" type="datetimeFigureOut">
              <a:rPr lang="en-US" smtClean="0"/>
              <a:t>7/22/2023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E5D7B-3B6F-4050-9240-78FE557B5579}" type="slidenum">
              <a:rPr lang="en-US" smtClean="0"/>
              <a:t>‹#›</a:t>
            </a:fld>
            <a:endParaRPr lang="en-US"/>
          </a:p>
        </p:txBody>
      </p:sp>
    </p:spTree>
    <p:extLst>
      <p:ext uri="{BB962C8B-B14F-4D97-AF65-F5344CB8AC3E}">
        <p14:creationId xmlns:p14="http://schemas.microsoft.com/office/powerpoint/2010/main" val="2115889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0E5D7B-3B6F-4050-9240-78FE557B5579}" type="slidenum">
              <a:rPr lang="en-US" smtClean="0"/>
              <a:t>2</a:t>
            </a:fld>
            <a:endParaRPr lang="en-US"/>
          </a:p>
        </p:txBody>
      </p:sp>
    </p:spTree>
    <p:extLst>
      <p:ext uri="{BB962C8B-B14F-4D97-AF65-F5344CB8AC3E}">
        <p14:creationId xmlns:p14="http://schemas.microsoft.com/office/powerpoint/2010/main" val="3339227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0.svg"/><Relationship Id="rId7" Type="http://schemas.openxmlformats.org/officeDocument/2006/relationships/image" Target="../media/image29.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sv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svg"/><Relationship Id="rId7" Type="http://schemas.openxmlformats.org/officeDocument/2006/relationships/image" Target="../media/image61.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12.sv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69.svg"/></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 Id="rId9" Type="http://schemas.openxmlformats.org/officeDocument/2006/relationships/image" Target="../media/image77.sv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0.svg"/><Relationship Id="rId7" Type="http://schemas.openxmlformats.org/officeDocument/2006/relationships/image" Target="../media/image29.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2.svg"/><Relationship Id="rId7"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41299">
            <a:off x="15359408" y="8950265"/>
            <a:ext cx="3668894" cy="12007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400" y="8648700"/>
            <a:ext cx="3200400" cy="180386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41299" flipH="1" flipV="1">
            <a:off x="-445299" y="363147"/>
            <a:ext cx="4094927" cy="134015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40231">
            <a:off x="16282427" y="432903"/>
            <a:ext cx="1822857" cy="1367670"/>
          </a:xfrm>
          <a:prstGeom prst="rect">
            <a:avLst/>
          </a:prstGeom>
        </p:spPr>
      </p:pic>
      <p:sp>
        <p:nvSpPr>
          <p:cNvPr id="11" name="TextBox 10">
            <a:extLst>
              <a:ext uri="{FF2B5EF4-FFF2-40B4-BE49-F238E27FC236}">
                <a16:creationId xmlns:a16="http://schemas.microsoft.com/office/drawing/2014/main" id="{3EE2D3A5-1E08-DA56-863A-4899F25EFABD}"/>
              </a:ext>
            </a:extLst>
          </p:cNvPr>
          <p:cNvSpPr txBox="1"/>
          <p:nvPr/>
        </p:nvSpPr>
        <p:spPr>
          <a:xfrm>
            <a:off x="733424" y="3410910"/>
            <a:ext cx="16821151" cy="3465179"/>
          </a:xfrm>
          <a:prstGeom prst="rect">
            <a:avLst/>
          </a:prstGeom>
        </p:spPr>
        <p:txBody>
          <a:bodyPr wrap="square" lIns="0" tIns="0" rIns="0" bIns="0" rtlCol="0" anchor="t">
            <a:spAutoFit/>
          </a:bodyPr>
          <a:lstStyle/>
          <a:p>
            <a:pPr algn="ctr">
              <a:lnSpc>
                <a:spcPct val="150000"/>
              </a:lnSpc>
            </a:pPr>
            <a:r>
              <a:rPr lang="en-US" sz="8000" b="1" dirty="0">
                <a:solidFill>
                  <a:schemeClr val="accent2">
                    <a:lumMod val="50000"/>
                  </a:schemeClr>
                </a:solidFill>
                <a:latin typeface="Arial" panose="020B0604020202020204" pitchFamily="34" charset="0"/>
                <a:cs typeface="Arial" panose="020B0604020202020204" pitchFamily="34" charset="0"/>
              </a:rPr>
              <a:t>THÂN MẾN CHÀO MỪNG </a:t>
            </a:r>
            <a:r>
              <a:rPr lang="en-US" sz="8000" b="1">
                <a:solidFill>
                  <a:schemeClr val="accent2">
                    <a:lumMod val="50000"/>
                  </a:schemeClr>
                </a:solidFill>
                <a:latin typeface="Arial" panose="020B0604020202020204" pitchFamily="34" charset="0"/>
                <a:cs typeface="Arial" panose="020B0604020202020204" pitchFamily="34" charset="0"/>
              </a:rPr>
              <a:t>CÁC EM HỌC SINH </a:t>
            </a:r>
            <a:r>
              <a:rPr lang="en-US" sz="8000" b="1" dirty="0">
                <a:solidFill>
                  <a:schemeClr val="accent2">
                    <a:lumMod val="50000"/>
                  </a:schemeClr>
                </a:solidFill>
                <a:latin typeface="Arial" panose="020B0604020202020204" pitchFamily="34" charset="0"/>
                <a:cs typeface="Arial" panose="020B0604020202020204" pitchFamily="34" charset="0"/>
              </a:rPr>
              <a:t>ĐẾN VỚI BÀI HỌC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0"/>
            <a:ext cx="3828870" cy="267760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92895">
            <a:off x="1170605" y="36110"/>
            <a:ext cx="15946789" cy="1028112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50130">
            <a:off x="15023858" y="7690725"/>
            <a:ext cx="1810291" cy="1452759"/>
          </a:xfrm>
          <a:prstGeom prst="rect">
            <a:avLst/>
          </a:prstGeom>
        </p:spPr>
      </p:pic>
      <p:pic>
        <p:nvPicPr>
          <p:cNvPr id="11" name="Picture 11"/>
          <p:cNvPicPr>
            <a:picLocks noChangeAspect="1"/>
          </p:cNvPicPr>
          <p:nvPr/>
        </p:nvPicPr>
        <p:blipFill>
          <a:blip r:embed="rId8"/>
          <a:srcRect/>
          <a:stretch>
            <a:fillRect/>
          </a:stretch>
        </p:blipFill>
        <p:spPr>
          <a:xfrm rot="468778">
            <a:off x="12209697" y="95280"/>
            <a:ext cx="3227153" cy="2722911"/>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64887" y="5884438"/>
            <a:ext cx="2907272" cy="3193343"/>
          </a:xfrm>
          <a:prstGeom prst="rect">
            <a:avLst/>
          </a:prstGeom>
        </p:spPr>
      </p:pic>
      <p:sp>
        <p:nvSpPr>
          <p:cNvPr id="15" name="TextBox 12">
            <a:extLst>
              <a:ext uri="{FF2B5EF4-FFF2-40B4-BE49-F238E27FC236}">
                <a16:creationId xmlns:a16="http://schemas.microsoft.com/office/drawing/2014/main" id="{3521B93B-F842-22C6-9293-3265B99C837E}"/>
              </a:ext>
            </a:extLst>
          </p:cNvPr>
          <p:cNvSpPr txBox="1"/>
          <p:nvPr/>
        </p:nvSpPr>
        <p:spPr>
          <a:xfrm>
            <a:off x="2514599" y="3883250"/>
            <a:ext cx="13258800" cy="2772169"/>
          </a:xfrm>
          <a:prstGeom prst="rect">
            <a:avLst/>
          </a:prstGeom>
        </p:spPr>
        <p:txBody>
          <a:bodyPr wrap="square" lIns="0" tIns="0" rIns="0" bIns="0" rtlCol="0" anchor="t">
            <a:spAutoFit/>
          </a:bodyPr>
          <a:lstStyle/>
          <a:p>
            <a:pPr lvl="0" algn="ctr">
              <a:lnSpc>
                <a:spcPct val="150000"/>
              </a:lnSpc>
              <a:spcBef>
                <a:spcPct val="0"/>
              </a:spcBef>
            </a:pPr>
            <a:r>
              <a:rPr lang="en-US" sz="6400" b="1">
                <a:latin typeface="Arial" panose="020B0604020202020204" pitchFamily="34" charset="0"/>
                <a:cs typeface="Arial" panose="020B0604020202020204" pitchFamily="34" charset="0"/>
              </a:rPr>
              <a:t>HOẠT ĐỘNG 4: XÂY DỰNG GÓC NGHỆ THUẬT THIÊN NHIÊN</a:t>
            </a:r>
            <a:endParaRPr lang="en-US" sz="6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9421519"/>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414981" y="9126577"/>
            <a:ext cx="919784" cy="115498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614218" flipH="1" flipV="1">
            <a:off x="17247120" y="4011913"/>
            <a:ext cx="1384900" cy="1081954"/>
          </a:xfrm>
          <a:prstGeom prst="rect">
            <a:avLst/>
          </a:prstGeom>
        </p:spPr>
      </p:pic>
      <p:grpSp>
        <p:nvGrpSpPr>
          <p:cNvPr id="16" name="Group 15">
            <a:extLst>
              <a:ext uri="{FF2B5EF4-FFF2-40B4-BE49-F238E27FC236}">
                <a16:creationId xmlns:a16="http://schemas.microsoft.com/office/drawing/2014/main" id="{DA1E0B85-30B5-5FE3-84C5-85112B3AA06C}"/>
              </a:ext>
            </a:extLst>
          </p:cNvPr>
          <p:cNvGrpSpPr/>
          <p:nvPr/>
        </p:nvGrpSpPr>
        <p:grpSpPr>
          <a:xfrm>
            <a:off x="-16328" y="-1"/>
            <a:ext cx="18288000" cy="4343933"/>
            <a:chOff x="0" y="0"/>
            <a:chExt cx="6186311" cy="895726"/>
          </a:xfrm>
        </p:grpSpPr>
        <p:sp>
          <p:nvSpPr>
            <p:cNvPr id="23" name="Freeform 16">
              <a:extLst>
                <a:ext uri="{FF2B5EF4-FFF2-40B4-BE49-F238E27FC236}">
                  <a16:creationId xmlns:a16="http://schemas.microsoft.com/office/drawing/2014/main" id="{3D296A24-81A5-5F35-57D9-78750C477E7F}"/>
                </a:ext>
              </a:extLst>
            </p:cNvPr>
            <p:cNvSpPr/>
            <p:nvPr/>
          </p:nvSpPr>
          <p:spPr>
            <a:xfrm>
              <a:off x="0" y="0"/>
              <a:ext cx="6186311" cy="895726"/>
            </a:xfrm>
            <a:custGeom>
              <a:avLst/>
              <a:gdLst/>
              <a:ahLst/>
              <a:cxnLst/>
              <a:rect l="l" t="t" r="r" b="b"/>
              <a:pathLst>
                <a:path w="6186311" h="895726">
                  <a:moveTo>
                    <a:pt x="0" y="0"/>
                  </a:moveTo>
                  <a:lnTo>
                    <a:pt x="6186311" y="0"/>
                  </a:lnTo>
                  <a:lnTo>
                    <a:pt x="6186311" y="895726"/>
                  </a:lnTo>
                  <a:lnTo>
                    <a:pt x="0" y="895726"/>
                  </a:lnTo>
                  <a:close/>
                </a:path>
              </a:pathLst>
            </a:custGeom>
            <a:solidFill>
              <a:schemeClr val="accent5">
                <a:lumMod val="75000"/>
              </a:schemeClr>
            </a:solidFill>
          </p:spPr>
          <p:txBody>
            <a:bodyPr/>
            <a:lstStyle/>
            <a:p>
              <a:endParaRPr lang="en-US"/>
            </a:p>
          </p:txBody>
        </p:sp>
      </p:grpSp>
      <p:sp>
        <p:nvSpPr>
          <p:cNvPr id="24" name="TextBox 23">
            <a:extLst>
              <a:ext uri="{FF2B5EF4-FFF2-40B4-BE49-F238E27FC236}">
                <a16:creationId xmlns:a16="http://schemas.microsoft.com/office/drawing/2014/main" id="{5FBFB4DE-1EBF-34CC-5B7B-8381304D5926}"/>
              </a:ext>
            </a:extLst>
          </p:cNvPr>
          <p:cNvSpPr txBox="1"/>
          <p:nvPr/>
        </p:nvSpPr>
        <p:spPr>
          <a:xfrm>
            <a:off x="4548340" y="469907"/>
            <a:ext cx="13185657" cy="3013838"/>
          </a:xfrm>
          <a:prstGeom prst="rect">
            <a:avLst/>
          </a:prstGeom>
          <a:noFill/>
        </p:spPr>
        <p:txBody>
          <a:bodyPr wrap="square">
            <a:spAutoFit/>
          </a:bodyPr>
          <a:lstStyle/>
          <a:p>
            <a:pPr algn="just">
              <a:lnSpc>
                <a:spcPct val="150000"/>
              </a:lnSpc>
            </a:pPr>
            <a:r>
              <a:rPr lang="en-US" sz="4400" b="1">
                <a:solidFill>
                  <a:schemeClr val="bg1"/>
                </a:solidFill>
                <a:latin typeface="Arial" panose="020B0604020202020204" pitchFamily="34" charset="0"/>
                <a:ea typeface="Calibri" panose="020F0502020204030204" pitchFamily="34" charset="0"/>
                <a:cs typeface="Arial" panose="020B0604020202020204" pitchFamily="34" charset="0"/>
              </a:rPr>
              <a:t>Hướng dẫn: </a:t>
            </a:r>
            <a:r>
              <a:rPr lang="en-US" sz="4400">
                <a:solidFill>
                  <a:schemeClr val="bg1"/>
                </a:solidFill>
                <a:latin typeface="Arial" panose="020B0604020202020204" pitchFamily="34" charset="0"/>
                <a:ea typeface="Calibri" panose="020F0502020204030204" pitchFamily="34" charset="0"/>
                <a:cs typeface="Arial" panose="020B0604020202020204" pitchFamily="34" charset="0"/>
              </a:rPr>
              <a:t>Các thành viên trong nhóm thảo luận với nhau về góc </a:t>
            </a:r>
            <a:r>
              <a:rPr lang="en-US" sz="4400" b="1" i="1">
                <a:solidFill>
                  <a:schemeClr val="bg1"/>
                </a:solidFill>
                <a:latin typeface="Arial" panose="020B0604020202020204" pitchFamily="34" charset="0"/>
                <a:ea typeface="Calibri" panose="020F0502020204030204" pitchFamily="34" charset="0"/>
                <a:cs typeface="Arial" panose="020B0604020202020204" pitchFamily="34" charset="0"/>
              </a:rPr>
              <a:t>Nghệ thuật thiên nhiên </a:t>
            </a:r>
            <a:r>
              <a:rPr lang="en-US" sz="4400">
                <a:solidFill>
                  <a:schemeClr val="bg1"/>
                </a:solidFill>
                <a:latin typeface="Arial" panose="020B0604020202020204" pitchFamily="34" charset="0"/>
                <a:ea typeface="Calibri" panose="020F0502020204030204" pitchFamily="34" charset="0"/>
                <a:cs typeface="Arial" panose="020B0604020202020204" pitchFamily="34" charset="0"/>
              </a:rPr>
              <a:t>đặt ở hành lang lớp học theo các nội dung dưới đây:</a:t>
            </a:r>
            <a:endParaRPr lang="en-US" sz="4400" dirty="0">
              <a:solidFill>
                <a:schemeClr val="bg1"/>
              </a:solidFill>
              <a:latin typeface="Arial" panose="020B0604020202020204" pitchFamily="34" charset="0"/>
              <a:cs typeface="Arial" panose="020B0604020202020204" pitchFamily="34" charset="0"/>
            </a:endParaRPr>
          </a:p>
        </p:txBody>
      </p:sp>
      <p:pic>
        <p:nvPicPr>
          <p:cNvPr id="25" name="Picture 24" descr="A group of people using laptops&#10;&#10;Description automatically generated with medium confidence">
            <a:extLst>
              <a:ext uri="{FF2B5EF4-FFF2-40B4-BE49-F238E27FC236}">
                <a16:creationId xmlns:a16="http://schemas.microsoft.com/office/drawing/2014/main" id="{E4184E9C-5F93-A9BB-9800-000293060C5B}"/>
              </a:ext>
            </a:extLst>
          </p:cNvPr>
          <p:cNvPicPr>
            <a:picLocks noChangeAspect="1"/>
          </p:cNvPicPr>
          <p:nvPr/>
        </p:nvPicPr>
        <p:blipFill rotWithShape="1">
          <a:blip r:embed="rId6">
            <a:extLst>
              <a:ext uri="{28A0092B-C50C-407E-A947-70E740481C1C}">
                <a14:useLocalDpi xmlns:a14="http://schemas.microsoft.com/office/drawing/2010/main" val="0"/>
              </a:ext>
            </a:extLst>
          </a:blip>
          <a:srcRect t="13421" b="14627"/>
          <a:stretch/>
        </p:blipFill>
        <p:spPr>
          <a:xfrm>
            <a:off x="626837" y="6850985"/>
            <a:ext cx="4480851" cy="3224028"/>
          </a:xfrm>
          <a:prstGeom prst="rect">
            <a:avLst/>
          </a:prstGeom>
        </p:spPr>
      </p:pic>
      <p:grpSp>
        <p:nvGrpSpPr>
          <p:cNvPr id="26" name="Group 25">
            <a:extLst>
              <a:ext uri="{FF2B5EF4-FFF2-40B4-BE49-F238E27FC236}">
                <a16:creationId xmlns:a16="http://schemas.microsoft.com/office/drawing/2014/main" id="{FFA75CE4-3776-1A0D-488A-4837AEB60207}"/>
              </a:ext>
            </a:extLst>
          </p:cNvPr>
          <p:cNvGrpSpPr/>
          <p:nvPr/>
        </p:nvGrpSpPr>
        <p:grpSpPr>
          <a:xfrm>
            <a:off x="855200" y="4813840"/>
            <a:ext cx="4225274" cy="1720915"/>
            <a:chOff x="685800" y="4520180"/>
            <a:chExt cx="4225274" cy="1720915"/>
          </a:xfrm>
        </p:grpSpPr>
        <p:sp>
          <p:nvSpPr>
            <p:cNvPr id="27" name="Rectangle 26">
              <a:extLst>
                <a:ext uri="{FF2B5EF4-FFF2-40B4-BE49-F238E27FC236}">
                  <a16:creationId xmlns:a16="http://schemas.microsoft.com/office/drawing/2014/main" id="{F970AECD-D482-7BC9-A3FD-D55C435DDCF8}"/>
                </a:ext>
              </a:extLst>
            </p:cNvPr>
            <p:cNvSpPr/>
            <p:nvPr/>
          </p:nvSpPr>
          <p:spPr>
            <a:xfrm>
              <a:off x="972406" y="4922106"/>
              <a:ext cx="3938668" cy="1318989"/>
            </a:xfrm>
            <a:prstGeom prst="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Nội dung</a:t>
              </a:r>
              <a:endParaRPr lang="en-US" sz="4800" dirty="0">
                <a:solidFill>
                  <a:srgbClr val="C00000"/>
                </a:solidFill>
              </a:endParaRPr>
            </a:p>
          </p:txBody>
        </p:sp>
        <p:pic>
          <p:nvPicPr>
            <p:cNvPr id="28" name="Picture 21">
              <a:extLst>
                <a:ext uri="{FF2B5EF4-FFF2-40B4-BE49-F238E27FC236}">
                  <a16:creationId xmlns:a16="http://schemas.microsoft.com/office/drawing/2014/main" id="{7AC37BBB-52B3-07BA-FD89-A21497379ED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5800" y="4520180"/>
              <a:ext cx="859735" cy="803852"/>
            </a:xfrm>
            <a:prstGeom prst="rect">
              <a:avLst/>
            </a:prstGeom>
          </p:spPr>
        </p:pic>
      </p:grpSp>
      <p:sp>
        <p:nvSpPr>
          <p:cNvPr id="29" name="Line Callout 1 (Border and Accent Bar) 3">
            <a:extLst>
              <a:ext uri="{FF2B5EF4-FFF2-40B4-BE49-F238E27FC236}">
                <a16:creationId xmlns:a16="http://schemas.microsoft.com/office/drawing/2014/main" id="{F114553C-B7D2-5BB0-0CCE-F88836AF71C0}"/>
              </a:ext>
            </a:extLst>
          </p:cNvPr>
          <p:cNvSpPr/>
          <p:nvPr/>
        </p:nvSpPr>
        <p:spPr>
          <a:xfrm>
            <a:off x="117567" y="687245"/>
            <a:ext cx="3893099" cy="2761261"/>
          </a:xfrm>
          <a:prstGeom prst="accentBorderCallout1">
            <a:avLst>
              <a:gd name="adj1" fmla="val 18750"/>
              <a:gd name="adj2" fmla="val -3127"/>
              <a:gd name="adj3" fmla="val 18232"/>
              <a:gd name="adj4" fmla="val -50695"/>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a:solidFill>
                  <a:schemeClr val="tx2">
                    <a:lumMod val="50000"/>
                  </a:schemeClr>
                </a:solidFill>
                <a:latin typeface="Arial" panose="020B0604020202020204" pitchFamily="34" charset="0"/>
                <a:cs typeface="Arial" panose="020B0604020202020204" pitchFamily="34" charset="0"/>
              </a:rPr>
              <a:t>Hoạt động theo nhóm</a:t>
            </a:r>
            <a:endParaRPr lang="en-US" sz="4400" dirty="0">
              <a:solidFill>
                <a:schemeClr val="tx2">
                  <a:lumMod val="50000"/>
                </a:schemeClr>
              </a:solidFill>
              <a:latin typeface="Arial" panose="020B0604020202020204" pitchFamily="34" charset="0"/>
              <a:cs typeface="Arial" panose="020B0604020202020204" pitchFamily="34" charset="0"/>
            </a:endParaRPr>
          </a:p>
        </p:txBody>
      </p:sp>
      <p:sp>
        <p:nvSpPr>
          <p:cNvPr id="30" name="TextBox 9">
            <a:extLst>
              <a:ext uri="{FF2B5EF4-FFF2-40B4-BE49-F238E27FC236}">
                <a16:creationId xmlns:a16="http://schemas.microsoft.com/office/drawing/2014/main" id="{03FDA6B0-8FFB-59D3-2FA5-C08D833771D8}"/>
              </a:ext>
            </a:extLst>
          </p:cNvPr>
          <p:cNvSpPr txBox="1"/>
          <p:nvPr/>
        </p:nvSpPr>
        <p:spPr>
          <a:xfrm>
            <a:off x="5929458" y="4813840"/>
            <a:ext cx="11259098" cy="4733412"/>
          </a:xfrm>
          <a:prstGeom prst="rect">
            <a:avLst/>
          </a:prstGeom>
        </p:spPr>
        <p:txBody>
          <a:bodyPr wrap="square" lIns="0" tIns="0" rIns="0" bIns="0" rtlCol="0" anchor="t">
            <a:spAutoFit/>
          </a:bodyPr>
          <a:lstStyle/>
          <a:p>
            <a:pPr marL="742950" indent="-742950" algn="just">
              <a:lnSpc>
                <a:spcPct val="200000"/>
              </a:lnSpc>
              <a:buAutoNum type="arabicPeriod"/>
            </a:pPr>
            <a:r>
              <a:rPr lang="en-US" sz="4000">
                <a:latin typeface="Arial" panose="020B0604020202020204" pitchFamily="34" charset="0"/>
                <a:cs typeface="Arial" panose="020B0604020202020204" pitchFamily="34" charset="0"/>
              </a:rPr>
              <a:t>Ý</a:t>
            </a:r>
            <a:r>
              <a:rPr lang="vi-VN" sz="4000">
                <a:latin typeface="Arial" panose="020B0604020202020204" pitchFamily="34" charset="0"/>
                <a:cs typeface="Arial" panose="020B0604020202020204" pitchFamily="34" charset="0"/>
              </a:rPr>
              <a:t> tưởng thiết kế và sử dụng góc </a:t>
            </a:r>
            <a:r>
              <a:rPr lang="vi-VN" sz="4000" b="1" i="1">
                <a:latin typeface="Arial" panose="020B0604020202020204" pitchFamily="34" charset="0"/>
                <a:cs typeface="Arial" panose="020B0604020202020204" pitchFamily="34" charset="0"/>
              </a:rPr>
              <a:t>Nghệ thuật thiên nhiên. </a:t>
            </a:r>
          </a:p>
          <a:p>
            <a:pPr marL="742950" indent="-742950" algn="just">
              <a:lnSpc>
                <a:spcPct val="200000"/>
              </a:lnSpc>
              <a:buAutoNum type="arabicPeriod"/>
            </a:pPr>
            <a:r>
              <a:rPr lang="vi-VN" sz="4000">
                <a:latin typeface="Arial" panose="020B0604020202020204" pitchFamily="34" charset="0"/>
                <a:cs typeface="Arial" panose="020B0604020202020204" pitchFamily="34" charset="0"/>
              </a:rPr>
              <a:t>Các sản phẩm sẽ </a:t>
            </a:r>
            <a:r>
              <a:rPr lang="en-US" sz="4000">
                <a:latin typeface="Arial" panose="020B0604020202020204" pitchFamily="34" charset="0"/>
                <a:cs typeface="Arial" panose="020B0604020202020204" pitchFamily="34" charset="0"/>
              </a:rPr>
              <a:t>được dùng </a:t>
            </a:r>
            <a:r>
              <a:rPr lang="vi-VN" sz="4000">
                <a:latin typeface="Arial" panose="020B0604020202020204" pitchFamily="34" charset="0"/>
                <a:cs typeface="Arial" panose="020B0604020202020204" pitchFamily="34" charset="0"/>
              </a:rPr>
              <a:t>làm trang trí góc </a:t>
            </a:r>
            <a:r>
              <a:rPr lang="vi-VN" sz="4000" b="1" i="1">
                <a:latin typeface="Arial" panose="020B0604020202020204" pitchFamily="34" charset="0"/>
                <a:cs typeface="Arial" panose="020B0604020202020204" pitchFamily="34" charset="0"/>
              </a:rPr>
              <a:t>Nghệ thuật thiên nhiên</a:t>
            </a:r>
            <a:r>
              <a:rPr lang="vi-VN" sz="4000">
                <a:latin typeface="Arial" panose="020B0604020202020204" pitchFamily="34" charset="0"/>
                <a:cs typeface="Arial" panose="020B0604020202020204" pitchFamily="34" charset="0"/>
              </a:rPr>
              <a:t>: lá cây, cành khô,...</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wipe(left)">
                                      <p:cBhvr>
                                        <p:cTn id="10" dur="500"/>
                                        <p:tgtEl>
                                          <p:spTgt spid="2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wipe(left)">
                                      <p:cBhvr>
                                        <p:cTn id="23" dur="500"/>
                                        <p:tgtEl>
                                          <p:spTgt spid="3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0">
                                            <p:txEl>
                                              <p:pRg st="1" end="1"/>
                                            </p:txEl>
                                          </p:spTgt>
                                        </p:tgtEl>
                                        <p:attrNameLst>
                                          <p:attrName>style.visibility</p:attrName>
                                        </p:attrNameLst>
                                      </p:cBhvr>
                                      <p:to>
                                        <p:strVal val="visible"/>
                                      </p:to>
                                    </p:set>
                                    <p:animEffect transition="in" filter="wipe(left)">
                                      <p:cBhvr>
                                        <p:cTn id="28"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9" grpId="0" animBg="1"/>
      <p:bldP spid="3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282432">
            <a:off x="17001852" y="8509835"/>
            <a:ext cx="1661425" cy="1628197"/>
          </a:xfrm>
          <a:prstGeom prst="rect">
            <a:avLst/>
          </a:prstGeom>
        </p:spPr>
      </p:pic>
      <p:grpSp>
        <p:nvGrpSpPr>
          <p:cNvPr id="55" name="Group 54">
            <a:extLst>
              <a:ext uri="{FF2B5EF4-FFF2-40B4-BE49-F238E27FC236}">
                <a16:creationId xmlns:a16="http://schemas.microsoft.com/office/drawing/2014/main" id="{CB0FDAF5-C2D5-74D1-5169-5F1A9F188B7F}"/>
              </a:ext>
            </a:extLst>
          </p:cNvPr>
          <p:cNvGrpSpPr/>
          <p:nvPr/>
        </p:nvGrpSpPr>
        <p:grpSpPr>
          <a:xfrm>
            <a:off x="7967606" y="761157"/>
            <a:ext cx="9133992" cy="4654808"/>
            <a:chOff x="7967606" y="761157"/>
            <a:chExt cx="9133992" cy="4654808"/>
          </a:xfrm>
        </p:grpSpPr>
        <p:grpSp>
          <p:nvGrpSpPr>
            <p:cNvPr id="17" name="Group 16">
              <a:extLst>
                <a:ext uri="{FF2B5EF4-FFF2-40B4-BE49-F238E27FC236}">
                  <a16:creationId xmlns:a16="http://schemas.microsoft.com/office/drawing/2014/main" id="{20FF4254-66AA-4E25-AC3D-B0916E89F80D}"/>
                </a:ext>
              </a:extLst>
            </p:cNvPr>
            <p:cNvGrpSpPr/>
            <p:nvPr/>
          </p:nvGrpSpPr>
          <p:grpSpPr>
            <a:xfrm>
              <a:off x="7967606" y="1148766"/>
              <a:ext cx="8979059" cy="4267199"/>
              <a:chOff x="1028700" y="5338044"/>
              <a:chExt cx="8115300" cy="3920256"/>
            </a:xfrm>
          </p:grpSpPr>
          <p:grpSp>
            <p:nvGrpSpPr>
              <p:cNvPr id="21" name="Group 3">
                <a:extLst>
                  <a:ext uri="{FF2B5EF4-FFF2-40B4-BE49-F238E27FC236}">
                    <a16:creationId xmlns:a16="http://schemas.microsoft.com/office/drawing/2014/main" id="{25C5AD28-0C54-C60E-3DF8-F548A28A3482}"/>
                  </a:ext>
                </a:extLst>
              </p:cNvPr>
              <p:cNvGrpSpPr/>
              <p:nvPr/>
            </p:nvGrpSpPr>
            <p:grpSpPr>
              <a:xfrm>
                <a:off x="1028700" y="5483087"/>
                <a:ext cx="7973720" cy="3775213"/>
                <a:chOff x="0" y="0"/>
                <a:chExt cx="10805670" cy="5116019"/>
              </a:xfrm>
            </p:grpSpPr>
            <p:sp>
              <p:nvSpPr>
                <p:cNvPr id="25" name="Freeform 4">
                  <a:extLst>
                    <a:ext uri="{FF2B5EF4-FFF2-40B4-BE49-F238E27FC236}">
                      <a16:creationId xmlns:a16="http://schemas.microsoft.com/office/drawing/2014/main" id="{3F0ADAE3-5868-428C-1778-89BF1FA292CF}"/>
                    </a:ext>
                  </a:extLst>
                </p:cNvPr>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22" name="Group 7">
                <a:extLst>
                  <a:ext uri="{FF2B5EF4-FFF2-40B4-BE49-F238E27FC236}">
                    <a16:creationId xmlns:a16="http://schemas.microsoft.com/office/drawing/2014/main" id="{22C192D6-1F3B-C172-B1F0-A240490FBA42}"/>
                  </a:ext>
                </a:extLst>
              </p:cNvPr>
              <p:cNvGrpSpPr/>
              <p:nvPr/>
            </p:nvGrpSpPr>
            <p:grpSpPr>
              <a:xfrm>
                <a:off x="1178371" y="5338044"/>
                <a:ext cx="7965629" cy="3758427"/>
                <a:chOff x="0" y="0"/>
                <a:chExt cx="10821129" cy="5105739"/>
              </a:xfrm>
            </p:grpSpPr>
            <p:sp>
              <p:nvSpPr>
                <p:cNvPr id="24" name="Freeform 8">
                  <a:extLst>
                    <a:ext uri="{FF2B5EF4-FFF2-40B4-BE49-F238E27FC236}">
                      <a16:creationId xmlns:a16="http://schemas.microsoft.com/office/drawing/2014/main" id="{5DA4F97F-61E4-9910-A51E-14E190DAAF6E}"/>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4">
                    <a:lumMod val="20000"/>
                    <a:lumOff val="80000"/>
                  </a:schemeClr>
                </a:solidFill>
              </p:spPr>
              <p:txBody>
                <a:bodyPr/>
                <a:lstStyle/>
                <a:p>
                  <a:endParaRPr lang="en-US"/>
                </a:p>
              </p:txBody>
            </p:sp>
          </p:grpSp>
        </p:grpSp>
        <p:sp>
          <p:nvSpPr>
            <p:cNvPr id="18" name="TextBox 17">
              <a:extLst>
                <a:ext uri="{FF2B5EF4-FFF2-40B4-BE49-F238E27FC236}">
                  <a16:creationId xmlns:a16="http://schemas.microsoft.com/office/drawing/2014/main" id="{F6A7C433-BFF8-82A3-EA2A-D4DA68667F37}"/>
                </a:ext>
              </a:extLst>
            </p:cNvPr>
            <p:cNvSpPr txBox="1"/>
            <p:nvPr/>
          </p:nvSpPr>
          <p:spPr>
            <a:xfrm>
              <a:off x="8734268" y="1447978"/>
              <a:ext cx="7637670" cy="3492623"/>
            </a:xfrm>
            <a:prstGeom prst="rect">
              <a:avLst/>
            </a:prstGeom>
            <a:noFill/>
          </p:spPr>
          <p:txBody>
            <a:bodyPr wrap="square">
              <a:spAutoFit/>
            </a:bodyPr>
            <a:lstStyle/>
            <a:p>
              <a:pPr algn="just">
                <a:lnSpc>
                  <a:spcPct val="150000"/>
                </a:lnSpc>
              </a:pPr>
              <a:r>
                <a:rPr lang="en-US" sz="3800">
                  <a:latin typeface="Arial" panose="020B0604020202020204" pitchFamily="34" charset="0"/>
                  <a:ea typeface="Calibri" panose="020F0502020204030204" pitchFamily="34" charset="0"/>
                  <a:cs typeface="Arial" panose="020B0604020202020204" pitchFamily="34" charset="0"/>
                </a:rPr>
                <a:t>Các em </a:t>
              </a:r>
              <a:r>
                <a:rPr lang="vi-VN" sz="3800">
                  <a:latin typeface="Arial" panose="020B0604020202020204" pitchFamily="34" charset="0"/>
                  <a:ea typeface="Calibri" panose="020F0502020204030204" pitchFamily="34" charset="0"/>
                  <a:cs typeface="Arial" panose="020B0604020202020204" pitchFamily="34" charset="0"/>
                </a:rPr>
                <a:t>tiến hành sáng tạo các tác phẩm để trang trí góc </a:t>
              </a:r>
              <a:r>
                <a:rPr lang="vi-VN" sz="3800" i="1">
                  <a:latin typeface="Arial" panose="020B0604020202020204" pitchFamily="34" charset="0"/>
                  <a:ea typeface="Calibri" panose="020F0502020204030204" pitchFamily="34" charset="0"/>
                  <a:cs typeface="Arial" panose="020B0604020202020204" pitchFamily="34" charset="0"/>
                </a:rPr>
                <a:t>Nghệ thuật thiên nhiê</a:t>
              </a:r>
              <a:r>
                <a:rPr lang="en-US" sz="3800" i="1">
                  <a:latin typeface="Arial" panose="020B0604020202020204" pitchFamily="34" charset="0"/>
                  <a:ea typeface="Calibri" panose="020F0502020204030204" pitchFamily="34" charset="0"/>
                  <a:cs typeface="Arial" panose="020B0604020202020204" pitchFamily="34" charset="0"/>
                </a:rPr>
                <a:t>n </a:t>
              </a:r>
              <a:r>
                <a:rPr lang="en-US" sz="3800">
                  <a:latin typeface="Arial" panose="020B0604020202020204" pitchFamily="34" charset="0"/>
                  <a:ea typeface="Calibri" panose="020F0502020204030204" pitchFamily="34" charset="0"/>
                  <a:cs typeface="Arial" panose="020B0604020202020204" pitchFamily="34" charset="0"/>
                </a:rPr>
                <a:t>và </a:t>
              </a:r>
              <a:r>
                <a:rPr lang="vi-VN" sz="3800">
                  <a:latin typeface="Arial" panose="020B0604020202020204" pitchFamily="34" charset="0"/>
                  <a:ea typeface="Calibri" panose="020F0502020204030204" pitchFamily="34" charset="0"/>
                  <a:cs typeface="Arial" panose="020B0604020202020204" pitchFamily="34" charset="0"/>
                </a:rPr>
                <a:t>trình bày tác phẩm của nhóm</a:t>
              </a:r>
              <a:r>
                <a:rPr lang="en-US" sz="3800">
                  <a:latin typeface="Arial" panose="020B0604020202020204" pitchFamily="34" charset="0"/>
                  <a:ea typeface="Calibri" panose="020F0502020204030204" pitchFamily="34" charset="0"/>
                  <a:cs typeface="Arial" panose="020B0604020202020204" pitchFamily="34" charset="0"/>
                </a:rPr>
                <a:t> mình</a:t>
              </a:r>
              <a:r>
                <a:rPr lang="vi-VN" sz="3800">
                  <a:latin typeface="Arial" panose="020B0604020202020204" pitchFamily="34" charset="0"/>
                  <a:ea typeface="Calibri" panose="020F0502020204030204" pitchFamily="34" charset="0"/>
                  <a:cs typeface="Arial" panose="020B0604020202020204" pitchFamily="34" charset="0"/>
                </a:rPr>
                <a:t> trước lớp.</a:t>
              </a:r>
              <a:endParaRPr lang="en-US" sz="3800" dirty="0">
                <a:latin typeface="Arial" panose="020B0604020202020204" pitchFamily="34" charset="0"/>
                <a:cs typeface="Arial" panose="020B0604020202020204" pitchFamily="34" charset="0"/>
              </a:endParaRPr>
            </a:p>
          </p:txBody>
        </p:sp>
        <p:pic>
          <p:nvPicPr>
            <p:cNvPr id="15" name="Picture 9">
              <a:extLst>
                <a:ext uri="{FF2B5EF4-FFF2-40B4-BE49-F238E27FC236}">
                  <a16:creationId xmlns:a16="http://schemas.microsoft.com/office/drawing/2014/main" id="{8EB70C07-9927-28A4-166E-114B99B4FC0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54743" y="761157"/>
              <a:ext cx="646855" cy="869853"/>
            </a:xfrm>
            <a:prstGeom prst="rect">
              <a:avLst/>
            </a:prstGeom>
          </p:spPr>
        </p:pic>
      </p:grpSp>
      <p:grpSp>
        <p:nvGrpSpPr>
          <p:cNvPr id="54" name="Group 53">
            <a:extLst>
              <a:ext uri="{FF2B5EF4-FFF2-40B4-BE49-F238E27FC236}">
                <a16:creationId xmlns:a16="http://schemas.microsoft.com/office/drawing/2014/main" id="{F2DAF8D2-24EF-4BCF-A397-054A03F50148}"/>
              </a:ext>
            </a:extLst>
          </p:cNvPr>
          <p:cNvGrpSpPr/>
          <p:nvPr/>
        </p:nvGrpSpPr>
        <p:grpSpPr>
          <a:xfrm>
            <a:off x="7971045" y="5637089"/>
            <a:ext cx="9064343" cy="4307011"/>
            <a:chOff x="7971045" y="5637089"/>
            <a:chExt cx="9064343" cy="4307011"/>
          </a:xfrm>
        </p:grpSpPr>
        <p:grpSp>
          <p:nvGrpSpPr>
            <p:cNvPr id="30" name="Group 29">
              <a:extLst>
                <a:ext uri="{FF2B5EF4-FFF2-40B4-BE49-F238E27FC236}">
                  <a16:creationId xmlns:a16="http://schemas.microsoft.com/office/drawing/2014/main" id="{ACE6CFF8-5B4D-68DD-FCF4-CEAB6CBA60DA}"/>
                </a:ext>
              </a:extLst>
            </p:cNvPr>
            <p:cNvGrpSpPr/>
            <p:nvPr/>
          </p:nvGrpSpPr>
          <p:grpSpPr>
            <a:xfrm>
              <a:off x="7971045" y="5936302"/>
              <a:ext cx="8975621" cy="4007798"/>
              <a:chOff x="1028700" y="1038225"/>
              <a:chExt cx="8115300" cy="3920256"/>
            </a:xfrm>
          </p:grpSpPr>
          <p:grpSp>
            <p:nvGrpSpPr>
              <p:cNvPr id="32" name="Group 5">
                <a:extLst>
                  <a:ext uri="{FF2B5EF4-FFF2-40B4-BE49-F238E27FC236}">
                    <a16:creationId xmlns:a16="http://schemas.microsoft.com/office/drawing/2014/main" id="{A534FCCD-C8EB-0E53-D412-0C02DAD79E2A}"/>
                  </a:ext>
                </a:extLst>
              </p:cNvPr>
              <p:cNvGrpSpPr/>
              <p:nvPr/>
            </p:nvGrpSpPr>
            <p:grpSpPr>
              <a:xfrm>
                <a:off x="1028700" y="1168764"/>
                <a:ext cx="7973720" cy="3789717"/>
                <a:chOff x="0" y="0"/>
                <a:chExt cx="10805670" cy="5135675"/>
              </a:xfrm>
            </p:grpSpPr>
            <p:sp>
              <p:nvSpPr>
                <p:cNvPr id="35" name="Freeform 6">
                  <a:extLst>
                    <a:ext uri="{FF2B5EF4-FFF2-40B4-BE49-F238E27FC236}">
                      <a16:creationId xmlns:a16="http://schemas.microsoft.com/office/drawing/2014/main" id="{0CE06BFA-D300-863A-4FD9-317F6C6900A7}"/>
                    </a:ext>
                  </a:extLst>
                </p:cNvPr>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33" name="Group 9">
                <a:extLst>
                  <a:ext uri="{FF2B5EF4-FFF2-40B4-BE49-F238E27FC236}">
                    <a16:creationId xmlns:a16="http://schemas.microsoft.com/office/drawing/2014/main" id="{A0C9EC55-3346-98FE-BCB3-4F60CC8CEE55}"/>
                  </a:ext>
                </a:extLst>
              </p:cNvPr>
              <p:cNvGrpSpPr/>
              <p:nvPr/>
            </p:nvGrpSpPr>
            <p:grpSpPr>
              <a:xfrm>
                <a:off x="1178371" y="1038225"/>
                <a:ext cx="7965629" cy="3758427"/>
                <a:chOff x="0" y="0"/>
                <a:chExt cx="10821129" cy="5105739"/>
              </a:xfrm>
            </p:grpSpPr>
            <p:sp>
              <p:nvSpPr>
                <p:cNvPr id="34" name="Freeform 10">
                  <a:extLst>
                    <a:ext uri="{FF2B5EF4-FFF2-40B4-BE49-F238E27FC236}">
                      <a16:creationId xmlns:a16="http://schemas.microsoft.com/office/drawing/2014/main" id="{9E12ECB7-2719-B3A6-19E0-92E3038FADE2}"/>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5">
                    <a:lumMod val="20000"/>
                    <a:lumOff val="80000"/>
                  </a:schemeClr>
                </a:solidFill>
              </p:spPr>
              <p:txBody>
                <a:bodyPr/>
                <a:lstStyle/>
                <a:p>
                  <a:endParaRPr lang="en-US"/>
                </a:p>
              </p:txBody>
            </p:sp>
          </p:grpSp>
        </p:grpSp>
        <p:sp>
          <p:nvSpPr>
            <p:cNvPr id="31" name="TextBox 30">
              <a:extLst>
                <a:ext uri="{FF2B5EF4-FFF2-40B4-BE49-F238E27FC236}">
                  <a16:creationId xmlns:a16="http://schemas.microsoft.com/office/drawing/2014/main" id="{461BCFB3-EE59-FB06-37A4-26EADE82F28A}"/>
                </a:ext>
              </a:extLst>
            </p:cNvPr>
            <p:cNvSpPr txBox="1"/>
            <p:nvPr/>
          </p:nvSpPr>
          <p:spPr>
            <a:xfrm>
              <a:off x="8750863" y="6117822"/>
              <a:ext cx="7625379" cy="3492623"/>
            </a:xfrm>
            <a:prstGeom prst="rect">
              <a:avLst/>
            </a:prstGeom>
            <a:noFill/>
          </p:spPr>
          <p:txBody>
            <a:bodyPr wrap="square">
              <a:spAutoFit/>
            </a:bodyPr>
            <a:lstStyle/>
            <a:p>
              <a:pPr algn="just">
                <a:lnSpc>
                  <a:spcPct val="150000"/>
                </a:lnSpc>
              </a:pPr>
              <a:r>
                <a:rPr lang="en-US" sz="3800">
                  <a:effectLst/>
                  <a:latin typeface="Arial" panose="020B0604020202020204" pitchFamily="34" charset="0"/>
                  <a:ea typeface="Calibri" panose="020F0502020204030204" pitchFamily="34" charset="0"/>
                  <a:cs typeface="Arial" panose="020B0604020202020204" pitchFamily="34" charset="0"/>
                </a:rPr>
                <a:t>Sau đó, </a:t>
              </a:r>
              <a:r>
                <a:rPr lang="vi-VN" sz="3800">
                  <a:effectLst/>
                  <a:latin typeface="Arial" panose="020B0604020202020204" pitchFamily="34" charset="0"/>
                  <a:ea typeface="Calibri" panose="020F0502020204030204" pitchFamily="34" charset="0"/>
                  <a:cs typeface="Arial" panose="020B0604020202020204" pitchFamily="34" charset="0"/>
                </a:rPr>
                <a:t>chia sẻ cảm xúc khi sáng tạo được các tác phẩm để trang trí góc </a:t>
              </a:r>
              <a:r>
                <a:rPr lang="vi-VN" sz="3800" i="1">
                  <a:effectLst/>
                  <a:latin typeface="Arial" panose="020B0604020202020204" pitchFamily="34" charset="0"/>
                  <a:ea typeface="Calibri" panose="020F0502020204030204" pitchFamily="34" charset="0"/>
                  <a:cs typeface="Arial" panose="020B0604020202020204" pitchFamily="34" charset="0"/>
                </a:rPr>
                <a:t>Nghệ thuật thiên nhiên </a:t>
              </a:r>
              <a:r>
                <a:rPr lang="vi-VN" sz="3800">
                  <a:effectLst/>
                  <a:latin typeface="Arial" panose="020B0604020202020204" pitchFamily="34" charset="0"/>
                  <a:ea typeface="Calibri" panose="020F0502020204030204" pitchFamily="34" charset="0"/>
                  <a:cs typeface="Arial" panose="020B0604020202020204" pitchFamily="34" charset="0"/>
                </a:rPr>
                <a:t>đặt ở hành lang lớp. </a:t>
              </a:r>
              <a:endParaRPr lang="en-US" sz="3800" dirty="0">
                <a:latin typeface="Arial" panose="020B0604020202020204" pitchFamily="34" charset="0"/>
                <a:cs typeface="Arial" panose="020B0604020202020204" pitchFamily="34" charset="0"/>
              </a:endParaRPr>
            </a:p>
          </p:txBody>
        </p:sp>
        <p:pic>
          <p:nvPicPr>
            <p:cNvPr id="29" name="Picture 9">
              <a:extLst>
                <a:ext uri="{FF2B5EF4-FFF2-40B4-BE49-F238E27FC236}">
                  <a16:creationId xmlns:a16="http://schemas.microsoft.com/office/drawing/2014/main" id="{4D150B11-96F0-3720-95DD-325CA27480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8533" y="5637089"/>
              <a:ext cx="646855" cy="869853"/>
            </a:xfrm>
            <a:prstGeom prst="rect">
              <a:avLst/>
            </a:prstGeom>
          </p:spPr>
        </p:pic>
      </p:grpSp>
      <p:grpSp>
        <p:nvGrpSpPr>
          <p:cNvPr id="47" name="Group 46">
            <a:extLst>
              <a:ext uri="{FF2B5EF4-FFF2-40B4-BE49-F238E27FC236}">
                <a16:creationId xmlns:a16="http://schemas.microsoft.com/office/drawing/2014/main" id="{D92A61B5-CE3B-B486-F386-4051FA85718D}"/>
              </a:ext>
            </a:extLst>
          </p:cNvPr>
          <p:cNvGrpSpPr/>
          <p:nvPr/>
        </p:nvGrpSpPr>
        <p:grpSpPr>
          <a:xfrm>
            <a:off x="-27214" y="540938"/>
            <a:ext cx="6915477" cy="1141634"/>
            <a:chOff x="0" y="1822687"/>
            <a:chExt cx="6915477" cy="1141634"/>
          </a:xfrm>
        </p:grpSpPr>
        <p:sp>
          <p:nvSpPr>
            <p:cNvPr id="48" name="Rectangle 47">
              <a:extLst>
                <a:ext uri="{FF2B5EF4-FFF2-40B4-BE49-F238E27FC236}">
                  <a16:creationId xmlns:a16="http://schemas.microsoft.com/office/drawing/2014/main" id="{981BF6C6-F001-7A50-7639-C4ED6C82AFBC}"/>
                </a:ext>
              </a:extLst>
            </p:cNvPr>
            <p:cNvSpPr/>
            <p:nvPr/>
          </p:nvSpPr>
          <p:spPr>
            <a:xfrm>
              <a:off x="0" y="1822687"/>
              <a:ext cx="6351814" cy="1141634"/>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Arial" panose="020B0604020202020204" pitchFamily="34" charset="0"/>
                  <a:cs typeface="Arial" panose="020B0604020202020204" pitchFamily="34" charset="0"/>
                </a:rPr>
                <a:t>Hoạt động nhóm</a:t>
              </a:r>
            </a:p>
          </p:txBody>
        </p:sp>
        <p:pic>
          <p:nvPicPr>
            <p:cNvPr id="49" name="Picture 103">
              <a:extLst>
                <a:ext uri="{FF2B5EF4-FFF2-40B4-BE49-F238E27FC236}">
                  <a16:creationId xmlns:a16="http://schemas.microsoft.com/office/drawing/2014/main" id="{B60E3150-C520-15F2-7F53-057D8ACD67D1}"/>
                </a:ext>
              </a:extLst>
            </p:cNvPr>
            <p:cNvPicPr>
              <a:picLocks noChangeAspect="1"/>
            </p:cNvPicPr>
            <p:nvPr/>
          </p:nvPicPr>
          <p:blipFill>
            <a:blip r:embed="rId6"/>
            <a:srcRect/>
            <a:stretch>
              <a:fillRect/>
            </a:stretch>
          </p:blipFill>
          <p:spPr>
            <a:xfrm rot="1376890">
              <a:off x="5788152" y="1839706"/>
              <a:ext cx="1127325" cy="1107597"/>
            </a:xfrm>
            <a:prstGeom prst="rect">
              <a:avLst/>
            </a:prstGeom>
          </p:spPr>
        </p:pic>
      </p:grpSp>
      <p:grpSp>
        <p:nvGrpSpPr>
          <p:cNvPr id="53" name="Group 52">
            <a:extLst>
              <a:ext uri="{FF2B5EF4-FFF2-40B4-BE49-F238E27FC236}">
                <a16:creationId xmlns:a16="http://schemas.microsoft.com/office/drawing/2014/main" id="{9FF0C5C8-4EA1-C296-68E8-840AE8FFFE0D}"/>
              </a:ext>
            </a:extLst>
          </p:cNvPr>
          <p:cNvGrpSpPr/>
          <p:nvPr/>
        </p:nvGrpSpPr>
        <p:grpSpPr>
          <a:xfrm>
            <a:off x="1697556" y="2355556"/>
            <a:ext cx="5005208" cy="7254889"/>
            <a:chOff x="1471792" y="2322899"/>
            <a:chExt cx="5005208" cy="7254889"/>
          </a:xfrm>
        </p:grpSpPr>
        <p:pic>
          <p:nvPicPr>
            <p:cNvPr id="51" name="Picture 50" descr="A butterfly with leaves and red spots&#10;&#10;Description automatically generated">
              <a:extLst>
                <a:ext uri="{FF2B5EF4-FFF2-40B4-BE49-F238E27FC236}">
                  <a16:creationId xmlns:a16="http://schemas.microsoft.com/office/drawing/2014/main" id="{BE84CAB4-ECCE-F8E5-DAF1-8D440CFBFFA8}"/>
                </a:ext>
              </a:extLst>
            </p:cNvPr>
            <p:cNvPicPr>
              <a:picLocks noChangeAspect="1"/>
            </p:cNvPicPr>
            <p:nvPr/>
          </p:nvPicPr>
          <p:blipFill rotWithShape="1">
            <a:blip r:embed="rId7">
              <a:extLst>
                <a:ext uri="{28A0092B-C50C-407E-A947-70E740481C1C}">
                  <a14:useLocalDpi xmlns:a14="http://schemas.microsoft.com/office/drawing/2010/main" val="0"/>
                </a:ext>
              </a:extLst>
            </a:blip>
            <a:srcRect l="14824" t="36339" r="46921" b="6535"/>
            <a:stretch/>
          </p:blipFill>
          <p:spPr>
            <a:xfrm>
              <a:off x="1471792" y="2322899"/>
              <a:ext cx="5005208" cy="3608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2" name="Picture 51" descr="A butterfly with leaves and red spots&#10;&#10;Description automatically generated">
              <a:extLst>
                <a:ext uri="{FF2B5EF4-FFF2-40B4-BE49-F238E27FC236}">
                  <a16:creationId xmlns:a16="http://schemas.microsoft.com/office/drawing/2014/main" id="{21F615B0-D510-925F-1544-37D7BCCAF168}"/>
                </a:ext>
              </a:extLst>
            </p:cNvPr>
            <p:cNvPicPr>
              <a:picLocks noChangeAspect="1"/>
            </p:cNvPicPr>
            <p:nvPr/>
          </p:nvPicPr>
          <p:blipFill rotWithShape="1">
            <a:blip r:embed="rId7">
              <a:extLst>
                <a:ext uri="{28A0092B-C50C-407E-A947-70E740481C1C}">
                  <a14:useLocalDpi xmlns:a14="http://schemas.microsoft.com/office/drawing/2010/main" val="0"/>
                </a:ext>
              </a:extLst>
            </a:blip>
            <a:srcRect l="52568" t="36339" r="10011" b="6535"/>
            <a:stretch/>
          </p:blipFill>
          <p:spPr>
            <a:xfrm>
              <a:off x="1471792" y="5888450"/>
              <a:ext cx="5005208" cy="3689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86781304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barn(inVertical)">
                                      <p:cBhvr>
                                        <p:cTn id="11" dur="500"/>
                                        <p:tgtEl>
                                          <p:spTgt spid="5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right)">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right)">
                                      <p:cBhvr>
                                        <p:cTn id="2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688">
            <a:off x="16694046" y="103916"/>
            <a:ext cx="1431445" cy="1746552"/>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6928563" y="9023644"/>
            <a:ext cx="1359437" cy="1256346"/>
          </a:xfrm>
          <a:prstGeom prst="rect">
            <a:avLst/>
          </a:prstGeom>
        </p:spPr>
      </p:pic>
      <p:grpSp>
        <p:nvGrpSpPr>
          <p:cNvPr id="16" name="Group 15">
            <a:extLst>
              <a:ext uri="{FF2B5EF4-FFF2-40B4-BE49-F238E27FC236}">
                <a16:creationId xmlns:a16="http://schemas.microsoft.com/office/drawing/2014/main" id="{8E430596-7814-1F96-B3EE-78B56C764331}"/>
              </a:ext>
            </a:extLst>
          </p:cNvPr>
          <p:cNvGrpSpPr/>
          <p:nvPr/>
        </p:nvGrpSpPr>
        <p:grpSpPr>
          <a:xfrm>
            <a:off x="914400" y="2435749"/>
            <a:ext cx="7913672" cy="6555238"/>
            <a:chOff x="849329" y="2935148"/>
            <a:chExt cx="7913672" cy="6555238"/>
          </a:xfrm>
        </p:grpSpPr>
        <p:sp>
          <p:nvSpPr>
            <p:cNvPr id="17" name="Freeform 3">
              <a:extLst>
                <a:ext uri="{FF2B5EF4-FFF2-40B4-BE49-F238E27FC236}">
                  <a16:creationId xmlns:a16="http://schemas.microsoft.com/office/drawing/2014/main" id="{B48F0F4E-8D6F-BF08-32FC-42941C78CF41}"/>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p>
          </p:txBody>
        </p:sp>
        <p:sp>
          <p:nvSpPr>
            <p:cNvPr id="18" name="TextBox 17">
              <a:extLst>
                <a:ext uri="{FF2B5EF4-FFF2-40B4-BE49-F238E27FC236}">
                  <a16:creationId xmlns:a16="http://schemas.microsoft.com/office/drawing/2014/main" id="{45516A20-0C77-47C6-ACB7-93213501D4D7}"/>
                </a:ext>
              </a:extLst>
            </p:cNvPr>
            <p:cNvSpPr txBox="1"/>
            <p:nvPr/>
          </p:nvSpPr>
          <p:spPr>
            <a:xfrm>
              <a:off x="1470913" y="4920637"/>
              <a:ext cx="6670504" cy="3671583"/>
            </a:xfrm>
            <a:prstGeom prst="rect">
              <a:avLst/>
            </a:prstGeom>
            <a:noFill/>
          </p:spPr>
          <p:txBody>
            <a:bodyPr wrap="square">
              <a:spAutoFit/>
            </a:bodyPr>
            <a:lstStyle/>
            <a:p>
              <a:pPr marR="0" algn="just">
                <a:lnSpc>
                  <a:spcPct val="150000"/>
                </a:lnSpc>
                <a:spcBef>
                  <a:spcPts val="0"/>
                </a:spcBef>
                <a:spcAft>
                  <a:spcPts val="0"/>
                </a:spcAft>
              </a:pPr>
              <a:r>
                <a:rPr lang="vi-VN" sz="4000">
                  <a:latin typeface="Arial" panose="020B0604020202020204" pitchFamily="34" charset="0"/>
                  <a:cs typeface="Arial" panose="020B0604020202020204" pitchFamily="34" charset="0"/>
                </a:rPr>
                <a:t>Góc </a:t>
              </a:r>
              <a:r>
                <a:rPr lang="vi-VN" sz="4000" i="1">
                  <a:latin typeface="Arial" panose="020B0604020202020204" pitchFamily="34" charset="0"/>
                  <a:cs typeface="Arial" panose="020B0604020202020204" pitchFamily="34" charset="0"/>
                </a:rPr>
                <a:t>Nghệ thuật thiên nhiên </a:t>
              </a:r>
              <a:r>
                <a:rPr lang="vi-VN" sz="4000">
                  <a:latin typeface="Arial" panose="020B0604020202020204" pitchFamily="34" charset="0"/>
                  <a:cs typeface="Arial" panose="020B0604020202020204" pitchFamily="34" charset="0"/>
                </a:rPr>
                <a:t>là nơi các em có thể trưng bày các tác phẩm sáng tạo từ lá cây, cành khô,...</a:t>
              </a:r>
              <a:endParaRPr lang="en-US" sz="40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8BD2A11C-29E7-9CA2-CCF8-F6AE118D3DEF}"/>
                </a:ext>
              </a:extLst>
            </p:cNvPr>
            <p:cNvGrpSpPr/>
            <p:nvPr/>
          </p:nvGrpSpPr>
          <p:grpSpPr>
            <a:xfrm>
              <a:off x="3260056" y="2935148"/>
              <a:ext cx="2712014" cy="1612329"/>
              <a:chOff x="3260056" y="2935148"/>
              <a:chExt cx="2712014" cy="1612329"/>
            </a:xfrm>
          </p:grpSpPr>
          <p:grpSp>
            <p:nvGrpSpPr>
              <p:cNvPr id="21" name="Group 20">
                <a:extLst>
                  <a:ext uri="{FF2B5EF4-FFF2-40B4-BE49-F238E27FC236}">
                    <a16:creationId xmlns:a16="http://schemas.microsoft.com/office/drawing/2014/main" id="{7B6FC396-3EAC-6CB4-DC0D-3493514A05E3}"/>
                  </a:ext>
                </a:extLst>
              </p:cNvPr>
              <p:cNvGrpSpPr/>
              <p:nvPr/>
            </p:nvGrpSpPr>
            <p:grpSpPr>
              <a:xfrm>
                <a:off x="3817005" y="2935148"/>
                <a:ext cx="1978318" cy="1612329"/>
                <a:chOff x="3355682" y="2997771"/>
                <a:chExt cx="3257544" cy="2679123"/>
              </a:xfrm>
            </p:grpSpPr>
            <p:grpSp>
              <p:nvGrpSpPr>
                <p:cNvPr id="23" name="Group 5">
                  <a:extLst>
                    <a:ext uri="{FF2B5EF4-FFF2-40B4-BE49-F238E27FC236}">
                      <a16:creationId xmlns:a16="http://schemas.microsoft.com/office/drawing/2014/main" id="{2F5FFD76-640B-0C27-1B53-CC424B69F7FE}"/>
                    </a:ext>
                  </a:extLst>
                </p:cNvPr>
                <p:cNvGrpSpPr/>
                <p:nvPr/>
              </p:nvGrpSpPr>
              <p:grpSpPr>
                <a:xfrm>
                  <a:off x="3981728" y="2997771"/>
                  <a:ext cx="2631498" cy="2679123"/>
                  <a:chOff x="0" y="0"/>
                  <a:chExt cx="812800" cy="827510"/>
                </a:xfrm>
              </p:grpSpPr>
              <p:sp>
                <p:nvSpPr>
                  <p:cNvPr id="27" name="Freeform 6">
                    <a:extLst>
                      <a:ext uri="{FF2B5EF4-FFF2-40B4-BE49-F238E27FC236}">
                        <a16:creationId xmlns:a16="http://schemas.microsoft.com/office/drawing/2014/main" id="{7B413D87-02BD-7ECF-D3D9-31FB0655431E}"/>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28" name="TextBox 7">
                    <a:extLst>
                      <a:ext uri="{FF2B5EF4-FFF2-40B4-BE49-F238E27FC236}">
                        <a16:creationId xmlns:a16="http://schemas.microsoft.com/office/drawing/2014/main" id="{872AC7CF-5A16-37F4-8A93-0BD59EAFBBE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4" name="Group 23">
                  <a:extLst>
                    <a:ext uri="{FF2B5EF4-FFF2-40B4-BE49-F238E27FC236}">
                      <a16:creationId xmlns:a16="http://schemas.microsoft.com/office/drawing/2014/main" id="{8CB1E895-4B46-98F9-08C6-184F9656FE1D}"/>
                    </a:ext>
                  </a:extLst>
                </p:cNvPr>
                <p:cNvGrpSpPr/>
                <p:nvPr/>
              </p:nvGrpSpPr>
              <p:grpSpPr>
                <a:xfrm>
                  <a:off x="3355682" y="2997771"/>
                  <a:ext cx="2631498" cy="2631498"/>
                  <a:chOff x="0" y="0"/>
                  <a:chExt cx="812800" cy="812800"/>
                </a:xfrm>
              </p:grpSpPr>
              <p:sp>
                <p:nvSpPr>
                  <p:cNvPr id="25" name="Freeform 9">
                    <a:extLst>
                      <a:ext uri="{FF2B5EF4-FFF2-40B4-BE49-F238E27FC236}">
                        <a16:creationId xmlns:a16="http://schemas.microsoft.com/office/drawing/2014/main" id="{51A107A5-E15A-7D40-124D-122CB9D25E1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p>
                </p:txBody>
              </p:sp>
              <p:sp>
                <p:nvSpPr>
                  <p:cNvPr id="26" name="TextBox 10">
                    <a:extLst>
                      <a:ext uri="{FF2B5EF4-FFF2-40B4-BE49-F238E27FC236}">
                        <a16:creationId xmlns:a16="http://schemas.microsoft.com/office/drawing/2014/main" id="{651DDF7A-C81A-544E-1634-90A7962F9C6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2" name="TextBox 26">
                <a:extLst>
                  <a:ext uri="{FF2B5EF4-FFF2-40B4-BE49-F238E27FC236}">
                    <a16:creationId xmlns:a16="http://schemas.microsoft.com/office/drawing/2014/main" id="{A57F5A3F-7D36-1F87-CBB1-727F25674E5B}"/>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01</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grpSp>
        <p:nvGrpSpPr>
          <p:cNvPr id="29" name="Group 28">
            <a:extLst>
              <a:ext uri="{FF2B5EF4-FFF2-40B4-BE49-F238E27FC236}">
                <a16:creationId xmlns:a16="http://schemas.microsoft.com/office/drawing/2014/main" id="{45E0F57A-8FA9-C4C5-5EA3-08A0950851C9}"/>
              </a:ext>
            </a:extLst>
          </p:cNvPr>
          <p:cNvGrpSpPr/>
          <p:nvPr/>
        </p:nvGrpSpPr>
        <p:grpSpPr>
          <a:xfrm>
            <a:off x="9590070" y="2371766"/>
            <a:ext cx="7913672" cy="6555238"/>
            <a:chOff x="849329" y="2935148"/>
            <a:chExt cx="7913672" cy="6555238"/>
          </a:xfrm>
        </p:grpSpPr>
        <p:sp>
          <p:nvSpPr>
            <p:cNvPr id="30" name="Freeform 3">
              <a:extLst>
                <a:ext uri="{FF2B5EF4-FFF2-40B4-BE49-F238E27FC236}">
                  <a16:creationId xmlns:a16="http://schemas.microsoft.com/office/drawing/2014/main" id="{700E5F38-7545-FBDA-BFAE-2F01AE1C0C38}"/>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p>
          </p:txBody>
        </p:sp>
        <p:sp>
          <p:nvSpPr>
            <p:cNvPr id="31" name="TextBox 30">
              <a:extLst>
                <a:ext uri="{FF2B5EF4-FFF2-40B4-BE49-F238E27FC236}">
                  <a16:creationId xmlns:a16="http://schemas.microsoft.com/office/drawing/2014/main" id="{4B0E51A4-16B5-DFCC-B5CC-42404E424073}"/>
                </a:ext>
              </a:extLst>
            </p:cNvPr>
            <p:cNvSpPr txBox="1"/>
            <p:nvPr/>
          </p:nvSpPr>
          <p:spPr>
            <a:xfrm>
              <a:off x="1480151" y="4522956"/>
              <a:ext cx="6621008" cy="4594912"/>
            </a:xfrm>
            <a:prstGeom prst="rect">
              <a:avLst/>
            </a:prstGeom>
            <a:noFill/>
          </p:spPr>
          <p:txBody>
            <a:bodyPr wrap="square">
              <a:spAutoFit/>
            </a:bodyPr>
            <a:lstStyle/>
            <a:p>
              <a:pPr marR="0" algn="just">
                <a:lnSpc>
                  <a:spcPct val="150000"/>
                </a:lnSpc>
                <a:spcBef>
                  <a:spcPts val="0"/>
                </a:spcBef>
                <a:spcAft>
                  <a:spcPts val="0"/>
                </a:spcAft>
              </a:pPr>
              <a:r>
                <a:rPr lang="vi-VN" sz="4000">
                  <a:latin typeface="Arial" panose="020B0604020202020204" pitchFamily="34" charset="0"/>
                  <a:cs typeface="Arial" panose="020B0604020202020204" pitchFamily="34" charset="0"/>
                </a:rPr>
                <a:t>Các em hãy sáng tạo </a:t>
              </a:r>
              <a:r>
                <a:rPr lang="en-US" sz="4000">
                  <a:latin typeface="Arial" panose="020B0604020202020204" pitchFamily="34" charset="0"/>
                  <a:cs typeface="Arial" panose="020B0604020202020204" pitchFamily="34" charset="0"/>
                </a:rPr>
                <a:t>t</a:t>
              </a:r>
              <a:r>
                <a:rPr lang="vi-VN" sz="4000">
                  <a:latin typeface="Arial" panose="020B0604020202020204" pitchFamily="34" charset="0"/>
                  <a:cs typeface="Arial" panose="020B0604020202020204" pitchFamily="34" charset="0"/>
                </a:rPr>
                <a:t>hật nhiều tác phẩm để cùng trang trí góc </a:t>
              </a:r>
              <a:r>
                <a:rPr lang="vi-VN" sz="4000" i="1">
                  <a:latin typeface="Arial" panose="020B0604020202020204" pitchFamily="34" charset="0"/>
                  <a:cs typeface="Arial" panose="020B0604020202020204" pitchFamily="34" charset="0"/>
                </a:rPr>
                <a:t>Nghệ thuật thiên nhiên</a:t>
              </a:r>
              <a:r>
                <a:rPr lang="vi-VN" sz="4000">
                  <a:latin typeface="Arial" panose="020B0604020202020204" pitchFamily="34" charset="0"/>
                  <a:cs typeface="Arial" panose="020B0604020202020204" pitchFamily="34" charset="0"/>
                </a:rPr>
                <a:t> của lớp mình thật đẹp nhé! </a:t>
              </a:r>
              <a:endParaRPr lang="en-US" sz="4000" b="1" i="1" dirty="0">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FCEA107B-52EF-DE6F-F505-C531360F6DA2}"/>
                </a:ext>
              </a:extLst>
            </p:cNvPr>
            <p:cNvGrpSpPr/>
            <p:nvPr/>
          </p:nvGrpSpPr>
          <p:grpSpPr>
            <a:xfrm>
              <a:off x="3260056" y="2935148"/>
              <a:ext cx="2712014" cy="1612329"/>
              <a:chOff x="3260056" y="2935148"/>
              <a:chExt cx="2712014" cy="1612329"/>
            </a:xfrm>
          </p:grpSpPr>
          <p:grpSp>
            <p:nvGrpSpPr>
              <p:cNvPr id="33" name="Group 32">
                <a:extLst>
                  <a:ext uri="{FF2B5EF4-FFF2-40B4-BE49-F238E27FC236}">
                    <a16:creationId xmlns:a16="http://schemas.microsoft.com/office/drawing/2014/main" id="{0ABC234D-542F-6A5B-4C16-A88CA1047946}"/>
                  </a:ext>
                </a:extLst>
              </p:cNvPr>
              <p:cNvGrpSpPr/>
              <p:nvPr/>
            </p:nvGrpSpPr>
            <p:grpSpPr>
              <a:xfrm>
                <a:off x="3817005" y="2935148"/>
                <a:ext cx="1978318" cy="1612329"/>
                <a:chOff x="3355682" y="2997771"/>
                <a:chExt cx="3257544" cy="2679123"/>
              </a:xfrm>
            </p:grpSpPr>
            <p:grpSp>
              <p:nvGrpSpPr>
                <p:cNvPr id="35" name="Group 5">
                  <a:extLst>
                    <a:ext uri="{FF2B5EF4-FFF2-40B4-BE49-F238E27FC236}">
                      <a16:creationId xmlns:a16="http://schemas.microsoft.com/office/drawing/2014/main" id="{9E22D4AC-09D1-B251-E0DC-577FB94B32AC}"/>
                    </a:ext>
                  </a:extLst>
                </p:cNvPr>
                <p:cNvGrpSpPr/>
                <p:nvPr/>
              </p:nvGrpSpPr>
              <p:grpSpPr>
                <a:xfrm>
                  <a:off x="3981728" y="2997771"/>
                  <a:ext cx="2631498" cy="2679123"/>
                  <a:chOff x="0" y="0"/>
                  <a:chExt cx="812800" cy="827510"/>
                </a:xfrm>
              </p:grpSpPr>
              <p:sp>
                <p:nvSpPr>
                  <p:cNvPr id="39" name="Freeform 6">
                    <a:extLst>
                      <a:ext uri="{FF2B5EF4-FFF2-40B4-BE49-F238E27FC236}">
                        <a16:creationId xmlns:a16="http://schemas.microsoft.com/office/drawing/2014/main" id="{621C105E-8FFA-D691-0D48-B308D1498E21}"/>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40" name="TextBox 7">
                    <a:extLst>
                      <a:ext uri="{FF2B5EF4-FFF2-40B4-BE49-F238E27FC236}">
                        <a16:creationId xmlns:a16="http://schemas.microsoft.com/office/drawing/2014/main" id="{5A7CDF52-1AC7-2180-B4F1-2CF9BE8F9C2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6" name="Group 35">
                  <a:extLst>
                    <a:ext uri="{FF2B5EF4-FFF2-40B4-BE49-F238E27FC236}">
                      <a16:creationId xmlns:a16="http://schemas.microsoft.com/office/drawing/2014/main" id="{57B4E247-1BAE-A6E2-99ED-80292C0E8E09}"/>
                    </a:ext>
                  </a:extLst>
                </p:cNvPr>
                <p:cNvGrpSpPr/>
                <p:nvPr/>
              </p:nvGrpSpPr>
              <p:grpSpPr>
                <a:xfrm>
                  <a:off x="3355682" y="2997771"/>
                  <a:ext cx="2631498" cy="2631498"/>
                  <a:chOff x="0" y="0"/>
                  <a:chExt cx="812800" cy="812800"/>
                </a:xfrm>
              </p:grpSpPr>
              <p:sp>
                <p:nvSpPr>
                  <p:cNvPr id="37" name="Freeform 9">
                    <a:extLst>
                      <a:ext uri="{FF2B5EF4-FFF2-40B4-BE49-F238E27FC236}">
                        <a16:creationId xmlns:a16="http://schemas.microsoft.com/office/drawing/2014/main" id="{2E82D4B9-1FF6-0DB5-E448-DBF61BEB0255}"/>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p>
                </p:txBody>
              </p:sp>
              <p:sp>
                <p:nvSpPr>
                  <p:cNvPr id="38" name="TextBox 10">
                    <a:extLst>
                      <a:ext uri="{FF2B5EF4-FFF2-40B4-BE49-F238E27FC236}">
                        <a16:creationId xmlns:a16="http://schemas.microsoft.com/office/drawing/2014/main" id="{D1EC045A-A469-81C8-C271-D975E917FAC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34" name="TextBox 26">
                <a:extLst>
                  <a:ext uri="{FF2B5EF4-FFF2-40B4-BE49-F238E27FC236}">
                    <a16:creationId xmlns:a16="http://schemas.microsoft.com/office/drawing/2014/main" id="{6B257E0E-7E47-73F4-519E-A3A723B08EA8}"/>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02</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41" name="Picture 2">
            <a:extLst>
              <a:ext uri="{FF2B5EF4-FFF2-40B4-BE49-F238E27FC236}">
                <a16:creationId xmlns:a16="http://schemas.microsoft.com/office/drawing/2014/main" id="{5CE267BE-B8BF-A837-8D53-954048FDA4A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16604" y="8554486"/>
            <a:ext cx="2294519" cy="1743834"/>
          </a:xfrm>
          <a:prstGeom prst="rect">
            <a:avLst/>
          </a:prstGeom>
        </p:spPr>
      </p:pic>
      <p:grpSp>
        <p:nvGrpSpPr>
          <p:cNvPr id="45" name="Group 44">
            <a:extLst>
              <a:ext uri="{FF2B5EF4-FFF2-40B4-BE49-F238E27FC236}">
                <a16:creationId xmlns:a16="http://schemas.microsoft.com/office/drawing/2014/main" id="{FF723532-EB71-1DB5-FB7C-62FBA363F8F4}"/>
              </a:ext>
            </a:extLst>
          </p:cNvPr>
          <p:cNvGrpSpPr/>
          <p:nvPr/>
        </p:nvGrpSpPr>
        <p:grpSpPr>
          <a:xfrm>
            <a:off x="-1981200" y="533397"/>
            <a:ext cx="12573002" cy="1492648"/>
            <a:chOff x="3467284" y="286730"/>
            <a:chExt cx="12573002" cy="1492648"/>
          </a:xfrm>
        </p:grpSpPr>
        <p:grpSp>
          <p:nvGrpSpPr>
            <p:cNvPr id="46" name="Group 18">
              <a:extLst>
                <a:ext uri="{FF2B5EF4-FFF2-40B4-BE49-F238E27FC236}">
                  <a16:creationId xmlns:a16="http://schemas.microsoft.com/office/drawing/2014/main" id="{05AA33D4-8196-1174-4A7F-197AF11D1274}"/>
                </a:ext>
              </a:extLst>
            </p:cNvPr>
            <p:cNvGrpSpPr/>
            <p:nvPr/>
          </p:nvGrpSpPr>
          <p:grpSpPr>
            <a:xfrm>
              <a:off x="3467284" y="286730"/>
              <a:ext cx="12573002" cy="1492648"/>
              <a:chOff x="0" y="-38100"/>
              <a:chExt cx="3431258" cy="444825"/>
            </a:xfrm>
          </p:grpSpPr>
          <p:sp>
            <p:nvSpPr>
              <p:cNvPr id="48" name="Freeform 19">
                <a:extLst>
                  <a:ext uri="{FF2B5EF4-FFF2-40B4-BE49-F238E27FC236}">
                    <a16:creationId xmlns:a16="http://schemas.microsoft.com/office/drawing/2014/main" id="{CAA1FED8-AC9A-5AFE-65DF-A20ACB502678}"/>
                  </a:ext>
                </a:extLst>
              </p:cNvPr>
              <p:cNvSpPr/>
              <p:nvPr/>
            </p:nvSpPr>
            <p:spPr>
              <a:xfrm>
                <a:off x="203200" y="-326"/>
                <a:ext cx="3228058"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49" name="TextBox 20">
                <a:extLst>
                  <a:ext uri="{FF2B5EF4-FFF2-40B4-BE49-F238E27FC236}">
                    <a16:creationId xmlns:a16="http://schemas.microsoft.com/office/drawing/2014/main" id="{7591D698-E3F8-43D3-B5C3-CE8FA6F7219C}"/>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47" name="TextBox 46">
              <a:extLst>
                <a:ext uri="{FF2B5EF4-FFF2-40B4-BE49-F238E27FC236}">
                  <a16:creationId xmlns:a16="http://schemas.microsoft.com/office/drawing/2014/main" id="{A59B4936-FA0E-EAA4-9583-4EFAD5ABCCD3}"/>
                </a:ext>
              </a:extLst>
            </p:cNvPr>
            <p:cNvSpPr txBox="1"/>
            <p:nvPr/>
          </p:nvSpPr>
          <p:spPr>
            <a:xfrm>
              <a:off x="5509746" y="590412"/>
              <a:ext cx="9528808"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Nhận xét và kết luận</a:t>
              </a:r>
              <a:endParaRPr lang="en-US" sz="5400" b="1" dirty="0">
                <a:solidFill>
                  <a:schemeClr val="bg1"/>
                </a:solidFill>
                <a:latin typeface="Arial" panose="020B0604020202020204" pitchFamily="34" charset="0"/>
                <a:cs typeface="Arial" panose="020B0604020202020204" pitchFamily="34" charset="0"/>
              </a:endParaRPr>
            </a:p>
          </p:txBody>
        </p:sp>
      </p:grpSp>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282432">
            <a:off x="122196" y="8706572"/>
            <a:ext cx="1253084" cy="1228022"/>
          </a:xfrm>
          <a:prstGeom prst="rect">
            <a:avLst/>
          </a:prstGeom>
        </p:spPr>
      </p:pic>
    </p:spTree>
    <p:extLst>
      <p:ext uri="{BB962C8B-B14F-4D97-AF65-F5344CB8AC3E}">
        <p14:creationId xmlns:p14="http://schemas.microsoft.com/office/powerpoint/2010/main" val="175494902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ppt_x"/>
                                          </p:val>
                                        </p:tav>
                                        <p:tav tm="100000">
                                          <p:val>
                                            <p:strVal val="#ppt_x"/>
                                          </p:val>
                                        </p:tav>
                                      </p:tavLst>
                                    </p:anim>
                                    <p:anim calcmode="lin" valueType="num">
                                      <p:cBhvr additive="base">
                                        <p:cTn id="1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2895">
            <a:off x="3560538" y="410195"/>
            <a:ext cx="13864772" cy="947937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214" y="-480651"/>
            <a:ext cx="3188947" cy="216268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6364717" y="8572885"/>
            <a:ext cx="1955940" cy="171411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88972" y="3543300"/>
            <a:ext cx="5318495" cy="12829703"/>
          </a:xfrm>
          <a:prstGeom prst="rect">
            <a:avLst/>
          </a:prstGeom>
        </p:spPr>
      </p:pic>
      <p:sp>
        <p:nvSpPr>
          <p:cNvPr id="11" name="TextBox 10">
            <a:extLst>
              <a:ext uri="{FF2B5EF4-FFF2-40B4-BE49-F238E27FC236}">
                <a16:creationId xmlns:a16="http://schemas.microsoft.com/office/drawing/2014/main" id="{43CB9FDA-3A05-E45C-1F0F-D4CF05D9F9F8}"/>
              </a:ext>
            </a:extLst>
          </p:cNvPr>
          <p:cNvSpPr txBox="1"/>
          <p:nvPr/>
        </p:nvSpPr>
        <p:spPr>
          <a:xfrm>
            <a:off x="6835314" y="2964359"/>
            <a:ext cx="7646824" cy="769441"/>
          </a:xfrm>
          <a:prstGeom prst="rect">
            <a:avLst/>
          </a:prstGeom>
        </p:spPr>
        <p:txBody>
          <a:bodyPr wrap="square" lIns="0" tIns="0" rIns="0" bIns="0" rtlCol="0" anchor="t">
            <a:spAutoFit/>
          </a:bodyPr>
          <a:lstStyle/>
          <a:p>
            <a:pPr algn="ctr"/>
            <a:r>
              <a:rPr lang="en-US" sz="5000" b="1">
                <a:solidFill>
                  <a:srgbClr val="FF0000"/>
                </a:solidFill>
                <a:latin typeface="Arial" panose="020B0604020202020204" pitchFamily="34" charset="0"/>
                <a:cs typeface="Arial" panose="020B0604020202020204" pitchFamily="34" charset="0"/>
              </a:rPr>
              <a:t>HOẠT ĐỘNG TIẾP NỐI</a:t>
            </a:r>
            <a:endParaRPr lang="en-US" sz="50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5B183EE-697A-38CE-EB44-E4FEBAE4004B}"/>
              </a:ext>
            </a:extLst>
          </p:cNvPr>
          <p:cNvSpPr txBox="1"/>
          <p:nvPr/>
        </p:nvSpPr>
        <p:spPr>
          <a:xfrm>
            <a:off x="6149098" y="3773496"/>
            <a:ext cx="9019256" cy="3671583"/>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a:t>
            </a:r>
            <a:r>
              <a:rPr lang="en-US" sz="400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tiếp tục phân công chăm sóc các chậu cây ở hành lang lớp học và sáng tạo những tác phẩm để trang trí góc </a:t>
            </a:r>
            <a:r>
              <a:rPr lang="en-US" sz="4000" b="1" i="1">
                <a:solidFill>
                  <a:srgbClr val="000000"/>
                </a:solidFill>
                <a:latin typeface="Arial" panose="020B0604020202020204" pitchFamily="34" charset="0"/>
                <a:ea typeface="Times New Roman" panose="02020603050405020304" pitchFamily="18" charset="0"/>
                <a:cs typeface="Arial" panose="020B0604020202020204" pitchFamily="34" charset="0"/>
              </a:rPr>
              <a:t>Nghệ thuật thiên nhiên</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000" b="1" i="1"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9CBC3B-E010-C65B-9925-F5E7658D3DB9}"/>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nvGrpSpPr>
          <p:cNvPr id="9" name="Group 33">
            <a:extLst>
              <a:ext uri="{FF2B5EF4-FFF2-40B4-BE49-F238E27FC236}">
                <a16:creationId xmlns:a16="http://schemas.microsoft.com/office/drawing/2014/main" id="{ACCEE38F-23BF-38CF-F60E-9FDB614377B2}"/>
              </a:ext>
            </a:extLst>
          </p:cNvPr>
          <p:cNvGrpSpPr/>
          <p:nvPr/>
        </p:nvGrpSpPr>
        <p:grpSpPr>
          <a:xfrm>
            <a:off x="8669961" y="8435096"/>
            <a:ext cx="948076" cy="948076"/>
            <a:chOff x="0" y="0"/>
            <a:chExt cx="812800" cy="812800"/>
          </a:xfrm>
        </p:grpSpPr>
        <p:sp>
          <p:nvSpPr>
            <p:cNvPr id="10" name="Freeform 34">
              <a:extLst>
                <a:ext uri="{FF2B5EF4-FFF2-40B4-BE49-F238E27FC236}">
                  <a16:creationId xmlns:a16="http://schemas.microsoft.com/office/drawing/2014/main" id="{1AA60AD7-24E8-4AA0-ACB9-329CCBCF756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txBody>
            <a:bodyPr/>
            <a:lstStyle/>
            <a:p>
              <a:endParaRPr lang="en-US">
                <a:latin typeface="Arial" panose="020B0604020202020204" pitchFamily="34" charset="0"/>
                <a:cs typeface="Arial" panose="020B0604020202020204" pitchFamily="34" charset="0"/>
              </a:endParaRPr>
            </a:p>
          </p:txBody>
        </p:sp>
        <p:sp>
          <p:nvSpPr>
            <p:cNvPr id="13" name="TextBox 35">
              <a:extLst>
                <a:ext uri="{FF2B5EF4-FFF2-40B4-BE49-F238E27FC236}">
                  <a16:creationId xmlns:a16="http://schemas.microsoft.com/office/drawing/2014/main" id="{87C7EE95-BE97-45BD-63F9-5E5BD07CEF0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pic>
        <p:nvPicPr>
          <p:cNvPr id="14" name="Picture 6">
            <a:extLst>
              <a:ext uri="{FF2B5EF4-FFF2-40B4-BE49-F238E27FC236}">
                <a16:creationId xmlns:a16="http://schemas.microsoft.com/office/drawing/2014/main" id="{4C964DFA-478F-676B-A275-2439799283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757" r="296" b="51250"/>
          <a:stretch>
            <a:fillRect/>
          </a:stretch>
        </p:blipFill>
        <p:spPr>
          <a:xfrm>
            <a:off x="914400" y="992221"/>
            <a:ext cx="16870299" cy="8771601"/>
          </a:xfrm>
          <a:prstGeom prst="rect">
            <a:avLst/>
          </a:prstGeom>
        </p:spPr>
      </p:pic>
      <p:sp>
        <p:nvSpPr>
          <p:cNvPr id="15" name="TextBox 14">
            <a:extLst>
              <a:ext uri="{FF2B5EF4-FFF2-40B4-BE49-F238E27FC236}">
                <a16:creationId xmlns:a16="http://schemas.microsoft.com/office/drawing/2014/main" id="{44E86105-A233-8FF6-11BF-F428652AC68F}"/>
              </a:ext>
            </a:extLst>
          </p:cNvPr>
          <p:cNvSpPr txBox="1"/>
          <p:nvPr/>
        </p:nvSpPr>
        <p:spPr>
          <a:xfrm>
            <a:off x="1727587" y="2035303"/>
            <a:ext cx="15405789" cy="6056851"/>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Ôn lại các kiến thức đã học hôm nay.</a:t>
            </a:r>
          </a:p>
          <a:p>
            <a:pPr marL="571500" indent="-571500" algn="just">
              <a:lnSpc>
                <a:spcPct val="20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Trò chuyện với người thân về kế hoạch giữ gìn trường học xanh, sạch, đẹp của nhóm em hoặc của nhóm khác mà em thấy thú vị.</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Chuẩn bị cho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Tiết 3 – Sinh hoạt lớp: Tổng kết dự án Hành lang xanh.</a:t>
            </a:r>
            <a:endParaRPr lang="vi-VN" sz="40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BB916428-A17D-7FBC-6E57-86B23F6E3741}"/>
              </a:ext>
            </a:extLst>
          </p:cNvPr>
          <p:cNvGrpSpPr/>
          <p:nvPr/>
        </p:nvGrpSpPr>
        <p:grpSpPr>
          <a:xfrm>
            <a:off x="3478388" y="282376"/>
            <a:ext cx="11331219" cy="1492648"/>
            <a:chOff x="3467284" y="286730"/>
            <a:chExt cx="11331219" cy="1492648"/>
          </a:xfrm>
        </p:grpSpPr>
        <p:grpSp>
          <p:nvGrpSpPr>
            <p:cNvPr id="17" name="Group 18">
              <a:extLst>
                <a:ext uri="{FF2B5EF4-FFF2-40B4-BE49-F238E27FC236}">
                  <a16:creationId xmlns:a16="http://schemas.microsoft.com/office/drawing/2014/main" id="{DD87FC6B-9600-478F-B9F9-F0386349185E}"/>
                </a:ext>
              </a:extLst>
            </p:cNvPr>
            <p:cNvGrpSpPr/>
            <p:nvPr/>
          </p:nvGrpSpPr>
          <p:grpSpPr>
            <a:xfrm>
              <a:off x="3467284" y="286730"/>
              <a:ext cx="11331219" cy="1492648"/>
              <a:chOff x="0" y="-38100"/>
              <a:chExt cx="3092367" cy="444825"/>
            </a:xfrm>
          </p:grpSpPr>
          <p:sp>
            <p:nvSpPr>
              <p:cNvPr id="22" name="Freeform 19">
                <a:extLst>
                  <a:ext uri="{FF2B5EF4-FFF2-40B4-BE49-F238E27FC236}">
                    <a16:creationId xmlns:a16="http://schemas.microsoft.com/office/drawing/2014/main" id="{7DEA7CA5-2C66-81C0-3922-2AAA1BC06758}"/>
                  </a:ext>
                </a:extLst>
              </p:cNvPr>
              <p:cNvSpPr/>
              <p:nvPr/>
            </p:nvSpPr>
            <p:spPr>
              <a:xfrm>
                <a:off x="111294" y="-326"/>
                <a:ext cx="2981073"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6">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23" name="TextBox 20">
                <a:extLst>
                  <a:ext uri="{FF2B5EF4-FFF2-40B4-BE49-F238E27FC236}">
                    <a16:creationId xmlns:a16="http://schemas.microsoft.com/office/drawing/2014/main" id="{8355F059-360E-4DEF-8551-0B6AC6575004}"/>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8BCCE7BD-FE55-D24F-99C6-820D5A4FD908}"/>
                </a:ext>
              </a:extLst>
            </p:cNvPr>
            <p:cNvSpPr txBox="1"/>
            <p:nvPr/>
          </p:nvSpPr>
          <p:spPr>
            <a:xfrm>
              <a:off x="5072428" y="585982"/>
              <a:ext cx="8483959"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pic>
        <p:nvPicPr>
          <p:cNvPr id="24" name="Picture 4">
            <a:extLst>
              <a:ext uri="{FF2B5EF4-FFF2-40B4-BE49-F238E27FC236}">
                <a16:creationId xmlns:a16="http://schemas.microsoft.com/office/drawing/2014/main" id="{4F9261D0-EC66-BEBF-7A32-299F4B5F4F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4000" y="8208731"/>
            <a:ext cx="7233404" cy="206152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85792"/>
            <a:ext cx="1727587" cy="1633355"/>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987004" y="8181036"/>
            <a:ext cx="1443881" cy="2083772"/>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righ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right)">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right)">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09259" y="8954481"/>
            <a:ext cx="3405718" cy="191958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5011558" y="-375918"/>
            <a:ext cx="4495484" cy="253381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41299" flipH="1" flipV="1">
            <a:off x="-1437568" y="397154"/>
            <a:ext cx="4017297" cy="131475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448804">
            <a:off x="16710320" y="8530883"/>
            <a:ext cx="1822857" cy="1424107"/>
          </a:xfrm>
          <a:prstGeom prst="rect">
            <a:avLst/>
          </a:prstGeom>
        </p:spPr>
      </p:pic>
      <p:sp>
        <p:nvSpPr>
          <p:cNvPr id="11" name="TextBox 10">
            <a:extLst>
              <a:ext uri="{FF2B5EF4-FFF2-40B4-BE49-F238E27FC236}">
                <a16:creationId xmlns:a16="http://schemas.microsoft.com/office/drawing/2014/main" id="{3EE2D3A5-1E08-DA56-863A-4899F25EFABD}"/>
              </a:ext>
            </a:extLst>
          </p:cNvPr>
          <p:cNvSpPr txBox="1"/>
          <p:nvPr/>
        </p:nvSpPr>
        <p:spPr>
          <a:xfrm>
            <a:off x="857249" y="3225892"/>
            <a:ext cx="16573501" cy="3465179"/>
          </a:xfrm>
          <a:prstGeom prst="rect">
            <a:avLst/>
          </a:prstGeom>
        </p:spPr>
        <p:txBody>
          <a:bodyPr wrap="square" lIns="0" tIns="0" rIns="0" bIns="0" rtlCol="0" anchor="t">
            <a:spAutoFit/>
          </a:bodyPr>
          <a:lstStyle/>
          <a:p>
            <a:pPr algn="ctr">
              <a:lnSpc>
                <a:spcPct val="150000"/>
              </a:lnSpc>
            </a:pPr>
            <a:r>
              <a:rPr lang="en-US" sz="8000" b="1" dirty="0">
                <a:solidFill>
                  <a:schemeClr val="accent2">
                    <a:lumMod val="50000"/>
                  </a:schemeClr>
                </a:solidFill>
                <a:latin typeface="Arial" panose="020B0604020202020204" pitchFamily="34" charset="0"/>
                <a:cs typeface="Arial" panose="020B0604020202020204" pitchFamily="34" charset="0"/>
              </a:rPr>
              <a:t>CẢM ƠN </a:t>
            </a:r>
            <a:r>
              <a:rPr lang="en-US" sz="8000" b="1">
                <a:solidFill>
                  <a:schemeClr val="accent2">
                    <a:lumMod val="50000"/>
                  </a:schemeClr>
                </a:solidFill>
                <a:latin typeface="Arial" panose="020B0604020202020204" pitchFamily="34" charset="0"/>
                <a:cs typeface="Arial" panose="020B0604020202020204" pitchFamily="34" charset="0"/>
              </a:rPr>
              <a:t>CÁC EM HỌC SINH </a:t>
            </a:r>
            <a:r>
              <a:rPr lang="en-US" sz="8000" b="1" dirty="0">
                <a:solidFill>
                  <a:schemeClr val="accent2">
                    <a:lumMod val="50000"/>
                  </a:schemeClr>
                </a:solidFill>
                <a:latin typeface="Arial" panose="020B0604020202020204" pitchFamily="34" charset="0"/>
                <a:cs typeface="Arial" panose="020B0604020202020204" pitchFamily="34" charset="0"/>
              </a:rPr>
              <a:t>ĐÃ CHÚ Ý </a:t>
            </a:r>
            <a:r>
              <a:rPr lang="en-US" sz="8000" b="1">
                <a:solidFill>
                  <a:schemeClr val="accent2">
                    <a:lumMod val="50000"/>
                  </a:schemeClr>
                </a:solidFill>
                <a:latin typeface="Arial" panose="020B0604020202020204" pitchFamily="34" charset="0"/>
                <a:cs typeface="Arial" panose="020B0604020202020204" pitchFamily="34" charset="0"/>
              </a:rPr>
              <a:t>LẮNG NGHE BÀI HỌC!</a:t>
            </a:r>
            <a:endParaRPr lang="en-US" sz="8000" b="1"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26010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0688">
            <a:off x="16941446" y="-109664"/>
            <a:ext cx="1431445" cy="1746552"/>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00" y="8165289"/>
            <a:ext cx="1470169" cy="2121711"/>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282432">
            <a:off x="-585457" y="-152198"/>
            <a:ext cx="2183883" cy="2140206"/>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6556213" y="7526099"/>
            <a:ext cx="2053821" cy="3103301"/>
          </a:xfrm>
          <a:prstGeom prst="rect">
            <a:avLst/>
          </a:prstGeom>
        </p:spPr>
      </p:pic>
      <p:grpSp>
        <p:nvGrpSpPr>
          <p:cNvPr id="15" name="Group 14">
            <a:extLst>
              <a:ext uri="{FF2B5EF4-FFF2-40B4-BE49-F238E27FC236}">
                <a16:creationId xmlns:a16="http://schemas.microsoft.com/office/drawing/2014/main" id="{3C6A2F7F-38CA-F96D-E576-5EF408CDFFB6}"/>
              </a:ext>
            </a:extLst>
          </p:cNvPr>
          <p:cNvGrpSpPr/>
          <p:nvPr/>
        </p:nvGrpSpPr>
        <p:grpSpPr>
          <a:xfrm>
            <a:off x="5981699" y="-37857"/>
            <a:ext cx="6324600" cy="1590987"/>
            <a:chOff x="5715000" y="-27216"/>
            <a:chExt cx="6324600" cy="1590987"/>
          </a:xfrm>
        </p:grpSpPr>
        <p:sp>
          <p:nvSpPr>
            <p:cNvPr id="18" name="Round Same Side Corner Rectangle 11">
              <a:extLst>
                <a:ext uri="{FF2B5EF4-FFF2-40B4-BE49-F238E27FC236}">
                  <a16:creationId xmlns:a16="http://schemas.microsoft.com/office/drawing/2014/main" id="{07D53378-59E5-41DD-3AC5-E097793AE0E6}"/>
                </a:ext>
              </a:extLst>
            </p:cNvPr>
            <p:cNvSpPr/>
            <p:nvPr/>
          </p:nvSpPr>
          <p:spPr>
            <a:xfrm flipV="1">
              <a:off x="5715000" y="-27216"/>
              <a:ext cx="6324600" cy="1590987"/>
            </a:xfrm>
            <a:prstGeom prst="round2SameRect">
              <a:avLst>
                <a:gd name="adj1" fmla="val 37720"/>
                <a:gd name="adj2" fmla="val 0"/>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DE77B24-252F-300E-144E-FC747E8E0E80}"/>
                </a:ext>
              </a:extLst>
            </p:cNvPr>
            <p:cNvSpPr txBox="1"/>
            <p:nvPr/>
          </p:nvSpPr>
          <p:spPr>
            <a:xfrm>
              <a:off x="6515100" y="288514"/>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0" name="Rectangle 19">
            <a:extLst>
              <a:ext uri="{FF2B5EF4-FFF2-40B4-BE49-F238E27FC236}">
                <a16:creationId xmlns:a16="http://schemas.microsoft.com/office/drawing/2014/main" id="{36A47A87-61AB-27AD-0B88-7F569B95A032}"/>
              </a:ext>
            </a:extLst>
          </p:cNvPr>
          <p:cNvSpPr/>
          <p:nvPr/>
        </p:nvSpPr>
        <p:spPr>
          <a:xfrm>
            <a:off x="2114548" y="7401221"/>
            <a:ext cx="14058899" cy="1824923"/>
          </a:xfrm>
          <a:prstGeom prst="rect">
            <a:avLst/>
          </a:prstGeom>
        </p:spPr>
        <p:txBody>
          <a:bodyPr wrap="square">
            <a:spAutoFit/>
          </a:bodyPr>
          <a:lstStyle/>
          <a:p>
            <a:pPr marL="571500" indent="-571500" algn="ctr">
              <a:lnSpc>
                <a:spcPct val="150000"/>
              </a:lnSpc>
              <a:spcBef>
                <a:spcPts val="300"/>
              </a:spcBef>
              <a:spcAft>
                <a:spcPts val="300"/>
              </a:spcAft>
              <a:buFont typeface="Wingdings" panose="05000000000000000000" pitchFamily="2" charset="2"/>
              <a:buChar char="Ø"/>
            </a:pPr>
            <a:r>
              <a:rPr lang="en-US" sz="4000" b="1">
                <a:latin typeface="Arial" panose="020B0604020202020204" pitchFamily="34" charset="0"/>
                <a:ea typeface="Calibri" panose="020F0502020204030204" pitchFamily="34" charset="0"/>
                <a:cs typeface="Arial" panose="020B0604020202020204" pitchFamily="34" charset="0"/>
              </a:rPr>
              <a:t>Các em xem </a:t>
            </a:r>
            <a:r>
              <a:rPr lang="vi-VN" sz="4000" b="1">
                <a:latin typeface="Arial" panose="020B0604020202020204" pitchFamily="34" charset="0"/>
                <a:ea typeface="Calibri" panose="020F0502020204030204" pitchFamily="34" charset="0"/>
                <a:cs typeface="Arial" panose="020B0604020202020204" pitchFamily="34" charset="0"/>
              </a:rPr>
              <a:t>video </a:t>
            </a:r>
            <a:r>
              <a:rPr lang="vi-VN" sz="4000" b="1" i="1">
                <a:latin typeface="Arial" panose="020B0604020202020204" pitchFamily="34" charset="0"/>
                <a:ea typeface="Calibri" panose="020F0502020204030204" pitchFamily="34" charset="0"/>
                <a:cs typeface="Arial" panose="020B0604020202020204" pitchFamily="34" charset="0"/>
              </a:rPr>
              <a:t>Mô hình trường học xanh</a:t>
            </a:r>
            <a:r>
              <a:rPr lang="en-US" sz="4000" b="1" i="1">
                <a:latin typeface="Arial" panose="020B0604020202020204" pitchFamily="34" charset="0"/>
                <a:ea typeface="Calibri" panose="020F0502020204030204" pitchFamily="34" charset="0"/>
                <a:cs typeface="Arial" panose="020B0604020202020204" pitchFamily="34" charset="0"/>
              </a:rPr>
              <a:t> </a:t>
            </a:r>
            <a:r>
              <a:rPr lang="en-US" sz="4000" b="1">
                <a:latin typeface="Arial" panose="020B0604020202020204" pitchFamily="34" charset="0"/>
                <a:ea typeface="Calibri" panose="020F0502020204030204" pitchFamily="34" charset="0"/>
                <a:cs typeface="Arial" panose="020B0604020202020204" pitchFamily="34" charset="0"/>
              </a:rPr>
              <a:t>và trả lời câu hỏi: </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“Video đã gửi tới các em thông điệp gì?”</a:t>
            </a:r>
            <a:endPar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2" name="Nhân rộng mô hình trường học xanh _ VTV24">
            <a:hlinkClick r:id="" action="ppaction://media"/>
            <a:extLst>
              <a:ext uri="{FF2B5EF4-FFF2-40B4-BE49-F238E27FC236}">
                <a16:creationId xmlns:a16="http://schemas.microsoft.com/office/drawing/2014/main" id="{83BBA146-D62C-216D-3937-EAC688B3CE9C}"/>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5245096" y="2628900"/>
            <a:ext cx="7797802" cy="4386264"/>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2069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22"/>
                </p:tgtEl>
              </p:cMediaNode>
            </p:video>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Lớp học xanh&quot;... | BÁO QUẢNG NAM ONLINE - Tin tức mới nhất">
            <a:extLst>
              <a:ext uri="{FF2B5EF4-FFF2-40B4-BE49-F238E27FC236}">
                <a16:creationId xmlns:a16="http://schemas.microsoft.com/office/drawing/2014/main" id="{68721F0F-2EF4-6708-9302-FE8D6D12CE7B}"/>
              </a:ext>
            </a:extLst>
          </p:cNvPr>
          <p:cNvPicPr>
            <a:picLocks noChangeAspect="1" noChangeArrowheads="1"/>
          </p:cNvPicPr>
          <p:nvPr/>
        </p:nvPicPr>
        <p:blipFill rotWithShape="1">
          <a:blip r:embed="rId2">
            <a:alphaModFix amt="65000"/>
            <a:extLst>
              <a:ext uri="{28A0092B-C50C-407E-A947-70E740481C1C}">
                <a14:useLocalDpi xmlns:a14="http://schemas.microsoft.com/office/drawing/2010/main" val="0"/>
              </a:ext>
            </a:extLst>
          </a:blip>
          <a:srcRect t="17829" b="4866"/>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9CBA46FA-F03E-BB91-FBFA-F6DAA0EA3CD9}"/>
              </a:ext>
            </a:extLst>
          </p:cNvPr>
          <p:cNvGrpSpPr/>
          <p:nvPr/>
        </p:nvGrpSpPr>
        <p:grpSpPr>
          <a:xfrm>
            <a:off x="0" y="495300"/>
            <a:ext cx="10058400" cy="5181598"/>
            <a:chOff x="-1" y="3086103"/>
            <a:chExt cx="10058400" cy="5181598"/>
          </a:xfrm>
        </p:grpSpPr>
        <p:sp>
          <p:nvSpPr>
            <p:cNvPr id="12" name="Round Same Side Corner Rectangle 3">
              <a:extLst>
                <a:ext uri="{FF2B5EF4-FFF2-40B4-BE49-F238E27FC236}">
                  <a16:creationId xmlns:a16="http://schemas.microsoft.com/office/drawing/2014/main" id="{6B3E3859-72D2-0E28-2AD7-CA9B428105B0}"/>
                </a:ext>
              </a:extLst>
            </p:cNvPr>
            <p:cNvSpPr/>
            <p:nvPr/>
          </p:nvSpPr>
          <p:spPr>
            <a:xfrm rot="5400000">
              <a:off x="2438400" y="647702"/>
              <a:ext cx="5181598" cy="10058400"/>
            </a:xfrm>
            <a:prstGeom prst="round2Same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2C9372F-3F5C-6C02-8294-AEC197DAF991}"/>
                </a:ext>
              </a:extLst>
            </p:cNvPr>
            <p:cNvSpPr txBox="1"/>
            <p:nvPr/>
          </p:nvSpPr>
          <p:spPr>
            <a:xfrm>
              <a:off x="647699" y="3264029"/>
              <a:ext cx="9029700" cy="4825745"/>
            </a:xfrm>
            <a:prstGeom prst="rect">
              <a:avLst/>
            </a:prstGeom>
            <a:noFill/>
          </p:spPr>
          <p:txBody>
            <a:bodyPr wrap="square" rtlCol="0">
              <a:spAutoFit/>
            </a:bodyPr>
            <a:lstStyle/>
            <a:p>
              <a:pPr algn="ctr">
                <a:lnSpc>
                  <a:spcPct val="150000"/>
                </a:lnSpc>
              </a:pPr>
              <a:r>
                <a:rPr lang="en-US" sz="5000" b="1">
                  <a:solidFill>
                    <a:srgbClr val="C00000"/>
                  </a:solidFill>
                  <a:latin typeface="Arial" panose="020B0604020202020204" pitchFamily="34" charset="0"/>
                  <a:cs typeface="Arial" panose="020B0604020202020204" pitchFamily="34" charset="0"/>
                </a:rPr>
                <a:t>Gợi ý câu trả lời</a:t>
              </a:r>
              <a:endParaRPr lang="en-US" sz="5000" b="1" dirty="0">
                <a:solidFill>
                  <a:srgbClr val="C00000"/>
                </a:solidFill>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Video đã khơi nguồn cảm hứng và gợi mở trong các em những ý tưởng để thực hiện hóa dự án </a:t>
              </a:r>
              <a:r>
                <a:rPr lang="vi-VN" sz="4000" b="1" i="1">
                  <a:latin typeface="Arial" panose="020B0604020202020204" pitchFamily="34" charset="0"/>
                  <a:cs typeface="Arial" panose="020B0604020202020204" pitchFamily="34" charset="0"/>
                </a:rPr>
                <a:t>Hành lang xanh </a:t>
              </a:r>
              <a:r>
                <a:rPr lang="vi-VN" sz="4000">
                  <a:latin typeface="Arial" panose="020B0604020202020204" pitchFamily="34" charset="0"/>
                  <a:cs typeface="Arial" panose="020B0604020202020204" pitchFamily="34" charset="0"/>
                </a:rPr>
                <a:t>ngay tại trường. </a:t>
              </a:r>
              <a:endParaRPr lang="vi-VN" sz="40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41299" flipH="1" flipV="1">
            <a:off x="-88349" y="630045"/>
            <a:ext cx="2977098" cy="97432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51087">
            <a:off x="16551159" y="398904"/>
            <a:ext cx="1822857" cy="1424107"/>
          </a:xfrm>
          <a:prstGeom prst="rect">
            <a:avLst/>
          </a:prstGeom>
        </p:spPr>
      </p:pic>
      <p:sp>
        <p:nvSpPr>
          <p:cNvPr id="14" name="TextBox 13">
            <a:extLst>
              <a:ext uri="{FF2B5EF4-FFF2-40B4-BE49-F238E27FC236}">
                <a16:creationId xmlns:a16="http://schemas.microsoft.com/office/drawing/2014/main" id="{AD5AE647-E76C-7919-C044-CF755286F258}"/>
              </a:ext>
            </a:extLst>
          </p:cNvPr>
          <p:cNvSpPr txBox="1"/>
          <p:nvPr/>
        </p:nvSpPr>
        <p:spPr>
          <a:xfrm>
            <a:off x="370298" y="651499"/>
            <a:ext cx="17547399" cy="3470887"/>
          </a:xfrm>
          <a:prstGeom prst="rect">
            <a:avLst/>
          </a:prstGeom>
          <a:noFill/>
        </p:spPr>
        <p:txBody>
          <a:bodyPr wrap="square">
            <a:spAutoFit/>
          </a:bodyPr>
          <a:lstStyle/>
          <a:p>
            <a:pPr marL="0" marR="0" algn="ctr">
              <a:lnSpc>
                <a:spcPct val="150000"/>
              </a:lnSpc>
              <a:spcBef>
                <a:spcPts val="0"/>
              </a:spcBef>
              <a:spcAft>
                <a:spcPts val="0"/>
              </a:spcAft>
            </a:pPr>
            <a:r>
              <a:rPr lang="vi-VN" sz="7800" b="1" kern="0" dirty="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ĐỀ 1</a:t>
            </a:r>
            <a:r>
              <a:rPr lang="vi-VN" sz="7800" b="1" ker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7800" b="1" ker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7800" b="1" ker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TRƯỜNG EM XANH, SẠCH, ĐẸP </a:t>
            </a:r>
            <a:endParaRPr lang="en-US" sz="7800" b="1" kern="0" dirty="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TextBox 14">
            <a:extLst>
              <a:ext uri="{FF2B5EF4-FFF2-40B4-BE49-F238E27FC236}">
                <a16:creationId xmlns:a16="http://schemas.microsoft.com/office/drawing/2014/main" id="{2173C747-22A8-583C-4FE9-2EDF60402A90}"/>
              </a:ext>
            </a:extLst>
          </p:cNvPr>
          <p:cNvSpPr txBox="1"/>
          <p:nvPr/>
        </p:nvSpPr>
        <p:spPr>
          <a:xfrm>
            <a:off x="197572" y="4762500"/>
            <a:ext cx="17892852" cy="4873001"/>
          </a:xfrm>
          <a:prstGeom prst="rect">
            <a:avLst/>
          </a:prstGeom>
          <a:noFill/>
        </p:spPr>
        <p:txBody>
          <a:bodyPr wrap="square">
            <a:spAutoFit/>
          </a:bodyPr>
          <a:lstStyle/>
          <a:p>
            <a:pPr algn="ctr">
              <a:lnSpc>
                <a:spcPct val="150000"/>
              </a:lnSpc>
            </a:pPr>
            <a:r>
              <a:rPr lang="en-US" sz="7200" b="1">
                <a:solidFill>
                  <a:srgbClr val="FF0000"/>
                </a:solidFill>
                <a:effectLst/>
                <a:latin typeface="Arial" panose="020B0604020202020204" pitchFamily="34" charset="0"/>
                <a:ea typeface="Calibri" panose="020F0502020204030204" pitchFamily="34" charset="0"/>
                <a:cs typeface="Arial" panose="020B0604020202020204" pitchFamily="34" charset="0"/>
              </a:rPr>
              <a:t>Tuần 4. </a:t>
            </a:r>
          </a:p>
          <a:p>
            <a:pPr algn="ctr">
              <a:lnSpc>
                <a:spcPct val="150000"/>
              </a:lnSpc>
            </a:pPr>
            <a:r>
              <a:rPr lang="en-US" sz="72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2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200" b="1">
                <a:solidFill>
                  <a:srgbClr val="FF0000"/>
                </a:solidFill>
                <a:latin typeface="Arial" panose="020B0604020202020204" pitchFamily="34" charset="0"/>
                <a:ea typeface="Calibri" panose="020F0502020204030204" pitchFamily="34" charset="0"/>
                <a:cs typeface="Arial" panose="020B0604020202020204" pitchFamily="34" charset="0"/>
              </a:rPr>
              <a:t>Dự án Hành lang xanh – Hoạt </a:t>
            </a:r>
            <a:r>
              <a:rPr lang="en-US" sz="7200" b="1">
                <a:solidFill>
                  <a:srgbClr val="FF0000"/>
                </a:solidFill>
                <a:effectLst/>
                <a:latin typeface="Arial" panose="020B0604020202020204" pitchFamily="34" charset="0"/>
                <a:ea typeface="Calibri" panose="020F0502020204030204" pitchFamily="34" charset="0"/>
                <a:cs typeface="Arial" panose="020B0604020202020204" pitchFamily="34" charset="0"/>
              </a:rPr>
              <a:t>động 3,4</a:t>
            </a:r>
            <a:endParaRPr lang="en-US" sz="7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D3B2D0A2-B9E0-1E33-460D-D395ED2A49D4}"/>
              </a:ext>
            </a:extLst>
          </p:cNvPr>
          <p:cNvCxnSpPr>
            <a:cxnSpLocks/>
          </p:cNvCxnSpPr>
          <p:nvPr/>
        </p:nvCxnSpPr>
        <p:spPr>
          <a:xfrm>
            <a:off x="1456614" y="4533900"/>
            <a:ext cx="15374765" cy="0"/>
          </a:xfrm>
          <a:prstGeom prst="line">
            <a:avLst/>
          </a:prstGeom>
          <a:ln w="38100">
            <a:solidFill>
              <a:srgbClr val="965B3A"/>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134125"/>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3762"/>
          <a:stretch>
            <a:fillRect/>
          </a:stretch>
        </p:blipFill>
        <p:spPr>
          <a:xfrm flipH="1">
            <a:off x="14857218" y="8567057"/>
            <a:ext cx="3457996" cy="1719943"/>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0" y="0"/>
            <a:ext cx="2530899" cy="1769907"/>
          </a:xfrm>
          <a:prstGeom prst="rect">
            <a:avLst/>
          </a:prstGeom>
        </p:spPr>
      </p:pic>
      <p:grpSp>
        <p:nvGrpSpPr>
          <p:cNvPr id="8" name="Group 7">
            <a:extLst>
              <a:ext uri="{FF2B5EF4-FFF2-40B4-BE49-F238E27FC236}">
                <a16:creationId xmlns:a16="http://schemas.microsoft.com/office/drawing/2014/main" id="{7175CE80-D71B-7985-8160-0B54F8698AE5}"/>
              </a:ext>
            </a:extLst>
          </p:cNvPr>
          <p:cNvGrpSpPr/>
          <p:nvPr/>
        </p:nvGrpSpPr>
        <p:grpSpPr>
          <a:xfrm>
            <a:off x="11167099" y="1264616"/>
            <a:ext cx="6014194" cy="6345850"/>
            <a:chOff x="11148842" y="1525345"/>
            <a:chExt cx="6014194" cy="6345850"/>
          </a:xfrm>
        </p:grpSpPr>
        <p:grpSp>
          <p:nvGrpSpPr>
            <p:cNvPr id="9" name="Group 6">
              <a:extLst>
                <a:ext uri="{FF2B5EF4-FFF2-40B4-BE49-F238E27FC236}">
                  <a16:creationId xmlns:a16="http://schemas.microsoft.com/office/drawing/2014/main" id="{677A0140-4AB8-5D91-1EAB-CB7B6344DE52}"/>
                </a:ext>
              </a:extLst>
            </p:cNvPr>
            <p:cNvGrpSpPr/>
            <p:nvPr/>
          </p:nvGrpSpPr>
          <p:grpSpPr>
            <a:xfrm>
              <a:off x="11148842" y="1857001"/>
              <a:ext cx="6014194" cy="6014194"/>
              <a:chOff x="0" y="0"/>
              <a:chExt cx="812800" cy="812800"/>
            </a:xfrm>
          </p:grpSpPr>
          <p:sp>
            <p:nvSpPr>
              <p:cNvPr id="12" name="Freeform 7">
                <a:extLst>
                  <a:ext uri="{FF2B5EF4-FFF2-40B4-BE49-F238E27FC236}">
                    <a16:creationId xmlns:a16="http://schemas.microsoft.com/office/drawing/2014/main" id="{41796151-7EE0-6EEE-924F-C83CC0E190A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DEE"/>
              </a:solidFill>
            </p:spPr>
            <p:txBody>
              <a:bodyPr/>
              <a:lstStyle/>
              <a:p>
                <a:endParaRPr lang="en-US"/>
              </a:p>
            </p:txBody>
          </p:sp>
          <p:sp>
            <p:nvSpPr>
              <p:cNvPr id="13" name="TextBox 8">
                <a:extLst>
                  <a:ext uri="{FF2B5EF4-FFF2-40B4-BE49-F238E27FC236}">
                    <a16:creationId xmlns:a16="http://schemas.microsoft.com/office/drawing/2014/main" id="{604E19EE-FC30-A1D8-AC51-B20D074BBA13}"/>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10" name="Picture 10">
              <a:extLst>
                <a:ext uri="{FF2B5EF4-FFF2-40B4-BE49-F238E27FC236}">
                  <a16:creationId xmlns:a16="http://schemas.microsoft.com/office/drawing/2014/main" id="{8474056A-F124-0B29-A896-A0747BFD65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95080">
              <a:off x="12118098" y="1525345"/>
              <a:ext cx="3564645" cy="920326"/>
            </a:xfrm>
            <a:prstGeom prst="rect">
              <a:avLst/>
            </a:prstGeom>
          </p:spPr>
        </p:pic>
        <p:sp>
          <p:nvSpPr>
            <p:cNvPr id="11" name="TextBox 10">
              <a:extLst>
                <a:ext uri="{FF2B5EF4-FFF2-40B4-BE49-F238E27FC236}">
                  <a16:creationId xmlns:a16="http://schemas.microsoft.com/office/drawing/2014/main" id="{9B6D7875-E9C3-E1E2-19E3-13E54326C4C2}"/>
                </a:ext>
              </a:extLst>
            </p:cNvPr>
            <p:cNvSpPr txBox="1"/>
            <p:nvPr/>
          </p:nvSpPr>
          <p:spPr>
            <a:xfrm>
              <a:off x="11659531" y="3388566"/>
              <a:ext cx="4985539" cy="2951064"/>
            </a:xfrm>
            <a:prstGeom prst="rect">
              <a:avLst/>
            </a:prstGeom>
            <a:noFill/>
          </p:spPr>
          <p:txBody>
            <a:bodyPr wrap="square" rtlCol="0">
              <a:spAutoFit/>
            </a:bodyPr>
            <a:lstStyle/>
            <a:p>
              <a:pPr algn="ctr">
                <a:lnSpc>
                  <a:spcPct val="150000"/>
                </a:lnSpc>
              </a:pPr>
              <a:r>
                <a:rPr lang="en-US" sz="66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NỘI DUNG BÀI HỌC</a:t>
              </a:r>
            </a:p>
          </p:txBody>
        </p:sp>
      </p:grpSp>
      <p:grpSp>
        <p:nvGrpSpPr>
          <p:cNvPr id="14" name="Group 13">
            <a:extLst>
              <a:ext uri="{FF2B5EF4-FFF2-40B4-BE49-F238E27FC236}">
                <a16:creationId xmlns:a16="http://schemas.microsoft.com/office/drawing/2014/main" id="{2471E3EE-FE21-2C66-535B-AB551B0BA415}"/>
              </a:ext>
            </a:extLst>
          </p:cNvPr>
          <p:cNvGrpSpPr/>
          <p:nvPr/>
        </p:nvGrpSpPr>
        <p:grpSpPr>
          <a:xfrm>
            <a:off x="1065533" y="921700"/>
            <a:ext cx="9549579" cy="3395242"/>
            <a:chOff x="1077906" y="763814"/>
            <a:chExt cx="9549579" cy="3395242"/>
          </a:xfrm>
        </p:grpSpPr>
        <p:grpSp>
          <p:nvGrpSpPr>
            <p:cNvPr id="15" name="Group 14">
              <a:extLst>
                <a:ext uri="{FF2B5EF4-FFF2-40B4-BE49-F238E27FC236}">
                  <a16:creationId xmlns:a16="http://schemas.microsoft.com/office/drawing/2014/main" id="{2DABAF85-4A38-794E-F7E9-A8E20EAD4F71}"/>
                </a:ext>
              </a:extLst>
            </p:cNvPr>
            <p:cNvGrpSpPr/>
            <p:nvPr/>
          </p:nvGrpSpPr>
          <p:grpSpPr>
            <a:xfrm>
              <a:off x="1077906" y="1204311"/>
              <a:ext cx="9549579" cy="2954745"/>
              <a:chOff x="1051751" y="1519237"/>
              <a:chExt cx="9549579" cy="2954745"/>
            </a:xfrm>
          </p:grpSpPr>
          <p:grpSp>
            <p:nvGrpSpPr>
              <p:cNvPr id="21" name="Group 3">
                <a:extLst>
                  <a:ext uri="{FF2B5EF4-FFF2-40B4-BE49-F238E27FC236}">
                    <a16:creationId xmlns:a16="http://schemas.microsoft.com/office/drawing/2014/main" id="{CF8C2D3A-ECD9-C05D-372B-DD664C31A5E1}"/>
                  </a:ext>
                </a:extLst>
              </p:cNvPr>
              <p:cNvGrpSpPr/>
              <p:nvPr/>
            </p:nvGrpSpPr>
            <p:grpSpPr>
              <a:xfrm>
                <a:off x="1051751" y="1519237"/>
                <a:ext cx="9549579" cy="2954745"/>
                <a:chOff x="0" y="-47625"/>
                <a:chExt cx="2355171" cy="2333477"/>
              </a:xfrm>
            </p:grpSpPr>
            <p:sp>
              <p:nvSpPr>
                <p:cNvPr id="23" name="Freeform 4">
                  <a:extLst>
                    <a:ext uri="{FF2B5EF4-FFF2-40B4-BE49-F238E27FC236}">
                      <a16:creationId xmlns:a16="http://schemas.microsoft.com/office/drawing/2014/main" id="{087D31A0-B646-033E-9CA7-C84D18973F0E}"/>
                    </a:ext>
                  </a:extLst>
                </p:cNvPr>
                <p:cNvSpPr/>
                <p:nvPr/>
              </p:nvSpPr>
              <p:spPr>
                <a:xfrm>
                  <a:off x="0" y="0"/>
                  <a:ext cx="2355171" cy="2285852"/>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E8EFFC"/>
                </a:solidFill>
              </p:spPr>
              <p:txBody>
                <a:bodyPr/>
                <a:lstStyle/>
                <a:p>
                  <a:endParaRPr lang="en-US"/>
                </a:p>
              </p:txBody>
            </p:sp>
            <p:sp>
              <p:nvSpPr>
                <p:cNvPr id="24" name="TextBox 5">
                  <a:extLst>
                    <a:ext uri="{FF2B5EF4-FFF2-40B4-BE49-F238E27FC236}">
                      <a16:creationId xmlns:a16="http://schemas.microsoft.com/office/drawing/2014/main" id="{F616BA21-8383-0661-76B8-EC59B771BAAB}"/>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2" name="TextBox 21">
                <a:extLst>
                  <a:ext uri="{FF2B5EF4-FFF2-40B4-BE49-F238E27FC236}">
                    <a16:creationId xmlns:a16="http://schemas.microsoft.com/office/drawing/2014/main" id="{187A3FAB-374E-C617-14E0-AF5E6E013BDB}"/>
                  </a:ext>
                </a:extLst>
              </p:cNvPr>
              <p:cNvSpPr txBox="1"/>
              <p:nvPr/>
            </p:nvSpPr>
            <p:spPr>
              <a:xfrm>
                <a:off x="2027173" y="2027674"/>
                <a:ext cx="7315200" cy="1998176"/>
              </a:xfrm>
              <a:prstGeom prst="rect">
                <a:avLst/>
              </a:prstGeom>
              <a:noFill/>
            </p:spPr>
            <p:txBody>
              <a:bodyPr wrap="square">
                <a:spAutoFit/>
              </a:bodyPr>
              <a:lstStyle/>
              <a:p>
                <a:pPr marR="0" algn="ctr">
                  <a:lnSpc>
                    <a:spcPct val="150000"/>
                  </a:lnSpc>
                  <a:spcBef>
                    <a:spcPts val="0"/>
                  </a:spcBef>
                  <a:spcAft>
                    <a:spcPts val="0"/>
                  </a:spcAft>
                </a:pPr>
                <a:r>
                  <a:rPr lang="en-US"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b="1"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en-US" sz="4400" b="1">
                    <a:solidFill>
                      <a:srgbClr val="000000"/>
                    </a:solidFill>
                    <a:latin typeface="Arial" panose="020B0604020202020204" pitchFamily="34" charset="0"/>
                    <a:ea typeface="Calibri" panose="020F0502020204030204" pitchFamily="34" charset="0"/>
                    <a:cs typeface="Arial" panose="020B0604020202020204" pitchFamily="34" charset="0"/>
                  </a:rPr>
                  <a:t> 3: Trang trí hành lang lớp học</a:t>
                </a:r>
                <a:endPar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16" name="Picture 9">
              <a:extLst>
                <a:ext uri="{FF2B5EF4-FFF2-40B4-BE49-F238E27FC236}">
                  <a16:creationId xmlns:a16="http://schemas.microsoft.com/office/drawing/2014/main" id="{1565CA99-E0B9-3391-B0B5-E790EDAAD8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42787" y="763814"/>
              <a:ext cx="3600289" cy="877161"/>
            </a:xfrm>
            <a:prstGeom prst="rect">
              <a:avLst/>
            </a:prstGeom>
          </p:spPr>
        </p:pic>
      </p:grpSp>
      <p:grpSp>
        <p:nvGrpSpPr>
          <p:cNvPr id="25" name="Group 24">
            <a:extLst>
              <a:ext uri="{FF2B5EF4-FFF2-40B4-BE49-F238E27FC236}">
                <a16:creationId xmlns:a16="http://schemas.microsoft.com/office/drawing/2014/main" id="{7BCD8799-164F-2F50-F26E-70A843087980}"/>
              </a:ext>
            </a:extLst>
          </p:cNvPr>
          <p:cNvGrpSpPr/>
          <p:nvPr/>
        </p:nvGrpSpPr>
        <p:grpSpPr>
          <a:xfrm>
            <a:off x="1049204" y="5032700"/>
            <a:ext cx="9549579" cy="4077591"/>
            <a:chOff x="1077906" y="763814"/>
            <a:chExt cx="9549579" cy="4077591"/>
          </a:xfrm>
        </p:grpSpPr>
        <p:grpSp>
          <p:nvGrpSpPr>
            <p:cNvPr id="26" name="Group 25">
              <a:extLst>
                <a:ext uri="{FF2B5EF4-FFF2-40B4-BE49-F238E27FC236}">
                  <a16:creationId xmlns:a16="http://schemas.microsoft.com/office/drawing/2014/main" id="{51581169-03AB-A251-019D-A100B855A880}"/>
                </a:ext>
              </a:extLst>
            </p:cNvPr>
            <p:cNvGrpSpPr/>
            <p:nvPr/>
          </p:nvGrpSpPr>
          <p:grpSpPr>
            <a:xfrm>
              <a:off x="1077906" y="1204311"/>
              <a:ext cx="9549579" cy="3637094"/>
              <a:chOff x="1051751" y="1519237"/>
              <a:chExt cx="9549579" cy="3637094"/>
            </a:xfrm>
          </p:grpSpPr>
          <p:grpSp>
            <p:nvGrpSpPr>
              <p:cNvPr id="28" name="Group 3">
                <a:extLst>
                  <a:ext uri="{FF2B5EF4-FFF2-40B4-BE49-F238E27FC236}">
                    <a16:creationId xmlns:a16="http://schemas.microsoft.com/office/drawing/2014/main" id="{6DFCEB1C-70A3-C1D9-CC78-47D993841443}"/>
                  </a:ext>
                </a:extLst>
              </p:cNvPr>
              <p:cNvGrpSpPr/>
              <p:nvPr/>
            </p:nvGrpSpPr>
            <p:grpSpPr>
              <a:xfrm>
                <a:off x="1051751" y="1519237"/>
                <a:ext cx="9549579" cy="3637094"/>
                <a:chOff x="0" y="-47625"/>
                <a:chExt cx="2355171" cy="2872355"/>
              </a:xfrm>
            </p:grpSpPr>
            <p:sp>
              <p:nvSpPr>
                <p:cNvPr id="30" name="Freeform 4">
                  <a:extLst>
                    <a:ext uri="{FF2B5EF4-FFF2-40B4-BE49-F238E27FC236}">
                      <a16:creationId xmlns:a16="http://schemas.microsoft.com/office/drawing/2014/main" id="{5779E3D2-7913-FBC0-A6B8-0D4A2A971AD6}"/>
                    </a:ext>
                  </a:extLst>
                </p:cNvPr>
                <p:cNvSpPr/>
                <p:nvPr/>
              </p:nvSpPr>
              <p:spPr>
                <a:xfrm>
                  <a:off x="0" y="-1"/>
                  <a:ext cx="2355171" cy="2824731"/>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E8EFFC"/>
                </a:solidFill>
              </p:spPr>
              <p:txBody>
                <a:bodyPr/>
                <a:lstStyle/>
                <a:p>
                  <a:endParaRPr lang="en-US"/>
                </a:p>
              </p:txBody>
            </p:sp>
            <p:sp>
              <p:nvSpPr>
                <p:cNvPr id="31" name="TextBox 5">
                  <a:extLst>
                    <a:ext uri="{FF2B5EF4-FFF2-40B4-BE49-F238E27FC236}">
                      <a16:creationId xmlns:a16="http://schemas.microsoft.com/office/drawing/2014/main" id="{42B8DACC-83AC-0F97-1D8A-04A532E54255}"/>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9" name="TextBox 28">
                <a:extLst>
                  <a:ext uri="{FF2B5EF4-FFF2-40B4-BE49-F238E27FC236}">
                    <a16:creationId xmlns:a16="http://schemas.microsoft.com/office/drawing/2014/main" id="{DB62E267-361C-714A-9028-007137E6EF8A}"/>
                  </a:ext>
                </a:extLst>
              </p:cNvPr>
              <p:cNvSpPr txBox="1"/>
              <p:nvPr/>
            </p:nvSpPr>
            <p:spPr>
              <a:xfrm>
                <a:off x="1556408" y="2396398"/>
                <a:ext cx="8540263" cy="1998176"/>
              </a:xfrm>
              <a:prstGeom prst="rect">
                <a:avLst/>
              </a:prstGeom>
              <a:noFill/>
            </p:spPr>
            <p:txBody>
              <a:bodyPr wrap="square">
                <a:spAutoFit/>
              </a:bodyPr>
              <a:lstStyle/>
              <a:p>
                <a:pPr marR="0" algn="ctr">
                  <a:lnSpc>
                    <a:spcPct val="150000"/>
                  </a:lnSpc>
                  <a:spcBef>
                    <a:spcPts val="0"/>
                  </a:spcBef>
                  <a:spcAft>
                    <a:spcPts val="0"/>
                  </a:spcAft>
                </a:pPr>
                <a:r>
                  <a:rPr lang="en-US"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b="1"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en-US" sz="4400" b="1">
                    <a:solidFill>
                      <a:srgbClr val="000000"/>
                    </a:solidFill>
                    <a:latin typeface="Arial" panose="020B0604020202020204" pitchFamily="34" charset="0"/>
                    <a:ea typeface="Calibri" panose="020F0502020204030204" pitchFamily="34" charset="0"/>
                    <a:cs typeface="Arial" panose="020B0604020202020204" pitchFamily="34" charset="0"/>
                  </a:rPr>
                  <a:t> 4: </a:t>
                </a:r>
                <a:r>
                  <a:rPr lang="vi-VN" sz="4400" b="1">
                    <a:solidFill>
                      <a:srgbClr val="000000"/>
                    </a:solidFill>
                    <a:latin typeface="Arial" panose="020B0604020202020204" pitchFamily="34" charset="0"/>
                    <a:ea typeface="Calibri" panose="020F0502020204030204" pitchFamily="34" charset="0"/>
                    <a:cs typeface="Arial" panose="020B0604020202020204" pitchFamily="34" charset="0"/>
                  </a:rPr>
                  <a:t>Xây dựng góc Nghệ thuật thiên nhiên</a:t>
                </a:r>
                <a:endPar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9">
              <a:extLst>
                <a:ext uri="{FF2B5EF4-FFF2-40B4-BE49-F238E27FC236}">
                  <a16:creationId xmlns:a16="http://schemas.microsoft.com/office/drawing/2014/main" id="{6AF30AE7-38FD-4545-6858-70A93215F7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42787" y="763814"/>
              <a:ext cx="3600289" cy="877161"/>
            </a:xfrm>
            <a:prstGeom prst="rect">
              <a:avLst/>
            </a:prstGeom>
          </p:spPr>
        </p:pic>
      </p:grpSp>
      <p:pic>
        <p:nvPicPr>
          <p:cNvPr id="33" name="Picture 32" descr="A picture containing clipart, smile, animated cartoon, illustration&#10;&#10;Description automatically generated">
            <a:extLst>
              <a:ext uri="{FF2B5EF4-FFF2-40B4-BE49-F238E27FC236}">
                <a16:creationId xmlns:a16="http://schemas.microsoft.com/office/drawing/2014/main" id="{209A97FC-C19A-64EF-3B01-C58FADE671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46820" y="5518903"/>
            <a:ext cx="6343650" cy="634365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0"/>
            <a:ext cx="3828870" cy="267760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92895">
            <a:off x="1073441" y="309179"/>
            <a:ext cx="15946789" cy="947741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50130">
            <a:off x="15023858" y="7690725"/>
            <a:ext cx="1810291" cy="1452759"/>
          </a:xfrm>
          <a:prstGeom prst="rect">
            <a:avLst/>
          </a:prstGeom>
        </p:spPr>
      </p:pic>
      <p:pic>
        <p:nvPicPr>
          <p:cNvPr id="11" name="Picture 11"/>
          <p:cNvPicPr>
            <a:picLocks noChangeAspect="1"/>
          </p:cNvPicPr>
          <p:nvPr/>
        </p:nvPicPr>
        <p:blipFill>
          <a:blip r:embed="rId8"/>
          <a:srcRect/>
          <a:stretch>
            <a:fillRect/>
          </a:stretch>
        </p:blipFill>
        <p:spPr>
          <a:xfrm rot="468778">
            <a:off x="12209697" y="95280"/>
            <a:ext cx="3227153" cy="2722911"/>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64887" y="5884438"/>
            <a:ext cx="2907272" cy="3193343"/>
          </a:xfrm>
          <a:prstGeom prst="rect">
            <a:avLst/>
          </a:prstGeom>
        </p:spPr>
      </p:pic>
      <p:sp>
        <p:nvSpPr>
          <p:cNvPr id="15" name="TextBox 12">
            <a:extLst>
              <a:ext uri="{FF2B5EF4-FFF2-40B4-BE49-F238E27FC236}">
                <a16:creationId xmlns:a16="http://schemas.microsoft.com/office/drawing/2014/main" id="{3521B93B-F842-22C6-9293-3265B99C837E}"/>
              </a:ext>
            </a:extLst>
          </p:cNvPr>
          <p:cNvSpPr txBox="1"/>
          <p:nvPr/>
        </p:nvSpPr>
        <p:spPr>
          <a:xfrm>
            <a:off x="3205253" y="3837893"/>
            <a:ext cx="11548938" cy="2858731"/>
          </a:xfrm>
          <a:prstGeom prst="rect">
            <a:avLst/>
          </a:prstGeom>
        </p:spPr>
        <p:txBody>
          <a:bodyPr wrap="square" lIns="0" tIns="0" rIns="0" bIns="0" rtlCol="0" anchor="t">
            <a:spAutoFit/>
          </a:bodyPr>
          <a:lstStyle/>
          <a:p>
            <a:pPr lvl="0" algn="ctr">
              <a:lnSpc>
                <a:spcPct val="150000"/>
              </a:lnSpc>
              <a:spcBef>
                <a:spcPct val="0"/>
              </a:spcBef>
            </a:pPr>
            <a:r>
              <a:rPr lang="en-US" sz="6600" b="1">
                <a:latin typeface="Arial" panose="020B0604020202020204" pitchFamily="34" charset="0"/>
                <a:cs typeface="Arial" panose="020B0604020202020204" pitchFamily="34" charset="0"/>
              </a:rPr>
              <a:t>HOẠT ĐỘNG 3: TRANG TRÍ HÀNH LANG LỚP HỌC</a:t>
            </a:r>
            <a:endParaRPr lang="en-US" sz="66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grpSp>
        <p:nvGrpSpPr>
          <p:cNvPr id="38" name="Group 39">
            <a:extLst>
              <a:ext uri="{FF2B5EF4-FFF2-40B4-BE49-F238E27FC236}">
                <a16:creationId xmlns:a16="http://schemas.microsoft.com/office/drawing/2014/main" id="{5DED1606-E0D0-91B8-4570-763C333ECA4A}"/>
              </a:ext>
            </a:extLst>
          </p:cNvPr>
          <p:cNvGrpSpPr/>
          <p:nvPr/>
        </p:nvGrpSpPr>
        <p:grpSpPr>
          <a:xfrm>
            <a:off x="718668" y="900269"/>
            <a:ext cx="470245" cy="470245"/>
            <a:chOff x="0" y="0"/>
            <a:chExt cx="812800" cy="812800"/>
          </a:xfrm>
        </p:grpSpPr>
        <p:sp>
          <p:nvSpPr>
            <p:cNvPr id="39" name="Freeform 40">
              <a:extLst>
                <a:ext uri="{FF2B5EF4-FFF2-40B4-BE49-F238E27FC236}">
                  <a16:creationId xmlns:a16="http://schemas.microsoft.com/office/drawing/2014/main" id="{50B774A4-1128-6ED8-7BAE-02EC6F49734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40E55"/>
            </a:solidFill>
          </p:spPr>
          <p:txBody>
            <a:bodyPr/>
            <a:lstStyle/>
            <a:p>
              <a:endParaRPr lang="en-US"/>
            </a:p>
          </p:txBody>
        </p:sp>
        <p:sp>
          <p:nvSpPr>
            <p:cNvPr id="40" name="TextBox 41">
              <a:extLst>
                <a:ext uri="{FF2B5EF4-FFF2-40B4-BE49-F238E27FC236}">
                  <a16:creationId xmlns:a16="http://schemas.microsoft.com/office/drawing/2014/main" id="{AD21A572-9350-94A0-A242-B5B43FC22C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41" name="Group 40">
            <a:extLst>
              <a:ext uri="{FF2B5EF4-FFF2-40B4-BE49-F238E27FC236}">
                <a16:creationId xmlns:a16="http://schemas.microsoft.com/office/drawing/2014/main" id="{54B3EC9A-9377-22A7-4185-9C2232CD552F}"/>
              </a:ext>
            </a:extLst>
          </p:cNvPr>
          <p:cNvGrpSpPr/>
          <p:nvPr/>
        </p:nvGrpSpPr>
        <p:grpSpPr>
          <a:xfrm>
            <a:off x="453025" y="688764"/>
            <a:ext cx="17373604" cy="9342566"/>
            <a:chOff x="1438428" y="2209924"/>
            <a:chExt cx="15212649" cy="7504432"/>
          </a:xfrm>
          <a:solidFill>
            <a:srgbClr val="F0F8FA"/>
          </a:solidFill>
        </p:grpSpPr>
        <p:pic>
          <p:nvPicPr>
            <p:cNvPr id="42" name="Picture 2">
              <a:extLst>
                <a:ext uri="{FF2B5EF4-FFF2-40B4-BE49-F238E27FC236}">
                  <a16:creationId xmlns:a16="http://schemas.microsoft.com/office/drawing/2014/main" id="{6F044A29-861D-5D00-25D1-3065BA9AAA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a:off x="1438428" y="2211766"/>
              <a:ext cx="7735677" cy="7500749"/>
            </a:xfrm>
            <a:prstGeom prst="rect">
              <a:avLst/>
            </a:prstGeom>
          </p:spPr>
        </p:pic>
        <p:pic>
          <p:nvPicPr>
            <p:cNvPr id="43" name="Picture 3">
              <a:extLst>
                <a:ext uri="{FF2B5EF4-FFF2-40B4-BE49-F238E27FC236}">
                  <a16:creationId xmlns:a16="http://schemas.microsoft.com/office/drawing/2014/main" id="{7EC34B2F-F4D5-59AF-D9A8-D4858CA3E5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a:off x="8915400" y="2209924"/>
              <a:ext cx="7735677" cy="7504432"/>
            </a:xfrm>
            <a:prstGeom prst="rect">
              <a:avLst/>
            </a:prstGeom>
          </p:spPr>
        </p:pic>
      </p:grpSp>
      <p:sp>
        <p:nvSpPr>
          <p:cNvPr id="44" name="TextBox 5">
            <a:extLst>
              <a:ext uri="{FF2B5EF4-FFF2-40B4-BE49-F238E27FC236}">
                <a16:creationId xmlns:a16="http://schemas.microsoft.com/office/drawing/2014/main" id="{29CC591F-7113-B551-162F-E71AFE1052AC}"/>
              </a:ext>
            </a:extLst>
          </p:cNvPr>
          <p:cNvSpPr txBox="1"/>
          <p:nvPr/>
        </p:nvSpPr>
        <p:spPr>
          <a:xfrm>
            <a:off x="457200" y="488248"/>
            <a:ext cx="3412350" cy="3828508"/>
          </a:xfrm>
          <a:prstGeom prst="rect">
            <a:avLst/>
          </a:prstGeom>
        </p:spPr>
        <p:txBody>
          <a:bodyPr lIns="50800" tIns="50800" rIns="50800" bIns="50800" rtlCol="0" anchor="ctr"/>
          <a:lstStyle/>
          <a:p>
            <a:pPr algn="ctr">
              <a:lnSpc>
                <a:spcPts val="2659"/>
              </a:lnSpc>
            </a:pPr>
            <a:endParaRPr/>
          </a:p>
        </p:txBody>
      </p:sp>
      <p:sp>
        <p:nvSpPr>
          <p:cNvPr id="45" name="TextBox 44">
            <a:extLst>
              <a:ext uri="{FF2B5EF4-FFF2-40B4-BE49-F238E27FC236}">
                <a16:creationId xmlns:a16="http://schemas.microsoft.com/office/drawing/2014/main" id="{D5881C5C-74DA-F1B8-0300-C644B84A0CB3}"/>
              </a:ext>
            </a:extLst>
          </p:cNvPr>
          <p:cNvSpPr txBox="1"/>
          <p:nvPr/>
        </p:nvSpPr>
        <p:spPr>
          <a:xfrm>
            <a:off x="847619" y="1794263"/>
            <a:ext cx="10301508" cy="7878439"/>
          </a:xfrm>
          <a:prstGeom prst="rect">
            <a:avLst/>
          </a:prstGeom>
          <a:noFill/>
        </p:spPr>
        <p:txBody>
          <a:bodyPr wrap="square">
            <a:spAutoFit/>
          </a:bodyPr>
          <a:lstStyle/>
          <a:p>
            <a:pPr marL="571500" marR="0" indent="-571500" algn="just">
              <a:lnSpc>
                <a:spcPct val="150000"/>
              </a:lnSpc>
              <a:spcBef>
                <a:spcPts val="0"/>
              </a:spcBef>
              <a:spcAft>
                <a:spcPts val="0"/>
              </a:spcAft>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Các nhóm thảo luận và đề xuất ý tưởng trang trí hành lang lớp học từ chậu cây làm từ chai nhựa tái chế bằng chính những chậu cây các em đã sáng tạo trong tiết </a:t>
            </a:r>
            <a:r>
              <a:rPr lang="vi-VN" sz="3800" i="1">
                <a:solidFill>
                  <a:srgbClr val="000000"/>
                </a:solidFill>
                <a:latin typeface="Arial" panose="020B0604020202020204" pitchFamily="34" charset="0"/>
                <a:ea typeface="Calibri" panose="020F0502020204030204" pitchFamily="34" charset="0"/>
                <a:cs typeface="Arial" panose="020B0604020202020204" pitchFamily="34" charset="0"/>
              </a:rPr>
              <a:t>Hoạt động giáo dục theo chủ đề</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tuần trước. </a:t>
            </a:r>
          </a:p>
          <a:p>
            <a:pPr marL="571500" marR="0" indent="-571500" algn="just">
              <a:lnSpc>
                <a:spcPct val="150000"/>
              </a:lnSpc>
              <a:spcBef>
                <a:spcPts val="0"/>
              </a:spcBef>
              <a:spcAft>
                <a:spcPts val="0"/>
              </a:spcAft>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Các nhóm thống nhất ý tưởng và thực hiện</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việc trình bày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trang trí hành lang lớp học .</a:t>
            </a:r>
          </a:p>
          <a:p>
            <a:pPr marL="571500" marR="0" indent="-571500" algn="just">
              <a:lnSpc>
                <a:spcPct val="150000"/>
              </a:lnSpc>
              <a:spcBef>
                <a:spcPts val="0"/>
              </a:spcBef>
              <a:spcAft>
                <a:spcPts val="0"/>
              </a:spcAft>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Sau đó, các nhóm nhận xét, đánh giá ý tưởng của nhóm bạn. </a:t>
            </a:r>
          </a:p>
        </p:txBody>
      </p:sp>
      <p:grpSp>
        <p:nvGrpSpPr>
          <p:cNvPr id="47" name="Group 46">
            <a:extLst>
              <a:ext uri="{FF2B5EF4-FFF2-40B4-BE49-F238E27FC236}">
                <a16:creationId xmlns:a16="http://schemas.microsoft.com/office/drawing/2014/main" id="{3DF8CE2D-24F6-846B-E70F-F6B08E83DE0B}"/>
              </a:ext>
            </a:extLst>
          </p:cNvPr>
          <p:cNvGrpSpPr/>
          <p:nvPr/>
        </p:nvGrpSpPr>
        <p:grpSpPr>
          <a:xfrm>
            <a:off x="409122" y="441829"/>
            <a:ext cx="6144253" cy="1108019"/>
            <a:chOff x="409122" y="441829"/>
            <a:chExt cx="6144253" cy="1108019"/>
          </a:xfrm>
        </p:grpSpPr>
        <p:grpSp>
          <p:nvGrpSpPr>
            <p:cNvPr id="48" name="Group 8">
              <a:extLst>
                <a:ext uri="{FF2B5EF4-FFF2-40B4-BE49-F238E27FC236}">
                  <a16:creationId xmlns:a16="http://schemas.microsoft.com/office/drawing/2014/main" id="{E26EF72C-687D-1F07-11B0-075E5B81DFC8}"/>
                </a:ext>
              </a:extLst>
            </p:cNvPr>
            <p:cNvGrpSpPr/>
            <p:nvPr/>
          </p:nvGrpSpPr>
          <p:grpSpPr>
            <a:xfrm rot="36615">
              <a:off x="409122" y="441829"/>
              <a:ext cx="6144253" cy="1108019"/>
              <a:chOff x="-4264" y="526876"/>
              <a:chExt cx="5693741" cy="848774"/>
            </a:xfrm>
          </p:grpSpPr>
          <p:sp>
            <p:nvSpPr>
              <p:cNvPr id="50" name="Freeform 9">
                <a:extLst>
                  <a:ext uri="{FF2B5EF4-FFF2-40B4-BE49-F238E27FC236}">
                    <a16:creationId xmlns:a16="http://schemas.microsoft.com/office/drawing/2014/main" id="{6B7E5F7F-260A-3FAC-91F9-719853F13A11}"/>
                  </a:ext>
                </a:extLst>
              </p:cNvPr>
              <p:cNvSpPr/>
              <p:nvPr/>
            </p:nvSpPr>
            <p:spPr>
              <a:xfrm>
                <a:off x="-4264" y="526876"/>
                <a:ext cx="5693741" cy="848774"/>
              </a:xfrm>
              <a:custGeom>
                <a:avLst/>
                <a:gdLst/>
                <a:ahLst/>
                <a:cxnLst/>
                <a:rect l="l" t="t" r="r" b="b"/>
                <a:pathLst>
                  <a:path w="5491572" h="848774">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4"/>
                      <a:pt x="5367112" y="848774"/>
                    </a:cubicBezTo>
                    <a:close/>
                  </a:path>
                </a:pathLst>
              </a:custGeom>
              <a:solidFill>
                <a:schemeClr val="accent5">
                  <a:lumMod val="75000"/>
                </a:schemeClr>
              </a:solidFill>
              <a:ln>
                <a:solidFill>
                  <a:schemeClr val="accent5">
                    <a:lumMod val="50000"/>
                  </a:schemeClr>
                </a:solidFill>
              </a:ln>
            </p:spPr>
            <p:txBody>
              <a:bodyPr/>
              <a:lstStyle/>
              <a:p>
                <a:endParaRPr lang="en-US"/>
              </a:p>
            </p:txBody>
          </p:sp>
        </p:grpSp>
        <p:sp>
          <p:nvSpPr>
            <p:cNvPr id="49" name="TextBox 48">
              <a:extLst>
                <a:ext uri="{FF2B5EF4-FFF2-40B4-BE49-F238E27FC236}">
                  <a16:creationId xmlns:a16="http://schemas.microsoft.com/office/drawing/2014/main" id="{4DBAE1A3-8A97-0B33-FE90-C5A24874580E}"/>
                </a:ext>
              </a:extLst>
            </p:cNvPr>
            <p:cNvSpPr txBox="1"/>
            <p:nvPr/>
          </p:nvSpPr>
          <p:spPr>
            <a:xfrm>
              <a:off x="682585" y="492453"/>
              <a:ext cx="5597325" cy="861774"/>
            </a:xfrm>
            <a:prstGeom prst="rect">
              <a:avLst/>
            </a:prstGeom>
            <a:noFill/>
          </p:spPr>
          <p:txBody>
            <a:bodyPr wrap="square">
              <a:spAutoFit/>
            </a:bodyPr>
            <a:lstStyle/>
            <a:p>
              <a:pPr marL="0" marR="0" algn="ctr">
                <a:spcBef>
                  <a:spcPts val="0"/>
                </a:spcBef>
                <a:spcAft>
                  <a:spcPts val="0"/>
                </a:spcAft>
              </a:pPr>
              <a:r>
                <a:rPr lang="en-US" sz="5000" b="1">
                  <a:solidFill>
                    <a:schemeClr val="bg1"/>
                  </a:solidFill>
                  <a:latin typeface="Arial" panose="020B0604020202020204" pitchFamily="34" charset="0"/>
                  <a:ea typeface="Calibri" panose="020F0502020204030204" pitchFamily="34" charset="0"/>
                  <a:cs typeface="Arial" panose="020B0604020202020204" pitchFamily="34" charset="0"/>
                </a:rPr>
                <a:t>Hoạt động nhóm</a:t>
              </a:r>
              <a:endParaRPr lang="en-US" sz="5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8" name="Picture 27" descr="A cartoon of a brain with blue glasses and question marks&#10;&#10;Description automatically generated with medium confidence">
            <a:extLst>
              <a:ext uri="{FF2B5EF4-FFF2-40B4-BE49-F238E27FC236}">
                <a16:creationId xmlns:a16="http://schemas.microsoft.com/office/drawing/2014/main" id="{4B9BD11C-D90F-7093-D731-C270CD216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4852" y="-214971"/>
            <a:ext cx="2822023" cy="1881348"/>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0688">
            <a:off x="-139193" y="9110450"/>
            <a:ext cx="921625" cy="1124504"/>
          </a:xfrm>
          <a:prstGeom prst="rect">
            <a:avLst/>
          </a:prstGeom>
        </p:spPr>
      </p:pic>
      <p:grpSp>
        <p:nvGrpSpPr>
          <p:cNvPr id="59" name="Group 58">
            <a:extLst>
              <a:ext uri="{FF2B5EF4-FFF2-40B4-BE49-F238E27FC236}">
                <a16:creationId xmlns:a16="http://schemas.microsoft.com/office/drawing/2014/main" id="{240B9C85-F7F3-8072-6EF3-46A59511E36F}"/>
              </a:ext>
            </a:extLst>
          </p:cNvPr>
          <p:cNvGrpSpPr/>
          <p:nvPr/>
        </p:nvGrpSpPr>
        <p:grpSpPr>
          <a:xfrm>
            <a:off x="11720552" y="3276165"/>
            <a:ext cx="5343466" cy="4167763"/>
            <a:chOff x="12014031" y="3224439"/>
            <a:chExt cx="5343466" cy="4167763"/>
          </a:xfrm>
        </p:grpSpPr>
        <p:pic>
          <p:nvPicPr>
            <p:cNvPr id="58" name="Picture 57" descr="A long shot of a hallway&#10;&#10;Description automatically generated">
              <a:extLst>
                <a:ext uri="{FF2B5EF4-FFF2-40B4-BE49-F238E27FC236}">
                  <a16:creationId xmlns:a16="http://schemas.microsoft.com/office/drawing/2014/main" id="{362EBA05-A9C6-AC5F-E2EB-45078DD977DC}"/>
                </a:ext>
              </a:extLst>
            </p:cNvPr>
            <p:cNvPicPr>
              <a:picLocks noChangeAspect="1"/>
            </p:cNvPicPr>
            <p:nvPr/>
          </p:nvPicPr>
          <p:blipFill rotWithShape="1">
            <a:blip r:embed="rId7">
              <a:extLst>
                <a:ext uri="{28A0092B-C50C-407E-A947-70E740481C1C}">
                  <a14:useLocalDpi xmlns:a14="http://schemas.microsoft.com/office/drawing/2010/main" val="0"/>
                </a:ext>
              </a:extLst>
            </a:blip>
            <a:srcRect l="41723" t="32808" r="8387" b="1886"/>
            <a:stretch/>
          </p:blipFill>
          <p:spPr>
            <a:xfrm>
              <a:off x="12014031" y="3716639"/>
              <a:ext cx="5343466" cy="36755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7" name="Picture 2" descr="Push pin ">
              <a:extLst>
                <a:ext uri="{FF2B5EF4-FFF2-40B4-BE49-F238E27FC236}">
                  <a16:creationId xmlns:a16="http://schemas.microsoft.com/office/drawing/2014/main" id="{0D0290FD-40CE-AFAB-050C-50755B36E6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947481">
              <a:off x="14321766" y="3224439"/>
              <a:ext cx="727995" cy="7279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3112769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par>
                                <p:cTn id="8" presetID="22" presetClass="entr" presetSubtype="2"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right)">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wipe(left)">
                                      <p:cBhvr>
                                        <p:cTn id="19" dur="500"/>
                                        <p:tgtEl>
                                          <p:spTgt spid="4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5">
                                            <p:txEl>
                                              <p:pRg st="1" end="1"/>
                                            </p:txEl>
                                          </p:spTgt>
                                        </p:tgtEl>
                                        <p:attrNameLst>
                                          <p:attrName>style.visibility</p:attrName>
                                        </p:attrNameLst>
                                      </p:cBhvr>
                                      <p:to>
                                        <p:strVal val="visible"/>
                                      </p:to>
                                    </p:set>
                                    <p:animEffect transition="in" filter="wipe(left)">
                                      <p:cBhvr>
                                        <p:cTn id="24" dur="500"/>
                                        <p:tgtEl>
                                          <p:spTgt spid="45">
                                            <p:txEl>
                                              <p:pRg st="1" end="1"/>
                                            </p:txEl>
                                          </p:spTgt>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45">
                                            <p:txEl>
                                              <p:pRg st="2" end="2"/>
                                            </p:txEl>
                                          </p:spTgt>
                                        </p:tgtEl>
                                        <p:attrNameLst>
                                          <p:attrName>style.visibility</p:attrName>
                                        </p:attrNameLst>
                                      </p:cBhvr>
                                      <p:to>
                                        <p:strVal val="visible"/>
                                      </p:to>
                                    </p:set>
                                    <p:animEffect transition="in" filter="wipe(left)">
                                      <p:cBhvr>
                                        <p:cTn id="28" dur="500"/>
                                        <p:tgtEl>
                                          <p:spTgt spid="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282432">
            <a:off x="16577952" y="-28581"/>
            <a:ext cx="1762641" cy="172738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20688">
            <a:off x="17283005" y="9201740"/>
            <a:ext cx="921625" cy="1124504"/>
          </a:xfrm>
          <a:prstGeom prst="rect">
            <a:avLst/>
          </a:prstGeom>
        </p:spPr>
      </p:pic>
      <p:grpSp>
        <p:nvGrpSpPr>
          <p:cNvPr id="48" name="Group 47">
            <a:extLst>
              <a:ext uri="{FF2B5EF4-FFF2-40B4-BE49-F238E27FC236}">
                <a16:creationId xmlns:a16="http://schemas.microsoft.com/office/drawing/2014/main" id="{1DD883A5-3087-3D0D-FBAF-194E4AFBB9D7}"/>
              </a:ext>
            </a:extLst>
          </p:cNvPr>
          <p:cNvGrpSpPr/>
          <p:nvPr/>
        </p:nvGrpSpPr>
        <p:grpSpPr>
          <a:xfrm>
            <a:off x="8534400" y="2107720"/>
            <a:ext cx="9405743" cy="4162443"/>
            <a:chOff x="8751858" y="2292470"/>
            <a:chExt cx="9405743" cy="4162443"/>
          </a:xfrm>
        </p:grpSpPr>
        <p:grpSp>
          <p:nvGrpSpPr>
            <p:cNvPr id="49" name="Group 48">
              <a:extLst>
                <a:ext uri="{FF2B5EF4-FFF2-40B4-BE49-F238E27FC236}">
                  <a16:creationId xmlns:a16="http://schemas.microsoft.com/office/drawing/2014/main" id="{246FA01B-C0CC-C398-F1A0-22DFA50E3DCE}"/>
                </a:ext>
              </a:extLst>
            </p:cNvPr>
            <p:cNvGrpSpPr/>
            <p:nvPr/>
          </p:nvGrpSpPr>
          <p:grpSpPr>
            <a:xfrm>
              <a:off x="8751858" y="2292470"/>
              <a:ext cx="8900681" cy="3715780"/>
              <a:chOff x="6093642" y="-449815"/>
              <a:chExt cx="11226815" cy="2946264"/>
            </a:xfrm>
          </p:grpSpPr>
          <p:sp>
            <p:nvSpPr>
              <p:cNvPr id="51" name="Rounded Rectangle 11">
                <a:extLst>
                  <a:ext uri="{FF2B5EF4-FFF2-40B4-BE49-F238E27FC236}">
                    <a16:creationId xmlns:a16="http://schemas.microsoft.com/office/drawing/2014/main" id="{17251D58-AD0A-8E43-CEEB-99FBEA3A9EAA}"/>
                  </a:ext>
                </a:extLst>
              </p:cNvPr>
              <p:cNvSpPr/>
              <p:nvPr/>
            </p:nvSpPr>
            <p:spPr>
              <a:xfrm>
                <a:off x="6093642" y="-449815"/>
                <a:ext cx="11051358" cy="2679193"/>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30000"/>
                  </a:lnSpc>
                </a:pPr>
                <a:endParaRPr lang="en-US" sz="5500" b="1" dirty="0">
                  <a:solidFill>
                    <a:schemeClr val="bg1"/>
                  </a:solidFill>
                  <a:latin typeface="Arial" panose="020B0604020202020204" pitchFamily="34" charset="0"/>
                  <a:cs typeface="Arial" panose="020B0604020202020204" pitchFamily="34" charset="0"/>
                </a:endParaRPr>
              </a:p>
            </p:txBody>
          </p:sp>
          <p:sp>
            <p:nvSpPr>
              <p:cNvPr id="52" name="Rounded Rectangle 12">
                <a:extLst>
                  <a:ext uri="{FF2B5EF4-FFF2-40B4-BE49-F238E27FC236}">
                    <a16:creationId xmlns:a16="http://schemas.microsoft.com/office/drawing/2014/main" id="{71ACB9B9-07ED-0C97-F5C7-A91470FFBA25}"/>
                  </a:ext>
                </a:extLst>
              </p:cNvPr>
              <p:cNvSpPr/>
              <p:nvPr/>
            </p:nvSpPr>
            <p:spPr>
              <a:xfrm>
                <a:off x="6269099" y="-320005"/>
                <a:ext cx="11051358" cy="281645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Vẽ tranh trang trí hành lang với những thông điệp hay như: </a:t>
                </a:r>
                <a:r>
                  <a:rPr lang="vi-VN" sz="3800" i="1">
                    <a:solidFill>
                      <a:schemeClr val="tx1"/>
                    </a:solidFill>
                    <a:latin typeface="Arial" panose="020B0604020202020204" pitchFamily="34" charset="0"/>
                    <a:cs typeface="Arial" panose="020B0604020202020204" pitchFamily="34" charset="0"/>
                  </a:rPr>
                  <a:t>tham gia an toàn giao thông, bảo vệ môi trường</a:t>
                </a:r>
                <a:r>
                  <a:rPr lang="en-US" sz="3800" i="1">
                    <a:solidFill>
                      <a:schemeClr val="tx1"/>
                    </a:solidFill>
                    <a:latin typeface="Arial" panose="020B0604020202020204" pitchFamily="34" charset="0"/>
                    <a:cs typeface="Arial" panose="020B0604020202020204" pitchFamily="34" charset="0"/>
                  </a:rPr>
                  <a:t>,…</a:t>
                </a:r>
                <a:endParaRPr lang="en-US" sz="3800" i="1" dirty="0">
                  <a:solidFill>
                    <a:schemeClr val="tx1"/>
                  </a:solidFill>
                  <a:latin typeface="Arial" panose="020B0604020202020204" pitchFamily="34" charset="0"/>
                  <a:cs typeface="Arial" panose="020B0604020202020204" pitchFamily="34" charset="0"/>
                </a:endParaRPr>
              </a:p>
            </p:txBody>
          </p:sp>
        </p:grpSp>
        <p:pic>
          <p:nvPicPr>
            <p:cNvPr id="50" name="Picture 49" descr="A picture containing text, vector graphics, sign&#10;&#10;Description automatically generated">
              <a:extLst>
                <a:ext uri="{FF2B5EF4-FFF2-40B4-BE49-F238E27FC236}">
                  <a16:creationId xmlns:a16="http://schemas.microsoft.com/office/drawing/2014/main" id="{DA225A1B-1580-7DA2-BE29-0A3B429D4EB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976" b="7433"/>
            <a:stretch/>
          </p:blipFill>
          <p:spPr>
            <a:xfrm>
              <a:off x="16284798" y="4870709"/>
              <a:ext cx="1872803" cy="1584204"/>
            </a:xfrm>
            <a:prstGeom prst="rect">
              <a:avLst/>
            </a:prstGeom>
          </p:spPr>
        </p:pic>
      </p:grpSp>
      <p:grpSp>
        <p:nvGrpSpPr>
          <p:cNvPr id="53" name="Group 52">
            <a:extLst>
              <a:ext uri="{FF2B5EF4-FFF2-40B4-BE49-F238E27FC236}">
                <a16:creationId xmlns:a16="http://schemas.microsoft.com/office/drawing/2014/main" id="{AAF52217-90C2-A3CC-1609-EE19FFDFB0B4}"/>
              </a:ext>
            </a:extLst>
          </p:cNvPr>
          <p:cNvGrpSpPr/>
          <p:nvPr/>
        </p:nvGrpSpPr>
        <p:grpSpPr>
          <a:xfrm>
            <a:off x="1051998" y="6352020"/>
            <a:ext cx="8761579" cy="3754168"/>
            <a:chOff x="8751858" y="6409385"/>
            <a:chExt cx="9405743" cy="3754168"/>
          </a:xfrm>
        </p:grpSpPr>
        <p:grpSp>
          <p:nvGrpSpPr>
            <p:cNvPr id="54" name="Group 53">
              <a:extLst>
                <a:ext uri="{FF2B5EF4-FFF2-40B4-BE49-F238E27FC236}">
                  <a16:creationId xmlns:a16="http://schemas.microsoft.com/office/drawing/2014/main" id="{412CA841-0353-92C7-1961-13194542E580}"/>
                </a:ext>
              </a:extLst>
            </p:cNvPr>
            <p:cNvGrpSpPr/>
            <p:nvPr/>
          </p:nvGrpSpPr>
          <p:grpSpPr>
            <a:xfrm>
              <a:off x="8751858" y="6409385"/>
              <a:ext cx="8900681" cy="3301122"/>
              <a:chOff x="6093642" y="-103814"/>
              <a:chExt cx="11226815" cy="2600263"/>
            </a:xfrm>
          </p:grpSpPr>
          <p:sp>
            <p:nvSpPr>
              <p:cNvPr id="56" name="Rounded Rectangle 11">
                <a:extLst>
                  <a:ext uri="{FF2B5EF4-FFF2-40B4-BE49-F238E27FC236}">
                    <a16:creationId xmlns:a16="http://schemas.microsoft.com/office/drawing/2014/main" id="{7F4D3533-991F-CC98-76A8-2FAD763C23C4}"/>
                  </a:ext>
                </a:extLst>
              </p:cNvPr>
              <p:cNvSpPr/>
              <p:nvPr/>
            </p:nvSpPr>
            <p:spPr>
              <a:xfrm>
                <a:off x="6093642" y="-103814"/>
                <a:ext cx="11051358" cy="2333192"/>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30000"/>
                  </a:lnSpc>
                </a:pPr>
                <a:endParaRPr lang="en-US" sz="5500" b="1" dirty="0">
                  <a:solidFill>
                    <a:schemeClr val="bg1"/>
                  </a:solidFill>
                  <a:latin typeface="Arial" panose="020B0604020202020204" pitchFamily="34" charset="0"/>
                  <a:cs typeface="Arial" panose="020B0604020202020204" pitchFamily="34" charset="0"/>
                </a:endParaRPr>
              </a:p>
            </p:txBody>
          </p:sp>
          <p:sp>
            <p:nvSpPr>
              <p:cNvPr id="57" name="Rounded Rectangle 12">
                <a:extLst>
                  <a:ext uri="{FF2B5EF4-FFF2-40B4-BE49-F238E27FC236}">
                    <a16:creationId xmlns:a16="http://schemas.microsoft.com/office/drawing/2014/main" id="{01FC9C39-CBA3-DB8D-5F95-05FDE6C63BD1}"/>
                  </a:ext>
                </a:extLst>
              </p:cNvPr>
              <p:cNvSpPr/>
              <p:nvPr/>
            </p:nvSpPr>
            <p:spPr>
              <a:xfrm>
                <a:off x="6269099" y="25142"/>
                <a:ext cx="11051358" cy="247130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Trồng các loại cây hoa ở hành lang </a:t>
                </a:r>
                <a:r>
                  <a:rPr lang="en-US" sz="4000">
                    <a:solidFill>
                      <a:schemeClr val="tx1"/>
                    </a:solidFill>
                    <a:latin typeface="Arial" panose="020B0604020202020204" pitchFamily="34" charset="0"/>
                    <a:cs typeface="Arial" panose="020B0604020202020204" pitchFamily="34" charset="0"/>
                  </a:rPr>
                  <a:t>của </a:t>
                </a:r>
                <a:r>
                  <a:rPr lang="vi-VN" sz="4000">
                    <a:solidFill>
                      <a:schemeClr val="tx1"/>
                    </a:solidFill>
                    <a:latin typeface="Arial" panose="020B0604020202020204" pitchFamily="34" charset="0"/>
                    <a:cs typeface="Arial" panose="020B0604020202020204" pitchFamily="34" charset="0"/>
                  </a:rPr>
                  <a:t>lớp học.</a:t>
                </a:r>
                <a:endParaRPr lang="en-US" sz="4000" dirty="0">
                  <a:solidFill>
                    <a:schemeClr val="tx1"/>
                  </a:solidFill>
                  <a:latin typeface="Arial" panose="020B0604020202020204" pitchFamily="34" charset="0"/>
                  <a:cs typeface="Arial" panose="020B0604020202020204" pitchFamily="34" charset="0"/>
                </a:endParaRPr>
              </a:p>
            </p:txBody>
          </p:sp>
        </p:grpSp>
        <p:pic>
          <p:nvPicPr>
            <p:cNvPr id="55" name="Picture 54" descr="A picture containing text, vector graphics, sign&#10;&#10;Description automatically generated">
              <a:extLst>
                <a:ext uri="{FF2B5EF4-FFF2-40B4-BE49-F238E27FC236}">
                  <a16:creationId xmlns:a16="http://schemas.microsoft.com/office/drawing/2014/main" id="{E82257DE-471F-3011-B506-C545A829696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976" b="7433"/>
            <a:stretch/>
          </p:blipFill>
          <p:spPr>
            <a:xfrm>
              <a:off x="16284798" y="8579349"/>
              <a:ext cx="1872803" cy="1584204"/>
            </a:xfrm>
            <a:prstGeom prst="rect">
              <a:avLst/>
            </a:prstGeom>
          </p:spPr>
        </p:pic>
      </p:grpSp>
      <p:pic>
        <p:nvPicPr>
          <p:cNvPr id="2050" name="Picture 2" descr="Top 50 mẫu vẽ trang trí hành lang trường mầm non đẹp nhất">
            <a:extLst>
              <a:ext uri="{FF2B5EF4-FFF2-40B4-BE49-F238E27FC236}">
                <a16:creationId xmlns:a16="http://schemas.microsoft.com/office/drawing/2014/main" id="{1A95FF14-3D85-9ED6-2FDF-062ED5879E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9198" y="2309232"/>
            <a:ext cx="4387129" cy="3290346"/>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Trang trí cây xanh trong lớp học - trong nhà đẹp mát mắt">
            <a:extLst>
              <a:ext uri="{FF2B5EF4-FFF2-40B4-BE49-F238E27FC236}">
                <a16:creationId xmlns:a16="http://schemas.microsoft.com/office/drawing/2014/main" id="{470CA492-F3DE-475A-2AF3-02FE73F902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72800" y="6404542"/>
            <a:ext cx="4150673" cy="3359451"/>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Line Callout 1 (Border and Accent Bar) 3">
            <a:extLst>
              <a:ext uri="{FF2B5EF4-FFF2-40B4-BE49-F238E27FC236}">
                <a16:creationId xmlns:a16="http://schemas.microsoft.com/office/drawing/2014/main" id="{9DAAA410-E1BD-7BDE-4C37-A1E9B105BC68}"/>
              </a:ext>
            </a:extLst>
          </p:cNvPr>
          <p:cNvSpPr/>
          <p:nvPr/>
        </p:nvSpPr>
        <p:spPr>
          <a:xfrm>
            <a:off x="228600" y="475657"/>
            <a:ext cx="7239000" cy="1305055"/>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5000" b="1">
                <a:solidFill>
                  <a:srgbClr val="C00000"/>
                </a:solidFill>
                <a:latin typeface="Arial" panose="020B0604020202020204" pitchFamily="34" charset="0"/>
                <a:cs typeface="Arial" panose="020B0604020202020204" pitchFamily="34" charset="0"/>
              </a:rPr>
              <a:t>Gợi ý câu trả lời</a:t>
            </a:r>
            <a:endParaRPr lang="en-US" sz="5000" b="1" i="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09304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arn(inVertical)">
                                      <p:cBhvr>
                                        <p:cTn id="12" dur="500"/>
                                        <p:tgtEl>
                                          <p:spTgt spid="48"/>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barn(inVertical)">
                                      <p:cBhvr>
                                        <p:cTn id="20" dur="500"/>
                                        <p:tgtEl>
                                          <p:spTgt spid="53"/>
                                        </p:tgtEl>
                                      </p:cBhvr>
                                    </p:animEffect>
                                  </p:childTnLst>
                                </p:cTn>
                              </p:par>
                              <p:par>
                                <p:cTn id="21" presetID="16" presetClass="entr" presetSubtype="21"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barn(inVertical)">
                                      <p:cBhvr>
                                        <p:cTn id="2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657" y="0"/>
            <a:ext cx="1338943" cy="127564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11600" y="-32657"/>
            <a:ext cx="1484447" cy="1371876"/>
          </a:xfrm>
          <a:prstGeom prst="rect">
            <a:avLst/>
          </a:prstGeom>
        </p:spPr>
      </p:pic>
      <p:sp>
        <p:nvSpPr>
          <p:cNvPr id="10" name="TextBox 9">
            <a:extLst>
              <a:ext uri="{FF2B5EF4-FFF2-40B4-BE49-F238E27FC236}">
                <a16:creationId xmlns:a16="http://schemas.microsoft.com/office/drawing/2014/main" id="{914E7ABE-70E3-D786-FE41-17E2A9AE4F1E}"/>
              </a:ext>
            </a:extLst>
          </p:cNvPr>
          <p:cNvSpPr txBox="1"/>
          <p:nvPr/>
        </p:nvSpPr>
        <p:spPr>
          <a:xfrm>
            <a:off x="912309" y="1692898"/>
            <a:ext cx="16535399" cy="459491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Hành lang lớp học của chúng ta đã thay đổi diện mạo, như được khoác một chiếc áo mới sau khi các em trang trí bằng chậu cây làm từ chai nhựa tái chế.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Mỗi chậu cây mang một màu sắc riêng, đều góp phần tô điểm cho hành lang lớp học thêm đẹp</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1" name="Picture 10" descr="A group of cartoon children holding hands&#10;&#10;Description automatically generated">
            <a:extLst>
              <a:ext uri="{FF2B5EF4-FFF2-40B4-BE49-F238E27FC236}">
                <a16:creationId xmlns:a16="http://schemas.microsoft.com/office/drawing/2014/main" id="{80C3CC07-0B42-3EDC-0DAD-CCA3ADCFB017}"/>
              </a:ext>
            </a:extLst>
          </p:cNvPr>
          <p:cNvPicPr>
            <a:picLocks noChangeAspect="1"/>
          </p:cNvPicPr>
          <p:nvPr/>
        </p:nvPicPr>
        <p:blipFill rotWithShape="1">
          <a:blip r:embed="rId6">
            <a:extLst>
              <a:ext uri="{28A0092B-C50C-407E-A947-70E740481C1C}">
                <a14:useLocalDpi xmlns:a14="http://schemas.microsoft.com/office/drawing/2010/main" val="0"/>
              </a:ext>
            </a:extLst>
          </a:blip>
          <a:srcRect t="23504" b="25061"/>
          <a:stretch/>
        </p:blipFill>
        <p:spPr>
          <a:xfrm>
            <a:off x="2736929" y="6354515"/>
            <a:ext cx="12814141" cy="4229196"/>
          </a:xfrm>
          <a:prstGeom prst="rect">
            <a:avLst/>
          </a:prstGeom>
        </p:spPr>
      </p:pic>
      <p:sp>
        <p:nvSpPr>
          <p:cNvPr id="18" name="TextBox 17">
            <a:extLst>
              <a:ext uri="{FF2B5EF4-FFF2-40B4-BE49-F238E27FC236}">
                <a16:creationId xmlns:a16="http://schemas.microsoft.com/office/drawing/2014/main" id="{04D89F28-2E97-DFFF-D054-AFB77557CDC9}"/>
              </a:ext>
            </a:extLst>
          </p:cNvPr>
          <p:cNvSpPr txBox="1"/>
          <p:nvPr/>
        </p:nvSpPr>
        <p:spPr>
          <a:xfrm>
            <a:off x="912309" y="788785"/>
            <a:ext cx="16535399" cy="954107"/>
          </a:xfrm>
          <a:prstGeom prst="rect">
            <a:avLst/>
          </a:prstGeom>
          <a:noFill/>
        </p:spPr>
        <p:txBody>
          <a:bodyPr wrap="square">
            <a:spAutoFit/>
          </a:bodyPr>
          <a:lstStyle/>
          <a:p>
            <a:pPr algn="ctr"/>
            <a:r>
              <a:rPr lang="en-US" sz="5600" b="1">
                <a:solidFill>
                  <a:srgbClr val="FF0000"/>
                </a:solidFill>
                <a:latin typeface="Arial" panose="020B0604020202020204" pitchFamily="34" charset="0"/>
                <a:ea typeface="Calibri" panose="020F0502020204030204" pitchFamily="34" charset="0"/>
                <a:cs typeface="Arial" panose="020B0604020202020204" pitchFamily="34" charset="0"/>
              </a:rPr>
              <a:t>KẾT LUẬN</a:t>
            </a:r>
            <a:endParaRPr lang="en-US" sz="56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TotalTime>
  <Words>644</Words>
  <Application>Microsoft Office PowerPoint</Application>
  <PresentationFormat>Custom</PresentationFormat>
  <Paragraphs>47</Paragraphs>
  <Slides>16</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Wingdings</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Pastel Handwritten Book Report Education - Presentation Template</dc:title>
  <dc:creator>Linh Phan</dc:creator>
  <cp:lastModifiedBy>Linh Phan</cp:lastModifiedBy>
  <cp:revision>4</cp:revision>
  <dcterms:created xsi:type="dcterms:W3CDTF">2006-08-16T00:00:00Z</dcterms:created>
  <dcterms:modified xsi:type="dcterms:W3CDTF">2023-07-22T07:57:26Z</dcterms:modified>
  <dc:identifier>DAFR-WMkCkw</dc:identifier>
</cp:coreProperties>
</file>