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732" r:id="rId3"/>
    <p:sldMasterId id="2147483756" r:id="rId4"/>
    <p:sldMasterId id="2147483780" r:id="rId5"/>
    <p:sldMasterId id="2147483792" r:id="rId6"/>
    <p:sldMasterId id="2147483816" r:id="rId7"/>
    <p:sldMasterId id="2147483828" r:id="rId8"/>
    <p:sldMasterId id="2147483840" r:id="rId9"/>
    <p:sldMasterId id="2147483852" r:id="rId10"/>
    <p:sldMasterId id="2147483864" r:id="rId11"/>
    <p:sldMasterId id="2147483876" r:id="rId12"/>
    <p:sldMasterId id="2147483888" r:id="rId13"/>
  </p:sldMasterIdLst>
  <p:notesMasterIdLst>
    <p:notesMasterId r:id="rId53"/>
  </p:notesMasterIdLst>
  <p:sldIdLst>
    <p:sldId id="2007577389" r:id="rId14"/>
    <p:sldId id="306" r:id="rId15"/>
    <p:sldId id="2007577386" r:id="rId16"/>
    <p:sldId id="2007577387" r:id="rId17"/>
    <p:sldId id="308" r:id="rId18"/>
    <p:sldId id="260" r:id="rId19"/>
    <p:sldId id="261" r:id="rId20"/>
    <p:sldId id="309" r:id="rId21"/>
    <p:sldId id="2007577324" r:id="rId22"/>
    <p:sldId id="2007577391" r:id="rId23"/>
    <p:sldId id="2007577392" r:id="rId24"/>
    <p:sldId id="2007577393" r:id="rId25"/>
    <p:sldId id="2007577337" r:id="rId26"/>
    <p:sldId id="2007577401" r:id="rId27"/>
    <p:sldId id="2007577376" r:id="rId28"/>
    <p:sldId id="2007577394" r:id="rId29"/>
    <p:sldId id="2007577398" r:id="rId30"/>
    <p:sldId id="2007577397" r:id="rId31"/>
    <p:sldId id="2007577396" r:id="rId32"/>
    <p:sldId id="2007577399" r:id="rId33"/>
    <p:sldId id="312" r:id="rId34"/>
    <p:sldId id="2007577400" r:id="rId35"/>
    <p:sldId id="351" r:id="rId36"/>
    <p:sldId id="348" r:id="rId37"/>
    <p:sldId id="2007577402" r:id="rId38"/>
    <p:sldId id="2007577403" r:id="rId39"/>
    <p:sldId id="2007577404" r:id="rId40"/>
    <p:sldId id="2007577405" r:id="rId41"/>
    <p:sldId id="2007577406" r:id="rId42"/>
    <p:sldId id="2007577407" r:id="rId43"/>
    <p:sldId id="2007577408" r:id="rId44"/>
    <p:sldId id="2007577409" r:id="rId45"/>
    <p:sldId id="2007577410" r:id="rId46"/>
    <p:sldId id="2007577411" r:id="rId47"/>
    <p:sldId id="2007577413" r:id="rId48"/>
    <p:sldId id="2007577414" r:id="rId49"/>
    <p:sldId id="291" r:id="rId50"/>
    <p:sldId id="2007577416" r:id="rId51"/>
    <p:sldId id="200757741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F37"/>
    <a:srgbClr val="F8D8F3"/>
    <a:srgbClr val="AEF0F0"/>
    <a:srgbClr val="F5C3EE"/>
    <a:srgbClr val="F9DBF5"/>
    <a:srgbClr val="F2B0E9"/>
    <a:srgbClr val="003192"/>
    <a:srgbClr val="B3D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66" d="100"/>
          <a:sy n="66" d="100"/>
        </p:scale>
        <p:origin x="72"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88BAB-29A5-42DA-AAFB-6B8381863675}"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6D95F-0A08-4269-BF1F-446C260EF0E7}" type="slidenum">
              <a:rPr lang="en-US" smtClean="0"/>
              <a:t>‹#›</a:t>
            </a:fld>
            <a:endParaRPr lang="en-US"/>
          </a:p>
        </p:txBody>
      </p:sp>
    </p:spTree>
    <p:extLst>
      <p:ext uri="{BB962C8B-B14F-4D97-AF65-F5344CB8AC3E}">
        <p14:creationId xmlns:p14="http://schemas.microsoft.com/office/powerpoint/2010/main" val="114598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3591437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786399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93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84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5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64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891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2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77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7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9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1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85886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993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432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689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622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99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654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43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116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987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82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68D0-BAC1-CF32-3490-5D85B2133B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6C00C-1489-FD9C-5B87-2EA932CC3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AEA485-8795-A3E3-7244-25951789E7D2}"/>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5" name="Footer Placeholder 4">
            <a:extLst>
              <a:ext uri="{FF2B5EF4-FFF2-40B4-BE49-F238E27FC236}">
                <a16:creationId xmlns:a16="http://schemas.microsoft.com/office/drawing/2014/main" id="{1400B4D8-D3AD-A3D4-B6C4-FE88D8428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79569-72F7-4B12-E624-CE1D66259104}"/>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2267916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494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718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90A9295-612B-4197-95F3-E93C8FA08322}"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230837-31C6-4731-8747-35804D3690BC}" type="slidenum">
              <a:rPr lang="en-US"/>
              <a:pPr>
                <a:defRPr/>
              </a:pPr>
              <a:t>‹#›</a:t>
            </a:fld>
            <a:endParaRPr lang="en-US"/>
          </a:p>
        </p:txBody>
      </p:sp>
    </p:spTree>
    <p:extLst>
      <p:ext uri="{BB962C8B-B14F-4D97-AF65-F5344CB8AC3E}">
        <p14:creationId xmlns:p14="http://schemas.microsoft.com/office/powerpoint/2010/main" val="12073027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CD80C2-CACA-4278-8195-2EE4CA1173E0}"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3FFB28-EF13-437D-BB40-2065C9B9E7C7}" type="slidenum">
              <a:rPr lang="en-US"/>
              <a:pPr>
                <a:defRPr/>
              </a:pPr>
              <a:t>‹#›</a:t>
            </a:fld>
            <a:endParaRPr lang="en-US"/>
          </a:p>
        </p:txBody>
      </p:sp>
    </p:spTree>
    <p:extLst>
      <p:ext uri="{BB962C8B-B14F-4D97-AF65-F5344CB8AC3E}">
        <p14:creationId xmlns:p14="http://schemas.microsoft.com/office/powerpoint/2010/main" val="10042309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9266997-9989-47DC-82F2-E0655561EE5B}"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1A31C-4834-4BC5-9ECC-FB44D653325B}" type="slidenum">
              <a:rPr lang="en-US"/>
              <a:pPr>
                <a:defRPr/>
              </a:pPr>
              <a:t>‹#›</a:t>
            </a:fld>
            <a:endParaRPr lang="en-US"/>
          </a:p>
        </p:txBody>
      </p:sp>
    </p:spTree>
    <p:extLst>
      <p:ext uri="{BB962C8B-B14F-4D97-AF65-F5344CB8AC3E}">
        <p14:creationId xmlns:p14="http://schemas.microsoft.com/office/powerpoint/2010/main" val="29466937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1D8398-4AD7-4F14-B22C-4D9638DFFB79}" type="datetimeFigureOut">
              <a:rPr lang="en-US"/>
              <a:pPr>
                <a:defRPr/>
              </a:pPr>
              <a:t>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1F6A29-B991-4A35-ACB4-2A78B944AB33}" type="slidenum">
              <a:rPr lang="en-US"/>
              <a:pPr>
                <a:defRPr/>
              </a:pPr>
              <a:t>‹#›</a:t>
            </a:fld>
            <a:endParaRPr lang="en-US"/>
          </a:p>
        </p:txBody>
      </p:sp>
    </p:spTree>
    <p:extLst>
      <p:ext uri="{BB962C8B-B14F-4D97-AF65-F5344CB8AC3E}">
        <p14:creationId xmlns:p14="http://schemas.microsoft.com/office/powerpoint/2010/main" val="21747558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81E43D-B302-4952-B4D2-7AFE3A576B42}" type="datetimeFigureOut">
              <a:rPr lang="en-US"/>
              <a:pPr>
                <a:defRPr/>
              </a:pPr>
              <a:t>11/6/2025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BC7CCD-CE7F-4C71-AF18-70DC3CE042FA}" type="slidenum">
              <a:rPr lang="en-US"/>
              <a:pPr>
                <a:defRPr/>
              </a:pPr>
              <a:t>‹#›</a:t>
            </a:fld>
            <a:endParaRPr lang="en-US"/>
          </a:p>
        </p:txBody>
      </p:sp>
    </p:spTree>
    <p:extLst>
      <p:ext uri="{BB962C8B-B14F-4D97-AF65-F5344CB8AC3E}">
        <p14:creationId xmlns:p14="http://schemas.microsoft.com/office/powerpoint/2010/main" val="4120930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52A50E-376F-4361-ACC6-0D491CC590D8}" type="datetimeFigureOut">
              <a:rPr lang="en-US"/>
              <a:pPr>
                <a:defRPr/>
              </a:pPr>
              <a:t>11/6/2025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BC0FA7-7D39-48B2-A639-6AC6C8F5A0D7}" type="slidenum">
              <a:rPr lang="en-US"/>
              <a:pPr>
                <a:defRPr/>
              </a:pPr>
              <a:t>‹#›</a:t>
            </a:fld>
            <a:endParaRPr lang="en-US"/>
          </a:p>
        </p:txBody>
      </p:sp>
    </p:spTree>
    <p:extLst>
      <p:ext uri="{BB962C8B-B14F-4D97-AF65-F5344CB8AC3E}">
        <p14:creationId xmlns:p14="http://schemas.microsoft.com/office/powerpoint/2010/main" val="39968949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B798FE-B859-4290-A5E0-1A3ED17E8B58}" type="datetimeFigureOut">
              <a:rPr lang="en-US"/>
              <a:pPr>
                <a:defRPr/>
              </a:pPr>
              <a:t>11/6/2025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62471D-D787-41C3-8634-E350239B16EC}" type="slidenum">
              <a:rPr lang="en-US"/>
              <a:pPr>
                <a:defRPr/>
              </a:pPr>
              <a:t>‹#›</a:t>
            </a:fld>
            <a:endParaRPr lang="en-US"/>
          </a:p>
        </p:txBody>
      </p:sp>
    </p:spTree>
    <p:extLst>
      <p:ext uri="{BB962C8B-B14F-4D97-AF65-F5344CB8AC3E}">
        <p14:creationId xmlns:p14="http://schemas.microsoft.com/office/powerpoint/2010/main" val="2374932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40D5A08-CEFD-41E4-A700-132DDF6F25B2}" type="datetimeFigureOut">
              <a:rPr lang="en-US"/>
              <a:pPr>
                <a:defRPr/>
              </a:pPr>
              <a:t>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0EB3A8-36F9-4E19-A127-D358BDFFF515}" type="slidenum">
              <a:rPr lang="en-US"/>
              <a:pPr>
                <a:defRPr/>
              </a:pPr>
              <a:t>‹#›</a:t>
            </a:fld>
            <a:endParaRPr lang="en-US"/>
          </a:p>
        </p:txBody>
      </p:sp>
    </p:spTree>
    <p:extLst>
      <p:ext uri="{BB962C8B-B14F-4D97-AF65-F5344CB8AC3E}">
        <p14:creationId xmlns:p14="http://schemas.microsoft.com/office/powerpoint/2010/main" val="3759593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7EDC-1153-2C9C-6525-E862DE87E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C69CC-CAD0-357D-30C8-8F490B5C4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91F80-ADD7-B691-6E91-1EB54FFE499B}"/>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5" name="Footer Placeholder 4">
            <a:extLst>
              <a:ext uri="{FF2B5EF4-FFF2-40B4-BE49-F238E27FC236}">
                <a16:creationId xmlns:a16="http://schemas.microsoft.com/office/drawing/2014/main" id="{3DBCE20B-4D18-EAE8-E61A-E61993160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A8414-4E4F-A6EE-F8D1-7D1B9E17492E}"/>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1485164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2844DAC-7984-49D5-8718-68F87BB6BE6D}" type="datetimeFigureOut">
              <a:rPr lang="en-US"/>
              <a:pPr>
                <a:defRPr/>
              </a:pPr>
              <a:t>11/6/2025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312AD8-6C0F-41B1-8DAA-B5A43E643187}" type="slidenum">
              <a:rPr lang="en-US"/>
              <a:pPr>
                <a:defRPr/>
              </a:pPr>
              <a:t>‹#›</a:t>
            </a:fld>
            <a:endParaRPr lang="en-US"/>
          </a:p>
        </p:txBody>
      </p:sp>
    </p:spTree>
    <p:extLst>
      <p:ext uri="{BB962C8B-B14F-4D97-AF65-F5344CB8AC3E}">
        <p14:creationId xmlns:p14="http://schemas.microsoft.com/office/powerpoint/2010/main" val="31280446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A89A95-5666-466A-BAC0-621B55A108AF}"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A5E8E2-9A76-4F33-BE4D-D3B20805AC39}" type="slidenum">
              <a:rPr lang="en-US"/>
              <a:pPr>
                <a:defRPr/>
              </a:pPr>
              <a:t>‹#›</a:t>
            </a:fld>
            <a:endParaRPr lang="en-US"/>
          </a:p>
        </p:txBody>
      </p:sp>
    </p:spTree>
    <p:extLst>
      <p:ext uri="{BB962C8B-B14F-4D97-AF65-F5344CB8AC3E}">
        <p14:creationId xmlns:p14="http://schemas.microsoft.com/office/powerpoint/2010/main" val="25314285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569CD5-59C9-4FFD-9BB9-503EB0625A76}" type="datetimeFigureOut">
              <a:rPr lang="en-US"/>
              <a:pPr>
                <a:defRPr/>
              </a:pPr>
              <a:t>11/6/2025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02909E-6883-451F-909B-3D5076439F31}" type="slidenum">
              <a:rPr lang="en-US"/>
              <a:pPr>
                <a:defRPr/>
              </a:pPr>
              <a:t>‹#›</a:t>
            </a:fld>
            <a:endParaRPr lang="en-US"/>
          </a:p>
        </p:txBody>
      </p:sp>
    </p:spTree>
    <p:extLst>
      <p:ext uri="{BB962C8B-B14F-4D97-AF65-F5344CB8AC3E}">
        <p14:creationId xmlns:p14="http://schemas.microsoft.com/office/powerpoint/2010/main" val="2248157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840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432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15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380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42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179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5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F8603-3F30-A2F7-C0F4-7A225370E5A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D224B5-FEE5-657D-13B0-C2B88D1FA689}"/>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16B61-6C0A-AD43-8421-65B87CFA2150}"/>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5" name="Footer Placeholder 4">
            <a:extLst>
              <a:ext uri="{FF2B5EF4-FFF2-40B4-BE49-F238E27FC236}">
                <a16:creationId xmlns:a16="http://schemas.microsoft.com/office/drawing/2014/main" id="{EEE7B10F-8BD5-3953-2F0E-48CD79743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5BEE3-075B-29B6-4364-87979E961EEB}"/>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220266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44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97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5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74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F91E-76AD-3DC1-D523-A8A295B9B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2CEC6-CA8A-F07B-5FCD-143F5E943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89C6F0-2A16-DCBB-DAF5-2D93BE1C9D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1402E-2DD9-B315-14F0-73B069994154}"/>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6" name="Footer Placeholder 5">
            <a:extLst>
              <a:ext uri="{FF2B5EF4-FFF2-40B4-BE49-F238E27FC236}">
                <a16:creationId xmlns:a16="http://schemas.microsoft.com/office/drawing/2014/main" id="{FCF56146-5743-C719-5A80-323CEA9D8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96EBF-1812-7D64-1CAA-11F51E2C5255}"/>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314991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0D6F-B27B-CFF8-80AA-4402E81329C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FEFCA-C193-EB75-FA95-3E5A014822F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BC1C1-4A53-B5AA-BD98-120553A9C51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13D76F-5C12-6703-D41B-E4EDD6A5089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883400-40C9-D43E-4B5F-719263C5A5C1}"/>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AF88C-80F1-B51F-63AC-50C86A240214}"/>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8" name="Footer Placeholder 7">
            <a:extLst>
              <a:ext uri="{FF2B5EF4-FFF2-40B4-BE49-F238E27FC236}">
                <a16:creationId xmlns:a16="http://schemas.microsoft.com/office/drawing/2014/main" id="{E86BDE95-5155-57CE-6F83-DB6982F6F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EBFD46-CC05-ED84-0303-F2C883A38509}"/>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632605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3B71-CCE1-0D05-72DA-6C56A03675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DD293-6EDE-98DF-4AE1-53FCD591A52D}"/>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4" name="Footer Placeholder 3">
            <a:extLst>
              <a:ext uri="{FF2B5EF4-FFF2-40B4-BE49-F238E27FC236}">
                <a16:creationId xmlns:a16="http://schemas.microsoft.com/office/drawing/2014/main" id="{AE329AFD-B68B-51D0-0EE9-508D81DCCE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FE3D94-4A31-0D53-EA2A-2AA63651A026}"/>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3320603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4F301-9875-67B7-02B2-9D1CEEEB3D6D}"/>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3" name="Footer Placeholder 2">
            <a:extLst>
              <a:ext uri="{FF2B5EF4-FFF2-40B4-BE49-F238E27FC236}">
                <a16:creationId xmlns:a16="http://schemas.microsoft.com/office/drawing/2014/main" id="{2B9048BD-F1C5-5874-1C71-57C8855EFA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45D3DB-A761-932A-D224-D07C4D62DC78}"/>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3893697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77D7-31EA-359C-7395-102147F97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06C269-3811-D8DC-96DF-8F8E33B734FF}"/>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0E9D77-AF96-F57A-5581-652E7EF01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D9CDF-CEED-D3A2-9563-EE183F2AC60B}"/>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6" name="Footer Placeholder 5">
            <a:extLst>
              <a:ext uri="{FF2B5EF4-FFF2-40B4-BE49-F238E27FC236}">
                <a16:creationId xmlns:a16="http://schemas.microsoft.com/office/drawing/2014/main" id="{6D11A99A-6F70-791D-F029-396DEBE96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965C9-2BF2-E4AD-DE66-A20373EE0948}"/>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255752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3549345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D461-7974-7807-67B9-77D161DA8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F0A5-0DA5-A775-4F44-55A1C30C7A77}"/>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078067-1FCC-C500-E89B-D1A64C688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0280A-C4B7-3361-FAE9-E9B3D2D99737}"/>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6" name="Footer Placeholder 5">
            <a:extLst>
              <a:ext uri="{FF2B5EF4-FFF2-40B4-BE49-F238E27FC236}">
                <a16:creationId xmlns:a16="http://schemas.microsoft.com/office/drawing/2014/main" id="{504381A2-4F7A-CE7B-F7BD-4C8A83081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FB3A1-43CA-B910-34CA-CAD22493A1F8}"/>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2333736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07D2-040C-B49F-595E-87BD6B61AF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16E1C-8298-E6DA-6431-1D5FD3B93A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4D1C3-245C-AA0A-26FC-70951A1B93A1}"/>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5" name="Footer Placeholder 4">
            <a:extLst>
              <a:ext uri="{FF2B5EF4-FFF2-40B4-BE49-F238E27FC236}">
                <a16:creationId xmlns:a16="http://schemas.microsoft.com/office/drawing/2014/main" id="{74D83865-A0F8-A356-27FB-C54A37C77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9668F-CA42-22CF-B4FD-2447992267B8}"/>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2262074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9D270-4E29-ACD6-2901-5622CDD3DFDE}"/>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790500-CF32-1736-55A3-4D8C3B0E40A5}"/>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2AB94-FCB2-F086-5EC3-E3757384C974}"/>
              </a:ext>
            </a:extLst>
          </p:cNvPr>
          <p:cNvSpPr>
            <a:spLocks noGrp="1"/>
          </p:cNvSpPr>
          <p:nvPr>
            <p:ph type="dt" sz="half" idx="10"/>
          </p:nvPr>
        </p:nvSpPr>
        <p:spPr/>
        <p:txBody>
          <a:bodyPr/>
          <a:lstStyle/>
          <a:p>
            <a:fld id="{106306B7-6C96-4BB4-AF49-1140B8314F89}" type="datetimeFigureOut">
              <a:rPr lang="en-US" smtClean="0"/>
              <a:t>11/6/2025</a:t>
            </a:fld>
            <a:endParaRPr lang="en-US"/>
          </a:p>
        </p:txBody>
      </p:sp>
      <p:sp>
        <p:nvSpPr>
          <p:cNvPr id="5" name="Footer Placeholder 4">
            <a:extLst>
              <a:ext uri="{FF2B5EF4-FFF2-40B4-BE49-F238E27FC236}">
                <a16:creationId xmlns:a16="http://schemas.microsoft.com/office/drawing/2014/main" id="{6F5C1275-A9FA-3846-9311-4CAEBE172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1E4C5-1B45-8DC8-FCF0-D6438C6454BA}"/>
              </a:ext>
            </a:extLst>
          </p:cNvPr>
          <p:cNvSpPr>
            <a:spLocks noGrp="1"/>
          </p:cNvSpPr>
          <p:nvPr>
            <p:ph type="sldNum" sz="quarter" idx="12"/>
          </p:nvPr>
        </p:nvSpPr>
        <p:spPr/>
        <p:txBody>
          <a:bodyPr/>
          <a:lstStyle/>
          <a:p>
            <a:fld id="{2B03318C-1F3E-432F-8CB4-4F8614F5B18E}" type="slidenum">
              <a:rPr lang="en-US" smtClean="0"/>
              <a:t>‹#›</a:t>
            </a:fld>
            <a:endParaRPr lang="en-US"/>
          </a:p>
        </p:txBody>
      </p:sp>
    </p:spTree>
    <p:extLst>
      <p:ext uri="{BB962C8B-B14F-4D97-AF65-F5344CB8AC3E}">
        <p14:creationId xmlns:p14="http://schemas.microsoft.com/office/powerpoint/2010/main" val="2217653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039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819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536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21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900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410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25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4284010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94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970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719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577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3"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3"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solidFill>
                  <a:srgbClr val="302441">
                    <a:lumMod val="75000"/>
                    <a:lumOff val="25000"/>
                  </a:srgbClr>
                </a:solidFill>
              </a:rPr>
              <a:pPr/>
              <a:t>11/6/2025</a:t>
            </a:fld>
            <a:endParaRPr lang="en-US" dirty="0">
              <a:solidFill>
                <a:srgbClr val="302441">
                  <a:lumMod val="75000"/>
                  <a:lumOff val="25000"/>
                </a:srgbClr>
              </a:solidFill>
            </a:endParaRPr>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solidFill>
                  <a:srgbClr val="302441">
                    <a:lumMod val="75000"/>
                    <a:lumOff val="25000"/>
                  </a:srgbClr>
                </a:solidFill>
              </a:rPr>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dirty="0">
              <a:solidFill>
                <a:srgbClr val="302441">
                  <a:lumMod val="75000"/>
                  <a:lumOff val="25000"/>
                </a:srgbClr>
              </a:solidFill>
            </a:endParaRPr>
          </a:p>
        </p:txBody>
      </p:sp>
    </p:spTree>
    <p:extLst>
      <p:ext uri="{BB962C8B-B14F-4D97-AF65-F5344CB8AC3E}">
        <p14:creationId xmlns:p14="http://schemas.microsoft.com/office/powerpoint/2010/main" val="3342278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3"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solidFill>
                  <a:srgbClr val="302441">
                    <a:lumMod val="75000"/>
                    <a:lumOff val="25000"/>
                  </a:srgbClr>
                </a:solidFill>
              </a:rPr>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3687334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1" y="170974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1"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solidFill>
                  <a:srgbClr val="302441">
                    <a:lumMod val="75000"/>
                    <a:lumOff val="25000"/>
                  </a:srgbClr>
                </a:solidFill>
              </a:rPr>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2024362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2"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65" y="2057401"/>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9" y="2057401"/>
            <a:ext cx="5016835"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solidFill>
                  <a:srgbClr val="302441">
                    <a:lumMod val="75000"/>
                    <a:lumOff val="25000"/>
                  </a:srgbClr>
                </a:solidFill>
              </a:rPr>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2147625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9"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solidFill>
                  <a:srgbClr val="302441">
                    <a:lumMod val="75000"/>
                    <a:lumOff val="25000"/>
                  </a:srgbClr>
                </a:solidFill>
              </a:rPr>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3244476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solidFill>
                  <a:srgbClr val="302441">
                    <a:lumMod val="75000"/>
                    <a:lumOff val="25000"/>
                  </a:srgbClr>
                </a:solidFill>
              </a:rPr>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285899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4230651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solidFill>
                  <a:srgbClr val="302441">
                    <a:lumMod val="75000"/>
                    <a:lumOff val="25000"/>
                  </a:srgbClr>
                </a:solidFill>
              </a:rPr>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4138553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solidFill>
                  <a:srgbClr val="302441">
                    <a:lumMod val="75000"/>
                    <a:lumOff val="25000"/>
                  </a:srgbClr>
                </a:solidFill>
              </a:rPr>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1187993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solidFill>
                  <a:srgbClr val="302441">
                    <a:lumMod val="75000"/>
                    <a:lumOff val="25000"/>
                  </a:srgbClr>
                </a:solidFill>
              </a:rPr>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1528129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solidFill>
                  <a:srgbClr val="302441">
                    <a:lumMod val="75000"/>
                    <a:lumOff val="25000"/>
                  </a:srgbClr>
                </a:solidFill>
              </a:rPr>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100623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solidFill>
                  <a:srgbClr val="302441">
                    <a:lumMod val="75000"/>
                    <a:lumOff val="25000"/>
                  </a:srgbClr>
                </a:solidFill>
              </a:rPr>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spTree>
    <p:extLst>
      <p:ext uri="{BB962C8B-B14F-4D97-AF65-F5344CB8AC3E}">
        <p14:creationId xmlns:p14="http://schemas.microsoft.com/office/powerpoint/2010/main" val="1961692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49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895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004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515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16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505957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78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12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1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56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731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17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93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84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5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64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81984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891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2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77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7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9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1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993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93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84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5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778387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64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891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2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77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7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9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1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993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93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84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849306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5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64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891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2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77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7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9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1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993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93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t>11/6/2025</a:t>
            </a:fld>
            <a:endParaRPr lang="en-US"/>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616077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284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1" y="170974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5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64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891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2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77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7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9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1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p:txBody>
          <a:body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p:txBody>
          <a:body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993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t>11/6/2025</a:t>
            </a:fld>
            <a:endParaRPr lang="en-US"/>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t>‹#›</a:t>
            </a:fld>
            <a:endParaRPr lang="en-US"/>
          </a:p>
        </p:txBody>
      </p:sp>
      <p:grpSp>
        <p:nvGrpSpPr>
          <p:cNvPr id="7" name="Group 6">
            <a:extLst>
              <a:ext uri="{FF2B5EF4-FFF2-40B4-BE49-F238E27FC236}">
                <a16:creationId xmlns:a16="http://schemas.microsoft.com/office/drawing/2014/main" id="{A9BF37CA-B1EC-109F-680D-AABAC15B502E}"/>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3376ADB6-82F8-7230-B651-473BC1D1F596}"/>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495A08D3-7D82-2942-76C0-C3EAACE77B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4D15E5FF-4940-6D73-C9B9-AD4D9E30253F}"/>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4F0856D7-8C3B-BD3D-C804-1C657DA33713}"/>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C7619904-A17E-A38C-16CA-1939D778AAB9}"/>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514534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872AFB40-6C85-EF3F-B3F9-701893A57F6A}"/>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6B69B493-51C7-6FE0-02B0-6892709B77B9}"/>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CC7FE51D-7207-8C50-BC11-C06586B0AE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A42FED5B-0ED8-4C00-88E5-6CB5A262E806}"/>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6149BCA4-0C25-6319-E291-10D9D0CF9119}"/>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95D306BA-D71E-5404-98BB-4A61A4C4CA41}"/>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2846999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1165D232-1731-F79A-6926-687A0EB97AB5}"/>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6834E826-F528-0B52-B1B2-29624DB09104}"/>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E53E4C3A-E39B-00DC-0CB6-9972EC4EE7C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848FA035-2486-9ECC-F546-28A424089F40}"/>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65C26EB0-CFF7-BFFF-3F9A-692AC829F847}"/>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000BF7A3-9B6F-E41E-2DBC-E8E59206D8AF}"/>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15810038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fld id="{72A34050-3C8D-4467-86DD-7EC0A2E8C473}" type="datetimeFigureOut">
              <a:rPr lang="en-US"/>
              <a:pPr>
                <a:defRPr/>
              </a:pPr>
              <a:t>11/6/2025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4D6AACF6-7471-4715-A6F0-CE8F07286B5A}" type="slidenum">
              <a:rPr lang="en-US"/>
              <a:pPr>
                <a:defRPr/>
              </a:pPr>
              <a:t>‹#›</a:t>
            </a:fld>
            <a:endParaRPr lang="en-US"/>
          </a:p>
        </p:txBody>
      </p:sp>
      <p:grpSp>
        <p:nvGrpSpPr>
          <p:cNvPr id="2" name="Group 1">
            <a:extLst>
              <a:ext uri="{FF2B5EF4-FFF2-40B4-BE49-F238E27FC236}">
                <a16:creationId xmlns:a16="http://schemas.microsoft.com/office/drawing/2014/main" id="{36E1C532-4001-7C29-BBF8-CD3BAD56948B}"/>
              </a:ext>
            </a:extLst>
          </p:cNvPr>
          <p:cNvGrpSpPr/>
          <p:nvPr userDrawn="1"/>
        </p:nvGrpSpPr>
        <p:grpSpPr>
          <a:xfrm>
            <a:off x="-4140968" y="0"/>
            <a:ext cx="4613345" cy="3888537"/>
            <a:chOff x="5412055" y="2001125"/>
            <a:chExt cx="3997937" cy="3888537"/>
          </a:xfrm>
        </p:grpSpPr>
        <p:sp>
          <p:nvSpPr>
            <p:cNvPr id="3" name="TextBox 2">
              <a:extLst>
                <a:ext uri="{FF2B5EF4-FFF2-40B4-BE49-F238E27FC236}">
                  <a16:creationId xmlns:a16="http://schemas.microsoft.com/office/drawing/2014/main" id="{C37804C2-9750-5907-F23E-9A0D52E0422C}"/>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7" name="Picture 6">
              <a:extLst>
                <a:ext uri="{FF2B5EF4-FFF2-40B4-BE49-F238E27FC236}">
                  <a16:creationId xmlns:a16="http://schemas.microsoft.com/office/drawing/2014/main" id="{62B9D5ED-3059-8FCE-3FB3-BBDBBE7AC10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8" name="TextBox 7">
              <a:extLst>
                <a:ext uri="{FF2B5EF4-FFF2-40B4-BE49-F238E27FC236}">
                  <a16:creationId xmlns:a16="http://schemas.microsoft.com/office/drawing/2014/main" id="{B5764376-A3E7-157A-573D-D7769CA00425}"/>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9" name="TextBox 8">
              <a:extLst>
                <a:ext uri="{FF2B5EF4-FFF2-40B4-BE49-F238E27FC236}">
                  <a16:creationId xmlns:a16="http://schemas.microsoft.com/office/drawing/2014/main" id="{BBC46855-9051-D564-290D-ECCF4502C400}"/>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0" name="TextBox 9">
              <a:extLst>
                <a:ext uri="{FF2B5EF4-FFF2-40B4-BE49-F238E27FC236}">
                  <a16:creationId xmlns:a16="http://schemas.microsoft.com/office/drawing/2014/main" id="{8149A09D-2767-7E4C-3957-53CE9F6C2690}"/>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115882220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770E2D93-05EB-1023-A3D1-D99489EFAB9C}"/>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E4278362-FC1B-C25E-6DD6-55DB9B2B41B7}"/>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54DA154A-EA59-AF0F-1AEE-17DA021FD78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4428C19C-9997-AEDD-ABA9-D4848B29B630}"/>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560A8C5D-C9A8-7691-82CB-9E38ADE2525D}"/>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5A3BB64D-D5BE-EE2E-0936-B890D6B5459A}"/>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380143952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E0BDE-DC28-C498-1876-1EED55BEE34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6D87D5-FD82-34C5-BF75-468BF3553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F9C68-FF3F-ED53-43FB-68DA3D8CA947}"/>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306B7-6C96-4BB4-AF49-1140B8314F89}" type="datetimeFigureOut">
              <a:rPr lang="en-US" smtClean="0"/>
              <a:t>11/6/2025</a:t>
            </a:fld>
            <a:endParaRPr lang="en-US"/>
          </a:p>
        </p:txBody>
      </p:sp>
      <p:sp>
        <p:nvSpPr>
          <p:cNvPr id="5" name="Footer Placeholder 4">
            <a:extLst>
              <a:ext uri="{FF2B5EF4-FFF2-40B4-BE49-F238E27FC236}">
                <a16:creationId xmlns:a16="http://schemas.microsoft.com/office/drawing/2014/main" id="{1A4D37AA-44B5-27FB-7288-57FBA189920C}"/>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441426-04E4-DC7B-168C-82C38E785EDE}"/>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3318C-1F3E-432F-8CB4-4F8614F5B18E}" type="slidenum">
              <a:rPr lang="en-US" smtClean="0"/>
              <a:t>‹#›</a:t>
            </a:fld>
            <a:endParaRPr lang="en-US"/>
          </a:p>
        </p:txBody>
      </p:sp>
      <p:grpSp>
        <p:nvGrpSpPr>
          <p:cNvPr id="7" name="Group 6">
            <a:extLst>
              <a:ext uri="{FF2B5EF4-FFF2-40B4-BE49-F238E27FC236}">
                <a16:creationId xmlns:a16="http://schemas.microsoft.com/office/drawing/2014/main" id="{91DF60CD-A849-E4DF-BADA-BEEE004F73EF}"/>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B1426A5A-DD8B-BDF5-3FC4-4F27DC696D3E}"/>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2E8DA9D7-EA14-6FD6-47F8-FEE15E6A4C0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249D0830-3B73-E1F5-006E-4FF664CF2F33}"/>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3F905E0A-E3A8-CB75-F448-1074942CE215}"/>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A32237F5-DE1D-DF94-62A9-5742D20D633C}"/>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5393811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D0590185-FA9F-2B6B-E303-884C505A3E87}"/>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941E26DA-01FC-EAB1-35B7-27656564AE81}"/>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82A74AA0-B791-2843-52F1-FA5D37B80D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620F9BED-099D-A8B9-7A5F-2D04EFC54FDF}"/>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95FB5B7F-2F53-D7E4-0B67-3D3FD5EB18C7}"/>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FADEDF87-AB22-E7C9-F817-8B8F73ACD31A}"/>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24425420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3"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600"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9" y="3223753"/>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solidFill>
                  <a:srgbClr val="302441">
                    <a:lumMod val="75000"/>
                    <a:lumOff val="25000"/>
                  </a:srgbClr>
                </a:solidFill>
              </a:rPr>
              <a:pPr/>
              <a:t>11/6/2025</a:t>
            </a:fld>
            <a:endParaRPr lang="en-US">
              <a:solidFill>
                <a:srgbClr val="302441">
                  <a:lumMod val="75000"/>
                  <a:lumOff val="25000"/>
                </a:srgbClr>
              </a:solidFill>
            </a:endParaRPr>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3"/>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solidFill>
                  <a:srgbClr val="302441">
                    <a:lumMod val="75000"/>
                    <a:lumOff val="25000"/>
                  </a:srgbClr>
                </a:solidFill>
              </a:rPr>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3" y="635636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solidFill>
                  <a:srgbClr val="302441">
                    <a:lumMod val="75000"/>
                    <a:lumOff val="25000"/>
                  </a:srgbClr>
                </a:solidFill>
              </a:rPr>
              <a:pPr/>
              <a:t>‹#›</a:t>
            </a:fld>
            <a:endParaRPr lang="en-US">
              <a:solidFill>
                <a:srgbClr val="302441">
                  <a:lumMod val="75000"/>
                  <a:lumOff val="25000"/>
                </a:srgbClr>
              </a:solidFill>
            </a:endParaRPr>
          </a:p>
        </p:txBody>
      </p:sp>
      <p:grpSp>
        <p:nvGrpSpPr>
          <p:cNvPr id="7" name="Group 6">
            <a:extLst>
              <a:ext uri="{FF2B5EF4-FFF2-40B4-BE49-F238E27FC236}">
                <a16:creationId xmlns:a16="http://schemas.microsoft.com/office/drawing/2014/main" id="{87274F88-D088-C813-F9E7-D6F1EF3BA73C}"/>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DF86B315-911D-2803-3509-47BA2F41CC9C}"/>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8178EE52-43F5-7B96-5A04-2E8EED920D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B9DE5503-D4E2-53D9-65B3-4DFD115CB971}"/>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AE569EFE-D633-369F-0676-3BD54D431C1E}"/>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E718CE5C-6A8C-3EFB-F8A2-2FC5FFE3DEA3}"/>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10983534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48934B3F-7F44-EDB0-8DE4-C5FB1D77C9BF}"/>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F11DCFDB-C1C5-873A-B8E5-53354224863D}"/>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87116941-10F3-E3AE-5922-1D8544DC510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1550079A-5A73-61B5-C6B0-ED058CE19B95}"/>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255BDF72-7247-6328-1FFA-950870BE6326}"/>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D5C10EBF-3EE3-1BCA-6394-AB0CF613B699}"/>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359770668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48B3222D-C4E4-2112-76BD-AFFB0D02F451}"/>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4B50B3FB-574F-DF41-559D-AE6BF03452AE}"/>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8CD0FE00-A268-D6B5-36F7-69D526F4A0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DB16E679-676D-8F2B-EA8C-B1CE7571C1CD}"/>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93D2893F-AD1A-0B23-193A-408AFB2E9505}"/>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4E0F2268-0E9E-D8A7-15E8-1C623FEC07F9}"/>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284699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749A5650-E093-A16D-8F44-99691ADF4DD0}"/>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4AFC3E9D-19BA-B354-47DB-C2755D8B18B1}"/>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576C7046-ABCD-E6BA-505B-FE715340BC4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C047ADC2-DB96-1F12-C5E8-0D7ABDC072AF}"/>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3B0FFB53-F410-AF9D-9630-5A1E65FD9334}"/>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C5B19F92-2BBB-7F45-F5F8-046388C3341A}"/>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2846999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4375790-759E-1D5B-FFD1-340493FAD1F9}"/>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E7AF3233-FF8B-294E-10F6-C4AD130DF44C}"/>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B35E75B9-170C-044B-6C4A-3521E682AF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9EBAF14D-FF9C-862D-1FE7-8AE96DD9A1C5}"/>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81B66AA8-27D6-652B-8522-A234D99979B8}"/>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C88A8FE5-42D5-6EE2-CB3C-C741D6970C5F}"/>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2846999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FA92986C-4B41-466A-AB46-7696D5E78B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7F760B7-9B14-46D8-B62B-F3EF7C17BBF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72A54-431E-45AE-A15C-FA06B464D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D15FE-4883-4D9A-9257-BC791AAE04F1}"/>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0895-B746-47F3-AD11-A4FF40C45DBE}" type="datetimeFigureOut">
              <a:rPr lang="en-US" smtClean="0">
                <a:solidFill>
                  <a:prstClr val="black">
                    <a:tint val="75000"/>
                  </a:prstClr>
                </a:solidFill>
              </a:rPr>
              <a:pPr/>
              <a:t>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8494F6-2522-4ECB-AD6F-8E9EFFC37ACA}"/>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99B68D-D73E-4B0B-A7DD-F6BEDE73414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82736-4F17-4B64-959C-B06A63881189}" type="slidenum">
              <a:rPr lang="en-US" smtClean="0">
                <a:solidFill>
                  <a:prstClr val="black">
                    <a:tint val="75000"/>
                  </a:prstClr>
                </a:solidFill>
              </a:rPr>
              <a:pPr/>
              <a:t>‹#›</a:t>
            </a:fld>
            <a:endParaRPr lang="en-US">
              <a:solidFill>
                <a:prstClr val="black">
                  <a:tint val="75000"/>
                </a:prstClr>
              </a:solidFill>
            </a:endParaRPr>
          </a:p>
        </p:txBody>
      </p:sp>
      <p:grpSp>
        <p:nvGrpSpPr>
          <p:cNvPr id="7" name="Group 6">
            <a:extLst>
              <a:ext uri="{FF2B5EF4-FFF2-40B4-BE49-F238E27FC236}">
                <a16:creationId xmlns:a16="http://schemas.microsoft.com/office/drawing/2014/main" id="{9FEFD464-FC02-29A1-990F-2D78C523204C}"/>
              </a:ext>
            </a:extLst>
          </p:cNvPr>
          <p:cNvGrpSpPr/>
          <p:nvPr userDrawn="1"/>
        </p:nvGrpSpPr>
        <p:grpSpPr>
          <a:xfrm>
            <a:off x="-4140968" y="0"/>
            <a:ext cx="4613345" cy="3888537"/>
            <a:chOff x="5412055" y="2001125"/>
            <a:chExt cx="3997937" cy="3888537"/>
          </a:xfrm>
        </p:grpSpPr>
        <p:sp>
          <p:nvSpPr>
            <p:cNvPr id="8" name="TextBox 7">
              <a:extLst>
                <a:ext uri="{FF2B5EF4-FFF2-40B4-BE49-F238E27FC236}">
                  <a16:creationId xmlns:a16="http://schemas.microsoft.com/office/drawing/2014/main" id="{FBE1EB2A-E1A8-AF79-FF07-3ED8D343503B}"/>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ABAE51C4-8CB3-48AA-513F-7195A71F0C0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3AC2F1C7-D606-1E62-6C4C-25E08F52A8BB}"/>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6832C79E-8DD1-8FE1-693D-E1ED285ADC0F}"/>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3EF7957D-F3BC-7C73-D751-8F5123A7F275}"/>
                </a:ext>
              </a:extLst>
            </p:cNvPr>
            <p:cNvSpPr txBox="1"/>
            <p:nvPr userDrawn="1"/>
          </p:nvSpPr>
          <p:spPr>
            <a:xfrm>
              <a:off x="5412055" y="5581885"/>
              <a:ext cx="3997937" cy="307777"/>
            </a:xfrm>
            <a:prstGeom prst="rect">
              <a:avLst/>
            </a:prstGeom>
            <a:noFill/>
          </p:spPr>
          <p:txBody>
            <a:bodyPr wrap="square" rtlCol="0">
              <a:spAutoFit/>
            </a:bodyPr>
            <a:lstStyle/>
            <a:p>
              <a:endParaRPr lang="en-US" b="1">
                <a:solidFill>
                  <a:srgbClr val="FF0000"/>
                </a:solidFill>
              </a:endParaRPr>
            </a:p>
          </p:txBody>
        </p:sp>
      </p:grpSp>
    </p:spTree>
    <p:extLst>
      <p:ext uri="{BB962C8B-B14F-4D97-AF65-F5344CB8AC3E}">
        <p14:creationId xmlns:p14="http://schemas.microsoft.com/office/powerpoint/2010/main" val="2846999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2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32.png"/><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audio" Target="../media/audio1.wav"/><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64FF7E-9971-3305-6D35-00AB84B4566E}"/>
              </a:ext>
            </a:extLst>
          </p:cNvPr>
          <p:cNvPicPr>
            <a:picLocks noChangeAspect="1"/>
          </p:cNvPicPr>
          <p:nvPr/>
        </p:nvPicPr>
        <p:blipFill rotWithShape="1">
          <a:blip r:embed="rId3">
            <a:extLst>
              <a:ext uri="{28A0092B-C50C-407E-A947-70E740481C1C}">
                <a14:useLocalDpi xmlns:a14="http://schemas.microsoft.com/office/drawing/2010/main" val="0"/>
              </a:ext>
            </a:extLst>
          </a:blip>
          <a:srcRect l="6848" t="3672" r="9783" b="9565"/>
          <a:stretch/>
        </p:blipFill>
        <p:spPr>
          <a:xfrm>
            <a:off x="211504" y="135835"/>
            <a:ext cx="11768992" cy="5814392"/>
          </a:xfrm>
          <a:prstGeom prst="rect">
            <a:avLst/>
          </a:prstGeom>
        </p:spPr>
      </p:pic>
      <p:sp>
        <p:nvSpPr>
          <p:cNvPr id="6" name="TextBox 5">
            <a:extLst>
              <a:ext uri="{FF2B5EF4-FFF2-40B4-BE49-F238E27FC236}">
                <a16:creationId xmlns:a16="http://schemas.microsoft.com/office/drawing/2014/main" id="{2B695BE8-B84A-C319-7199-E4704DEEF312}"/>
              </a:ext>
            </a:extLst>
          </p:cNvPr>
          <p:cNvSpPr txBox="1"/>
          <p:nvPr/>
        </p:nvSpPr>
        <p:spPr>
          <a:xfrm>
            <a:off x="1623396" y="2524874"/>
            <a:ext cx="8706679" cy="1808252"/>
          </a:xfrm>
          <a:prstGeom prst="rect">
            <a:avLst/>
          </a:prstGeom>
          <a:noFill/>
        </p:spPr>
        <p:txBody>
          <a:bodyPr wrap="square" rtlCol="0">
            <a:spAutoFit/>
          </a:bodyPr>
          <a:lstStyle/>
          <a:p>
            <a:pPr algn="ctr">
              <a:lnSpc>
                <a:spcPct val="150000"/>
              </a:lnSpc>
            </a:pP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Bài</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4: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Em</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thể</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hiện</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sự</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cảm</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thông</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giúp</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đỡ</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người</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gặp</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khó</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a:solidFill>
                  <a:srgbClr val="7030A0"/>
                </a:solidFill>
                <a:effectLst>
                  <a:outerShdw blurRad="38100" dist="38100" dir="2700000" algn="tl">
                    <a:srgbClr val="000000">
                      <a:alpha val="43137"/>
                    </a:srgbClr>
                  </a:outerShdw>
                </a:effectLst>
                <a:latin typeface="UTM Avo" panose="02040603050506020204" pitchFamily="18" charset="0"/>
              </a:rPr>
              <a:t>khăn</a:t>
            </a:r>
            <a:endParaRPr lang="en-US" sz="4000" dirty="0">
              <a:solidFill>
                <a:srgbClr val="7030A0"/>
              </a:solidFill>
              <a:effectLst>
                <a:outerShdw blurRad="38100" dist="38100" dir="2700000" algn="tl">
                  <a:srgbClr val="000000">
                    <a:alpha val="43137"/>
                  </a:srgbClr>
                </a:outerShdw>
              </a:effectLst>
              <a:latin typeface="UTM Avo" panose="02040603050506020204" pitchFamily="18" charset="0"/>
            </a:endParaRPr>
          </a:p>
        </p:txBody>
      </p:sp>
    </p:spTree>
    <p:extLst>
      <p:ext uri="{BB962C8B-B14F-4D97-AF65-F5344CB8AC3E}">
        <p14:creationId xmlns:p14="http://schemas.microsoft.com/office/powerpoint/2010/main" val="210045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25">
            <a:extLst>
              <a:ext uri="{FF2B5EF4-FFF2-40B4-BE49-F238E27FC236}">
                <a16:creationId xmlns:a16="http://schemas.microsoft.com/office/drawing/2014/main" id="{7D160E0F-6050-458E-ADC7-219278658527}"/>
              </a:ext>
            </a:extLst>
          </p:cNvPr>
          <p:cNvPicPr>
            <a:picLocks noChangeAspect="1"/>
          </p:cNvPicPr>
          <p:nvPr/>
        </p:nvPicPr>
        <p:blipFill>
          <a:blip r:embed="rId2"/>
          <a:stretch>
            <a:fillRect/>
          </a:stretch>
        </p:blipFill>
        <p:spPr>
          <a:xfrm>
            <a:off x="7019817" y="93258"/>
            <a:ext cx="776848" cy="487495"/>
          </a:xfrm>
          <a:prstGeom prst="rect">
            <a:avLst/>
          </a:prstGeom>
        </p:spPr>
      </p:pic>
      <p:pic>
        <p:nvPicPr>
          <p:cNvPr id="8" name="图片 26">
            <a:extLst>
              <a:ext uri="{FF2B5EF4-FFF2-40B4-BE49-F238E27FC236}">
                <a16:creationId xmlns:a16="http://schemas.microsoft.com/office/drawing/2014/main" id="{7EFC6539-613A-455A-A7A0-294934BB49AC}"/>
              </a:ext>
            </a:extLst>
          </p:cNvPr>
          <p:cNvPicPr>
            <a:picLocks noChangeAspect="1"/>
          </p:cNvPicPr>
          <p:nvPr/>
        </p:nvPicPr>
        <p:blipFill>
          <a:blip r:embed="rId2"/>
          <a:stretch>
            <a:fillRect/>
          </a:stretch>
        </p:blipFill>
        <p:spPr>
          <a:xfrm>
            <a:off x="591229" y="505838"/>
            <a:ext cx="1046651" cy="656804"/>
          </a:xfrm>
          <a:prstGeom prst="rect">
            <a:avLst/>
          </a:prstGeom>
        </p:spPr>
      </p:pic>
      <p:pic>
        <p:nvPicPr>
          <p:cNvPr id="9" name="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122837" y="3608393"/>
            <a:ext cx="2434167"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7"/>
          <p:cNvPicPr>
            <a:picLocks noChangeAspect="1"/>
          </p:cNvPicPr>
          <p:nvPr/>
        </p:nvPicPr>
        <p:blipFill>
          <a:blip r:embed="rId4">
            <a:extLst>
              <a:ext uri="{28A0092B-C50C-407E-A947-70E740481C1C}">
                <a14:useLocalDpi xmlns:a14="http://schemas.microsoft.com/office/drawing/2010/main" val="0"/>
              </a:ext>
            </a:extLst>
          </a:blip>
          <a:srcRect l="65866" t="43141" r="16000" b="18697"/>
          <a:stretch>
            <a:fillRect/>
          </a:stretch>
        </p:blipFill>
        <p:spPr bwMode="auto">
          <a:xfrm>
            <a:off x="10323054" y="5029200"/>
            <a:ext cx="154304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35024" y="3129331"/>
            <a:ext cx="6488029" cy="2357075"/>
            <a:chOff x="3835024" y="3129331"/>
            <a:chExt cx="6488029" cy="2357075"/>
          </a:xfrm>
        </p:grpSpPr>
        <p:sp>
          <p:nvSpPr>
            <p:cNvPr id="6" name="Cloud Callout 5"/>
            <p:cNvSpPr/>
            <p:nvPr/>
          </p:nvSpPr>
          <p:spPr>
            <a:xfrm>
              <a:off x="3835024" y="3129331"/>
              <a:ext cx="6488029" cy="2357075"/>
            </a:xfrm>
            <a:prstGeom prst="cloudCallout">
              <a:avLst>
                <a:gd name="adj1" fmla="val 55834"/>
                <a:gd name="adj2" fmla="val 6692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77089" y="3399924"/>
              <a:ext cx="5458487" cy="1815882"/>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Bác sĩ Ha-uốt Ken-li chính là cậu bé nghèo xin cốc nước năm xưa. Bác sĩ đã nhớ và trả ơn hành động tử tế của  cô bé.</a:t>
              </a:r>
            </a:p>
          </p:txBody>
        </p:sp>
      </p:grpSp>
      <p:grpSp>
        <p:nvGrpSpPr>
          <p:cNvPr id="3" name="Group 2"/>
          <p:cNvGrpSpPr/>
          <p:nvPr/>
        </p:nvGrpSpPr>
        <p:grpSpPr>
          <a:xfrm>
            <a:off x="272956" y="218366"/>
            <a:ext cx="9840037" cy="3055165"/>
            <a:chOff x="272956" y="218366"/>
            <a:chExt cx="9840037" cy="3055165"/>
          </a:xfrm>
        </p:grpSpPr>
        <p:pic>
          <p:nvPicPr>
            <p:cNvPr id="2" name="图片 1">
              <a:extLst>
                <a:ext uri="{FF2B5EF4-FFF2-40B4-BE49-F238E27FC236}">
                  <a16:creationId xmlns:a16="http://schemas.microsoft.com/office/drawing/2014/main" id="{584F2E95-70AA-40DE-A7BD-FC08D0DC7A85}"/>
                </a:ext>
              </a:extLst>
            </p:cNvPr>
            <p:cNvPicPr>
              <a:picLocks noChangeAspect="1"/>
            </p:cNvPicPr>
            <p:nvPr/>
          </p:nvPicPr>
          <p:blipFill rotWithShape="1">
            <a:blip r:embed="rId5">
              <a:extLst>
                <a:ext uri="{28A0092B-C50C-407E-A947-70E740481C1C}">
                  <a14:useLocalDpi xmlns:a14="http://schemas.microsoft.com/office/drawing/2010/main" val="0"/>
                </a:ext>
              </a:extLst>
            </a:blip>
            <a:srcRect l="20572" t="78444" r="38630"/>
            <a:stretch/>
          </p:blipFill>
          <p:spPr>
            <a:xfrm>
              <a:off x="272956" y="218366"/>
              <a:ext cx="9840037" cy="3055165"/>
            </a:xfrm>
            <a:prstGeom prst="rect">
              <a:avLst/>
            </a:prstGeom>
          </p:spPr>
        </p:pic>
        <p:sp>
          <p:nvSpPr>
            <p:cNvPr id="10" name="Cloud Callout 9"/>
            <p:cNvSpPr/>
            <p:nvPr/>
          </p:nvSpPr>
          <p:spPr>
            <a:xfrm rot="151992">
              <a:off x="1449100" y="477279"/>
              <a:ext cx="7001301" cy="2498544"/>
            </a:xfrm>
            <a:prstGeom prst="cloudCallout">
              <a:avLst>
                <a:gd name="adj1" fmla="val -38572"/>
                <a:gd name="adj2" fmla="val 7615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27145" y="1021999"/>
              <a:ext cx="6331659" cy="1077218"/>
            </a:xfrm>
            <a:prstGeom prst="rect">
              <a:avLst/>
            </a:prstGeom>
            <a:noFill/>
          </p:spPr>
          <p:txBody>
            <a:bodyPr wrap="square" rtlCol="0">
              <a:spAutoFit/>
            </a:bodyPr>
            <a:lstStyle/>
            <a:p>
              <a:r>
                <a:rPr lang="en-US" sz="3200">
                  <a:solidFill>
                    <a:srgbClr val="003192"/>
                  </a:solidFill>
                  <a:latin typeface="Times New Roman" pitchFamily="18" charset="0"/>
                  <a:cs typeface="Times New Roman" pitchFamily="18" charset="0"/>
                </a:rPr>
                <a:t>Vì sao hóa đơn viện phí đã được bác sĩ Ha-uốt Ken-li thanh toán?</a:t>
              </a:r>
            </a:p>
          </p:txBody>
        </p:sp>
      </p:grpSp>
    </p:spTree>
    <p:extLst>
      <p:ext uri="{BB962C8B-B14F-4D97-AF65-F5344CB8AC3E}">
        <p14:creationId xmlns:p14="http://schemas.microsoft.com/office/powerpoint/2010/main" val="3134528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0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3" y="0"/>
            <a:ext cx="12194863" cy="6858000"/>
            <a:chOff x="-1" y="0"/>
            <a:chExt cx="12194863" cy="6858000"/>
          </a:xfrm>
        </p:grpSpPr>
        <p:pic>
          <p:nvPicPr>
            <p:cNvPr id="2050" name="Picture 2" descr="C:\Users\hp\Desktop\hình nề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3701" y="504967"/>
              <a:ext cx="7451678" cy="46948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480181" y="1078173"/>
            <a:ext cx="7178723" cy="3416320"/>
          </a:xfrm>
          <a:prstGeom prst="rect">
            <a:avLst/>
          </a:prstGeom>
          <a:noFill/>
        </p:spPr>
        <p:txBody>
          <a:bodyPr wrap="square" rtlCol="0">
            <a:spAutoFit/>
          </a:bodyPr>
          <a:lstStyle/>
          <a:p>
            <a:pPr algn="just"/>
            <a:r>
              <a:rPr lang="en-US" sz="3600">
                <a:latin typeface="Times New Roman" pitchFamily="18" charset="0"/>
                <a:cs typeface="Times New Roman" pitchFamily="18" charset="0"/>
              </a:rPr>
              <a:t>    Làm chuyện tốt sẽ gặp chuyện tốt; giúp đỡ người khác chính là giúp đỡ chính mình; sự cảm thông, giúp đỡ người khó khăn cần được thể hiện bằng lời nói và hành động cụ thể. Cần biết ơn những người có tấm lòng tốt.</a:t>
            </a:r>
          </a:p>
        </p:txBody>
      </p:sp>
    </p:spTree>
    <p:extLst>
      <p:ext uri="{BB962C8B-B14F-4D97-AF65-F5344CB8AC3E}">
        <p14:creationId xmlns:p14="http://schemas.microsoft.com/office/powerpoint/2010/main" val="101792665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84561F48-201E-F8F3-2B6A-B64A82E272F0}"/>
              </a:ext>
            </a:extLst>
          </p:cNvPr>
          <p:cNvSpPr/>
          <p:nvPr/>
        </p:nvSpPr>
        <p:spPr>
          <a:xfrm>
            <a:off x="1800665" y="313169"/>
            <a:ext cx="8243667" cy="4441721"/>
          </a:xfrm>
          <a:custGeom>
            <a:avLst/>
            <a:gdLst>
              <a:gd name="connsiteX0" fmla="*/ 0 w 8243667"/>
              <a:gd name="connsiteY0" fmla="*/ 444615 h 4441721"/>
              <a:gd name="connsiteX1" fmla="*/ 353234 w 8243667"/>
              <a:gd name="connsiteY1" fmla="*/ 0 h 4441721"/>
              <a:gd name="connsiteX2" fmla="*/ 7890431 w 8243667"/>
              <a:gd name="connsiteY2" fmla="*/ 0 h 4441721"/>
              <a:gd name="connsiteX3" fmla="*/ 8243667 w 8243667"/>
              <a:gd name="connsiteY3" fmla="*/ 444615 h 4441721"/>
              <a:gd name="connsiteX4" fmla="*/ 8243667 w 8243667"/>
              <a:gd name="connsiteY4" fmla="*/ 3997104 h 4441721"/>
              <a:gd name="connsiteX5" fmla="*/ 7890431 w 8243667"/>
              <a:gd name="connsiteY5" fmla="*/ 4441721 h 4441721"/>
              <a:gd name="connsiteX6" fmla="*/ 353234 w 8243667"/>
              <a:gd name="connsiteY6" fmla="*/ 4441721 h 4441721"/>
              <a:gd name="connsiteX7" fmla="*/ 0 w 8243667"/>
              <a:gd name="connsiteY7" fmla="*/ 3997104 h 4441721"/>
              <a:gd name="connsiteX8" fmla="*/ 0 w 8243667"/>
              <a:gd name="connsiteY8" fmla="*/ 444615 h 4441721"/>
              <a:gd name="connsiteX0" fmla="*/ 0 w 8243667"/>
              <a:gd name="connsiteY0" fmla="*/ 444615 h 4441721"/>
              <a:gd name="connsiteX1" fmla="*/ 353234 w 8243667"/>
              <a:gd name="connsiteY1" fmla="*/ 0 h 4441721"/>
              <a:gd name="connsiteX2" fmla="*/ 7890431 w 8243667"/>
              <a:gd name="connsiteY2" fmla="*/ 0 h 4441721"/>
              <a:gd name="connsiteX3" fmla="*/ 8243667 w 8243667"/>
              <a:gd name="connsiteY3" fmla="*/ 444615 h 4441721"/>
              <a:gd name="connsiteX4" fmla="*/ 8243667 w 8243667"/>
              <a:gd name="connsiteY4" fmla="*/ 3997104 h 4441721"/>
              <a:gd name="connsiteX5" fmla="*/ 7890431 w 8243667"/>
              <a:gd name="connsiteY5" fmla="*/ 4441721 h 4441721"/>
              <a:gd name="connsiteX6" fmla="*/ 353234 w 8243667"/>
              <a:gd name="connsiteY6" fmla="*/ 4441721 h 4441721"/>
              <a:gd name="connsiteX7" fmla="*/ 0 w 8243667"/>
              <a:gd name="connsiteY7" fmla="*/ 3997104 h 4441721"/>
              <a:gd name="connsiteX8" fmla="*/ 0 w 8243667"/>
              <a:gd name="connsiteY8" fmla="*/ 444615 h 4441721"/>
              <a:gd name="connsiteX0" fmla="*/ 0 w 8243667"/>
              <a:gd name="connsiteY0" fmla="*/ 444615 h 4441721"/>
              <a:gd name="connsiteX1" fmla="*/ 353234 w 8243667"/>
              <a:gd name="connsiteY1" fmla="*/ 0 h 4441721"/>
              <a:gd name="connsiteX2" fmla="*/ 7890431 w 8243667"/>
              <a:gd name="connsiteY2" fmla="*/ 0 h 4441721"/>
              <a:gd name="connsiteX3" fmla="*/ 8243667 w 8243667"/>
              <a:gd name="connsiteY3" fmla="*/ 444615 h 4441721"/>
              <a:gd name="connsiteX4" fmla="*/ 8243667 w 8243667"/>
              <a:gd name="connsiteY4" fmla="*/ 3997104 h 4441721"/>
              <a:gd name="connsiteX5" fmla="*/ 7890431 w 8243667"/>
              <a:gd name="connsiteY5" fmla="*/ 4441721 h 4441721"/>
              <a:gd name="connsiteX6" fmla="*/ 353234 w 8243667"/>
              <a:gd name="connsiteY6" fmla="*/ 4441721 h 4441721"/>
              <a:gd name="connsiteX7" fmla="*/ 0 w 8243667"/>
              <a:gd name="connsiteY7" fmla="*/ 3997104 h 4441721"/>
              <a:gd name="connsiteX8" fmla="*/ 0 w 8243667"/>
              <a:gd name="connsiteY8" fmla="*/ 444615 h 444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3667" h="4441721" fill="none" extrusionOk="0">
                <a:moveTo>
                  <a:pt x="0" y="444615"/>
                </a:moveTo>
                <a:cubicBezTo>
                  <a:pt x="3297" y="235221"/>
                  <a:pt x="216269" y="-48790"/>
                  <a:pt x="353234" y="0"/>
                </a:cubicBezTo>
                <a:cubicBezTo>
                  <a:pt x="3061426" y="189049"/>
                  <a:pt x="6212679" y="-370296"/>
                  <a:pt x="7890431" y="0"/>
                </a:cubicBezTo>
                <a:cubicBezTo>
                  <a:pt x="8027678" y="-10496"/>
                  <a:pt x="8316971" y="135215"/>
                  <a:pt x="8243667" y="444615"/>
                </a:cubicBezTo>
                <a:cubicBezTo>
                  <a:pt x="8337776" y="1919196"/>
                  <a:pt x="8430456" y="2585256"/>
                  <a:pt x="8243667" y="3997104"/>
                </a:cubicBezTo>
                <a:cubicBezTo>
                  <a:pt x="8212436" y="4280819"/>
                  <a:pt x="8154716" y="4439066"/>
                  <a:pt x="7890431" y="4441721"/>
                </a:cubicBezTo>
                <a:cubicBezTo>
                  <a:pt x="6132707" y="4318898"/>
                  <a:pt x="3605148" y="4357425"/>
                  <a:pt x="353234" y="4441721"/>
                </a:cubicBezTo>
                <a:cubicBezTo>
                  <a:pt x="148150" y="4368822"/>
                  <a:pt x="815" y="4285691"/>
                  <a:pt x="0" y="3997104"/>
                </a:cubicBezTo>
                <a:cubicBezTo>
                  <a:pt x="-193315" y="2565169"/>
                  <a:pt x="109460" y="1582970"/>
                  <a:pt x="0" y="444615"/>
                </a:cubicBezTo>
                <a:close/>
              </a:path>
              <a:path w="8243667" h="4441721" stroke="0" extrusionOk="0">
                <a:moveTo>
                  <a:pt x="0" y="444615"/>
                </a:moveTo>
                <a:cubicBezTo>
                  <a:pt x="-32002" y="192209"/>
                  <a:pt x="198622" y="-41730"/>
                  <a:pt x="353234" y="0"/>
                </a:cubicBezTo>
                <a:cubicBezTo>
                  <a:pt x="2796261" y="-607754"/>
                  <a:pt x="4071487" y="400019"/>
                  <a:pt x="7890431" y="0"/>
                </a:cubicBezTo>
                <a:cubicBezTo>
                  <a:pt x="8048926" y="-847"/>
                  <a:pt x="8245968" y="270316"/>
                  <a:pt x="8243667" y="444615"/>
                </a:cubicBezTo>
                <a:cubicBezTo>
                  <a:pt x="8471246" y="1480992"/>
                  <a:pt x="8475242" y="2680599"/>
                  <a:pt x="8243667" y="3997104"/>
                </a:cubicBezTo>
                <a:cubicBezTo>
                  <a:pt x="8265166" y="4282335"/>
                  <a:pt x="8059745" y="4434081"/>
                  <a:pt x="7890431" y="4441721"/>
                </a:cubicBezTo>
                <a:cubicBezTo>
                  <a:pt x="4962205" y="4365213"/>
                  <a:pt x="1179920" y="4456538"/>
                  <a:pt x="353234" y="4441721"/>
                </a:cubicBezTo>
                <a:cubicBezTo>
                  <a:pt x="171790" y="4353421"/>
                  <a:pt x="-14877" y="4192953"/>
                  <a:pt x="0" y="3997104"/>
                </a:cubicBezTo>
                <a:cubicBezTo>
                  <a:pt x="-259777" y="2758286"/>
                  <a:pt x="-319379" y="1857470"/>
                  <a:pt x="0" y="444615"/>
                </a:cubicBezTo>
                <a:close/>
              </a:path>
              <a:path w="8243667" h="4441721" fill="none" stroke="0" extrusionOk="0">
                <a:moveTo>
                  <a:pt x="0" y="444615"/>
                </a:moveTo>
                <a:cubicBezTo>
                  <a:pt x="-20287" y="169295"/>
                  <a:pt x="200558" y="-10149"/>
                  <a:pt x="353234" y="0"/>
                </a:cubicBezTo>
                <a:cubicBezTo>
                  <a:pt x="2809745" y="332447"/>
                  <a:pt x="6108728" y="88929"/>
                  <a:pt x="7890431" y="0"/>
                </a:cubicBezTo>
                <a:cubicBezTo>
                  <a:pt x="8073876" y="11734"/>
                  <a:pt x="8312803" y="191199"/>
                  <a:pt x="8243667" y="444615"/>
                </a:cubicBezTo>
                <a:cubicBezTo>
                  <a:pt x="8197528" y="2099114"/>
                  <a:pt x="8445531" y="2553622"/>
                  <a:pt x="8243667" y="3997104"/>
                </a:cubicBezTo>
                <a:cubicBezTo>
                  <a:pt x="8232783" y="4307583"/>
                  <a:pt x="8093584" y="4415013"/>
                  <a:pt x="7890431" y="4441721"/>
                </a:cubicBezTo>
                <a:cubicBezTo>
                  <a:pt x="5593179" y="4150736"/>
                  <a:pt x="4108925" y="4374771"/>
                  <a:pt x="353234" y="4441721"/>
                </a:cubicBezTo>
                <a:cubicBezTo>
                  <a:pt x="147360" y="4386628"/>
                  <a:pt x="29122" y="4262431"/>
                  <a:pt x="0" y="3997104"/>
                </a:cubicBezTo>
                <a:cubicBezTo>
                  <a:pt x="-30538" y="2748079"/>
                  <a:pt x="-111763" y="1730284"/>
                  <a:pt x="0" y="444615"/>
                </a:cubicBezTo>
                <a:close/>
              </a:path>
              <a:path w="8243667" h="4441721" fill="none" stroke="0" extrusionOk="0">
                <a:moveTo>
                  <a:pt x="0" y="444615"/>
                </a:moveTo>
                <a:cubicBezTo>
                  <a:pt x="147" y="202053"/>
                  <a:pt x="216274" y="-22143"/>
                  <a:pt x="353234" y="0"/>
                </a:cubicBezTo>
                <a:cubicBezTo>
                  <a:pt x="2741415" y="497544"/>
                  <a:pt x="6243848" y="-297189"/>
                  <a:pt x="7890431" y="0"/>
                </a:cubicBezTo>
                <a:cubicBezTo>
                  <a:pt x="8020032" y="-3741"/>
                  <a:pt x="8293514" y="185789"/>
                  <a:pt x="8243667" y="444615"/>
                </a:cubicBezTo>
                <a:cubicBezTo>
                  <a:pt x="8252575" y="2001894"/>
                  <a:pt x="8422371" y="2545571"/>
                  <a:pt x="8243667" y="3997104"/>
                </a:cubicBezTo>
                <a:cubicBezTo>
                  <a:pt x="8214935" y="4281340"/>
                  <a:pt x="8106895" y="4425312"/>
                  <a:pt x="7890431" y="4441721"/>
                </a:cubicBezTo>
                <a:cubicBezTo>
                  <a:pt x="5933476" y="4114367"/>
                  <a:pt x="4022068" y="4080850"/>
                  <a:pt x="353234" y="4441721"/>
                </a:cubicBezTo>
                <a:cubicBezTo>
                  <a:pt x="136761" y="4360089"/>
                  <a:pt x="5828" y="4276559"/>
                  <a:pt x="0" y="3997104"/>
                </a:cubicBezTo>
                <a:cubicBezTo>
                  <a:pt x="-219028" y="2634183"/>
                  <a:pt x="131005" y="1610144"/>
                  <a:pt x="0" y="444615"/>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600">
              <a:solidFill>
                <a:srgbClr val="FFC000">
                  <a:lumMod val="75000"/>
                </a:srgbClr>
              </a:solidFill>
              <a:latin typeface="Calibri" panose="020F0502020204030204"/>
            </a:endParaRPr>
          </a:p>
        </p:txBody>
      </p:sp>
      <p:pic>
        <p:nvPicPr>
          <p:cNvPr id="2" name="Picture 318">
            <a:extLst>
              <a:ext uri="{FF2B5EF4-FFF2-40B4-BE49-F238E27FC236}">
                <a16:creationId xmlns:a16="http://schemas.microsoft.com/office/drawing/2014/main" id="{99E64CDC-9758-1081-602A-32B588F85D83}"/>
              </a:ext>
            </a:extLst>
          </p:cNvPr>
          <p:cNvPicPr>
            <a:picLocks noChangeAspect="1"/>
          </p:cNvPicPr>
          <p:nvPr/>
        </p:nvPicPr>
        <p:blipFill>
          <a:blip r:embed="rId2"/>
          <a:stretch>
            <a:fillRect/>
          </a:stretch>
        </p:blipFill>
        <p:spPr>
          <a:xfrm>
            <a:off x="2808843" y="3870921"/>
            <a:ext cx="6574327" cy="2987089"/>
          </a:xfrm>
          <a:prstGeom prst="rect">
            <a:avLst/>
          </a:prstGeom>
        </p:spPr>
      </p:pic>
      <p:sp>
        <p:nvSpPr>
          <p:cNvPr id="7" name="Hộp Văn bản 6">
            <a:extLst>
              <a:ext uri="{FF2B5EF4-FFF2-40B4-BE49-F238E27FC236}">
                <a16:creationId xmlns:a16="http://schemas.microsoft.com/office/drawing/2014/main" id="{632C289D-1919-ADDE-C196-9FA0B5ECCE08}"/>
              </a:ext>
            </a:extLst>
          </p:cNvPr>
          <p:cNvSpPr txBox="1"/>
          <p:nvPr/>
        </p:nvSpPr>
        <p:spPr>
          <a:xfrm>
            <a:off x="1760813" y="1497121"/>
            <a:ext cx="8407791" cy="1754326"/>
          </a:xfrm>
          <a:prstGeom prst="rect">
            <a:avLst/>
          </a:prstGeom>
          <a:noFill/>
        </p:spPr>
        <p:txBody>
          <a:bodyPr wrap="square" rtlCol="0">
            <a:spAutoFit/>
          </a:bodyPr>
          <a:lstStyle/>
          <a:p>
            <a:pPr algn="ctr">
              <a:defRPr/>
            </a:pPr>
            <a:r>
              <a:rPr lang="en-US" sz="5400" b="1">
                <a:solidFill>
                  <a:srgbClr val="FF0000"/>
                </a:solidFill>
                <a:latin typeface="Arial-Rounded"/>
                <a:ea typeface="Cambria" panose="02040503050406030204" pitchFamily="18" charset="0"/>
              </a:rPr>
              <a:t>2. Quan sát tranh và   thực hiện yêu cầu</a:t>
            </a:r>
            <a:endParaRPr lang="en-US" sz="5400" b="1" dirty="0">
              <a:solidFill>
                <a:srgbClr val="FF0000"/>
              </a:solidFill>
              <a:latin typeface="Arial-Rounded"/>
              <a:ea typeface="Cambria" panose="02040503050406030204" pitchFamily="18" charset="0"/>
            </a:endParaRPr>
          </a:p>
        </p:txBody>
      </p:sp>
    </p:spTree>
    <p:extLst>
      <p:ext uri="{BB962C8B-B14F-4D97-AF65-F5344CB8AC3E}">
        <p14:creationId xmlns:p14="http://schemas.microsoft.com/office/powerpoint/2010/main" val="29639081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219203" y="4962695"/>
            <a:ext cx="10426700" cy="564322"/>
          </a:xfrm>
          <a:prstGeom prst="rect">
            <a:avLst/>
          </a:prstGeom>
          <a:noFill/>
        </p:spPr>
        <p:txBody>
          <a:bodyPr wrap="square" rtlCol="0">
            <a:spAutoFit/>
          </a:bodyPr>
          <a:lstStyle/>
          <a:p>
            <a:pPr algn="just">
              <a:lnSpc>
                <a:spcPct val="115000"/>
              </a:lnSpc>
              <a:spcAft>
                <a:spcPts val="1333"/>
              </a:spcAft>
            </a:pPr>
            <a:r>
              <a:rPr lang="nl-NL" sz="2667" b="1" spc="-53">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hãy nhận xét việc làm của các bạn nhỏ trong tranh.</a:t>
            </a:r>
            <a:endParaRPr lang="en-US" sz="2667"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564607" y="854710"/>
            <a:ext cx="7532688" cy="3882390"/>
          </a:xfrm>
          <a:prstGeom prst="rect">
            <a:avLst/>
          </a:prstGeom>
          <a:noFill/>
        </p:spPr>
      </p:pic>
      <p:sp>
        <p:nvSpPr>
          <p:cNvPr id="9" name="Hộp Văn bản 6">
            <a:extLst>
              <a:ext uri="{FF2B5EF4-FFF2-40B4-BE49-F238E27FC236}">
                <a16:creationId xmlns:a16="http://schemas.microsoft.com/office/drawing/2014/main" id="{632C289D-1919-ADDE-C196-9FA0B5ECCE08}"/>
              </a:ext>
            </a:extLst>
          </p:cNvPr>
          <p:cNvSpPr txBox="1"/>
          <p:nvPr/>
        </p:nvSpPr>
        <p:spPr>
          <a:xfrm>
            <a:off x="609213" y="230729"/>
            <a:ext cx="8407791" cy="523220"/>
          </a:xfrm>
          <a:prstGeom prst="rect">
            <a:avLst/>
          </a:prstGeom>
          <a:noFill/>
        </p:spPr>
        <p:txBody>
          <a:bodyPr wrap="square" rtlCol="0">
            <a:spAutoFit/>
          </a:bodyPr>
          <a:lstStyle/>
          <a:p>
            <a:pPr algn="ctr">
              <a:defRPr/>
            </a:pPr>
            <a:r>
              <a:rPr lang="en-US" sz="2800" b="1">
                <a:latin typeface="Arial-Rounded"/>
                <a:ea typeface="Cambria" panose="02040503050406030204" pitchFamily="18" charset="0"/>
              </a:rPr>
              <a:t>Quan sát tranh và thực hiện yêu cầu</a:t>
            </a:r>
            <a:endParaRPr lang="en-US" sz="2800" b="1" dirty="0">
              <a:latin typeface="Arial-Rounded"/>
              <a:ea typeface="Cambria" panose="02040503050406030204" pitchFamily="18" charset="0"/>
            </a:endParaRPr>
          </a:p>
        </p:txBody>
      </p:sp>
    </p:spTree>
    <p:extLst>
      <p:ext uri="{BB962C8B-B14F-4D97-AF65-F5344CB8AC3E}">
        <p14:creationId xmlns:p14="http://schemas.microsoft.com/office/powerpoint/2010/main" val="3706522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id="{F9BC79E7-211D-47E8-8406-EC83B2CA42AF}"/>
              </a:ext>
            </a:extLst>
          </p:cNvPr>
          <p:cNvSpPr txBox="1"/>
          <p:nvPr/>
        </p:nvSpPr>
        <p:spPr>
          <a:xfrm>
            <a:off x="2900184" y="640248"/>
            <a:ext cx="6441936" cy="748759"/>
          </a:xfrm>
          <a:prstGeom prst="rect">
            <a:avLst/>
          </a:prstGeom>
          <a:noFill/>
        </p:spPr>
        <p:txBody>
          <a:bodyPr wrap="square" lIns="91203" tIns="45607" rIns="91203" bIns="45607"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1932">
              <a:lnSpc>
                <a:spcPct val="100000"/>
              </a:lnSpc>
              <a:defRPr/>
            </a:pPr>
            <a:r>
              <a:rPr lang="en-US" altLang="zh-CN" sz="4267" b="1" dirty="0">
                <a:ln w="25400">
                  <a:solidFill>
                    <a:prstClr val="black">
                      <a:lumMod val="95000"/>
                      <a:lumOff val="5000"/>
                    </a:prstClr>
                  </a:solidFill>
                </a:ln>
                <a:latin typeface="Times New Roman" pitchFamily="18" charset="0"/>
                <a:ea typeface="Arial-Rounded" panose="020B0500000000000000" pitchFamily="34" charset="0"/>
                <a:cs typeface="Times New Roman" pitchFamily="18" charset="0"/>
              </a:rPr>
              <a:t>CHIA SẺ </a:t>
            </a:r>
            <a:r>
              <a:rPr lang="en-US" altLang="zh-CN" sz="4267" b="1">
                <a:ln w="25400">
                  <a:solidFill>
                    <a:prstClr val="black">
                      <a:lumMod val="95000"/>
                      <a:lumOff val="5000"/>
                    </a:prstClr>
                  </a:solidFill>
                </a:ln>
                <a:latin typeface="Times New Roman" pitchFamily="18" charset="0"/>
                <a:ea typeface="Arial-Rounded" panose="020B0500000000000000" pitchFamily="34" charset="0"/>
                <a:cs typeface="Times New Roman" pitchFamily="18" charset="0"/>
              </a:rPr>
              <a:t>TRƯỚC LỚP</a:t>
            </a:r>
            <a:endParaRPr lang="zh-CN" altLang="en-US" sz="4267" b="1" dirty="0">
              <a:ln w="25400">
                <a:solidFill>
                  <a:prstClr val="black">
                    <a:lumMod val="95000"/>
                    <a:lumOff val="5000"/>
                  </a:prstClr>
                </a:solidFill>
              </a:ln>
              <a:latin typeface="Times New Roman" pitchFamily="18" charset="0"/>
              <a:ea typeface="Arial-Rounded" panose="020B0500000000000000" pitchFamily="34" charset="0"/>
              <a:cs typeface="Times New Roman" pitchFamily="18" charset="0"/>
            </a:endParaRPr>
          </a:p>
        </p:txBody>
      </p:sp>
      <p:pic>
        <p:nvPicPr>
          <p:cNvPr id="5" name="Picture 4" descr="A picture containing text, table, indoor, toy&#10;&#10;Description automatically generated">
            <a:extLst>
              <a:ext uri="{FF2B5EF4-FFF2-40B4-BE49-F238E27FC236}">
                <a16:creationId xmlns:a16="http://schemas.microsoft.com/office/drawing/2014/main" id="{4EE0A063-B15E-B4B3-7E5C-801DDD081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188" y="1869826"/>
            <a:ext cx="7821937" cy="4801638"/>
          </a:xfrm>
          <a:prstGeom prst="rect">
            <a:avLst/>
          </a:prstGeom>
        </p:spPr>
      </p:pic>
    </p:spTree>
    <p:extLst>
      <p:ext uri="{BB962C8B-B14F-4D97-AF65-F5344CB8AC3E}">
        <p14:creationId xmlns:p14="http://schemas.microsoft.com/office/powerpoint/2010/main" val="468781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chemeClr val="accent2"/>
                                        </p:clrVal>
                                      </p:to>
                                    </p:set>
                                    <p:set>
                                      <p:cBhvr>
                                        <p:cTn id="7" dur="500" fill="hold"/>
                                        <p:tgtEl>
                                          <p:spTgt spid="4"/>
                                        </p:tgtEl>
                                        <p:attrNameLst>
                                          <p:attrName>fillcolor</p:attrName>
                                        </p:attrNameLst>
                                      </p:cBhvr>
                                      <p:to>
                                        <p:clrVal>
                                          <a:schemeClr val="accent2"/>
                                        </p:clrVal>
                                      </p:to>
                                    </p:set>
                                    <p:set>
                                      <p:cBhvr>
                                        <p:cTn id="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6604000" y="2133600"/>
            <a:ext cx="5105400" cy="2324100"/>
            <a:chOff x="6604000" y="2133600"/>
            <a:chExt cx="5105400" cy="2324100"/>
          </a:xfrm>
        </p:grpSpPr>
        <p:sp>
          <p:nvSpPr>
            <p:cNvPr id="3" name="Rounded Rectangle 2"/>
            <p:cNvSpPr/>
            <p:nvPr/>
          </p:nvSpPr>
          <p:spPr>
            <a:xfrm>
              <a:off x="6604000" y="2133600"/>
              <a:ext cx="5105400" cy="23241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3CADDC-9AB1-96CE-D5E9-AC944DE8E35F}"/>
                </a:ext>
              </a:extLst>
            </p:cNvPr>
            <p:cNvSpPr txBox="1"/>
            <p:nvPr/>
          </p:nvSpPr>
          <p:spPr>
            <a:xfrm>
              <a:off x="6832603" y="2245551"/>
              <a:ext cx="4559300" cy="2062103"/>
            </a:xfrm>
            <a:prstGeom prst="rect">
              <a:avLst/>
            </a:prstGeom>
            <a:noFill/>
          </p:spPr>
          <p:txBody>
            <a:bodyPr wrap="square">
              <a:spAutoFit/>
            </a:bodyPr>
            <a:lstStyle/>
            <a:p>
              <a:pPr algn="just">
                <a:spcAft>
                  <a:spcPts val="1333"/>
                </a:spcAft>
              </a:pPr>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 động của bạn nhỏ trong bức tranh 1 đã thể hiện sự quan tâm, giúp đỡ bạn bè lúc khó khăn.</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026" name="Picture 2" descr="C:\Users\hp\Desktop\đạo đứ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39800"/>
            <a:ext cx="5410200" cy="4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45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6604000" y="1803400"/>
            <a:ext cx="5105400" cy="2946400"/>
            <a:chOff x="6604000" y="1803400"/>
            <a:chExt cx="5105400" cy="2946400"/>
          </a:xfrm>
        </p:grpSpPr>
        <p:sp>
          <p:nvSpPr>
            <p:cNvPr id="3" name="Rounded Rectangle 2"/>
            <p:cNvSpPr/>
            <p:nvPr/>
          </p:nvSpPr>
          <p:spPr>
            <a:xfrm>
              <a:off x="6604000" y="1803400"/>
              <a:ext cx="5105400" cy="294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063CADDC-9AB1-96CE-D5E9-AC944DE8E35F}"/>
                </a:ext>
              </a:extLst>
            </p:cNvPr>
            <p:cNvSpPr txBox="1"/>
            <p:nvPr/>
          </p:nvSpPr>
          <p:spPr>
            <a:xfrm>
              <a:off x="6972303" y="1999330"/>
              <a:ext cx="4559300" cy="2554545"/>
            </a:xfrm>
            <a:prstGeom prst="rect">
              <a:avLst/>
            </a:prstGeom>
            <a:noFill/>
          </p:spPr>
          <p:txBody>
            <a:bodyPr wrap="square">
              <a:spAutoFit/>
            </a:bodyPr>
            <a:lstStyle/>
            <a:p>
              <a:pPr algn="just">
                <a:spcAft>
                  <a:spcPts val="600"/>
                </a:spcAft>
              </a:pPr>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 động của hai bạn nữ trong bức tranh 2 đã thể hiện sự quan tâm, chia sẻ lúc bạn gặp chuyện buồn.</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050" name="Picture 2" descr="C:\Users\hp\Desktop\đạo đứ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3" y="1424994"/>
            <a:ext cx="4686300" cy="437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08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6604000" y="1803400"/>
            <a:ext cx="5105400" cy="2946400"/>
            <a:chOff x="6604000" y="1803400"/>
            <a:chExt cx="5105400" cy="2946400"/>
          </a:xfrm>
        </p:grpSpPr>
        <p:sp>
          <p:nvSpPr>
            <p:cNvPr id="3" name="Rounded Rectangle 2"/>
            <p:cNvSpPr/>
            <p:nvPr/>
          </p:nvSpPr>
          <p:spPr>
            <a:xfrm>
              <a:off x="6604000" y="1803400"/>
              <a:ext cx="5105400" cy="294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063CADDC-9AB1-96CE-D5E9-AC944DE8E35F}"/>
                </a:ext>
              </a:extLst>
            </p:cNvPr>
            <p:cNvSpPr txBox="1"/>
            <p:nvPr/>
          </p:nvSpPr>
          <p:spPr>
            <a:xfrm>
              <a:off x="6718300" y="2097819"/>
              <a:ext cx="4876800" cy="2357568"/>
            </a:xfrm>
            <a:prstGeom prst="rect">
              <a:avLst/>
            </a:prstGeom>
            <a:noFill/>
          </p:spPr>
          <p:txBody>
            <a:bodyPr wrap="square">
              <a:spAutoFit/>
            </a:bodyPr>
            <a:lstStyle/>
            <a:p>
              <a:pPr algn="just">
                <a:lnSpc>
                  <a:spcPct val="115000"/>
                </a:lnSpc>
                <a:spcAft>
                  <a:spcPts val="1333"/>
                </a:spcAft>
              </a:pPr>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 động của hai bạn nhỏ trong bức tranh 1 đã thể hiện sự đồng cảm, giúp đỡ người nghèo.</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074" name="Picture 2" descr="C:\Users\hp\Desktop\đạo đứ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91" y="1268414"/>
            <a:ext cx="4849812" cy="438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08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6604000" y="1803400"/>
            <a:ext cx="5105400" cy="2946400"/>
            <a:chOff x="6604000" y="1803400"/>
            <a:chExt cx="5105400" cy="2946400"/>
          </a:xfrm>
        </p:grpSpPr>
        <p:sp>
          <p:nvSpPr>
            <p:cNvPr id="3" name="Rounded Rectangle 2"/>
            <p:cNvSpPr/>
            <p:nvPr/>
          </p:nvSpPr>
          <p:spPr>
            <a:xfrm>
              <a:off x="6604000" y="1803400"/>
              <a:ext cx="5105400" cy="294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063CADDC-9AB1-96CE-D5E9-AC944DE8E35F}"/>
                </a:ext>
              </a:extLst>
            </p:cNvPr>
            <p:cNvSpPr txBox="1"/>
            <p:nvPr/>
          </p:nvSpPr>
          <p:spPr>
            <a:xfrm>
              <a:off x="6832603" y="2017861"/>
              <a:ext cx="4559300" cy="2357568"/>
            </a:xfrm>
            <a:prstGeom prst="rect">
              <a:avLst/>
            </a:prstGeom>
            <a:noFill/>
          </p:spPr>
          <p:txBody>
            <a:bodyPr wrap="square">
              <a:spAutoFit/>
            </a:bodyPr>
            <a:lstStyle/>
            <a:p>
              <a:pPr algn="just">
                <a:lnSpc>
                  <a:spcPct val="115000"/>
                </a:lnSpc>
                <a:spcAft>
                  <a:spcPts val="1333"/>
                </a:spcAft>
              </a:pPr>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 động của bạn nhỏ trong bức tranh 4 đã thể hiện sự quan tâm, chia sẻ lúc bạn bè gặp khó khăn.</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098" name="Picture 2" descr="C:\Users\hp\Desktop\đạo đức\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3" y="1155706"/>
            <a:ext cx="4737100" cy="450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08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6604000" y="1803400"/>
            <a:ext cx="5105400" cy="2983066"/>
            <a:chOff x="6604000" y="1803400"/>
            <a:chExt cx="5105400" cy="2983066"/>
          </a:xfrm>
        </p:grpSpPr>
        <p:sp>
          <p:nvSpPr>
            <p:cNvPr id="3" name="Rounded Rectangle 2"/>
            <p:cNvSpPr/>
            <p:nvPr/>
          </p:nvSpPr>
          <p:spPr>
            <a:xfrm>
              <a:off x="6604000" y="1803400"/>
              <a:ext cx="5105400" cy="294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063CADDC-9AB1-96CE-D5E9-AC944DE8E35F}"/>
                </a:ext>
              </a:extLst>
            </p:cNvPr>
            <p:cNvSpPr txBox="1"/>
            <p:nvPr/>
          </p:nvSpPr>
          <p:spPr>
            <a:xfrm>
              <a:off x="6832603" y="1862589"/>
              <a:ext cx="4559300" cy="2923877"/>
            </a:xfrm>
            <a:prstGeom prst="rect">
              <a:avLst/>
            </a:prstGeom>
            <a:noFill/>
          </p:spPr>
          <p:txBody>
            <a:bodyPr wrap="square">
              <a:spAutoFit/>
            </a:bodyPr>
            <a:lstStyle/>
            <a:p>
              <a:pPr algn="just">
                <a:lnSpc>
                  <a:spcPct val="115000"/>
                </a:lnSpc>
                <a:spcAft>
                  <a:spcPts val="1333"/>
                </a:spcAft>
              </a:pPr>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 động của bạn nhỏ trong bức tranh 5 chưa thể hiện sự cảm thông, chia sẻ với người có hoàn cảnh khó khăn.</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5122" name="Picture 2" descr="C:\Users\hp\Desktop\đạo đức\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6" y="1136934"/>
            <a:ext cx="5013325" cy="452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08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A0AB5F-BC0C-96CA-6317-852D4D9BEC6D}"/>
              </a:ext>
            </a:extLst>
          </p:cNvPr>
          <p:cNvPicPr>
            <a:picLocks noChangeAspect="1"/>
          </p:cNvPicPr>
          <p:nvPr/>
        </p:nvPicPr>
        <p:blipFill>
          <a:blip r:embed="rId2"/>
          <a:stretch>
            <a:fillRect/>
          </a:stretch>
        </p:blipFill>
        <p:spPr>
          <a:xfrm>
            <a:off x="2725793" y="1740725"/>
            <a:ext cx="6559865" cy="2091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7486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6375400" y="1803400"/>
            <a:ext cx="5334003" cy="2946400"/>
            <a:chOff x="6375400" y="1803400"/>
            <a:chExt cx="5334003" cy="2946400"/>
          </a:xfrm>
        </p:grpSpPr>
        <p:sp>
          <p:nvSpPr>
            <p:cNvPr id="3" name="Rounded Rectangle 2"/>
            <p:cNvSpPr/>
            <p:nvPr/>
          </p:nvSpPr>
          <p:spPr>
            <a:xfrm>
              <a:off x="6375400" y="1803400"/>
              <a:ext cx="5334000" cy="294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063CADDC-9AB1-96CE-D5E9-AC944DE8E35F}"/>
                </a:ext>
              </a:extLst>
            </p:cNvPr>
            <p:cNvSpPr txBox="1"/>
            <p:nvPr/>
          </p:nvSpPr>
          <p:spPr>
            <a:xfrm>
              <a:off x="6565903" y="2017864"/>
              <a:ext cx="5143500" cy="2357568"/>
            </a:xfrm>
            <a:prstGeom prst="rect">
              <a:avLst/>
            </a:prstGeom>
            <a:noFill/>
          </p:spPr>
          <p:txBody>
            <a:bodyPr wrap="square">
              <a:spAutoFit/>
            </a:bodyPr>
            <a:lstStyle/>
            <a:p>
              <a:pPr algn="just">
                <a:lnSpc>
                  <a:spcPct val="115000"/>
                </a:lnSpc>
                <a:spcAft>
                  <a:spcPts val="1333"/>
                </a:spcAft>
              </a:pPr>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 động của bạn nhỏ trong bức tranh 6 đã thể hiện sự chia sẻ, giúp đỡ những người gặp khó khăn.</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6146" name="Picture 2" descr="C:\Users\hp\Desktop\đạo đức\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8" y="1327430"/>
            <a:ext cx="4723889" cy="422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08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D2EA1217-83C6-FDD7-5642-0EA4C43F3986}"/>
              </a:ext>
            </a:extLst>
          </p:cNvPr>
          <p:cNvSpPr/>
          <p:nvPr/>
        </p:nvSpPr>
        <p:spPr>
          <a:xfrm>
            <a:off x="161932" y="136477"/>
            <a:ext cx="11858625" cy="650557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2181646" y="-426720"/>
            <a:ext cx="10519945" cy="6096572"/>
            <a:chOff x="2181646" y="-426720"/>
            <a:chExt cx="10519945" cy="6096572"/>
          </a:xfrm>
        </p:grpSpPr>
        <p:pic>
          <p:nvPicPr>
            <p:cNvPr id="5" name="Picture 5">
              <a:extLst>
                <a:ext uri="{FF2B5EF4-FFF2-40B4-BE49-F238E27FC236}">
                  <a16:creationId xmlns:a16="http://schemas.microsoft.com/office/drawing/2014/main" id="{DBC8166F-A820-CADB-6B03-52DAEE1C7F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81646" y="-426720"/>
              <a:ext cx="10519945" cy="6096572"/>
            </a:xfrm>
            <a:prstGeom prst="rect">
              <a:avLst/>
            </a:prstGeom>
          </p:spPr>
        </p:pic>
        <p:sp>
          <p:nvSpPr>
            <p:cNvPr id="6" name="TextBox 5">
              <a:extLst>
                <a:ext uri="{FF2B5EF4-FFF2-40B4-BE49-F238E27FC236}">
                  <a16:creationId xmlns:a16="http://schemas.microsoft.com/office/drawing/2014/main" id="{CFFBEE54-BB23-B448-E382-0DAA1420264C}"/>
                </a:ext>
              </a:extLst>
            </p:cNvPr>
            <p:cNvSpPr txBox="1"/>
            <p:nvPr/>
          </p:nvSpPr>
          <p:spPr>
            <a:xfrm>
              <a:off x="3935735" y="2000258"/>
              <a:ext cx="7296151" cy="184665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3192"/>
                  </a:solidFill>
                  <a:effectLst/>
                  <a:uLnTx/>
                  <a:uFillTx/>
                  <a:latin typeface="Times New Roman" pitchFamily="18" charset="0"/>
                  <a:cs typeface="Times New Roman" pitchFamily="18" charset="0"/>
                </a:rPr>
                <a:t>Em có</a:t>
              </a:r>
              <a:r>
                <a:rPr kumimoji="0" lang="en-US" sz="4000" b="1" i="0" u="none" strike="noStrike" kern="1200" cap="none" spc="0" normalizeH="0" noProof="0">
                  <a:ln>
                    <a:noFill/>
                  </a:ln>
                  <a:solidFill>
                    <a:srgbClr val="003192"/>
                  </a:solidFill>
                  <a:effectLst/>
                  <a:uLnTx/>
                  <a:uFillTx/>
                  <a:latin typeface="Times New Roman" pitchFamily="18" charset="0"/>
                  <a:cs typeface="Times New Roman" pitchFamily="18" charset="0"/>
                </a:rPr>
                <a:t> sẵn sàng giúp đỡ người gặp khó khăn, phù hợp với khả năng của mình không? Vì sao?</a:t>
              </a:r>
              <a:endParaRPr kumimoji="0" lang="en-US" sz="4000" b="1" i="0" u="none" strike="noStrike" kern="1200" cap="none" spc="0" normalizeH="0" baseline="0" noProof="0" dirty="0">
                <a:ln>
                  <a:noFill/>
                </a:ln>
                <a:solidFill>
                  <a:srgbClr val="003192"/>
                </a:solidFill>
                <a:effectLst/>
                <a:uLnTx/>
                <a:uFillTx/>
                <a:latin typeface="Times New Roman" pitchFamily="18" charset="0"/>
                <a:cs typeface="Times New Roman" pitchFamily="18" charset="0"/>
              </a:endParaRPr>
            </a:p>
          </p:txBody>
        </p:sp>
      </p:grpSp>
      <p:pic>
        <p:nvPicPr>
          <p:cNvPr id="7" name="Picture 6" descr="A picture containing clipart&#10;&#10;Description automatically generated">
            <a:extLst>
              <a:ext uri="{FF2B5EF4-FFF2-40B4-BE49-F238E27FC236}">
                <a16:creationId xmlns:a16="http://schemas.microsoft.com/office/drawing/2014/main" id="{EE0814F2-1920-50CA-C60F-64FD5B23542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084" b="89976" l="9994" r="89942">
                        <a14:foregroundMark x1="54625" y1="9135" x2="54625" y2="9135"/>
                        <a14:foregroundMark x1="48027" y1="8084" x2="48027" y2="8084"/>
                      </a14:backgroundRemoval>
                    </a14:imgEffect>
                  </a14:imgLayer>
                </a14:imgProps>
              </a:ext>
              <a:ext uri="{28A0092B-C50C-407E-A947-70E740481C1C}">
                <a14:useLocalDpi xmlns:a14="http://schemas.microsoft.com/office/drawing/2010/main" val="0"/>
              </a:ext>
            </a:extLst>
          </a:blip>
          <a:stretch>
            <a:fillRect/>
          </a:stretch>
        </p:blipFill>
        <p:spPr>
          <a:xfrm>
            <a:off x="-260032" y="3465458"/>
            <a:ext cx="4403611" cy="3522888"/>
          </a:xfrm>
          <a:prstGeom prst="rect">
            <a:avLst/>
          </a:prstGeom>
        </p:spPr>
      </p:pic>
    </p:spTree>
    <p:extLst>
      <p:ext uri="{BB962C8B-B14F-4D97-AF65-F5344CB8AC3E}">
        <p14:creationId xmlns:p14="http://schemas.microsoft.com/office/powerpoint/2010/main" val="35906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D2EA1217-83C6-FDD7-5642-0EA4C43F3986}"/>
              </a:ext>
            </a:extLst>
          </p:cNvPr>
          <p:cNvSpPr/>
          <p:nvPr/>
        </p:nvSpPr>
        <p:spPr>
          <a:xfrm>
            <a:off x="161932" y="136477"/>
            <a:ext cx="11858625" cy="650557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2" name="Group 1"/>
          <p:cNvGrpSpPr/>
          <p:nvPr/>
        </p:nvGrpSpPr>
        <p:grpSpPr>
          <a:xfrm>
            <a:off x="2181646" y="-426720"/>
            <a:ext cx="10519945" cy="6096572"/>
            <a:chOff x="2181646" y="-426720"/>
            <a:chExt cx="10519945" cy="6096572"/>
          </a:xfrm>
        </p:grpSpPr>
        <p:pic>
          <p:nvPicPr>
            <p:cNvPr id="5" name="Picture 5">
              <a:extLst>
                <a:ext uri="{FF2B5EF4-FFF2-40B4-BE49-F238E27FC236}">
                  <a16:creationId xmlns:a16="http://schemas.microsoft.com/office/drawing/2014/main" id="{DBC8166F-A820-CADB-6B03-52DAEE1C7F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81646" y="-426720"/>
              <a:ext cx="10519945" cy="6096572"/>
            </a:xfrm>
            <a:prstGeom prst="rect">
              <a:avLst/>
            </a:prstGeom>
          </p:spPr>
        </p:pic>
        <p:sp>
          <p:nvSpPr>
            <p:cNvPr id="6" name="TextBox 5">
              <a:extLst>
                <a:ext uri="{FF2B5EF4-FFF2-40B4-BE49-F238E27FC236}">
                  <a16:creationId xmlns:a16="http://schemas.microsoft.com/office/drawing/2014/main" id="{CFFBEE54-BB23-B448-E382-0DAA1420264C}"/>
                </a:ext>
              </a:extLst>
            </p:cNvPr>
            <p:cNvSpPr txBox="1"/>
            <p:nvPr/>
          </p:nvSpPr>
          <p:spPr>
            <a:xfrm>
              <a:off x="3601133" y="1725938"/>
              <a:ext cx="7680963" cy="2462213"/>
            </a:xfrm>
            <a:prstGeom prst="rect">
              <a:avLst/>
            </a:prstGeom>
            <a:noFill/>
          </p:spPr>
          <p:txBody>
            <a:bodyPr wrap="square" lIns="0" tIns="0" rIns="0" bIns="0" rtlCol="0">
              <a:spAutoFit/>
            </a:bodyPr>
            <a:lstStyle/>
            <a:p>
              <a:pPr algn="ctr">
                <a:defRPr/>
              </a:pPr>
              <a:r>
                <a:rPr lang="en-US" sz="4000" b="1">
                  <a:solidFill>
                    <a:srgbClr val="003192"/>
                  </a:solidFill>
                  <a:latin typeface="Times New Roman" pitchFamily="18" charset="0"/>
                  <a:cs typeface="Times New Roman" pitchFamily="18" charset="0"/>
                </a:rPr>
                <a:t>      Hãy kể thêm những hành </a:t>
              </a:r>
            </a:p>
            <a:p>
              <a:pPr algn="ctr">
                <a:defRPr/>
              </a:pPr>
              <a:r>
                <a:rPr lang="en-US" sz="4000" b="1">
                  <a:solidFill>
                    <a:srgbClr val="003192"/>
                  </a:solidFill>
                  <a:latin typeface="Times New Roman" pitchFamily="18" charset="0"/>
                  <a:cs typeface="Times New Roman" pitchFamily="18" charset="0"/>
                </a:rPr>
                <a:t>động khác thể hiện sự cảm thông, giúp đỡ người gặp khó khăn </a:t>
              </a:r>
            </a:p>
            <a:p>
              <a:pPr algn="ctr">
                <a:defRPr/>
              </a:pPr>
              <a:r>
                <a:rPr lang="en-US" sz="4000" b="1">
                  <a:solidFill>
                    <a:srgbClr val="003192"/>
                  </a:solidFill>
                  <a:latin typeface="Times New Roman" pitchFamily="18" charset="0"/>
                  <a:cs typeface="Times New Roman" pitchFamily="18" charset="0"/>
                </a:rPr>
                <a:t>mà em biết.</a:t>
              </a:r>
              <a:endParaRPr lang="en-US" sz="4000" b="1" dirty="0">
                <a:solidFill>
                  <a:srgbClr val="003192"/>
                </a:solidFill>
                <a:latin typeface="Times New Roman" pitchFamily="18" charset="0"/>
                <a:cs typeface="Times New Roman" pitchFamily="18" charset="0"/>
              </a:endParaRPr>
            </a:p>
          </p:txBody>
        </p:sp>
      </p:grpSp>
      <p:pic>
        <p:nvPicPr>
          <p:cNvPr id="7" name="Picture 6" descr="A picture containing clipart&#10;&#10;Description automatically generated">
            <a:extLst>
              <a:ext uri="{FF2B5EF4-FFF2-40B4-BE49-F238E27FC236}">
                <a16:creationId xmlns:a16="http://schemas.microsoft.com/office/drawing/2014/main" id="{EE0814F2-1920-50CA-C60F-64FD5B23542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084" b="89976" l="9994" r="89942">
                        <a14:foregroundMark x1="54625" y1="9135" x2="54625" y2="9135"/>
                        <a14:foregroundMark x1="48027" y1="8084" x2="48027" y2="8084"/>
                      </a14:backgroundRemoval>
                    </a14:imgEffect>
                  </a14:imgLayer>
                </a14:imgProps>
              </a:ext>
              <a:ext uri="{28A0092B-C50C-407E-A947-70E740481C1C}">
                <a14:useLocalDpi xmlns:a14="http://schemas.microsoft.com/office/drawing/2010/main" val="0"/>
              </a:ext>
            </a:extLst>
          </a:blip>
          <a:stretch>
            <a:fillRect/>
          </a:stretch>
        </p:blipFill>
        <p:spPr>
          <a:xfrm>
            <a:off x="-260032" y="3465458"/>
            <a:ext cx="4403611" cy="3522888"/>
          </a:xfrm>
          <a:prstGeom prst="rect">
            <a:avLst/>
          </a:prstGeom>
        </p:spPr>
      </p:pic>
    </p:spTree>
    <p:extLst>
      <p:ext uri="{BB962C8B-B14F-4D97-AF65-F5344CB8AC3E}">
        <p14:creationId xmlns:p14="http://schemas.microsoft.com/office/powerpoint/2010/main" val="2087335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84561F48-201E-F8F3-2B6A-B64A82E272F0}"/>
              </a:ext>
            </a:extLst>
          </p:cNvPr>
          <p:cNvSpPr/>
          <p:nvPr/>
        </p:nvSpPr>
        <p:spPr>
          <a:xfrm>
            <a:off x="495301" y="257175"/>
            <a:ext cx="11191875" cy="6381750"/>
          </a:xfrm>
          <a:custGeom>
            <a:avLst/>
            <a:gdLst>
              <a:gd name="connsiteX0" fmla="*/ 0 w 11191875"/>
              <a:gd name="connsiteY0" fmla="*/ 638811 h 6381750"/>
              <a:gd name="connsiteX1" fmla="*/ 479563 w 11191875"/>
              <a:gd name="connsiteY1" fmla="*/ 0 h 6381750"/>
              <a:gd name="connsiteX2" fmla="*/ 10712310 w 11191875"/>
              <a:gd name="connsiteY2" fmla="*/ 0 h 6381750"/>
              <a:gd name="connsiteX3" fmla="*/ 11191875 w 11191875"/>
              <a:gd name="connsiteY3" fmla="*/ 638811 h 6381750"/>
              <a:gd name="connsiteX4" fmla="*/ 11191875 w 11191875"/>
              <a:gd name="connsiteY4" fmla="*/ 5742937 h 6381750"/>
              <a:gd name="connsiteX5" fmla="*/ 10712310 w 11191875"/>
              <a:gd name="connsiteY5" fmla="*/ 6381750 h 6381750"/>
              <a:gd name="connsiteX6" fmla="*/ 479563 w 11191875"/>
              <a:gd name="connsiteY6" fmla="*/ 6381750 h 6381750"/>
              <a:gd name="connsiteX7" fmla="*/ 0 w 11191875"/>
              <a:gd name="connsiteY7" fmla="*/ 5742937 h 6381750"/>
              <a:gd name="connsiteX8" fmla="*/ 0 w 11191875"/>
              <a:gd name="connsiteY8" fmla="*/ 638811 h 6381750"/>
              <a:gd name="connsiteX0" fmla="*/ 0 w 11191875"/>
              <a:gd name="connsiteY0" fmla="*/ 638811 h 6381750"/>
              <a:gd name="connsiteX1" fmla="*/ 479563 w 11191875"/>
              <a:gd name="connsiteY1" fmla="*/ 0 h 6381750"/>
              <a:gd name="connsiteX2" fmla="*/ 10712310 w 11191875"/>
              <a:gd name="connsiteY2" fmla="*/ 0 h 6381750"/>
              <a:gd name="connsiteX3" fmla="*/ 11191875 w 11191875"/>
              <a:gd name="connsiteY3" fmla="*/ 638811 h 6381750"/>
              <a:gd name="connsiteX4" fmla="*/ 11191875 w 11191875"/>
              <a:gd name="connsiteY4" fmla="*/ 5742937 h 6381750"/>
              <a:gd name="connsiteX5" fmla="*/ 10712310 w 11191875"/>
              <a:gd name="connsiteY5" fmla="*/ 6381750 h 6381750"/>
              <a:gd name="connsiteX6" fmla="*/ 479563 w 11191875"/>
              <a:gd name="connsiteY6" fmla="*/ 6381750 h 6381750"/>
              <a:gd name="connsiteX7" fmla="*/ 0 w 11191875"/>
              <a:gd name="connsiteY7" fmla="*/ 5742937 h 6381750"/>
              <a:gd name="connsiteX8" fmla="*/ 0 w 11191875"/>
              <a:gd name="connsiteY8" fmla="*/ 638811 h 6381750"/>
              <a:gd name="connsiteX0" fmla="*/ 0 w 11191875"/>
              <a:gd name="connsiteY0" fmla="*/ 638811 h 6381750"/>
              <a:gd name="connsiteX1" fmla="*/ 479563 w 11191875"/>
              <a:gd name="connsiteY1" fmla="*/ 0 h 6381750"/>
              <a:gd name="connsiteX2" fmla="*/ 10712310 w 11191875"/>
              <a:gd name="connsiteY2" fmla="*/ 0 h 6381750"/>
              <a:gd name="connsiteX3" fmla="*/ 11191875 w 11191875"/>
              <a:gd name="connsiteY3" fmla="*/ 638811 h 6381750"/>
              <a:gd name="connsiteX4" fmla="*/ 11191875 w 11191875"/>
              <a:gd name="connsiteY4" fmla="*/ 5742937 h 6381750"/>
              <a:gd name="connsiteX5" fmla="*/ 10712310 w 11191875"/>
              <a:gd name="connsiteY5" fmla="*/ 6381750 h 6381750"/>
              <a:gd name="connsiteX6" fmla="*/ 479563 w 11191875"/>
              <a:gd name="connsiteY6" fmla="*/ 6381750 h 6381750"/>
              <a:gd name="connsiteX7" fmla="*/ 0 w 11191875"/>
              <a:gd name="connsiteY7" fmla="*/ 5742937 h 6381750"/>
              <a:gd name="connsiteX8" fmla="*/ 0 w 11191875"/>
              <a:gd name="connsiteY8" fmla="*/ 638811 h 63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1875" h="6381750" fill="none" extrusionOk="0">
                <a:moveTo>
                  <a:pt x="0" y="638811"/>
                </a:moveTo>
                <a:cubicBezTo>
                  <a:pt x="6558" y="358596"/>
                  <a:pt x="295846" y="-70753"/>
                  <a:pt x="479563" y="0"/>
                </a:cubicBezTo>
                <a:cubicBezTo>
                  <a:pt x="3999764" y="268949"/>
                  <a:pt x="8505842" y="-627007"/>
                  <a:pt x="10712310" y="0"/>
                </a:cubicBezTo>
                <a:cubicBezTo>
                  <a:pt x="10912202" y="-12446"/>
                  <a:pt x="11271772" y="212693"/>
                  <a:pt x="11191875" y="638811"/>
                </a:cubicBezTo>
                <a:cubicBezTo>
                  <a:pt x="11260259" y="2788814"/>
                  <a:pt x="11419218" y="3678586"/>
                  <a:pt x="11191875" y="5742937"/>
                </a:cubicBezTo>
                <a:cubicBezTo>
                  <a:pt x="11139842" y="6160160"/>
                  <a:pt x="11061254" y="6378387"/>
                  <a:pt x="10712310" y="6381750"/>
                </a:cubicBezTo>
                <a:cubicBezTo>
                  <a:pt x="8226368" y="6196470"/>
                  <a:pt x="5241620" y="6298196"/>
                  <a:pt x="479563" y="6381750"/>
                </a:cubicBezTo>
                <a:cubicBezTo>
                  <a:pt x="201408" y="6280663"/>
                  <a:pt x="1249" y="6163595"/>
                  <a:pt x="0" y="5742937"/>
                </a:cubicBezTo>
                <a:cubicBezTo>
                  <a:pt x="-325762" y="3553510"/>
                  <a:pt x="175198" y="2264366"/>
                  <a:pt x="0" y="638811"/>
                </a:cubicBezTo>
                <a:close/>
              </a:path>
              <a:path w="11191875" h="6381750" stroke="0" extrusionOk="0">
                <a:moveTo>
                  <a:pt x="0" y="638811"/>
                </a:moveTo>
                <a:cubicBezTo>
                  <a:pt x="-58923" y="287980"/>
                  <a:pt x="260191" y="-35395"/>
                  <a:pt x="479563" y="0"/>
                </a:cubicBezTo>
                <a:cubicBezTo>
                  <a:pt x="3793108" y="-833442"/>
                  <a:pt x="5689743" y="324725"/>
                  <a:pt x="10712310" y="0"/>
                </a:cubicBezTo>
                <a:cubicBezTo>
                  <a:pt x="10905740" y="-5462"/>
                  <a:pt x="11196375" y="380015"/>
                  <a:pt x="11191875" y="638811"/>
                </a:cubicBezTo>
                <a:cubicBezTo>
                  <a:pt x="11652742" y="2169819"/>
                  <a:pt x="11569031" y="3961004"/>
                  <a:pt x="11191875" y="5742937"/>
                </a:cubicBezTo>
                <a:cubicBezTo>
                  <a:pt x="11227635" y="6154177"/>
                  <a:pt x="10939720" y="6370429"/>
                  <a:pt x="10712310" y="6381750"/>
                </a:cubicBezTo>
                <a:cubicBezTo>
                  <a:pt x="6579887" y="6286687"/>
                  <a:pt x="1598270" y="6305368"/>
                  <a:pt x="479563" y="6381750"/>
                </a:cubicBezTo>
                <a:cubicBezTo>
                  <a:pt x="232933" y="6257006"/>
                  <a:pt x="-30195" y="6003274"/>
                  <a:pt x="0" y="5742937"/>
                </a:cubicBezTo>
                <a:cubicBezTo>
                  <a:pt x="-372223" y="3983904"/>
                  <a:pt x="-383546" y="2679939"/>
                  <a:pt x="0" y="638811"/>
                </a:cubicBezTo>
                <a:close/>
              </a:path>
              <a:path w="11191875" h="6381750" fill="none" stroke="0" extrusionOk="0">
                <a:moveTo>
                  <a:pt x="0" y="638811"/>
                </a:moveTo>
                <a:cubicBezTo>
                  <a:pt x="-6429" y="267176"/>
                  <a:pt x="249325" y="-15019"/>
                  <a:pt x="479563" y="0"/>
                </a:cubicBezTo>
                <a:cubicBezTo>
                  <a:pt x="3746825" y="516992"/>
                  <a:pt x="8426644" y="-128867"/>
                  <a:pt x="10712310" y="0"/>
                </a:cubicBezTo>
                <a:cubicBezTo>
                  <a:pt x="10961122" y="15652"/>
                  <a:pt x="11266594" y="282158"/>
                  <a:pt x="11191875" y="638811"/>
                </a:cubicBezTo>
                <a:cubicBezTo>
                  <a:pt x="11165979" y="3048378"/>
                  <a:pt x="11438360" y="3648024"/>
                  <a:pt x="11191875" y="5742937"/>
                </a:cubicBezTo>
                <a:cubicBezTo>
                  <a:pt x="11176475" y="6186198"/>
                  <a:pt x="10978880" y="6356865"/>
                  <a:pt x="10712310" y="6381750"/>
                </a:cubicBezTo>
                <a:cubicBezTo>
                  <a:pt x="7594109" y="5950082"/>
                  <a:pt x="5635827" y="5964215"/>
                  <a:pt x="479563" y="6381750"/>
                </a:cubicBezTo>
                <a:cubicBezTo>
                  <a:pt x="198536" y="6299024"/>
                  <a:pt x="66487" y="6137019"/>
                  <a:pt x="0" y="5742937"/>
                </a:cubicBezTo>
                <a:cubicBezTo>
                  <a:pt x="-117925" y="3893499"/>
                  <a:pt x="-144331" y="2473736"/>
                  <a:pt x="0" y="638811"/>
                </a:cubicBezTo>
                <a:close/>
              </a:path>
              <a:path w="11191875" h="6381750" fill="none" stroke="0" extrusionOk="0">
                <a:moveTo>
                  <a:pt x="0" y="638811"/>
                </a:moveTo>
                <a:cubicBezTo>
                  <a:pt x="2064" y="312476"/>
                  <a:pt x="287211" y="-38253"/>
                  <a:pt x="479563" y="0"/>
                </a:cubicBezTo>
                <a:cubicBezTo>
                  <a:pt x="3766194" y="589558"/>
                  <a:pt x="8644140" y="-522465"/>
                  <a:pt x="10712310" y="0"/>
                </a:cubicBezTo>
                <a:cubicBezTo>
                  <a:pt x="10885329" y="-5368"/>
                  <a:pt x="11266795" y="275309"/>
                  <a:pt x="11191875" y="638811"/>
                </a:cubicBezTo>
                <a:cubicBezTo>
                  <a:pt x="11208904" y="2836463"/>
                  <a:pt x="11387150" y="3627558"/>
                  <a:pt x="11191875" y="5742937"/>
                </a:cubicBezTo>
                <a:cubicBezTo>
                  <a:pt x="11153409" y="6149726"/>
                  <a:pt x="10992868" y="6345117"/>
                  <a:pt x="10712310" y="6381750"/>
                </a:cubicBezTo>
                <a:cubicBezTo>
                  <a:pt x="8048552" y="5791621"/>
                  <a:pt x="5455809" y="5907826"/>
                  <a:pt x="479563" y="6381750"/>
                </a:cubicBezTo>
                <a:cubicBezTo>
                  <a:pt x="197860" y="6293334"/>
                  <a:pt x="8864" y="6144495"/>
                  <a:pt x="0" y="5742937"/>
                </a:cubicBezTo>
                <a:cubicBezTo>
                  <a:pt x="-378091" y="3834260"/>
                  <a:pt x="204673" y="2314023"/>
                  <a:pt x="0" y="63881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3200" b="1" i="0" u="none" strike="noStrike" kern="1200" cap="none" spc="0" normalizeH="0" baseline="0" noProof="0">
              <a:ln>
                <a:noFill/>
              </a:ln>
              <a:solidFill>
                <a:schemeClr val="tx1"/>
              </a:solidFill>
              <a:effectLst/>
              <a:uLnTx/>
              <a:uFillTx/>
              <a:latin typeface="Times New Roman" pitchFamily="18" charset="0"/>
              <a:cs typeface="Times New Roman" pitchFamily="18" charset="0"/>
            </a:endParaRPr>
          </a:p>
        </p:txBody>
      </p:sp>
      <p:sp>
        <p:nvSpPr>
          <p:cNvPr id="5" name="TextBox 4"/>
          <p:cNvSpPr txBox="1"/>
          <p:nvPr/>
        </p:nvSpPr>
        <p:spPr>
          <a:xfrm>
            <a:off x="1066800" y="1344693"/>
            <a:ext cx="10088880" cy="3539430"/>
          </a:xfrm>
          <a:prstGeom prst="rect">
            <a:avLst/>
          </a:prstGeom>
          <a:noFill/>
        </p:spPr>
        <p:txBody>
          <a:bodyPr wrap="square" rtlCol="0">
            <a:spAutoFit/>
          </a:bodyPr>
          <a:lstStyle/>
          <a:p>
            <a:pPr lvl="0" indent="517525"/>
            <a:r>
              <a:rPr lang="vi-VN" sz="3200" b="1">
                <a:latin typeface="Times New Roman" pitchFamily="18" charset="0"/>
                <a:cs typeface="Times New Roman" pitchFamily="18" charset="0"/>
              </a:rPr>
              <a:t>Trong cuộc sống các em cần quan sát và hành động làm sao cho đúng với những hoàn cảnh cụ thể để ta có hành động thiết thực giúp đỡ bạn bè khi gặp khó khăn,...</a:t>
            </a:r>
            <a:r>
              <a:rPr lang="en-US" sz="3200" b="1">
                <a:latin typeface="Times New Roman" pitchFamily="18" charset="0"/>
                <a:cs typeface="Times New Roman" pitchFamily="18" charset="0"/>
              </a:rPr>
              <a:t> K</a:t>
            </a:r>
            <a:r>
              <a:rPr lang="vi-VN" sz="3200" b="1">
                <a:latin typeface="Times New Roman" pitchFamily="18" charset="0"/>
                <a:cs typeface="Times New Roman" pitchFamily="18" charset="0"/>
              </a:rPr>
              <a:t>hông nên vì những cảm xúc cá nhân</a:t>
            </a:r>
            <a:r>
              <a:rPr lang="en-US" sz="3200" b="1">
                <a:latin typeface="Times New Roman" pitchFamily="18" charset="0"/>
                <a:cs typeface="Times New Roman" pitchFamily="18" charset="0"/>
              </a:rPr>
              <a:t>,</a:t>
            </a:r>
            <a:r>
              <a:rPr lang="vi-VN" sz="3200" b="1">
                <a:latin typeface="Times New Roman" pitchFamily="18" charset="0"/>
                <a:cs typeface="Times New Roman" pitchFamily="18" charset="0"/>
              </a:rPr>
              <a:t> chỉ biết bản thân </a:t>
            </a:r>
            <a:r>
              <a:rPr lang="en-US" sz="3200" b="1">
                <a:latin typeface="Times New Roman" pitchFamily="18" charset="0"/>
                <a:cs typeface="Times New Roman" pitchFamily="18" charset="0"/>
              </a:rPr>
              <a:t>mà </a:t>
            </a:r>
            <a:r>
              <a:rPr lang="vi-VN" sz="3200" b="1">
                <a:latin typeface="Times New Roman" pitchFamily="18" charset="0"/>
                <a:cs typeface="Times New Roman" pitchFamily="18" charset="0"/>
              </a:rPr>
              <a:t>không cảm thông</a:t>
            </a:r>
            <a:r>
              <a:rPr lang="en-US" sz="3200" b="1">
                <a:latin typeface="Times New Roman" pitchFamily="18" charset="0"/>
                <a:cs typeface="Times New Roman" pitchFamily="18" charset="0"/>
              </a:rPr>
              <a:t>, </a:t>
            </a:r>
            <a:r>
              <a:rPr lang="vi-VN" sz="3200" b="1">
                <a:latin typeface="Times New Roman" pitchFamily="18" charset="0"/>
                <a:cs typeface="Times New Roman" pitchFamily="18" charset="0"/>
              </a:rPr>
              <a:t>chia sẻ với các mảnh đời yếu thế</a:t>
            </a:r>
            <a:r>
              <a:rPr lang="en-US" sz="3200" b="1">
                <a:latin typeface="Times New Roman" pitchFamily="18" charset="0"/>
                <a:cs typeface="Times New Roman" pitchFamily="18" charset="0"/>
              </a:rPr>
              <a:t>. G</a:t>
            </a:r>
            <a:r>
              <a:rPr lang="vi-VN" sz="3200" b="1">
                <a:latin typeface="Times New Roman" pitchFamily="18" charset="0"/>
                <a:cs typeface="Times New Roman" pitchFamily="18" charset="0"/>
              </a:rPr>
              <a:t>iúp người là giúp mình trong mọi hoàn cảnh </a:t>
            </a:r>
            <a:r>
              <a:rPr lang="en-US" sz="3200" b="1">
                <a:latin typeface="Times New Roman" pitchFamily="18" charset="0"/>
                <a:cs typeface="Times New Roman" pitchFamily="18" charset="0"/>
              </a:rPr>
              <a:t>x</a:t>
            </a:r>
            <a:r>
              <a:rPr lang="vi-VN" sz="3200" b="1">
                <a:latin typeface="Times New Roman" pitchFamily="18" charset="0"/>
                <a:cs typeface="Times New Roman" pitchFamily="18" charset="0"/>
              </a:rPr>
              <a:t>ảy ra.</a:t>
            </a:r>
            <a:endParaRPr lang="en-US" sz="3200" b="1">
              <a:latin typeface="Times New Roman" pitchFamily="18" charset="0"/>
              <a:cs typeface="Times New Roman" pitchFamily="18" charset="0"/>
            </a:endParaRPr>
          </a:p>
          <a:p>
            <a:endParaRPr lang="en-US" sz="3200"/>
          </a:p>
        </p:txBody>
      </p:sp>
    </p:spTree>
    <p:extLst>
      <p:ext uri="{BB962C8B-B14F-4D97-AF65-F5344CB8AC3E}">
        <p14:creationId xmlns:p14="http://schemas.microsoft.com/office/powerpoint/2010/main" val="3901041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FAA46-FF8C-33ED-92DC-D6F965D1C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12"/>
            <a:ext cx="12192000" cy="6837995"/>
          </a:xfrm>
          <a:prstGeom prst="rect">
            <a:avLst/>
          </a:prstGeom>
        </p:spPr>
      </p:pic>
      <p:sp>
        <p:nvSpPr>
          <p:cNvPr id="2" name="TextBox 1"/>
          <p:cNvSpPr txBox="1"/>
          <p:nvPr/>
        </p:nvSpPr>
        <p:spPr>
          <a:xfrm>
            <a:off x="4099560" y="2042163"/>
            <a:ext cx="4038600" cy="769441"/>
          </a:xfrm>
          <a:prstGeom prst="rect">
            <a:avLst/>
          </a:prstGeom>
          <a:noFill/>
        </p:spPr>
        <p:txBody>
          <a:bodyPr wrap="square" rtlCol="0">
            <a:spAutoFit/>
          </a:bodyPr>
          <a:lstStyle/>
          <a:p>
            <a:r>
              <a:rPr lang="en-US" sz="4400" b="1">
                <a:solidFill>
                  <a:srgbClr val="C0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261832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72261-EF11-1CA5-F270-31B66F01F48F}"/>
              </a:ext>
            </a:extLst>
          </p:cNvPr>
          <p:cNvPicPr>
            <a:picLocks noChangeAspect="1"/>
          </p:cNvPicPr>
          <p:nvPr/>
        </p:nvPicPr>
        <p:blipFill>
          <a:blip r:embed="rId2"/>
          <a:stretch>
            <a:fillRect/>
          </a:stretch>
        </p:blipFill>
        <p:spPr>
          <a:xfrm>
            <a:off x="84276" y="866780"/>
            <a:ext cx="4609649" cy="5027169"/>
          </a:xfrm>
          <a:prstGeom prst="rect">
            <a:avLst/>
          </a:prstGeom>
        </p:spPr>
      </p:pic>
      <p:sp>
        <p:nvSpPr>
          <p:cNvPr id="5" name="TextBox 4"/>
          <p:cNvSpPr txBox="1"/>
          <p:nvPr/>
        </p:nvSpPr>
        <p:spPr>
          <a:xfrm>
            <a:off x="4800600" y="492467"/>
            <a:ext cx="7132320" cy="5401479"/>
          </a:xfrm>
          <a:prstGeom prst="rect">
            <a:avLst/>
          </a:prstGeom>
          <a:noFill/>
        </p:spPr>
        <p:txBody>
          <a:bodyPr wrap="square" rtlCol="0">
            <a:spAutoFit/>
          </a:bodyPr>
          <a:lstStyle/>
          <a:p>
            <a:pPr>
              <a:spcBef>
                <a:spcPts val="600"/>
              </a:spcBef>
            </a:pPr>
            <a:r>
              <a:rPr lang="en-US" sz="3200">
                <a:latin typeface="Times New Roman" pitchFamily="18" charset="0"/>
                <a:cs typeface="Times New Roman" pitchFamily="18" charset="0"/>
              </a:rPr>
              <a:t>         Liên tưởng tình huống phù hợp:</a:t>
            </a:r>
          </a:p>
          <a:p>
            <a:pPr marL="342900" indent="-342900">
              <a:spcBef>
                <a:spcPts val="600"/>
              </a:spcBef>
              <a:buAutoNum type="alphaLcParenR"/>
            </a:pPr>
            <a:r>
              <a:rPr lang="en-US" sz="3200">
                <a:latin typeface="Times New Roman" pitchFamily="18" charset="0"/>
                <a:cs typeface="Times New Roman" pitchFamily="18" charset="0"/>
              </a:rPr>
              <a:t> Để cháu giúp bà nhé!</a:t>
            </a:r>
          </a:p>
          <a:p>
            <a:pPr>
              <a:spcBef>
                <a:spcPts val="600"/>
              </a:spcBef>
              <a:buAutoNum type="alphaLcParenR"/>
            </a:pPr>
            <a:r>
              <a:rPr lang="en-US" sz="3200">
                <a:latin typeface="Times New Roman" pitchFamily="18" charset="0"/>
                <a:cs typeface="Times New Roman" pitchFamily="18" charset="0"/>
              </a:rPr>
              <a:t> Nếu bạn muốn đi đâu có thể nói mình giúp nhé!</a:t>
            </a:r>
          </a:p>
          <a:p>
            <a:pPr>
              <a:spcBef>
                <a:spcPts val="600"/>
              </a:spcBef>
              <a:buAutoNum type="alphaLcParenR"/>
            </a:pPr>
            <a:r>
              <a:rPr lang="en-US" sz="3200">
                <a:latin typeface="Times New Roman" pitchFamily="18" charset="0"/>
                <a:cs typeface="Times New Roman" pitchFamily="18" charset="0"/>
              </a:rPr>
              <a:t> Chắc bố của bạn chưa hiểu bạn thôi. Mình nghĩ bố rất thương bạn.</a:t>
            </a:r>
          </a:p>
          <a:p>
            <a:pPr>
              <a:spcBef>
                <a:spcPts val="600"/>
              </a:spcBef>
              <a:buAutoNum type="alphaLcParenR"/>
            </a:pPr>
            <a:r>
              <a:rPr lang="en-US" sz="3200">
                <a:latin typeface="Times New Roman" pitchFamily="18" charset="0"/>
                <a:cs typeface="Times New Roman" pitchFamily="18" charset="0"/>
              </a:rPr>
              <a:t> Hình như bạn đang mệt. Mình sẽ nhờ cô giáo giúp bạn.</a:t>
            </a:r>
          </a:p>
          <a:p>
            <a:pPr>
              <a:spcBef>
                <a:spcPts val="600"/>
              </a:spcBef>
              <a:buAutoNum type="alphaLcParenR"/>
            </a:pPr>
            <a:r>
              <a:rPr lang="en-US" sz="3200">
                <a:latin typeface="Times New Roman" pitchFamily="18" charset="0"/>
                <a:cs typeface="Times New Roman" pitchFamily="18" charset="0"/>
              </a:rPr>
              <a:t> Mình tin rằng bạn sẽ sớm khỏe thôi. Bạn cố gắng lên nhé!</a:t>
            </a:r>
          </a:p>
        </p:txBody>
      </p:sp>
    </p:spTree>
    <p:extLst>
      <p:ext uri="{BB962C8B-B14F-4D97-AF65-F5344CB8AC3E}">
        <p14:creationId xmlns:p14="http://schemas.microsoft.com/office/powerpoint/2010/main" val="1466395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72261-EF11-1CA5-F270-31B66F01F48F}"/>
              </a:ext>
            </a:extLst>
          </p:cNvPr>
          <p:cNvPicPr>
            <a:picLocks noChangeAspect="1"/>
          </p:cNvPicPr>
          <p:nvPr/>
        </p:nvPicPr>
        <p:blipFill>
          <a:blip r:embed="rId2"/>
          <a:stretch>
            <a:fillRect/>
          </a:stretch>
        </p:blipFill>
        <p:spPr>
          <a:xfrm>
            <a:off x="84276" y="866780"/>
            <a:ext cx="4609649" cy="5027169"/>
          </a:xfrm>
          <a:prstGeom prst="rect">
            <a:avLst/>
          </a:prstGeom>
        </p:spPr>
      </p:pic>
      <p:grpSp>
        <p:nvGrpSpPr>
          <p:cNvPr id="8" name="Group 7"/>
          <p:cNvGrpSpPr/>
          <p:nvPr/>
        </p:nvGrpSpPr>
        <p:grpSpPr>
          <a:xfrm>
            <a:off x="4556760" y="1097280"/>
            <a:ext cx="7162800" cy="2834640"/>
            <a:chOff x="4556760" y="1097280"/>
            <a:chExt cx="7162800" cy="2834640"/>
          </a:xfrm>
        </p:grpSpPr>
        <p:sp>
          <p:nvSpPr>
            <p:cNvPr id="6" name="Cloud Callout 5"/>
            <p:cNvSpPr/>
            <p:nvPr/>
          </p:nvSpPr>
          <p:spPr>
            <a:xfrm>
              <a:off x="4556760" y="1097280"/>
              <a:ext cx="7162800" cy="2834640"/>
            </a:xfrm>
            <a:prstGeom prst="cloudCallout">
              <a:avLst>
                <a:gd name="adj1" fmla="val -49557"/>
                <a:gd name="adj2" fmla="val 68414"/>
              </a:avLst>
            </a:prstGeom>
            <a:solidFill>
              <a:srgbClr val="F5C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84420" y="1674078"/>
              <a:ext cx="6507480" cy="1815882"/>
            </a:xfrm>
            <a:prstGeom prst="rect">
              <a:avLst/>
            </a:prstGeom>
            <a:noFill/>
          </p:spPr>
          <p:txBody>
            <a:bodyPr wrap="square" rtlCol="0">
              <a:spAutoFit/>
            </a:bodyPr>
            <a:lstStyle/>
            <a:p>
              <a:pPr algn="ctr"/>
              <a:r>
                <a:rPr lang="en-US" sz="2800">
                  <a:latin typeface="Times New Roman" pitchFamily="18" charset="0"/>
                  <a:cs typeface="Times New Roman" pitchFamily="18" charset="0"/>
                </a:rPr>
                <a:t>Theo em, những lời nói trên có thể </a:t>
              </a:r>
            </a:p>
            <a:p>
              <a:pPr algn="ctr"/>
              <a:r>
                <a:rPr lang="en-US" sz="2800">
                  <a:latin typeface="Times New Roman" pitchFamily="18" charset="0"/>
                  <a:cs typeface="Times New Roman" pitchFamily="18" charset="0"/>
                </a:rPr>
                <a:t>sử dụng trong trường hợp nào để thể hiện sự cảm thông, giúp đỡ người gặp </a:t>
              </a:r>
            </a:p>
            <a:p>
              <a:pPr algn="ctr"/>
              <a:r>
                <a:rPr lang="en-US" sz="2800">
                  <a:latin typeface="Times New Roman" pitchFamily="18" charset="0"/>
                  <a:cs typeface="Times New Roman" pitchFamily="18" charset="0"/>
                </a:rPr>
                <a:t>khó khăn?</a:t>
              </a:r>
            </a:p>
          </p:txBody>
        </p:sp>
      </p:grpSp>
    </p:spTree>
    <p:extLst>
      <p:ext uri="{BB962C8B-B14F-4D97-AF65-F5344CB8AC3E}">
        <p14:creationId xmlns:p14="http://schemas.microsoft.com/office/powerpoint/2010/main" val="1071270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72261-EF11-1CA5-F270-31B66F01F48F}"/>
              </a:ext>
            </a:extLst>
          </p:cNvPr>
          <p:cNvPicPr>
            <a:picLocks noChangeAspect="1"/>
          </p:cNvPicPr>
          <p:nvPr/>
        </p:nvPicPr>
        <p:blipFill>
          <a:blip r:embed="rId2"/>
          <a:stretch>
            <a:fillRect/>
          </a:stretch>
        </p:blipFill>
        <p:spPr>
          <a:xfrm>
            <a:off x="84276" y="866780"/>
            <a:ext cx="4609649" cy="5027169"/>
          </a:xfrm>
          <a:prstGeom prst="rect">
            <a:avLst/>
          </a:prstGeom>
        </p:spPr>
      </p:pic>
      <p:sp>
        <p:nvSpPr>
          <p:cNvPr id="2" name="Rounded Rectangle 1"/>
          <p:cNvSpPr/>
          <p:nvPr/>
        </p:nvSpPr>
        <p:spPr>
          <a:xfrm>
            <a:off x="5128260" y="454341"/>
            <a:ext cx="5928360" cy="824866"/>
          </a:xfrm>
          <a:prstGeom prst="roundRect">
            <a:avLst>
              <a:gd name="adj" fmla="val 50000"/>
            </a:avLst>
          </a:prstGeom>
          <a:solidFill>
            <a:srgbClr val="F2B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3200">
                <a:solidFill>
                  <a:prstClr val="black"/>
                </a:solidFill>
                <a:latin typeface="Times New Roman" pitchFamily="18" charset="0"/>
                <a:cs typeface="Times New Roman" pitchFamily="18" charset="0"/>
              </a:rPr>
              <a:t> Để cháu giúp bà nhé!</a:t>
            </a:r>
          </a:p>
        </p:txBody>
      </p:sp>
      <p:sp>
        <p:nvSpPr>
          <p:cNvPr id="8" name="Rounded Rectangle 7"/>
          <p:cNvSpPr/>
          <p:nvPr/>
        </p:nvSpPr>
        <p:spPr>
          <a:xfrm>
            <a:off x="5128260" y="1506854"/>
            <a:ext cx="5760720" cy="1007746"/>
          </a:xfrm>
          <a:prstGeom prst="roundRect">
            <a:avLst>
              <a:gd name="adj" fmla="val 50000"/>
            </a:avLst>
          </a:prstGeom>
          <a:solidFill>
            <a:srgbClr val="F2B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3200">
                <a:solidFill>
                  <a:prstClr val="black"/>
                </a:solidFill>
                <a:latin typeface="Times New Roman" pitchFamily="18" charset="0"/>
                <a:cs typeface="Times New Roman" pitchFamily="18" charset="0"/>
              </a:rPr>
              <a:t>Nếu bạn muốn đi đâu có thể nói mình giúp nhé!</a:t>
            </a:r>
          </a:p>
        </p:txBody>
      </p:sp>
      <p:sp>
        <p:nvSpPr>
          <p:cNvPr id="9" name="Rounded Rectangle 8"/>
          <p:cNvSpPr/>
          <p:nvPr/>
        </p:nvSpPr>
        <p:spPr>
          <a:xfrm>
            <a:off x="5166360" y="2770758"/>
            <a:ext cx="6720840" cy="1007746"/>
          </a:xfrm>
          <a:prstGeom prst="roundRect">
            <a:avLst>
              <a:gd name="adj" fmla="val 50000"/>
            </a:avLst>
          </a:prstGeom>
          <a:solidFill>
            <a:srgbClr val="F2B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3200">
                <a:solidFill>
                  <a:prstClr val="black"/>
                </a:solidFill>
                <a:latin typeface="Times New Roman" pitchFamily="18" charset="0"/>
                <a:cs typeface="Times New Roman" pitchFamily="18" charset="0"/>
              </a:rPr>
              <a:t>Chắc bố của bạn chưa hiểu bạn thôi. Mình nghĩ bố rất thương bạn</a:t>
            </a:r>
          </a:p>
        </p:txBody>
      </p:sp>
      <p:sp>
        <p:nvSpPr>
          <p:cNvPr id="10" name="Rounded Rectangle 9"/>
          <p:cNvSpPr/>
          <p:nvPr/>
        </p:nvSpPr>
        <p:spPr>
          <a:xfrm>
            <a:off x="5166360" y="3990974"/>
            <a:ext cx="5562600" cy="1007746"/>
          </a:xfrm>
          <a:prstGeom prst="roundRect">
            <a:avLst>
              <a:gd name="adj" fmla="val 50000"/>
            </a:avLst>
          </a:prstGeom>
          <a:solidFill>
            <a:srgbClr val="F2B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3200">
                <a:solidFill>
                  <a:prstClr val="black"/>
                </a:solidFill>
                <a:latin typeface="Times New Roman" pitchFamily="18" charset="0"/>
                <a:cs typeface="Times New Roman" pitchFamily="18" charset="0"/>
              </a:rPr>
              <a:t>Hình như bạn đang mệt. Mình sẽ nhờ cô giáo giúp bạn.</a:t>
            </a:r>
          </a:p>
        </p:txBody>
      </p:sp>
      <p:sp>
        <p:nvSpPr>
          <p:cNvPr id="11" name="Rounded Rectangle 10"/>
          <p:cNvSpPr/>
          <p:nvPr/>
        </p:nvSpPr>
        <p:spPr>
          <a:xfrm>
            <a:off x="5128260" y="5210174"/>
            <a:ext cx="5562600" cy="1007746"/>
          </a:xfrm>
          <a:prstGeom prst="roundRect">
            <a:avLst>
              <a:gd name="adj" fmla="val 50000"/>
            </a:avLst>
          </a:prstGeom>
          <a:solidFill>
            <a:srgbClr val="F2B0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3200">
                <a:solidFill>
                  <a:prstClr val="black"/>
                </a:solidFill>
                <a:latin typeface="Times New Roman" pitchFamily="18" charset="0"/>
                <a:cs typeface="Times New Roman" pitchFamily="18" charset="0"/>
              </a:rPr>
              <a:t>Mình tin rằng bạn sẽ sớm khỏe thôi. Bạn cố gắng lên nhé!</a:t>
            </a:r>
          </a:p>
        </p:txBody>
      </p:sp>
    </p:spTree>
    <p:extLst>
      <p:ext uri="{BB962C8B-B14F-4D97-AF65-F5344CB8AC3E}">
        <p14:creationId xmlns:p14="http://schemas.microsoft.com/office/powerpoint/2010/main" val="312247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5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500"/>
                                        <p:tgtEl>
                                          <p:spTgt spid="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79120" y="304800"/>
            <a:ext cx="6400800" cy="655320"/>
          </a:xfrm>
          <a:prstGeom prst="roundRect">
            <a:avLst>
              <a:gd name="adj" fmla="val 37597"/>
            </a:avLst>
          </a:prstGeom>
          <a:solidFill>
            <a:srgbClr val="AEF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itchFamily="18" charset="0"/>
                <a:cs typeface="Times New Roman" pitchFamily="18" charset="0"/>
              </a:rPr>
              <a:t>Quan sát tranh và thảo luận nhóm</a:t>
            </a:r>
          </a:p>
        </p:txBody>
      </p:sp>
      <p:pic>
        <p:nvPicPr>
          <p:cNvPr id="7170" name="Picture 2" descr="C:\Users\hp\Desktop\đạo đức\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 y="1343025"/>
            <a:ext cx="5181600" cy="4781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61760" y="2657565"/>
            <a:ext cx="5105400" cy="1569660"/>
          </a:xfrm>
          <a:prstGeom prst="rect">
            <a:avLst/>
          </a:prstGeom>
        </p:spPr>
        <p:txBody>
          <a:bodyPr wrap="square">
            <a:spAutoFit/>
          </a:bodyPr>
          <a:lstStyle/>
          <a:p>
            <a:pPr lvl="0">
              <a:defRPr/>
            </a:pPr>
            <a:r>
              <a:rPr lang="en-US" sz="3200">
                <a:solidFill>
                  <a:prstClr val="black"/>
                </a:solidFill>
                <a:latin typeface="Times New Roman" pitchFamily="18" charset="0"/>
                <a:cs typeface="Times New Roman" pitchFamily="18" charset="0"/>
              </a:rPr>
              <a:t>Em hãy đoán xem bạn trong tranh dự định làm gì? Vì sao các bạn lại làm như vậy?</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87490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hp\Desktop\đạo đức\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177" y="262890"/>
            <a:ext cx="5438775" cy="4034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kids reading books&#10;&#10;Description automatically generated with low confidence">
            <a:extLst>
              <a:ext uri="{FF2B5EF4-FFF2-40B4-BE49-F238E27FC236}">
                <a16:creationId xmlns:a16="http://schemas.microsoft.com/office/drawing/2014/main" id="{9EB6601C-12CF-F567-B427-0EDF5B75A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84864"/>
            <a:ext cx="4483576" cy="2536423"/>
          </a:xfrm>
          <a:prstGeom prst="rect">
            <a:avLst/>
          </a:prstGeom>
        </p:spPr>
      </p:pic>
      <p:sp>
        <p:nvSpPr>
          <p:cNvPr id="6" name="Rectangle 5"/>
          <p:cNvSpPr/>
          <p:nvPr/>
        </p:nvSpPr>
        <p:spPr>
          <a:xfrm>
            <a:off x="5510212" y="4654004"/>
            <a:ext cx="5616893" cy="1077218"/>
          </a:xfrm>
          <a:prstGeom prst="rect">
            <a:avLst/>
          </a:prstGeom>
        </p:spPr>
        <p:txBody>
          <a:bodyPr wrap="square">
            <a:spAutoFit/>
          </a:bodyPr>
          <a:lstStyle/>
          <a:p>
            <a:pPr lvl="0" algn="ctr">
              <a:defRPr/>
            </a:pPr>
            <a:r>
              <a:rPr lang="en-US" sz="3200">
                <a:solidFill>
                  <a:prstClr val="black"/>
                </a:solidFill>
                <a:latin typeface="Times New Roman" pitchFamily="18" charset="0"/>
                <a:cs typeface="Times New Roman" pitchFamily="18" charset="0"/>
              </a:rPr>
              <a:t>Bạn nữ thấy bà lão xách rất nhiều đồ nên đag muốn tới giúp.</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00267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3"/>
          <p:cNvPicPr>
            <a:picLocks noChangeAspect="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362614" y="-142729"/>
            <a:ext cx="10562895" cy="658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86131" y="2954786"/>
            <a:ext cx="7055708" cy="830997"/>
          </a:xfrm>
          <a:prstGeom prst="rect">
            <a:avLst/>
          </a:prstGeom>
          <a:noFill/>
        </p:spPr>
        <p:txBody>
          <a:bodyPr wrap="square" rtlCol="0">
            <a:spAutoFit/>
          </a:bodyPr>
          <a:lstStyle/>
          <a:p>
            <a:r>
              <a:rPr lang="en-US" sz="4800" b="1">
                <a:solidFill>
                  <a:srgbClr val="FF0066"/>
                </a:solidFill>
                <a:latin typeface="Book Antiqua" pitchFamily="18" charset="0"/>
                <a:ea typeface="Tahoma" pitchFamily="34" charset="0"/>
                <a:cs typeface="Times New Roman" pitchFamily="18" charset="0"/>
              </a:rPr>
              <a:t>TRÒ CHƠI ‘SÓNG XÔ”</a:t>
            </a:r>
          </a:p>
        </p:txBody>
      </p:sp>
    </p:spTree>
    <p:extLst>
      <p:ext uri="{BB962C8B-B14F-4D97-AF65-F5344CB8AC3E}">
        <p14:creationId xmlns:p14="http://schemas.microsoft.com/office/powerpoint/2010/main" val="25731040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group of kids reading books&#10;&#10;Description automatically generated with low confidence">
            <a:extLst>
              <a:ext uri="{FF2B5EF4-FFF2-40B4-BE49-F238E27FC236}">
                <a16:creationId xmlns:a16="http://schemas.microsoft.com/office/drawing/2014/main" id="{9EB6601C-12CF-F567-B427-0EDF5B75A5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84864"/>
            <a:ext cx="4483576" cy="2536423"/>
          </a:xfrm>
          <a:prstGeom prst="rect">
            <a:avLst/>
          </a:prstGeom>
        </p:spPr>
      </p:pic>
      <p:sp>
        <p:nvSpPr>
          <p:cNvPr id="6" name="Rectangle 5"/>
          <p:cNvSpPr/>
          <p:nvPr/>
        </p:nvSpPr>
        <p:spPr>
          <a:xfrm>
            <a:off x="5196841" y="4654004"/>
            <a:ext cx="6553200" cy="1077218"/>
          </a:xfrm>
          <a:prstGeom prst="rect">
            <a:avLst/>
          </a:prstGeom>
        </p:spPr>
        <p:txBody>
          <a:bodyPr wrap="square">
            <a:spAutoFit/>
          </a:bodyPr>
          <a:lstStyle/>
          <a:p>
            <a:pPr algn="ctr">
              <a:defRPr/>
            </a:pPr>
            <a:r>
              <a:rPr lang="en-US" sz="3200">
                <a:latin typeface="Times New Roman"/>
                <a:ea typeface="Times New Roman"/>
              </a:rPr>
              <a:t>B</a:t>
            </a:r>
            <a:r>
              <a:rPr lang="vi-VN" sz="3200">
                <a:latin typeface="Times New Roman"/>
                <a:ea typeface="Times New Roman"/>
              </a:rPr>
              <a:t>ạn </a:t>
            </a:r>
            <a:r>
              <a:rPr lang="en-US" sz="3200">
                <a:latin typeface="Times New Roman"/>
                <a:ea typeface="Times New Roman"/>
              </a:rPr>
              <a:t>n</a:t>
            </a:r>
            <a:r>
              <a:rPr lang="vi-VN" sz="3200">
                <a:latin typeface="Times New Roman"/>
                <a:ea typeface="Times New Roman"/>
              </a:rPr>
              <a:t>am đang lo lắng khi thấy bạn học bị </a:t>
            </a:r>
            <a:r>
              <a:rPr lang="en-US" sz="3200">
                <a:latin typeface="Times New Roman"/>
                <a:ea typeface="Times New Roman"/>
              </a:rPr>
              <a:t>ốm và có ý muốn nhờ cô giáo giúp.</a:t>
            </a:r>
            <a:endParaRPr lang="en-US" sz="3200" dirty="0">
              <a:solidFill>
                <a:prstClr val="black"/>
              </a:solidFill>
              <a:latin typeface="Times New Roman" pitchFamily="18" charset="0"/>
              <a:cs typeface="Times New Roman" pitchFamily="18" charset="0"/>
            </a:endParaRPr>
          </a:p>
        </p:txBody>
      </p:sp>
      <p:pic>
        <p:nvPicPr>
          <p:cNvPr id="9218" name="Picture 2" descr="C:\Users\hp\Desktop\đạo đức\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367" y="654368"/>
            <a:ext cx="5676900" cy="381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30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vi-VN"/>
          </a:p>
        </p:txBody>
      </p:sp>
      <p:sp>
        <p:nvSpPr>
          <p:cNvPr id="19459" name="Content Placeholder 2"/>
          <p:cNvSpPr>
            <a:spLocks noGrp="1"/>
          </p:cNvSpPr>
          <p:nvPr>
            <p:ph idx="1"/>
          </p:nvPr>
        </p:nvSpPr>
        <p:spPr/>
        <p:txBody>
          <a:bodyPr/>
          <a:lstStyle/>
          <a:p>
            <a:pPr eaLnBrk="1" hangingPunct="1"/>
            <a:endParaRPr lang="vi-VN"/>
          </a:p>
        </p:txBody>
      </p:sp>
      <p:pic>
        <p:nvPicPr>
          <p:cNvPr id="19460" name="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17" y="-42863"/>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7"/>
          <p:cNvPicPr>
            <a:picLocks noChangeAspect="1"/>
          </p:cNvPicPr>
          <p:nvPr/>
        </p:nvPicPr>
        <p:blipFill>
          <a:blip r:embed="rId3">
            <a:extLst>
              <a:ext uri="{28A0092B-C50C-407E-A947-70E740481C1C}">
                <a14:useLocalDpi xmlns:a14="http://schemas.microsoft.com/office/drawing/2010/main" val="0"/>
              </a:ext>
            </a:extLst>
          </a:blip>
          <a:srcRect l="65866" t="43141" r="16000" b="18697"/>
          <a:stretch>
            <a:fillRect/>
          </a:stretch>
        </p:blipFill>
        <p:spPr bwMode="auto">
          <a:xfrm>
            <a:off x="10200220" y="3886200"/>
            <a:ext cx="154304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6"/>
          <p:cNvPicPr>
            <a:picLocks noChangeAspect="1"/>
          </p:cNvPicPr>
          <p:nvPr/>
        </p:nvPicPr>
        <p:blipFill>
          <a:blip r:embed="rId4">
            <a:extLst>
              <a:ext uri="{28A0092B-C50C-407E-A947-70E740481C1C}">
                <a14:useLocalDpi xmlns:a14="http://schemas.microsoft.com/office/drawing/2010/main" val="0"/>
              </a:ext>
            </a:extLst>
          </a:blip>
          <a:srcRect l="54800" t="72533" r="8533"/>
          <a:stretch>
            <a:fillRect/>
          </a:stretch>
        </p:blipFill>
        <p:spPr bwMode="auto">
          <a:xfrm>
            <a:off x="8737602" y="5354638"/>
            <a:ext cx="35687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3"/>
          <p:cNvPicPr>
            <a:picLocks noChangeAspect="1"/>
          </p:cNvPicPr>
          <p:nvPr/>
        </p:nvPicPr>
        <p:blipFill>
          <a:blip r:embed="rId5">
            <a:extLst>
              <a:ext uri="{28A0092B-C50C-407E-A947-70E740481C1C}">
                <a14:useLocalDpi xmlns:a14="http://schemas.microsoft.com/office/drawing/2010/main" val="0"/>
              </a:ext>
            </a:extLst>
          </a:blip>
          <a:srcRect l="3465" r="34399" b="5898"/>
          <a:stretch>
            <a:fillRect/>
          </a:stretch>
        </p:blipFill>
        <p:spPr bwMode="auto">
          <a:xfrm>
            <a:off x="1210736" y="87316"/>
            <a:ext cx="9006417" cy="59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5"/>
          <p:cNvPicPr>
            <a:picLocks noChangeAspect="1"/>
          </p:cNvPicPr>
          <p:nvPr/>
        </p:nvPicPr>
        <p:blipFill>
          <a:blip r:embed="rId6">
            <a:extLst>
              <a:ext uri="{28A0092B-C50C-407E-A947-70E740481C1C}">
                <a14:useLocalDpi xmlns:a14="http://schemas.microsoft.com/office/drawing/2010/main" val="0"/>
              </a:ext>
            </a:extLst>
          </a:blip>
          <a:srcRect l="40933" t="24564" r="38580" b="26282"/>
          <a:stretch>
            <a:fillRect/>
          </a:stretch>
        </p:blipFill>
        <p:spPr bwMode="auto">
          <a:xfrm>
            <a:off x="2" y="3863978"/>
            <a:ext cx="2434167"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9"/>
          <p:cNvPicPr>
            <a:picLocks noChangeAspect="1"/>
          </p:cNvPicPr>
          <p:nvPr/>
        </p:nvPicPr>
        <p:blipFill>
          <a:blip r:embed="rId7">
            <a:extLst>
              <a:ext uri="{28A0092B-C50C-407E-A947-70E740481C1C}">
                <a14:useLocalDpi xmlns:a14="http://schemas.microsoft.com/office/drawing/2010/main" val="0"/>
              </a:ext>
            </a:extLst>
          </a:blip>
          <a:srcRect l="62132" t="18964" r="21600" b="52948"/>
          <a:stretch>
            <a:fillRect/>
          </a:stretch>
        </p:blipFill>
        <p:spPr bwMode="auto">
          <a:xfrm>
            <a:off x="9031817" y="1149350"/>
            <a:ext cx="158326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0"/>
          <p:cNvPicPr>
            <a:picLocks noChangeAspect="1"/>
          </p:cNvPicPr>
          <p:nvPr/>
        </p:nvPicPr>
        <p:blipFill>
          <a:blip r:embed="rId8">
            <a:extLst>
              <a:ext uri="{28A0092B-C50C-407E-A947-70E740481C1C}">
                <a14:useLocalDpi xmlns:a14="http://schemas.microsoft.com/office/drawing/2010/main" val="0"/>
              </a:ext>
            </a:extLst>
          </a:blip>
          <a:srcRect l="53867" t="4030" r="30313" b="70607"/>
          <a:stretch>
            <a:fillRect/>
          </a:stretch>
        </p:blipFill>
        <p:spPr bwMode="auto">
          <a:xfrm>
            <a:off x="10521952" y="1441453"/>
            <a:ext cx="154093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C111DA5-9973-306E-6EBA-BB786AD4A8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7085" y="1874896"/>
            <a:ext cx="9397999" cy="2925703"/>
          </a:xfrm>
          <a:prstGeom prst="rect">
            <a:avLst/>
          </a:prstGeom>
        </p:spPr>
      </p:pic>
    </p:spTree>
    <p:extLst>
      <p:ext uri="{BB962C8B-B14F-4D97-AF65-F5344CB8AC3E}">
        <p14:creationId xmlns:p14="http://schemas.microsoft.com/office/powerpoint/2010/main" val="1046379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10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6"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80">
                                          <p:stCondLst>
                                            <p:cond delay="0"/>
                                          </p:stCondLst>
                                        </p:cTn>
                                        <p:tgtEl>
                                          <p:spTgt spid="19"/>
                                        </p:tgtEl>
                                      </p:cBhvr>
                                    </p:animEffect>
                                    <p:anim calcmode="lin" valueType="num">
                                      <p:cBhvr>
                                        <p:cTn id="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9"/>
                                        </p:tgtEl>
                                      </p:cBhvr>
                                      <p:to x="100000" y="60000"/>
                                    </p:animScale>
                                    <p:animScale>
                                      <p:cBhvr>
                                        <p:cTn id="31" dur="166" decel="50000">
                                          <p:stCondLst>
                                            <p:cond delay="676"/>
                                          </p:stCondLst>
                                        </p:cTn>
                                        <p:tgtEl>
                                          <p:spTgt spid="19"/>
                                        </p:tgtEl>
                                      </p:cBhvr>
                                      <p:to x="100000" y="100000"/>
                                    </p:animScale>
                                    <p:animScale>
                                      <p:cBhvr>
                                        <p:cTn id="32" dur="26">
                                          <p:stCondLst>
                                            <p:cond delay="1312"/>
                                          </p:stCondLst>
                                        </p:cTn>
                                        <p:tgtEl>
                                          <p:spTgt spid="19"/>
                                        </p:tgtEl>
                                      </p:cBhvr>
                                      <p:to x="100000" y="80000"/>
                                    </p:animScale>
                                    <p:animScale>
                                      <p:cBhvr>
                                        <p:cTn id="33" dur="166" decel="50000">
                                          <p:stCondLst>
                                            <p:cond delay="1338"/>
                                          </p:stCondLst>
                                        </p:cTn>
                                        <p:tgtEl>
                                          <p:spTgt spid="19"/>
                                        </p:tgtEl>
                                      </p:cBhvr>
                                      <p:to x="100000" y="100000"/>
                                    </p:animScale>
                                    <p:animScale>
                                      <p:cBhvr>
                                        <p:cTn id="34" dur="26">
                                          <p:stCondLst>
                                            <p:cond delay="1642"/>
                                          </p:stCondLst>
                                        </p:cTn>
                                        <p:tgtEl>
                                          <p:spTgt spid="19"/>
                                        </p:tgtEl>
                                      </p:cBhvr>
                                      <p:to x="100000" y="90000"/>
                                    </p:animScale>
                                    <p:animScale>
                                      <p:cBhvr>
                                        <p:cTn id="35" dur="166" decel="50000">
                                          <p:stCondLst>
                                            <p:cond delay="1668"/>
                                          </p:stCondLst>
                                        </p:cTn>
                                        <p:tgtEl>
                                          <p:spTgt spid="19"/>
                                        </p:tgtEl>
                                      </p:cBhvr>
                                      <p:to x="100000" y="100000"/>
                                    </p:animScale>
                                    <p:animScale>
                                      <p:cBhvr>
                                        <p:cTn id="36" dur="26">
                                          <p:stCondLst>
                                            <p:cond delay="1808"/>
                                          </p:stCondLst>
                                        </p:cTn>
                                        <p:tgtEl>
                                          <p:spTgt spid="19"/>
                                        </p:tgtEl>
                                      </p:cBhvr>
                                      <p:to x="100000" y="95000"/>
                                    </p:animScale>
                                    <p:animScale>
                                      <p:cBhvr>
                                        <p:cTn id="37" dur="166" decel="50000">
                                          <p:stCondLst>
                                            <p:cond delay="1834"/>
                                          </p:stCondLst>
                                        </p:cTn>
                                        <p:tgtEl>
                                          <p:spTgt spid="19"/>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80">
                                          <p:stCondLst>
                                            <p:cond delay="0"/>
                                          </p:stCondLst>
                                        </p:cTn>
                                        <p:tgtEl>
                                          <p:spTgt spid="20"/>
                                        </p:tgtEl>
                                      </p:cBhvr>
                                    </p:animEffect>
                                    <p:anim calcmode="lin" valueType="num">
                                      <p:cBhvr>
                                        <p:cTn id="4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6" dur="26">
                                          <p:stCondLst>
                                            <p:cond delay="650"/>
                                          </p:stCondLst>
                                        </p:cTn>
                                        <p:tgtEl>
                                          <p:spTgt spid="20"/>
                                        </p:tgtEl>
                                      </p:cBhvr>
                                      <p:to x="100000" y="60000"/>
                                    </p:animScale>
                                    <p:animScale>
                                      <p:cBhvr>
                                        <p:cTn id="47" dur="166" decel="50000">
                                          <p:stCondLst>
                                            <p:cond delay="676"/>
                                          </p:stCondLst>
                                        </p:cTn>
                                        <p:tgtEl>
                                          <p:spTgt spid="20"/>
                                        </p:tgtEl>
                                      </p:cBhvr>
                                      <p:to x="100000" y="100000"/>
                                    </p:animScale>
                                    <p:animScale>
                                      <p:cBhvr>
                                        <p:cTn id="48" dur="26">
                                          <p:stCondLst>
                                            <p:cond delay="1312"/>
                                          </p:stCondLst>
                                        </p:cTn>
                                        <p:tgtEl>
                                          <p:spTgt spid="20"/>
                                        </p:tgtEl>
                                      </p:cBhvr>
                                      <p:to x="100000" y="80000"/>
                                    </p:animScale>
                                    <p:animScale>
                                      <p:cBhvr>
                                        <p:cTn id="49" dur="166" decel="50000">
                                          <p:stCondLst>
                                            <p:cond delay="1338"/>
                                          </p:stCondLst>
                                        </p:cTn>
                                        <p:tgtEl>
                                          <p:spTgt spid="20"/>
                                        </p:tgtEl>
                                      </p:cBhvr>
                                      <p:to x="100000" y="100000"/>
                                    </p:animScale>
                                    <p:animScale>
                                      <p:cBhvr>
                                        <p:cTn id="50" dur="26">
                                          <p:stCondLst>
                                            <p:cond delay="1642"/>
                                          </p:stCondLst>
                                        </p:cTn>
                                        <p:tgtEl>
                                          <p:spTgt spid="20"/>
                                        </p:tgtEl>
                                      </p:cBhvr>
                                      <p:to x="100000" y="90000"/>
                                    </p:animScale>
                                    <p:animScale>
                                      <p:cBhvr>
                                        <p:cTn id="51" dur="166" decel="50000">
                                          <p:stCondLst>
                                            <p:cond delay="1668"/>
                                          </p:stCondLst>
                                        </p:cTn>
                                        <p:tgtEl>
                                          <p:spTgt spid="20"/>
                                        </p:tgtEl>
                                      </p:cBhvr>
                                      <p:to x="100000" y="100000"/>
                                    </p:animScale>
                                    <p:animScale>
                                      <p:cBhvr>
                                        <p:cTn id="52" dur="26">
                                          <p:stCondLst>
                                            <p:cond delay="1808"/>
                                          </p:stCondLst>
                                        </p:cTn>
                                        <p:tgtEl>
                                          <p:spTgt spid="20"/>
                                        </p:tgtEl>
                                      </p:cBhvr>
                                      <p:to x="100000" y="95000"/>
                                    </p:animScale>
                                    <p:animScale>
                                      <p:cBhvr>
                                        <p:cTn id="53" dur="166" decel="50000">
                                          <p:stCondLst>
                                            <p:cond delay="1834"/>
                                          </p:stCondLst>
                                        </p:cTn>
                                        <p:tgtEl>
                                          <p:spTgt spid="2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470834" y="217664"/>
            <a:ext cx="11430000" cy="2758202"/>
            <a:chOff x="470834" y="217664"/>
            <a:chExt cx="11430000" cy="2758202"/>
          </a:xfrm>
        </p:grpSpPr>
        <p:sp>
          <p:nvSpPr>
            <p:cNvPr id="4" name="TextBox 3">
              <a:extLst>
                <a:ext uri="{FF2B5EF4-FFF2-40B4-BE49-F238E27FC236}">
                  <a16:creationId xmlns:a16="http://schemas.microsoft.com/office/drawing/2014/main" id="{6E89717D-0C4B-4D90-0B4A-C78F5EBB2024}"/>
                </a:ext>
              </a:extLst>
            </p:cNvPr>
            <p:cNvSpPr txBox="1"/>
            <p:nvPr/>
          </p:nvSpPr>
          <p:spPr>
            <a:xfrm>
              <a:off x="470834" y="217664"/>
              <a:ext cx="11430000" cy="2758202"/>
            </a:xfrm>
            <a:prstGeom prst="wedgeRoundRectCallout">
              <a:avLst>
                <a:gd name="adj1" fmla="val -20658"/>
                <a:gd name="adj2" fmla="val 50059"/>
                <a:gd name="adj3" fmla="val 16667"/>
              </a:avLst>
            </a:prstGeom>
            <a:solidFill>
              <a:srgbClr val="CCFFFF"/>
            </a:solidFill>
            <a:ln w="57785">
              <a:solidFill>
                <a:schemeClr val="bg1"/>
              </a:solidFill>
              <a:prstDash val="dash"/>
            </a:ln>
          </p:spPr>
          <p:txBody>
            <a:bodyPr wrap="square" rtlCol="0">
              <a:spAutoFit/>
            </a:bodyPr>
            <a:lstStyle/>
            <a:p>
              <a:r>
                <a:rPr lang="en-US" sz="2600">
                  <a:latin typeface="+mj-lt"/>
                </a:rPr>
                <a:t>                             </a:t>
              </a:r>
              <a:r>
                <a:rPr lang="vi-VN" sz="2600">
                  <a:latin typeface="+mj-lt"/>
                </a:rPr>
                <a:t>Mấy hôm nay, Hưng không đi học. Giờ sinh hoạt lớp, cô giáo bu</a:t>
              </a:r>
              <a:r>
                <a:rPr lang="en-US" sz="2600">
                  <a:latin typeface="+mj-lt"/>
                </a:rPr>
                <a:t>ồ</a:t>
              </a:r>
              <a:r>
                <a:rPr lang="vi-VN" sz="2600">
                  <a:latin typeface="+mj-lt"/>
                </a:rPr>
                <a:t>n bã thông báo:</a:t>
              </a:r>
              <a:endParaRPr lang="en-US" sz="2600">
                <a:latin typeface="+mj-lt"/>
              </a:endParaRPr>
            </a:p>
            <a:p>
              <a:r>
                <a:rPr lang="vi-VN" sz="2600">
                  <a:latin typeface="+mj-lt"/>
                </a:rPr>
                <a:t>- Như các em đã biết, mẹ bạn Hưng lớp ta bị ốm đã lâu, nay bố bạn ấy lại mới bị tai nạn giao thông. Hoàn cảnh gia đình bạn đang rất khó khăn. Chúng ta cần phải giúp bạn Hưng</a:t>
              </a:r>
              <a:r>
                <a:rPr lang="en-US" sz="2600">
                  <a:latin typeface="+mj-lt"/>
                </a:rPr>
                <a:t> </a:t>
              </a:r>
              <a:r>
                <a:rPr lang="vi-VN" sz="2600">
                  <a:latin typeface="+mj-lt"/>
                </a:rPr>
                <a:t>vượt qua khó khăn này.</a:t>
              </a:r>
              <a:endParaRPr lang="en-US" sz="2600">
                <a:latin typeface="+mj-lt"/>
              </a:endParaRPr>
            </a:p>
            <a:p>
              <a:r>
                <a:rPr lang="vi-VN" sz="2600">
                  <a:latin typeface="+mj-lt"/>
                </a:rPr>
                <a:t>+ Em hãy đề xuất những việc có thể làm</a:t>
              </a:r>
              <a:r>
                <a:rPr lang="en-US" sz="2600">
                  <a:latin typeface="+mj-lt"/>
                </a:rPr>
                <a:t> </a:t>
              </a:r>
              <a:r>
                <a:rPr lang="vi-VN" sz="2600">
                  <a:latin typeface="Times New Roman"/>
                  <a:ea typeface="Times New Roman"/>
                </a:rPr>
                <a:t>trong khả năng của mình để giúp Hưng.</a:t>
              </a:r>
              <a:endParaRPr lang="en-US" sz="2600" dirty="0">
                <a:latin typeface="+mj-lt"/>
              </a:endParaRPr>
            </a:p>
          </p:txBody>
        </p:sp>
        <p:sp>
          <p:nvSpPr>
            <p:cNvPr id="5" name="Rounded Rectangle 4"/>
            <p:cNvSpPr/>
            <p:nvPr/>
          </p:nvSpPr>
          <p:spPr>
            <a:xfrm>
              <a:off x="470834" y="252448"/>
              <a:ext cx="2270760" cy="533400"/>
            </a:xfrm>
            <a:prstGeom prst="roundRect">
              <a:avLst>
                <a:gd name="adj" fmla="val 50000"/>
              </a:avLst>
            </a:prstGeom>
            <a:solidFill>
              <a:srgbClr val="FFCF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Tình huống 1</a:t>
              </a:r>
            </a:p>
          </p:txBody>
        </p:sp>
      </p:grpSp>
      <p:grpSp>
        <p:nvGrpSpPr>
          <p:cNvPr id="9" name="Group 8"/>
          <p:cNvGrpSpPr/>
          <p:nvPr/>
        </p:nvGrpSpPr>
        <p:grpSpPr>
          <a:xfrm>
            <a:off x="470834" y="3438305"/>
            <a:ext cx="11430000" cy="2758202"/>
            <a:chOff x="470834" y="3438305"/>
            <a:chExt cx="11430000" cy="2758202"/>
          </a:xfrm>
        </p:grpSpPr>
        <p:sp>
          <p:nvSpPr>
            <p:cNvPr id="6" name="TextBox 5">
              <a:extLst>
                <a:ext uri="{FF2B5EF4-FFF2-40B4-BE49-F238E27FC236}">
                  <a16:creationId xmlns:a16="http://schemas.microsoft.com/office/drawing/2014/main" id="{6E89717D-0C4B-4D90-0B4A-C78F5EBB2024}"/>
                </a:ext>
              </a:extLst>
            </p:cNvPr>
            <p:cNvSpPr txBox="1"/>
            <p:nvPr/>
          </p:nvSpPr>
          <p:spPr>
            <a:xfrm>
              <a:off x="470834" y="3438305"/>
              <a:ext cx="11430000" cy="2758202"/>
            </a:xfrm>
            <a:prstGeom prst="wedgeRoundRectCallout">
              <a:avLst>
                <a:gd name="adj1" fmla="val -20658"/>
                <a:gd name="adj2" fmla="val 50059"/>
                <a:gd name="adj3" fmla="val 16667"/>
              </a:avLst>
            </a:prstGeom>
            <a:solidFill>
              <a:schemeClr val="accent2">
                <a:lumMod val="20000"/>
                <a:lumOff val="80000"/>
              </a:schemeClr>
            </a:solidFill>
            <a:ln w="57785">
              <a:solidFill>
                <a:schemeClr val="bg1"/>
              </a:solidFill>
              <a:prstDash val="dash"/>
            </a:ln>
          </p:spPr>
          <p:txBody>
            <a:bodyPr wrap="square" rtlCol="0">
              <a:spAutoFit/>
            </a:bodyPr>
            <a:lstStyle/>
            <a:p>
              <a:r>
                <a:rPr lang="en-US" sz="2600">
                  <a:latin typeface="+mj-lt"/>
                </a:rPr>
                <a:t>                             </a:t>
              </a:r>
              <a:r>
                <a:rPr lang="vi-VN" sz="2600">
                  <a:latin typeface="+mj-lt"/>
                </a:rPr>
                <a:t>Lớp 4C có thêm một học sinh mới từ tỉnh khác chuyển về. Bạn tên là Mây, người bé nhỏ, nói tiếng địa phương nghe rất lạ và quần áo bạn mặc không giống với các bạn trong lớp. Vì vậy, Mây thường bị một số bạn nam trong lớp trêu chọc, nhại giọng nói và xì xào, bình phẩm về trang phục,... Điều này khiến Mây rất buồn và mặc cảm.</a:t>
              </a:r>
              <a:endParaRPr lang="en-US" sz="2600">
                <a:latin typeface="+mj-lt"/>
              </a:endParaRPr>
            </a:p>
            <a:p>
              <a:r>
                <a:rPr lang="vi-VN" sz="2600">
                  <a:latin typeface="+mj-lt"/>
                </a:rPr>
                <a:t>+ Hãy nêu ý kiến của em để giúp bạn Mây vượt qua khó khăn, tiếp tục đến lớp.</a:t>
              </a:r>
              <a:endParaRPr lang="en-US" sz="2600">
                <a:latin typeface="+mj-lt"/>
              </a:endParaRPr>
            </a:p>
          </p:txBody>
        </p:sp>
        <p:sp>
          <p:nvSpPr>
            <p:cNvPr id="7" name="Rounded Rectangle 6"/>
            <p:cNvSpPr/>
            <p:nvPr/>
          </p:nvSpPr>
          <p:spPr>
            <a:xfrm>
              <a:off x="470834" y="3438305"/>
              <a:ext cx="2270760" cy="533400"/>
            </a:xfrm>
            <a:prstGeom prst="roundRect">
              <a:avLst>
                <a:gd name="adj" fmla="val 50000"/>
              </a:avLst>
            </a:prstGeom>
            <a:solidFill>
              <a:srgbClr val="FFCF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Tình huống 2</a:t>
              </a:r>
            </a:p>
          </p:txBody>
        </p:sp>
      </p:grpSp>
    </p:spTree>
    <p:extLst>
      <p:ext uri="{BB962C8B-B14F-4D97-AF65-F5344CB8AC3E}">
        <p14:creationId xmlns:p14="http://schemas.microsoft.com/office/powerpoint/2010/main" val="94441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470834" y="217664"/>
            <a:ext cx="11430000" cy="2758202"/>
            <a:chOff x="470834" y="217664"/>
            <a:chExt cx="11430000" cy="2758202"/>
          </a:xfrm>
        </p:grpSpPr>
        <p:sp>
          <p:nvSpPr>
            <p:cNvPr id="7" name="TextBox 6">
              <a:extLst>
                <a:ext uri="{FF2B5EF4-FFF2-40B4-BE49-F238E27FC236}">
                  <a16:creationId xmlns:a16="http://schemas.microsoft.com/office/drawing/2014/main" id="{6E89717D-0C4B-4D90-0B4A-C78F5EBB2024}"/>
                </a:ext>
              </a:extLst>
            </p:cNvPr>
            <p:cNvSpPr txBox="1"/>
            <p:nvPr/>
          </p:nvSpPr>
          <p:spPr>
            <a:xfrm>
              <a:off x="470834" y="217664"/>
              <a:ext cx="11430000" cy="2758202"/>
            </a:xfrm>
            <a:prstGeom prst="wedgeRoundRectCallout">
              <a:avLst>
                <a:gd name="adj1" fmla="val -20658"/>
                <a:gd name="adj2" fmla="val 50059"/>
                <a:gd name="adj3" fmla="val 16667"/>
              </a:avLst>
            </a:prstGeom>
            <a:solidFill>
              <a:srgbClr val="CCFFFF"/>
            </a:solidFill>
            <a:ln w="57785">
              <a:solidFill>
                <a:schemeClr val="bg1"/>
              </a:solidFill>
              <a:prstDash val="dash"/>
            </a:ln>
          </p:spPr>
          <p:txBody>
            <a:bodyPr wrap="square" rtlCol="0">
              <a:spAutoFit/>
            </a:bodyPr>
            <a:lstStyle/>
            <a:p>
              <a:r>
                <a:rPr lang="en-US" sz="2600">
                  <a:latin typeface="+mj-lt"/>
                </a:rPr>
                <a:t>                             </a:t>
              </a:r>
              <a:r>
                <a:rPr lang="vi-VN" sz="2600">
                  <a:latin typeface="+mj-lt"/>
                </a:rPr>
                <a:t>Mấy hôm nay, Hưng không đi học. Giờ sinh hoạt lớp, cô giáo bu</a:t>
              </a:r>
              <a:r>
                <a:rPr lang="en-US" sz="2600">
                  <a:latin typeface="+mj-lt"/>
                </a:rPr>
                <a:t>ồ</a:t>
              </a:r>
              <a:r>
                <a:rPr lang="vi-VN" sz="2600">
                  <a:latin typeface="+mj-lt"/>
                </a:rPr>
                <a:t>n bã thông báo:</a:t>
              </a:r>
              <a:endParaRPr lang="en-US" sz="2600">
                <a:latin typeface="+mj-lt"/>
              </a:endParaRPr>
            </a:p>
            <a:p>
              <a:pPr indent="228600"/>
              <a:r>
                <a:rPr lang="vi-VN" sz="2600">
                  <a:latin typeface="+mj-lt"/>
                </a:rPr>
                <a:t>- Như các em đã biết, mẹ bạn Hưng lớp ta bị ốm đã lâu, nay bố bạn ấy lại mới bị tai nạn giao thông. Hoàn cảnh gia đình bạn đang rất khó khăn. Chúng ta cần phải giúp bạn Hưng</a:t>
              </a:r>
              <a:r>
                <a:rPr lang="en-US" sz="2600">
                  <a:latin typeface="+mj-lt"/>
                </a:rPr>
                <a:t> </a:t>
              </a:r>
              <a:r>
                <a:rPr lang="vi-VN" sz="2600">
                  <a:latin typeface="+mj-lt"/>
                </a:rPr>
                <a:t>vượt qua khó khăn này.</a:t>
              </a:r>
              <a:endParaRPr lang="en-US" sz="2600">
                <a:latin typeface="+mj-lt"/>
              </a:endParaRPr>
            </a:p>
            <a:p>
              <a:pPr indent="228600"/>
              <a:r>
                <a:rPr lang="vi-VN" sz="2600">
                  <a:latin typeface="+mj-lt"/>
                </a:rPr>
                <a:t>+ Em hãy đề xuất những việc có thể làm</a:t>
              </a:r>
              <a:r>
                <a:rPr lang="en-US" sz="2600">
                  <a:latin typeface="+mj-lt"/>
                </a:rPr>
                <a:t> </a:t>
              </a:r>
              <a:r>
                <a:rPr lang="vi-VN" sz="2600">
                  <a:latin typeface="Times New Roman"/>
                  <a:ea typeface="Times New Roman"/>
                </a:rPr>
                <a:t>trong khả năng của mình để giúp Hưng.</a:t>
              </a:r>
              <a:endParaRPr lang="en-US" sz="2600" dirty="0">
                <a:latin typeface="+mj-lt"/>
              </a:endParaRPr>
            </a:p>
          </p:txBody>
        </p:sp>
        <p:sp>
          <p:nvSpPr>
            <p:cNvPr id="8" name="Rounded Rectangle 7"/>
            <p:cNvSpPr/>
            <p:nvPr/>
          </p:nvSpPr>
          <p:spPr>
            <a:xfrm>
              <a:off x="470834" y="252448"/>
              <a:ext cx="2270760" cy="533400"/>
            </a:xfrm>
            <a:prstGeom prst="roundRect">
              <a:avLst>
                <a:gd name="adj" fmla="val 50000"/>
              </a:avLst>
            </a:prstGeom>
            <a:solidFill>
              <a:srgbClr val="FFCF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Tình huống 1</a:t>
              </a:r>
            </a:p>
          </p:txBody>
        </p:sp>
      </p:grpSp>
      <p:pic>
        <p:nvPicPr>
          <p:cNvPr id="9" name="Picture 8">
            <a:extLst>
              <a:ext uri="{FF2B5EF4-FFF2-40B4-BE49-F238E27FC236}">
                <a16:creationId xmlns:a16="http://schemas.microsoft.com/office/drawing/2014/main" id="{16AC076C-E3A8-8249-8355-6C5584233352}"/>
              </a:ext>
            </a:extLst>
          </p:cNvPr>
          <p:cNvPicPr>
            <a:picLocks noChangeAspect="1"/>
          </p:cNvPicPr>
          <p:nvPr/>
        </p:nvPicPr>
        <p:blipFill>
          <a:blip r:embed="rId2"/>
          <a:stretch>
            <a:fillRect/>
          </a:stretch>
        </p:blipFill>
        <p:spPr>
          <a:xfrm>
            <a:off x="0" y="4739640"/>
            <a:ext cx="1620163" cy="2118360"/>
          </a:xfrm>
          <a:prstGeom prst="rect">
            <a:avLst/>
          </a:prstGeom>
        </p:spPr>
      </p:pic>
      <p:sp>
        <p:nvSpPr>
          <p:cNvPr id="10" name="Rectangle 9"/>
          <p:cNvSpPr/>
          <p:nvPr/>
        </p:nvSpPr>
        <p:spPr>
          <a:xfrm>
            <a:off x="2209800" y="3566160"/>
            <a:ext cx="9433560" cy="3108543"/>
          </a:xfrm>
          <a:prstGeom prst="rect">
            <a:avLst/>
          </a:prstGeom>
        </p:spPr>
        <p:txBody>
          <a:bodyPr wrap="square">
            <a:spAutoFit/>
          </a:bodyPr>
          <a:lstStyle/>
          <a:p>
            <a:pPr indent="457200"/>
            <a:r>
              <a:rPr lang="vi-VN" sz="2800">
                <a:latin typeface="+mj-lt"/>
              </a:rPr>
              <a:t>Những việc em có thể làm để giúp Hưng là:</a:t>
            </a:r>
            <a:endParaRPr lang="en-US" sz="2800">
              <a:latin typeface="+mj-lt"/>
            </a:endParaRPr>
          </a:p>
          <a:p>
            <a:pPr indent="457200"/>
            <a:r>
              <a:rPr lang="vi-VN" sz="2800">
                <a:latin typeface="+mj-lt"/>
              </a:rPr>
              <a:t>- Kêu gọi các bạn trong lớp quyên góp ủng hộ tiền để hỗ trợ tiền thuốc men cho bố mẹ bạn Hưng.</a:t>
            </a:r>
            <a:endParaRPr lang="en-US" sz="2800">
              <a:latin typeface="+mj-lt"/>
            </a:endParaRPr>
          </a:p>
          <a:p>
            <a:pPr indent="457200"/>
            <a:r>
              <a:rPr lang="vi-VN" sz="2800">
                <a:latin typeface="+mj-lt"/>
              </a:rPr>
              <a:t>- Trong thời gian rảnh, đến nhà bạn Hưng giúp đỡ một số công việc như dọn dẹp nhà cửa.</a:t>
            </a:r>
            <a:endParaRPr lang="en-US" sz="2800">
              <a:latin typeface="+mj-lt"/>
            </a:endParaRPr>
          </a:p>
          <a:p>
            <a:pPr indent="457200"/>
            <a:r>
              <a:rPr lang="vi-VN" sz="2800">
                <a:latin typeface="+mj-lt"/>
              </a:rPr>
              <a:t>- Thường xuyên hỏi thăm tình hình sức khỏe của bố mẹ Hưng.</a:t>
            </a:r>
            <a:endParaRPr lang="en-US" sz="2800">
              <a:latin typeface="+mj-lt"/>
            </a:endParaRPr>
          </a:p>
        </p:txBody>
      </p:sp>
    </p:spTree>
    <p:extLst>
      <p:ext uri="{BB962C8B-B14F-4D97-AF65-F5344CB8AC3E}">
        <p14:creationId xmlns:p14="http://schemas.microsoft.com/office/powerpoint/2010/main" val="295945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AC076C-E3A8-8249-8355-6C5584233352}"/>
              </a:ext>
            </a:extLst>
          </p:cNvPr>
          <p:cNvPicPr>
            <a:picLocks noChangeAspect="1"/>
          </p:cNvPicPr>
          <p:nvPr/>
        </p:nvPicPr>
        <p:blipFill>
          <a:blip r:embed="rId3"/>
          <a:stretch>
            <a:fillRect/>
          </a:stretch>
        </p:blipFill>
        <p:spPr>
          <a:xfrm>
            <a:off x="0" y="4739640"/>
            <a:ext cx="1620163" cy="2118360"/>
          </a:xfrm>
          <a:prstGeom prst="rect">
            <a:avLst/>
          </a:prstGeom>
        </p:spPr>
      </p:pic>
      <p:sp>
        <p:nvSpPr>
          <p:cNvPr id="10" name="Rectangle 9"/>
          <p:cNvSpPr/>
          <p:nvPr/>
        </p:nvSpPr>
        <p:spPr>
          <a:xfrm>
            <a:off x="2209800" y="3764280"/>
            <a:ext cx="9433560" cy="2062103"/>
          </a:xfrm>
          <a:prstGeom prst="rect">
            <a:avLst/>
          </a:prstGeom>
        </p:spPr>
        <p:txBody>
          <a:bodyPr wrap="square">
            <a:spAutoFit/>
          </a:bodyPr>
          <a:lstStyle/>
          <a:p>
            <a:pPr indent="457200"/>
            <a:r>
              <a:rPr lang="en-US" sz="3200">
                <a:solidFill>
                  <a:prstClr val="black"/>
                </a:solidFill>
                <a:latin typeface="Times New Roman"/>
              </a:rPr>
              <a:t>Để giúp Mây vượt qua khó khăn, tiếp tục đến lớp, </a:t>
            </a:r>
            <a:r>
              <a:rPr lang="vi-VN" sz="3200">
                <a:latin typeface="Times New Roman"/>
                <a:ea typeface="Times New Roman"/>
              </a:rPr>
              <a:t>Em sẽ bảo các bạn nam dừng ngay hành động trêu chọc bạn Mây và thường xuyên nói chuyện, tâm sự với Mây để bạn ấy hòa nhập vào môi trường mới.</a:t>
            </a:r>
            <a:endParaRPr lang="en-US" sz="3200">
              <a:solidFill>
                <a:prstClr val="black"/>
              </a:solidFill>
              <a:latin typeface="Calibri Light"/>
            </a:endParaRPr>
          </a:p>
        </p:txBody>
      </p:sp>
      <p:grpSp>
        <p:nvGrpSpPr>
          <p:cNvPr id="11" name="Group 10"/>
          <p:cNvGrpSpPr/>
          <p:nvPr/>
        </p:nvGrpSpPr>
        <p:grpSpPr>
          <a:xfrm>
            <a:off x="304800" y="314105"/>
            <a:ext cx="11430000" cy="2758202"/>
            <a:chOff x="470834" y="3438305"/>
            <a:chExt cx="11430000" cy="2758202"/>
          </a:xfrm>
        </p:grpSpPr>
        <p:sp>
          <p:nvSpPr>
            <p:cNvPr id="12" name="TextBox 11">
              <a:extLst>
                <a:ext uri="{FF2B5EF4-FFF2-40B4-BE49-F238E27FC236}">
                  <a16:creationId xmlns:a16="http://schemas.microsoft.com/office/drawing/2014/main" id="{6E89717D-0C4B-4D90-0B4A-C78F5EBB2024}"/>
                </a:ext>
              </a:extLst>
            </p:cNvPr>
            <p:cNvSpPr txBox="1"/>
            <p:nvPr/>
          </p:nvSpPr>
          <p:spPr>
            <a:xfrm>
              <a:off x="470834" y="3438305"/>
              <a:ext cx="11430000" cy="2758202"/>
            </a:xfrm>
            <a:prstGeom prst="wedgeRoundRectCallout">
              <a:avLst>
                <a:gd name="adj1" fmla="val -20658"/>
                <a:gd name="adj2" fmla="val 50059"/>
                <a:gd name="adj3" fmla="val 16667"/>
              </a:avLst>
            </a:prstGeom>
            <a:solidFill>
              <a:schemeClr val="accent2">
                <a:lumMod val="20000"/>
                <a:lumOff val="80000"/>
              </a:schemeClr>
            </a:solidFill>
            <a:ln w="57785">
              <a:solidFill>
                <a:schemeClr val="bg1"/>
              </a:solidFill>
              <a:prstDash val="dash"/>
            </a:ln>
          </p:spPr>
          <p:txBody>
            <a:bodyPr wrap="square" rtlCol="0">
              <a:spAutoFit/>
            </a:bodyPr>
            <a:lstStyle/>
            <a:p>
              <a:r>
                <a:rPr lang="en-US" sz="2600">
                  <a:latin typeface="+mj-lt"/>
                </a:rPr>
                <a:t>                             </a:t>
              </a:r>
              <a:r>
                <a:rPr lang="vi-VN" sz="2600">
                  <a:latin typeface="+mj-lt"/>
                </a:rPr>
                <a:t>Lớp 4C có thêm một học sinh mới từ tỉnh khác chuyển về. Bạn tên là Mây, người bé nhỏ, nói tiếng địa phương nghe rất lạ và quần áo bạn mặc không giống với các bạn trong lớp. Vì vậy, Mây thường bị một số bạn nam trong lớp trêu chọc, nhại giọng nói và xì xào, bình phẩm về trang phục,... Điều này khiến Mây rất buồn và mặc cảm.</a:t>
              </a:r>
              <a:endParaRPr lang="en-US" sz="2600">
                <a:latin typeface="+mj-lt"/>
              </a:endParaRPr>
            </a:p>
            <a:p>
              <a:r>
                <a:rPr lang="vi-VN" sz="2600">
                  <a:latin typeface="+mj-lt"/>
                </a:rPr>
                <a:t>+ Hãy nêu ý kiến của em để giúp bạn Mây vượt qua khó khăn, tiếp tục đến lớp.</a:t>
              </a:r>
              <a:endParaRPr lang="en-US" sz="2600">
                <a:latin typeface="+mj-lt"/>
              </a:endParaRPr>
            </a:p>
          </p:txBody>
        </p:sp>
        <p:sp>
          <p:nvSpPr>
            <p:cNvPr id="13" name="Rounded Rectangle 12"/>
            <p:cNvSpPr/>
            <p:nvPr/>
          </p:nvSpPr>
          <p:spPr>
            <a:xfrm>
              <a:off x="470834" y="3438305"/>
              <a:ext cx="2270760" cy="533400"/>
            </a:xfrm>
            <a:prstGeom prst="roundRect">
              <a:avLst>
                <a:gd name="adj" fmla="val 50000"/>
              </a:avLst>
            </a:prstGeom>
            <a:solidFill>
              <a:srgbClr val="FFCF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Tình huống 2</a:t>
              </a:r>
            </a:p>
          </p:txBody>
        </p:sp>
      </p:grpSp>
    </p:spTree>
    <p:extLst>
      <p:ext uri="{BB962C8B-B14F-4D97-AF65-F5344CB8AC3E}">
        <p14:creationId xmlns:p14="http://schemas.microsoft.com/office/powerpoint/2010/main" val="224919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579120" y="91440"/>
            <a:ext cx="10988040" cy="822960"/>
          </a:xfrm>
          <a:prstGeom prst="roundRect">
            <a:avLst>
              <a:gd name="adj" fmla="val 375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a:solidFill>
                  <a:prstClr val="black"/>
                </a:solidFill>
                <a:latin typeface="+mj-lt"/>
              </a:rPr>
              <a:t>      </a:t>
            </a:r>
            <a:r>
              <a:rPr lang="vi-VN" sz="2400" b="1">
                <a:solidFill>
                  <a:prstClr val="black"/>
                </a:solidFill>
                <a:latin typeface="+mj-lt"/>
              </a:rPr>
              <a:t>Thuyết trình ngắn về sự sẵn sàng cảm thông, giúp đỡ người gặp khó khăn theo gợi ý sau</a:t>
            </a:r>
            <a:r>
              <a:rPr lang="vi-VN" sz="2400">
                <a:solidFill>
                  <a:prstClr val="black"/>
                </a:solidFill>
                <a:latin typeface="+mj-lt"/>
              </a:rPr>
              <a:t>:</a:t>
            </a:r>
            <a:endParaRPr lang="en-US" sz="2400">
              <a:solidFill>
                <a:prstClr val="black"/>
              </a:solidFill>
              <a:latin typeface="+mj-lt"/>
            </a:endParaRPr>
          </a:p>
        </p:txBody>
      </p:sp>
      <p:pic>
        <p:nvPicPr>
          <p:cNvPr id="6" name="Picture 5">
            <a:extLst>
              <a:ext uri="{FF2B5EF4-FFF2-40B4-BE49-F238E27FC236}">
                <a16:creationId xmlns:a16="http://schemas.microsoft.com/office/drawing/2014/main" id="{C539E6F0-ED72-1361-760C-2B2C8D75C3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9859" y="4144923"/>
            <a:ext cx="4506562" cy="2804083"/>
          </a:xfrm>
          <a:prstGeom prst="rect">
            <a:avLst/>
          </a:prstGeom>
        </p:spPr>
      </p:pic>
      <p:sp>
        <p:nvSpPr>
          <p:cNvPr id="3" name="Rounded Rectangle 2"/>
          <p:cNvSpPr/>
          <p:nvPr/>
        </p:nvSpPr>
        <p:spPr>
          <a:xfrm>
            <a:off x="1005840" y="1310640"/>
            <a:ext cx="10561320" cy="28342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50838"/>
            <a:r>
              <a:rPr lang="vi-VN" sz="3200">
                <a:solidFill>
                  <a:prstClr val="black"/>
                </a:solidFill>
                <a:latin typeface="Times New Roman"/>
              </a:rPr>
              <a:t>- Tại sao cần phải sẵn sàng cảm thông, giúp đỡ người gặp khó khăn?</a:t>
            </a:r>
            <a:endParaRPr lang="en-US" sz="3200">
              <a:solidFill>
                <a:prstClr val="black"/>
              </a:solidFill>
              <a:latin typeface="Calibri Light"/>
            </a:endParaRPr>
          </a:p>
          <a:p>
            <a:pPr lvl="0" indent="350838"/>
            <a:r>
              <a:rPr lang="vi-VN" sz="3200">
                <a:solidFill>
                  <a:prstClr val="black"/>
                </a:solidFill>
                <a:latin typeface="Times New Roman"/>
              </a:rPr>
              <a:t>- Em có sẵn sàng cảm thông, giúp đỡ người gặp khó khăn bằng những lời nói và hành động phù hợp với lứa tuổi không? Vì sao?</a:t>
            </a:r>
            <a:endParaRPr lang="en-US" sz="3200">
              <a:solidFill>
                <a:prstClr val="black"/>
              </a:solidFill>
              <a:latin typeface="Calibri Light"/>
            </a:endParaRPr>
          </a:p>
        </p:txBody>
      </p:sp>
    </p:spTree>
    <p:extLst>
      <p:ext uri="{BB962C8B-B14F-4D97-AF65-F5344CB8AC3E}">
        <p14:creationId xmlns:p14="http://schemas.microsoft.com/office/powerpoint/2010/main" val="250962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3" y="0"/>
            <a:ext cx="12194863" cy="6858000"/>
            <a:chOff x="-1" y="0"/>
            <a:chExt cx="12194863" cy="6858000"/>
          </a:xfrm>
        </p:grpSpPr>
        <p:pic>
          <p:nvPicPr>
            <p:cNvPr id="2050" name="Picture 2" descr="C:\Users\hp\Desktop\hình nề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3701" y="504967"/>
              <a:ext cx="7451678" cy="46948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 name="TextBox 3"/>
          <p:cNvSpPr txBox="1"/>
          <p:nvPr/>
        </p:nvSpPr>
        <p:spPr>
          <a:xfrm>
            <a:off x="3480181" y="1078173"/>
            <a:ext cx="7178723" cy="3416320"/>
          </a:xfrm>
          <a:prstGeom prst="rect">
            <a:avLst/>
          </a:prstGeom>
          <a:noFill/>
        </p:spPr>
        <p:txBody>
          <a:bodyPr wrap="square" rtlCol="0">
            <a:spAutoFit/>
          </a:bodyPr>
          <a:lstStyle/>
          <a:p>
            <a:pPr algn="just"/>
            <a:r>
              <a:rPr lang="en-US" sz="3600">
                <a:solidFill>
                  <a:prstClr val="black"/>
                </a:solidFill>
                <a:latin typeface="Times New Roman" pitchFamily="18" charset="0"/>
                <a:cs typeface="Times New Roman" pitchFamily="18" charset="0"/>
              </a:rPr>
              <a:t>    Chúng ta cần sẵn sàng cảm thông, giúp đỡ người gặp khó khăn bằng những lời nói và hành động phù hợp. Sự giúp đỡ của chúng ta sẽ mang lại cho người gặp khó khăn có thêm nghị niềm tin, nghị lực vượt qua tất cả.</a:t>
            </a:r>
          </a:p>
        </p:txBody>
      </p:sp>
    </p:spTree>
    <p:extLst>
      <p:ext uri="{BB962C8B-B14F-4D97-AF65-F5344CB8AC3E}">
        <p14:creationId xmlns:p14="http://schemas.microsoft.com/office/powerpoint/2010/main" val="298433798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550A8-C685-0A25-CF31-52ED26374209}"/>
              </a:ext>
            </a:extLst>
          </p:cNvPr>
          <p:cNvPicPr>
            <a:picLocks noChangeAspect="1"/>
          </p:cNvPicPr>
          <p:nvPr/>
        </p:nvPicPr>
        <p:blipFill>
          <a:blip r:embed="rId2"/>
          <a:stretch>
            <a:fillRect/>
          </a:stretch>
        </p:blipFill>
        <p:spPr>
          <a:xfrm>
            <a:off x="1389480" y="1817546"/>
            <a:ext cx="9413040" cy="1810669"/>
          </a:xfrm>
          <a:prstGeom prst="rect">
            <a:avLst/>
          </a:prstGeom>
        </p:spPr>
      </p:pic>
    </p:spTree>
    <p:extLst>
      <p:ext uri="{BB962C8B-B14F-4D97-AF65-F5344CB8AC3E}">
        <p14:creationId xmlns:p14="http://schemas.microsoft.com/office/powerpoint/2010/main" val="3293996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Vũ trụ (Cosmic): Cùng khám phá vũ trụ rộng lớn và vô tận với những hình ảnh đẹp mắt. Nếu bạn là một người yêu thích khoa học và vũ trụ, hãy đắm chìm trong những hình ảnh tuyệt đẹp này và cảm nhận sức mạnh của vũ tr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70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34369" y="3894083"/>
            <a:ext cx="7758279" cy="923330"/>
          </a:xfrm>
          <a:prstGeom prst="rect">
            <a:avLst/>
          </a:prstGeom>
          <a:noFill/>
        </p:spPr>
        <p:txBody>
          <a:bodyPr wrap="none" lIns="91440" tIns="45720" rIns="91440" bIns="45720">
            <a:spAutoFit/>
          </a:bodyPr>
          <a:lstStyle/>
          <a:p>
            <a:pPr algn="ctr"/>
            <a:r>
              <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TRÒ CHƠI “TRUYỀN ĐIỆN”</a:t>
            </a:r>
          </a:p>
        </p:txBody>
      </p:sp>
    </p:spTree>
    <p:extLst>
      <p:ext uri="{BB962C8B-B14F-4D97-AF65-F5344CB8AC3E}">
        <p14:creationId xmlns:p14="http://schemas.microsoft.com/office/powerpoint/2010/main" val="1875196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Hình nền PowerPoint học tập sẽ giúp các bạn thêm phần hứng thú và lôi cuốn trong quá trình học tập. Các hình nền được thiết kế độc đáo, sáng tạo và mang tính chất giáo dục cao. Sự kết hợp màu sắc và hình ảnh sinh động trong các hình nền sẽ giúp bạn dễ dàng nhớ được nội dung học tậ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262914-493D-AFA9-0910-C9DC64A980BB}"/>
              </a:ext>
            </a:extLst>
          </p:cNvPr>
          <p:cNvPicPr>
            <a:picLocks noChangeAspect="1"/>
          </p:cNvPicPr>
          <p:nvPr/>
        </p:nvPicPr>
        <p:blipFill>
          <a:blip r:embed="rId3"/>
          <a:stretch>
            <a:fillRect/>
          </a:stretch>
        </p:blipFill>
        <p:spPr>
          <a:xfrm>
            <a:off x="2822028" y="1918795"/>
            <a:ext cx="7204841" cy="1201016"/>
          </a:xfrm>
          <a:prstGeom prst="rect">
            <a:avLst/>
          </a:prstGeom>
        </p:spPr>
      </p:pic>
    </p:spTree>
    <p:extLst>
      <p:ext uri="{BB962C8B-B14F-4D97-AF65-F5344CB8AC3E}">
        <p14:creationId xmlns:p14="http://schemas.microsoft.com/office/powerpoint/2010/main" val="1035203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3"/>
          <p:cNvPicPr>
            <a:picLocks noChangeAspect="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7" y="-268014"/>
            <a:ext cx="12044855" cy="729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04115" y="1417003"/>
            <a:ext cx="3804312" cy="707886"/>
          </a:xfrm>
          <a:prstGeom prst="rect">
            <a:avLst/>
          </a:prstGeom>
          <a:noFill/>
        </p:spPr>
        <p:txBody>
          <a:bodyPr wrap="square" rtlCol="0">
            <a:spAutoFit/>
          </a:bodyPr>
          <a:lstStyle/>
          <a:p>
            <a:r>
              <a:rPr lang="en-US" sz="4000" b="1">
                <a:solidFill>
                  <a:srgbClr val="FF0066"/>
                </a:solidFill>
                <a:latin typeface="Times New Roman" pitchFamily="18" charset="0"/>
                <a:ea typeface="Tahoma" pitchFamily="34" charset="0"/>
                <a:cs typeface="Times New Roman" pitchFamily="18" charset="0"/>
              </a:rPr>
              <a:t>CÁCH CHƠI</a:t>
            </a:r>
          </a:p>
        </p:txBody>
      </p:sp>
      <p:sp>
        <p:nvSpPr>
          <p:cNvPr id="2" name="TextBox 1"/>
          <p:cNvSpPr txBox="1"/>
          <p:nvPr/>
        </p:nvSpPr>
        <p:spPr>
          <a:xfrm>
            <a:off x="1970691" y="2333297"/>
            <a:ext cx="9065172" cy="369332"/>
          </a:xfrm>
          <a:prstGeom prst="rect">
            <a:avLst/>
          </a:prstGeom>
          <a:noFill/>
        </p:spPr>
        <p:txBody>
          <a:bodyPr wrap="square" rtlCol="0">
            <a:spAutoFit/>
          </a:bodyPr>
          <a:lstStyle/>
          <a:p>
            <a:endParaRPr lang="en-US"/>
          </a:p>
        </p:txBody>
      </p:sp>
      <p:sp>
        <p:nvSpPr>
          <p:cNvPr id="4" name="TextBox 3"/>
          <p:cNvSpPr txBox="1"/>
          <p:nvPr/>
        </p:nvSpPr>
        <p:spPr>
          <a:xfrm>
            <a:off x="1902808" y="2089896"/>
            <a:ext cx="8702565" cy="4866332"/>
          </a:xfrm>
          <a:prstGeom prst="rect">
            <a:avLst/>
          </a:prstGeom>
          <a:noFill/>
        </p:spPr>
        <p:txBody>
          <a:bodyPr wrap="square" rtlCol="0">
            <a:spAutoFit/>
          </a:bodyPr>
          <a:lstStyle/>
          <a:p>
            <a:pPr indent="457200">
              <a:lnSpc>
                <a:spcPct val="112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a:p>
            <a:pPr indent="457200">
              <a:lnSpc>
                <a:spcPct val="112000"/>
              </a:lnSpc>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Khi nghe quản trò hô: </a:t>
            </a:r>
            <a:r>
              <a:rPr lang="vi-VN" sz="2800" i="1" dirty="0">
                <a:latin typeface="Times New Roman" pitchFamily="18" charset="0"/>
                <a:cs typeface="Times New Roman" pitchFamily="18" charset="0"/>
              </a:rPr>
              <a:t>Sóng biển, sóng biển!</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tay khoác vai nhau đung đưa sang bên trái rồi bên phải như làn sóng và đồng thanh hô: </a:t>
            </a:r>
            <a:r>
              <a:rPr lang="vi-VN" sz="2800" i="1" dirty="0">
                <a:latin typeface="Times New Roman" pitchFamily="18" charset="0"/>
                <a:cs typeface="Times New Roman" pitchFamily="18" charset="0"/>
              </a:rPr>
              <a:t>Rì rào, rì rào!</a:t>
            </a:r>
            <a:endParaRPr lang="en-US" sz="2800" dirty="0">
              <a:latin typeface="Times New Roman" pitchFamily="18" charset="0"/>
              <a:cs typeface="Times New Roman" pitchFamily="18" charset="0"/>
            </a:endParaRPr>
          </a:p>
          <a:p>
            <a:pPr indent="457200">
              <a:lnSpc>
                <a:spcPct val="112000"/>
              </a:lnSpc>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Quản trò hô: </a:t>
            </a:r>
            <a:r>
              <a:rPr lang="vi-VN" sz="2800" i="1" dirty="0">
                <a:latin typeface="Times New Roman" pitchFamily="18" charset="0"/>
                <a:cs typeface="Times New Roman" pitchFamily="18" charset="0"/>
              </a:rPr>
              <a:t>Sóng xô về phía trước !</a:t>
            </a:r>
            <a:r>
              <a:rPr lang="vi-VN" sz="2800" dirty="0">
                <a:latin typeface="Times New Roman" pitchFamily="18" charset="0"/>
                <a:cs typeface="Times New Roman" pitchFamily="18" charset="0"/>
              </a:rPr>
              <a:t> cả lớp tay khoác vai nhau, đầu cúi, lưng gập về phía trước và đồng thanh hô: </a:t>
            </a:r>
            <a:r>
              <a:rPr lang="vi-VN" sz="2800" i="1" dirty="0">
                <a:latin typeface="Times New Roman" pitchFamily="18" charset="0"/>
                <a:cs typeface="Times New Roman" pitchFamily="18" charset="0"/>
              </a:rPr>
              <a:t>Ầm, ầm!</a:t>
            </a:r>
            <a:endParaRPr lang="en-US" sz="2800" dirty="0">
              <a:latin typeface="Times New Roman" pitchFamily="18" charset="0"/>
              <a:cs typeface="Times New Roman" pitchFamily="18" charset="0"/>
            </a:endParaRPr>
          </a:p>
          <a:p>
            <a:pPr indent="457200">
              <a:lnSpc>
                <a:spcPct val="112000"/>
              </a:lnSpc>
            </a:pPr>
            <a:r>
              <a:rPr lang="vi-VN" sz="2800" dirty="0">
                <a:latin typeface="Times New Roman" pitchFamily="18" charset="0"/>
                <a:cs typeface="Times New Roman" pitchFamily="18" charset="0"/>
              </a:rPr>
              <a:t>Quản trò hô: </a:t>
            </a:r>
            <a:r>
              <a:rPr lang="vi-VN" sz="2800" i="1" dirty="0">
                <a:latin typeface="Times New Roman" pitchFamily="18" charset="0"/>
                <a:cs typeface="Times New Roman" pitchFamily="18" charset="0"/>
              </a:rPr>
              <a:t>Sóng thần, sóng thần</a:t>
            </a:r>
            <a:r>
              <a:rPr lang="vi-VN" sz="2800" dirty="0">
                <a:latin typeface="Times New Roman" pitchFamily="18" charset="0"/>
                <a:cs typeface="Times New Roman" pitchFamily="18" charset="0"/>
              </a:rPr>
              <a:t>, cả lớp nhảy lên, nắm t</a:t>
            </a:r>
            <a:r>
              <a:rPr lang="en-US" sz="2800" dirty="0">
                <a:latin typeface="Times New Roman" pitchFamily="18" charset="0"/>
                <a:cs typeface="Times New Roman" pitchFamily="18" charset="0"/>
              </a:rPr>
              <a:t>a</a:t>
            </a:r>
            <a:r>
              <a:rPr lang="vi-VN" sz="2800" dirty="0">
                <a:latin typeface="Times New Roman" pitchFamily="18" charset="0"/>
                <a:cs typeface="Times New Roman" pitchFamily="18" charset="0"/>
              </a:rPr>
              <a:t>y nhau giơ cao và cùng hô: </a:t>
            </a:r>
            <a:r>
              <a:rPr lang="vi-VN" sz="2800" i="1" dirty="0">
                <a:latin typeface="Times New Roman" pitchFamily="18" charset="0"/>
                <a:cs typeface="Times New Roman" pitchFamily="18" charset="0"/>
              </a:rPr>
              <a:t>Ầm, ầm,......</a:t>
            </a:r>
            <a:endParaRPr lang="en-US" sz="2800" dirty="0">
              <a:latin typeface="Times New Roman" pitchFamily="18" charset="0"/>
              <a:cs typeface="Times New Roman" pitchFamily="18" charset="0"/>
            </a:endParaRPr>
          </a:p>
          <a:p>
            <a:pPr indent="457200"/>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449204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84561F48-201E-F8F3-2B6A-B64A82E272F0}"/>
              </a:ext>
            </a:extLst>
          </p:cNvPr>
          <p:cNvSpPr/>
          <p:nvPr/>
        </p:nvSpPr>
        <p:spPr>
          <a:xfrm>
            <a:off x="1152525" y="504828"/>
            <a:ext cx="10048875" cy="5857875"/>
          </a:xfrm>
          <a:custGeom>
            <a:avLst/>
            <a:gdLst>
              <a:gd name="connsiteX0" fmla="*/ 0 w 10048875"/>
              <a:gd name="connsiteY0" fmla="*/ 586371 h 5857875"/>
              <a:gd name="connsiteX1" fmla="*/ 430586 w 10048875"/>
              <a:gd name="connsiteY1" fmla="*/ 0 h 5857875"/>
              <a:gd name="connsiteX2" fmla="*/ 9618287 w 10048875"/>
              <a:gd name="connsiteY2" fmla="*/ 0 h 5857875"/>
              <a:gd name="connsiteX3" fmla="*/ 10048875 w 10048875"/>
              <a:gd name="connsiteY3" fmla="*/ 586371 h 5857875"/>
              <a:gd name="connsiteX4" fmla="*/ 10048875 w 10048875"/>
              <a:gd name="connsiteY4" fmla="*/ 5271502 h 5857875"/>
              <a:gd name="connsiteX5" fmla="*/ 9618287 w 10048875"/>
              <a:gd name="connsiteY5" fmla="*/ 5857874 h 5857875"/>
              <a:gd name="connsiteX6" fmla="*/ 430586 w 10048875"/>
              <a:gd name="connsiteY6" fmla="*/ 5857874 h 5857875"/>
              <a:gd name="connsiteX7" fmla="*/ 0 w 10048875"/>
              <a:gd name="connsiteY7" fmla="*/ 5271502 h 5857875"/>
              <a:gd name="connsiteX8" fmla="*/ 0 w 10048875"/>
              <a:gd name="connsiteY8" fmla="*/ 586371 h 5857875"/>
              <a:gd name="connsiteX0" fmla="*/ 0 w 10048875"/>
              <a:gd name="connsiteY0" fmla="*/ 586371 h 5857875"/>
              <a:gd name="connsiteX1" fmla="*/ 430586 w 10048875"/>
              <a:gd name="connsiteY1" fmla="*/ 0 h 5857875"/>
              <a:gd name="connsiteX2" fmla="*/ 9618287 w 10048875"/>
              <a:gd name="connsiteY2" fmla="*/ 0 h 5857875"/>
              <a:gd name="connsiteX3" fmla="*/ 10048875 w 10048875"/>
              <a:gd name="connsiteY3" fmla="*/ 586371 h 5857875"/>
              <a:gd name="connsiteX4" fmla="*/ 10048875 w 10048875"/>
              <a:gd name="connsiteY4" fmla="*/ 5271502 h 5857875"/>
              <a:gd name="connsiteX5" fmla="*/ 9618287 w 10048875"/>
              <a:gd name="connsiteY5" fmla="*/ 5857874 h 5857875"/>
              <a:gd name="connsiteX6" fmla="*/ 430586 w 10048875"/>
              <a:gd name="connsiteY6" fmla="*/ 5857874 h 5857875"/>
              <a:gd name="connsiteX7" fmla="*/ 0 w 10048875"/>
              <a:gd name="connsiteY7" fmla="*/ 5271502 h 5857875"/>
              <a:gd name="connsiteX8" fmla="*/ 0 w 10048875"/>
              <a:gd name="connsiteY8" fmla="*/ 586371 h 5857875"/>
              <a:gd name="connsiteX0" fmla="*/ 0 w 10048875"/>
              <a:gd name="connsiteY0" fmla="*/ 586371 h 5857875"/>
              <a:gd name="connsiteX1" fmla="*/ 430586 w 10048875"/>
              <a:gd name="connsiteY1" fmla="*/ 0 h 5857875"/>
              <a:gd name="connsiteX2" fmla="*/ 9618287 w 10048875"/>
              <a:gd name="connsiteY2" fmla="*/ 0 h 5857875"/>
              <a:gd name="connsiteX3" fmla="*/ 10048875 w 10048875"/>
              <a:gd name="connsiteY3" fmla="*/ 586371 h 5857875"/>
              <a:gd name="connsiteX4" fmla="*/ 10048875 w 10048875"/>
              <a:gd name="connsiteY4" fmla="*/ 5271502 h 5857875"/>
              <a:gd name="connsiteX5" fmla="*/ 9618287 w 10048875"/>
              <a:gd name="connsiteY5" fmla="*/ 5857874 h 5857875"/>
              <a:gd name="connsiteX6" fmla="*/ 430586 w 10048875"/>
              <a:gd name="connsiteY6" fmla="*/ 5857874 h 5857875"/>
              <a:gd name="connsiteX7" fmla="*/ 0 w 10048875"/>
              <a:gd name="connsiteY7" fmla="*/ 5271502 h 5857875"/>
              <a:gd name="connsiteX8" fmla="*/ 0 w 10048875"/>
              <a:gd name="connsiteY8" fmla="*/ 586371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8875" h="5857875" fill="none" extrusionOk="0">
                <a:moveTo>
                  <a:pt x="0" y="586371"/>
                </a:moveTo>
                <a:cubicBezTo>
                  <a:pt x="5552" y="325321"/>
                  <a:pt x="271588" y="-68956"/>
                  <a:pt x="430586" y="0"/>
                </a:cubicBezTo>
                <a:cubicBezTo>
                  <a:pt x="3727388" y="248969"/>
                  <a:pt x="7515223" y="-385798"/>
                  <a:pt x="9618287" y="0"/>
                </a:cubicBezTo>
                <a:cubicBezTo>
                  <a:pt x="9785047" y="-13463"/>
                  <a:pt x="10127027" y="190528"/>
                  <a:pt x="10048875" y="586371"/>
                </a:cubicBezTo>
                <a:cubicBezTo>
                  <a:pt x="10196125" y="2519323"/>
                  <a:pt x="10290311" y="3418346"/>
                  <a:pt x="10048875" y="5271502"/>
                </a:cubicBezTo>
                <a:cubicBezTo>
                  <a:pt x="10003439" y="5652686"/>
                  <a:pt x="9911474" y="5855537"/>
                  <a:pt x="9618287" y="5857874"/>
                </a:cubicBezTo>
                <a:cubicBezTo>
                  <a:pt x="7443461" y="5691963"/>
                  <a:pt x="4598939" y="5770649"/>
                  <a:pt x="430586" y="5857874"/>
                </a:cubicBezTo>
                <a:cubicBezTo>
                  <a:pt x="180661" y="5764567"/>
                  <a:pt x="1181" y="5660034"/>
                  <a:pt x="0" y="5271502"/>
                </a:cubicBezTo>
                <a:cubicBezTo>
                  <a:pt x="-321415" y="3203825"/>
                  <a:pt x="300409" y="2014950"/>
                  <a:pt x="0" y="586371"/>
                </a:cubicBezTo>
                <a:close/>
              </a:path>
              <a:path w="10048875" h="5857875" stroke="0" extrusionOk="0">
                <a:moveTo>
                  <a:pt x="0" y="586371"/>
                </a:moveTo>
                <a:cubicBezTo>
                  <a:pt x="-51267" y="262436"/>
                  <a:pt x="238883" y="-44772"/>
                  <a:pt x="430586" y="0"/>
                </a:cubicBezTo>
                <a:cubicBezTo>
                  <a:pt x="3384943" y="-597258"/>
                  <a:pt x="5023144" y="420890"/>
                  <a:pt x="9618287" y="0"/>
                </a:cubicBezTo>
                <a:cubicBezTo>
                  <a:pt x="9772056" y="-8850"/>
                  <a:pt x="10049171" y="366590"/>
                  <a:pt x="10048875" y="586371"/>
                </a:cubicBezTo>
                <a:cubicBezTo>
                  <a:pt x="10280128" y="1935639"/>
                  <a:pt x="10393867" y="3644242"/>
                  <a:pt x="10048875" y="5271502"/>
                </a:cubicBezTo>
                <a:cubicBezTo>
                  <a:pt x="10064603" y="5643551"/>
                  <a:pt x="9818469" y="5846732"/>
                  <a:pt x="9618287" y="5857874"/>
                </a:cubicBezTo>
                <a:cubicBezTo>
                  <a:pt x="6050773" y="5756670"/>
                  <a:pt x="1438849" y="5883004"/>
                  <a:pt x="430586" y="5857874"/>
                </a:cubicBezTo>
                <a:cubicBezTo>
                  <a:pt x="199480" y="5758998"/>
                  <a:pt x="-21099" y="5524656"/>
                  <a:pt x="0" y="5271502"/>
                </a:cubicBezTo>
                <a:cubicBezTo>
                  <a:pt x="-325866" y="3643925"/>
                  <a:pt x="-367277" y="2456251"/>
                  <a:pt x="0" y="586371"/>
                </a:cubicBezTo>
                <a:close/>
              </a:path>
              <a:path w="10048875" h="5857875" fill="none" stroke="0" extrusionOk="0">
                <a:moveTo>
                  <a:pt x="0" y="586371"/>
                </a:moveTo>
                <a:cubicBezTo>
                  <a:pt x="-23300" y="226830"/>
                  <a:pt x="213360" y="-13979"/>
                  <a:pt x="430586" y="0"/>
                </a:cubicBezTo>
                <a:cubicBezTo>
                  <a:pt x="3229416" y="535633"/>
                  <a:pt x="7609370" y="-197386"/>
                  <a:pt x="9618287" y="0"/>
                </a:cubicBezTo>
                <a:cubicBezTo>
                  <a:pt x="9850883" y="18810"/>
                  <a:pt x="10123540" y="256732"/>
                  <a:pt x="10048875" y="586371"/>
                </a:cubicBezTo>
                <a:cubicBezTo>
                  <a:pt x="10045971" y="2815567"/>
                  <a:pt x="10283076" y="3355824"/>
                  <a:pt x="10048875" y="5271502"/>
                </a:cubicBezTo>
                <a:cubicBezTo>
                  <a:pt x="10019120" y="5653970"/>
                  <a:pt x="9880099" y="5804687"/>
                  <a:pt x="9618287" y="5857874"/>
                </a:cubicBezTo>
                <a:cubicBezTo>
                  <a:pt x="6810301" y="5463004"/>
                  <a:pt x="5004720" y="5764591"/>
                  <a:pt x="430586" y="5857874"/>
                </a:cubicBezTo>
                <a:cubicBezTo>
                  <a:pt x="192796" y="5811542"/>
                  <a:pt x="58608" y="5632363"/>
                  <a:pt x="0" y="5271502"/>
                </a:cubicBezTo>
                <a:cubicBezTo>
                  <a:pt x="-208025" y="3509056"/>
                  <a:pt x="-197789" y="2326991"/>
                  <a:pt x="0" y="586371"/>
                </a:cubicBezTo>
                <a:close/>
              </a:path>
              <a:path w="10048875" h="5857875" fill="none" stroke="0" extrusionOk="0">
                <a:moveTo>
                  <a:pt x="0" y="586371"/>
                </a:moveTo>
                <a:cubicBezTo>
                  <a:pt x="1736" y="286033"/>
                  <a:pt x="264707" y="-29723"/>
                  <a:pt x="430586" y="0"/>
                </a:cubicBezTo>
                <a:cubicBezTo>
                  <a:pt x="3473676" y="325673"/>
                  <a:pt x="7670379" y="-419883"/>
                  <a:pt x="9618287" y="0"/>
                </a:cubicBezTo>
                <a:cubicBezTo>
                  <a:pt x="9799499" y="-6475"/>
                  <a:pt x="10098872" y="228293"/>
                  <a:pt x="10048875" y="586371"/>
                </a:cubicBezTo>
                <a:cubicBezTo>
                  <a:pt x="10062391" y="2616156"/>
                  <a:pt x="10331703" y="3391773"/>
                  <a:pt x="10048875" y="5271502"/>
                </a:cubicBezTo>
                <a:cubicBezTo>
                  <a:pt x="10009086" y="5653500"/>
                  <a:pt x="9872522" y="5827433"/>
                  <a:pt x="9618287" y="5857874"/>
                </a:cubicBezTo>
                <a:cubicBezTo>
                  <a:pt x="7220482" y="5205594"/>
                  <a:pt x="4878420" y="5516922"/>
                  <a:pt x="430586" y="5857874"/>
                </a:cubicBezTo>
                <a:cubicBezTo>
                  <a:pt x="175265" y="5771928"/>
                  <a:pt x="24452" y="5641447"/>
                  <a:pt x="0" y="5271502"/>
                </a:cubicBezTo>
                <a:cubicBezTo>
                  <a:pt x="-302969" y="3494266"/>
                  <a:pt x="240470" y="2125655"/>
                  <a:pt x="0" y="58637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endParaRPr>
          </a:p>
        </p:txBody>
      </p:sp>
      <p:sp>
        <p:nvSpPr>
          <p:cNvPr id="2" name="Rectangle: Rounded Corners 8">
            <a:extLst>
              <a:ext uri="{FF2B5EF4-FFF2-40B4-BE49-F238E27FC236}">
                <a16:creationId xmlns:a16="http://schemas.microsoft.com/office/drawing/2014/main" id="{300E61FC-1C38-4F58-1170-3F8A1E8239DF}"/>
              </a:ext>
            </a:extLst>
          </p:cNvPr>
          <p:cNvSpPr/>
          <p:nvPr/>
        </p:nvSpPr>
        <p:spPr>
          <a:xfrm>
            <a:off x="2888974" y="594010"/>
            <a:ext cx="8044160" cy="1688119"/>
          </a:xfrm>
          <a:custGeom>
            <a:avLst/>
            <a:gdLst>
              <a:gd name="connsiteX0" fmla="*/ 0 w 8044160"/>
              <a:gd name="connsiteY0" fmla="*/ 168980 h 1688119"/>
              <a:gd name="connsiteX1" fmla="*/ 344686 w 8044160"/>
              <a:gd name="connsiteY1" fmla="*/ 0 h 1688119"/>
              <a:gd name="connsiteX2" fmla="*/ 7699473 w 8044160"/>
              <a:gd name="connsiteY2" fmla="*/ 0 h 1688119"/>
              <a:gd name="connsiteX3" fmla="*/ 8044160 w 8044160"/>
              <a:gd name="connsiteY3" fmla="*/ 168980 h 1688119"/>
              <a:gd name="connsiteX4" fmla="*/ 8044160 w 8044160"/>
              <a:gd name="connsiteY4" fmla="*/ 1519138 h 1688119"/>
              <a:gd name="connsiteX5" fmla="*/ 7699473 w 8044160"/>
              <a:gd name="connsiteY5" fmla="*/ 1688119 h 1688119"/>
              <a:gd name="connsiteX6" fmla="*/ 344686 w 8044160"/>
              <a:gd name="connsiteY6" fmla="*/ 1688119 h 1688119"/>
              <a:gd name="connsiteX7" fmla="*/ 0 w 8044160"/>
              <a:gd name="connsiteY7" fmla="*/ 1519138 h 1688119"/>
              <a:gd name="connsiteX8" fmla="*/ 0 w 8044160"/>
              <a:gd name="connsiteY8" fmla="*/ 168980 h 1688119"/>
              <a:gd name="connsiteX0" fmla="*/ 0 w 8044160"/>
              <a:gd name="connsiteY0" fmla="*/ 168980 h 1688119"/>
              <a:gd name="connsiteX1" fmla="*/ 344686 w 8044160"/>
              <a:gd name="connsiteY1" fmla="*/ 0 h 1688119"/>
              <a:gd name="connsiteX2" fmla="*/ 7699473 w 8044160"/>
              <a:gd name="connsiteY2" fmla="*/ 0 h 1688119"/>
              <a:gd name="connsiteX3" fmla="*/ 8044160 w 8044160"/>
              <a:gd name="connsiteY3" fmla="*/ 168980 h 1688119"/>
              <a:gd name="connsiteX4" fmla="*/ 8044160 w 8044160"/>
              <a:gd name="connsiteY4" fmla="*/ 1519138 h 1688119"/>
              <a:gd name="connsiteX5" fmla="*/ 7699473 w 8044160"/>
              <a:gd name="connsiteY5" fmla="*/ 1688119 h 1688119"/>
              <a:gd name="connsiteX6" fmla="*/ 344686 w 8044160"/>
              <a:gd name="connsiteY6" fmla="*/ 1688119 h 1688119"/>
              <a:gd name="connsiteX7" fmla="*/ 0 w 8044160"/>
              <a:gd name="connsiteY7" fmla="*/ 1519138 h 1688119"/>
              <a:gd name="connsiteX8" fmla="*/ 0 w 8044160"/>
              <a:gd name="connsiteY8" fmla="*/ 168980 h 1688119"/>
              <a:gd name="connsiteX0" fmla="*/ 0 w 8044160"/>
              <a:gd name="connsiteY0" fmla="*/ 168980 h 1688119"/>
              <a:gd name="connsiteX1" fmla="*/ 344686 w 8044160"/>
              <a:gd name="connsiteY1" fmla="*/ 0 h 1688119"/>
              <a:gd name="connsiteX2" fmla="*/ 7699473 w 8044160"/>
              <a:gd name="connsiteY2" fmla="*/ 0 h 1688119"/>
              <a:gd name="connsiteX3" fmla="*/ 8044160 w 8044160"/>
              <a:gd name="connsiteY3" fmla="*/ 168980 h 1688119"/>
              <a:gd name="connsiteX4" fmla="*/ 8044160 w 8044160"/>
              <a:gd name="connsiteY4" fmla="*/ 1519138 h 1688119"/>
              <a:gd name="connsiteX5" fmla="*/ 7699473 w 8044160"/>
              <a:gd name="connsiteY5" fmla="*/ 1688119 h 1688119"/>
              <a:gd name="connsiteX6" fmla="*/ 344686 w 8044160"/>
              <a:gd name="connsiteY6" fmla="*/ 1688119 h 1688119"/>
              <a:gd name="connsiteX7" fmla="*/ 0 w 8044160"/>
              <a:gd name="connsiteY7" fmla="*/ 1519138 h 1688119"/>
              <a:gd name="connsiteX8" fmla="*/ 0 w 8044160"/>
              <a:gd name="connsiteY8" fmla="*/ 168980 h 16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4160" h="1688119" fill="none" extrusionOk="0">
                <a:moveTo>
                  <a:pt x="0" y="168980"/>
                </a:moveTo>
                <a:cubicBezTo>
                  <a:pt x="4619" y="104668"/>
                  <a:pt x="218710" y="-31653"/>
                  <a:pt x="344686" y="0"/>
                </a:cubicBezTo>
                <a:cubicBezTo>
                  <a:pt x="2837487" y="71210"/>
                  <a:pt x="6016248" y="-163690"/>
                  <a:pt x="7699473" y="0"/>
                </a:cubicBezTo>
                <a:cubicBezTo>
                  <a:pt x="7852915" y="-3532"/>
                  <a:pt x="8085390" y="57697"/>
                  <a:pt x="8044160" y="168980"/>
                </a:cubicBezTo>
                <a:cubicBezTo>
                  <a:pt x="8066878" y="739919"/>
                  <a:pt x="8175956" y="966224"/>
                  <a:pt x="8044160" y="1519138"/>
                </a:cubicBezTo>
                <a:cubicBezTo>
                  <a:pt x="8013084" y="1632442"/>
                  <a:pt x="7943382" y="1686888"/>
                  <a:pt x="7699473" y="1688119"/>
                </a:cubicBezTo>
                <a:cubicBezTo>
                  <a:pt x="5927987" y="1645788"/>
                  <a:pt x="3725730" y="1656380"/>
                  <a:pt x="344686" y="1688119"/>
                </a:cubicBezTo>
                <a:cubicBezTo>
                  <a:pt x="146608" y="1659241"/>
                  <a:pt x="649" y="1627537"/>
                  <a:pt x="0" y="1519138"/>
                </a:cubicBezTo>
                <a:cubicBezTo>
                  <a:pt x="-205711" y="914380"/>
                  <a:pt x="92238" y="593344"/>
                  <a:pt x="0" y="168980"/>
                </a:cubicBezTo>
                <a:close/>
              </a:path>
              <a:path w="8044160" h="1688119" stroke="0" extrusionOk="0">
                <a:moveTo>
                  <a:pt x="0" y="168980"/>
                </a:moveTo>
                <a:cubicBezTo>
                  <a:pt x="-41344" y="88001"/>
                  <a:pt x="184748" y="-9572"/>
                  <a:pt x="344686" y="0"/>
                </a:cubicBezTo>
                <a:cubicBezTo>
                  <a:pt x="2726573" y="-325931"/>
                  <a:pt x="3979532" y="261110"/>
                  <a:pt x="7699473" y="0"/>
                </a:cubicBezTo>
                <a:cubicBezTo>
                  <a:pt x="7846941" y="-2237"/>
                  <a:pt x="8048516" y="105097"/>
                  <a:pt x="8044160" y="168980"/>
                </a:cubicBezTo>
                <a:cubicBezTo>
                  <a:pt x="8177303" y="559511"/>
                  <a:pt x="8276484" y="1044461"/>
                  <a:pt x="8044160" y="1519138"/>
                </a:cubicBezTo>
                <a:cubicBezTo>
                  <a:pt x="8061419" y="1631226"/>
                  <a:pt x="7867107" y="1684542"/>
                  <a:pt x="7699473" y="1688119"/>
                </a:cubicBezTo>
                <a:cubicBezTo>
                  <a:pt x="4725925" y="1670833"/>
                  <a:pt x="1153310" y="1791756"/>
                  <a:pt x="344686" y="1688119"/>
                </a:cubicBezTo>
                <a:cubicBezTo>
                  <a:pt x="157178" y="1658330"/>
                  <a:pt x="-12167" y="1590168"/>
                  <a:pt x="0" y="1519138"/>
                </a:cubicBezTo>
                <a:cubicBezTo>
                  <a:pt x="-221837" y="1041522"/>
                  <a:pt x="-199416" y="711449"/>
                  <a:pt x="0" y="168980"/>
                </a:cubicBezTo>
                <a:close/>
              </a:path>
              <a:path w="8044160" h="1688119" fill="none" stroke="0" extrusionOk="0">
                <a:moveTo>
                  <a:pt x="0" y="168980"/>
                </a:moveTo>
                <a:cubicBezTo>
                  <a:pt x="-8268" y="64305"/>
                  <a:pt x="180472" y="-4187"/>
                  <a:pt x="344686" y="0"/>
                </a:cubicBezTo>
                <a:cubicBezTo>
                  <a:pt x="2513191" y="149306"/>
                  <a:pt x="6093029" y="-45017"/>
                  <a:pt x="7699473" y="0"/>
                </a:cubicBezTo>
                <a:cubicBezTo>
                  <a:pt x="7857442" y="1600"/>
                  <a:pt x="8085565" y="73044"/>
                  <a:pt x="8044160" y="168980"/>
                </a:cubicBezTo>
                <a:cubicBezTo>
                  <a:pt x="8007467" y="810130"/>
                  <a:pt x="8191515" y="965931"/>
                  <a:pt x="8044160" y="1519138"/>
                </a:cubicBezTo>
                <a:cubicBezTo>
                  <a:pt x="8024905" y="1638502"/>
                  <a:pt x="7893542" y="1676265"/>
                  <a:pt x="7699473" y="1688119"/>
                </a:cubicBezTo>
                <a:cubicBezTo>
                  <a:pt x="5650294" y="1539334"/>
                  <a:pt x="4052572" y="1591157"/>
                  <a:pt x="344686" y="1688119"/>
                </a:cubicBezTo>
                <a:cubicBezTo>
                  <a:pt x="145236" y="1673553"/>
                  <a:pt x="39407" y="1627056"/>
                  <a:pt x="0" y="1519138"/>
                </a:cubicBezTo>
                <a:cubicBezTo>
                  <a:pt x="-126883" y="1041476"/>
                  <a:pt x="-77250" y="675375"/>
                  <a:pt x="0" y="168980"/>
                </a:cubicBezTo>
                <a:close/>
              </a:path>
              <a:path w="8044160" h="1688119" fill="none" stroke="0" extrusionOk="0">
                <a:moveTo>
                  <a:pt x="0" y="168980"/>
                </a:moveTo>
                <a:cubicBezTo>
                  <a:pt x="1466" y="72279"/>
                  <a:pt x="214082" y="2525"/>
                  <a:pt x="344686" y="0"/>
                </a:cubicBezTo>
                <a:cubicBezTo>
                  <a:pt x="2690785" y="338916"/>
                  <a:pt x="6047469" y="-134059"/>
                  <a:pt x="7699473" y="0"/>
                </a:cubicBezTo>
                <a:cubicBezTo>
                  <a:pt x="7840391" y="-1027"/>
                  <a:pt x="8086455" y="73673"/>
                  <a:pt x="8044160" y="168980"/>
                </a:cubicBezTo>
                <a:cubicBezTo>
                  <a:pt x="8056180" y="763156"/>
                  <a:pt x="8175090" y="960546"/>
                  <a:pt x="8044160" y="1519138"/>
                </a:cubicBezTo>
                <a:cubicBezTo>
                  <a:pt x="8012054" y="1639145"/>
                  <a:pt x="7918883" y="1681715"/>
                  <a:pt x="7699473" y="1688119"/>
                </a:cubicBezTo>
                <a:cubicBezTo>
                  <a:pt x="5781227" y="1282249"/>
                  <a:pt x="3864015" y="1624155"/>
                  <a:pt x="344686" y="1688119"/>
                </a:cubicBezTo>
                <a:cubicBezTo>
                  <a:pt x="141689" y="1655424"/>
                  <a:pt x="14728" y="1626352"/>
                  <a:pt x="0" y="1519138"/>
                </a:cubicBezTo>
                <a:cubicBezTo>
                  <a:pt x="-225396" y="1025688"/>
                  <a:pt x="132148" y="613423"/>
                  <a:pt x="0" y="168980"/>
                </a:cubicBezTo>
                <a:close/>
              </a:path>
            </a:pathLst>
          </a:custGeom>
          <a:solidFill>
            <a:schemeClr val="bg1">
              <a:alpha val="73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defRPr/>
            </a:pP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Theo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em</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người</a:t>
            </a:r>
            <a:r>
              <a:rPr kumimoji="0" lang="en-US" sz="2800" b="0" i="0" u="none" strike="noStrike" kern="1200" cap="none" spc="0" normalizeH="0" noProof="0" dirty="0">
                <a:ln>
                  <a:noFill/>
                </a:ln>
                <a:solidFill>
                  <a:srgbClr val="FF0066"/>
                </a:solidFill>
                <a:effectLst/>
                <a:uLnTx/>
                <a:uFillTx/>
                <a:latin typeface="UTM Avo" panose="02040603050506020204" pitchFamily="18" charset="0"/>
              </a:rPr>
              <a:t> </a:t>
            </a:r>
            <a:r>
              <a:rPr lang="en-US" sz="2800" dirty="0">
                <a:solidFill>
                  <a:srgbClr val="FF0066"/>
                </a:solidFill>
                <a:latin typeface="UTM Avo" panose="02040603050506020204" pitchFamily="18" charset="0"/>
              </a:rPr>
              <a:t>ta </a:t>
            </a:r>
            <a:r>
              <a:rPr lang="en-US" sz="2800" dirty="0" err="1">
                <a:solidFill>
                  <a:srgbClr val="FF0066"/>
                </a:solidFill>
                <a:latin typeface="UTM Avo" panose="02040603050506020204" pitchFamily="18" charset="0"/>
              </a:rPr>
              <a:t>thường</a:t>
            </a:r>
            <a:r>
              <a:rPr lang="en-US" sz="2800" dirty="0">
                <a:solidFill>
                  <a:srgbClr val="FF0066"/>
                </a:solidFill>
                <a:latin typeface="UTM Avo" panose="02040603050506020204" pitchFamily="18" charset="0"/>
              </a:rPr>
              <a:t> </a:t>
            </a:r>
            <a:r>
              <a:rPr lang="en-US" sz="2800" dirty="0" err="1">
                <a:solidFill>
                  <a:srgbClr val="FF0066"/>
                </a:solidFill>
                <a:latin typeface="UTM Avo" panose="02040603050506020204" pitchFamily="18" charset="0"/>
              </a:rPr>
              <a:t>dùng</a:t>
            </a:r>
            <a:r>
              <a:rPr lang="en-US" sz="2800" dirty="0">
                <a:solidFill>
                  <a:srgbClr val="FF0066"/>
                </a:solidFill>
                <a:latin typeface="UTM Avo" panose="02040603050506020204" pitchFamily="18" charset="0"/>
              </a:rPr>
              <a:t> </a:t>
            </a:r>
            <a:r>
              <a:rPr lang="en-US" sz="2800" dirty="0" err="1">
                <a:solidFill>
                  <a:srgbClr val="FF0066"/>
                </a:solidFill>
                <a:latin typeface="UTM Avo" panose="02040603050506020204" pitchFamily="18" charset="0"/>
              </a:rPr>
              <a:t>từ</a:t>
            </a:r>
            <a:r>
              <a:rPr lang="en-US" sz="2800" dirty="0">
                <a:solidFill>
                  <a:srgbClr val="FF0066"/>
                </a:solidFill>
                <a:latin typeface="UTM Avo" panose="02040603050506020204" pitchFamily="18" charset="0"/>
              </a:rPr>
              <a:t> </a:t>
            </a:r>
            <a:r>
              <a:rPr lang="vi-VN" sz="2800" dirty="0">
                <a:solidFill>
                  <a:srgbClr val="FF0066"/>
                </a:solidFill>
              </a:rPr>
              <a:t>“sóng</a:t>
            </a:r>
            <a:r>
              <a:rPr lang="en-US" sz="2800" dirty="0">
                <a:solidFill>
                  <a:srgbClr val="FF0066"/>
                </a:solidFill>
                <a:latin typeface="UTM Avo" panose="02040603050506020204" pitchFamily="18" charset="0"/>
              </a:rPr>
              <a:t> </a:t>
            </a:r>
            <a:r>
              <a:rPr lang="en-US" sz="2800" dirty="0" err="1">
                <a:solidFill>
                  <a:srgbClr val="FF0066"/>
                </a:solidFill>
                <a:latin typeface="UTM Avo" panose="02040603050506020204" pitchFamily="18" charset="0"/>
              </a:rPr>
              <a:t>gió</a:t>
            </a:r>
            <a:r>
              <a:rPr lang="vi-VN" sz="2800" dirty="0">
                <a:solidFill>
                  <a:srgbClr val="FF0066"/>
                </a:solidFill>
              </a:rPr>
              <a:t>” </a:t>
            </a:r>
            <a:r>
              <a:rPr lang="en-US" sz="2800" dirty="0" err="1">
                <a:solidFill>
                  <a:srgbClr val="FF0066"/>
                </a:solidFill>
                <a:latin typeface="UTM Avo" panose="02040603050506020204" pitchFamily="18" charset="0"/>
              </a:rPr>
              <a:t>để</a:t>
            </a:r>
            <a:r>
              <a:rPr lang="en-US" sz="2800" dirty="0">
                <a:solidFill>
                  <a:srgbClr val="FF0066"/>
                </a:solidFill>
                <a:latin typeface="UTM Avo" panose="02040603050506020204" pitchFamily="18" charset="0"/>
              </a:rPr>
              <a:t> </a:t>
            </a:r>
            <a:r>
              <a:rPr lang="en-US" sz="2800" dirty="0" err="1">
                <a:solidFill>
                  <a:srgbClr val="FF0066"/>
                </a:solidFill>
                <a:latin typeface="UTM Avo" panose="02040603050506020204" pitchFamily="18" charset="0"/>
              </a:rPr>
              <a:t>nói</a:t>
            </a:r>
            <a:r>
              <a:rPr lang="en-US" sz="2800" dirty="0">
                <a:solidFill>
                  <a:srgbClr val="FF0066"/>
                </a:solidFill>
                <a:latin typeface="UTM Avo" panose="02040603050506020204" pitchFamily="18" charset="0"/>
              </a:rPr>
              <a:t> </a:t>
            </a:r>
            <a:r>
              <a:rPr lang="en-US" sz="2800" dirty="0" err="1">
                <a:solidFill>
                  <a:srgbClr val="FF0066"/>
                </a:solidFill>
                <a:latin typeface="UTM Avo" panose="02040603050506020204" pitchFamily="18" charset="0"/>
              </a:rPr>
              <a:t>đến</a:t>
            </a:r>
            <a:r>
              <a:rPr lang="en-US" sz="2800" dirty="0">
                <a:solidFill>
                  <a:srgbClr val="FF0066"/>
                </a:solidFill>
                <a:latin typeface="UTM Avo" panose="02040603050506020204" pitchFamily="18" charset="0"/>
              </a:rPr>
              <a:t> </a:t>
            </a:r>
            <a:r>
              <a:rPr lang="en-US" sz="2800" dirty="0" err="1">
                <a:solidFill>
                  <a:srgbClr val="FF0066"/>
                </a:solidFill>
                <a:latin typeface="UTM Avo" panose="02040603050506020204" pitchFamily="18" charset="0"/>
              </a:rPr>
              <a:t>điều</a:t>
            </a:r>
            <a:r>
              <a:rPr lang="en-US" sz="2800" dirty="0">
                <a:solidFill>
                  <a:srgbClr val="FF0066"/>
                </a:solidFill>
                <a:latin typeface="UTM Avo" panose="02040603050506020204" pitchFamily="18" charset="0"/>
              </a:rPr>
              <a:t> </a:t>
            </a:r>
            <a:r>
              <a:rPr lang="en-US" sz="2800" dirty="0" err="1">
                <a:solidFill>
                  <a:srgbClr val="FF0066"/>
                </a:solidFill>
                <a:latin typeface="UTM Avo" panose="02040603050506020204" pitchFamily="18" charset="0"/>
              </a:rPr>
              <a:t>gì</a:t>
            </a:r>
            <a:r>
              <a:rPr lang="en-US" sz="2800" dirty="0">
                <a:solidFill>
                  <a:srgbClr val="FF0066"/>
                </a:solidFill>
                <a:latin typeface="UTM Avo" panose="02040603050506020204" pitchFamily="18" charset="0"/>
              </a:rPr>
              <a:t>?</a:t>
            </a:r>
            <a:endParaRPr lang="vi-VN" sz="2800" dirty="0">
              <a:solidFill>
                <a:srgbClr val="FF0066"/>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C000">
                  <a:lumMod val="75000"/>
                </a:srgbClr>
              </a:solidFill>
              <a:effectLst/>
              <a:uLnTx/>
              <a:uFillTx/>
              <a:latin typeface="UTM Avo" panose="02040603050506020204" pitchFamily="18" charset="0"/>
            </a:endParaRPr>
          </a:p>
        </p:txBody>
      </p:sp>
      <p:pic>
        <p:nvPicPr>
          <p:cNvPr id="7" name="Picture 5" descr="Icon&#10;&#10;Description automatically generated">
            <a:extLst>
              <a:ext uri="{FF2B5EF4-FFF2-40B4-BE49-F238E27FC236}">
                <a16:creationId xmlns:a16="http://schemas.microsoft.com/office/drawing/2014/main" id="{D18F99F3-2F03-2495-48EE-ACFB7F28A2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531" y="425059"/>
            <a:ext cx="1879807" cy="1688119"/>
          </a:xfrm>
          <a:prstGeom prst="rect">
            <a:avLst/>
          </a:prstGeom>
        </p:spPr>
      </p:pic>
      <p:pic>
        <p:nvPicPr>
          <p:cNvPr id="11" name="Picture 7">
            <a:extLst>
              <a:ext uri="{FF2B5EF4-FFF2-40B4-BE49-F238E27FC236}">
                <a16:creationId xmlns:a16="http://schemas.microsoft.com/office/drawing/2014/main" id="{65CDB9CF-C389-6742-DF10-56EAA8DDC916}"/>
              </a:ext>
            </a:extLst>
          </p:cNvPr>
          <p:cNvPicPr>
            <a:picLocks noChangeAspect="1"/>
          </p:cNvPicPr>
          <p:nvPr/>
        </p:nvPicPr>
        <p:blipFill>
          <a:blip r:embed="rId3"/>
          <a:stretch>
            <a:fillRect/>
          </a:stretch>
        </p:blipFill>
        <p:spPr>
          <a:xfrm>
            <a:off x="8352591" y="1921565"/>
            <a:ext cx="4077948" cy="4851418"/>
          </a:xfrm>
          <a:prstGeom prst="rect">
            <a:avLst/>
          </a:prstGeom>
        </p:spPr>
      </p:pic>
      <p:sp>
        <p:nvSpPr>
          <p:cNvPr id="20" name="Rectangle: Rounded Corners 19">
            <a:extLst>
              <a:ext uri="{FF2B5EF4-FFF2-40B4-BE49-F238E27FC236}">
                <a16:creationId xmlns:a16="http://schemas.microsoft.com/office/drawing/2014/main" id="{39936D3F-2800-FB99-397A-7C82F8976952}"/>
              </a:ext>
            </a:extLst>
          </p:cNvPr>
          <p:cNvSpPr/>
          <p:nvPr/>
        </p:nvSpPr>
        <p:spPr>
          <a:xfrm>
            <a:off x="1199829" y="3102689"/>
            <a:ext cx="7268310" cy="2068403"/>
          </a:xfrm>
          <a:prstGeom prst="roundRect">
            <a:avLst/>
          </a:prstGeom>
          <a:solidFill>
            <a:schemeClr val="accent4">
              <a:lumMod val="60000"/>
              <a:lumOff val="4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rgbClr val="0070C0"/>
                </a:solidFill>
                <a:latin typeface="UTM Avo" panose="02040603050506020204" pitchFamily="18" charset="0"/>
                <a:cs typeface="Times New Roman" pitchFamily="18" charset="0"/>
              </a:rPr>
              <a:t>“</a:t>
            </a:r>
            <a:r>
              <a:rPr lang="en-US" sz="3200" dirty="0" err="1">
                <a:solidFill>
                  <a:srgbClr val="0070C0"/>
                </a:solidFill>
                <a:latin typeface="UTM Avo" panose="02040603050506020204" pitchFamily="18" charset="0"/>
                <a:cs typeface="Times New Roman" pitchFamily="18" charset="0"/>
              </a:rPr>
              <a:t>Sóng</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gió</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nói</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đến</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những</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khó</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khăn</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mà</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chúng</a:t>
            </a:r>
            <a:r>
              <a:rPr lang="en-US" sz="3200" dirty="0">
                <a:solidFill>
                  <a:srgbClr val="0070C0"/>
                </a:solidFill>
                <a:latin typeface="UTM Avo" panose="02040603050506020204" pitchFamily="18" charset="0"/>
                <a:cs typeface="Times New Roman" pitchFamily="18" charset="0"/>
              </a:rPr>
              <a:t> ta </a:t>
            </a:r>
            <a:r>
              <a:rPr lang="en-US" sz="3200" dirty="0" err="1">
                <a:solidFill>
                  <a:srgbClr val="0070C0"/>
                </a:solidFill>
                <a:latin typeface="UTM Avo" panose="02040603050506020204" pitchFamily="18" charset="0"/>
                <a:cs typeface="Times New Roman" pitchFamily="18" charset="0"/>
              </a:rPr>
              <a:t>có</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thể</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gặp</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phải</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trong</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cuộc</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sống</a:t>
            </a:r>
            <a:r>
              <a:rPr lang="en-US" sz="3200" dirty="0">
                <a:solidFill>
                  <a:srgbClr val="0070C0"/>
                </a:solidFill>
                <a:latin typeface="UTM Avo" panose="02040603050506020204" pitchFamily="18" charset="0"/>
                <a:cs typeface="Times New Roman" pitchFamily="18" charset="0"/>
              </a:rPr>
              <a:t>.</a:t>
            </a:r>
          </a:p>
        </p:txBody>
      </p:sp>
    </p:spTree>
    <p:extLst>
      <p:ext uri="{BB962C8B-B14F-4D97-AF65-F5344CB8AC3E}">
        <p14:creationId xmlns:p14="http://schemas.microsoft.com/office/powerpoint/2010/main" val="42607401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E7E4FC-C971-184A-B6B3-4E144017B8E7}"/>
              </a:ext>
            </a:extLst>
          </p:cNvPr>
          <p:cNvPicPr>
            <a:picLocks noChangeAspect="1"/>
          </p:cNvPicPr>
          <p:nvPr/>
        </p:nvPicPr>
        <p:blipFill>
          <a:blip r:embed="rId2"/>
          <a:stretch>
            <a:fillRect/>
          </a:stretch>
        </p:blipFill>
        <p:spPr>
          <a:xfrm>
            <a:off x="1389480" y="2021145"/>
            <a:ext cx="9413040" cy="1804572"/>
          </a:xfrm>
          <a:prstGeom prst="rect">
            <a:avLst/>
          </a:prstGeom>
        </p:spPr>
      </p:pic>
    </p:spTree>
    <p:extLst>
      <p:ext uri="{BB962C8B-B14F-4D97-AF65-F5344CB8AC3E}">
        <p14:creationId xmlns:p14="http://schemas.microsoft.com/office/powerpoint/2010/main" val="11262654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84561F48-201E-F8F3-2B6A-B64A82E272F0}"/>
              </a:ext>
            </a:extLst>
          </p:cNvPr>
          <p:cNvSpPr/>
          <p:nvPr/>
        </p:nvSpPr>
        <p:spPr>
          <a:xfrm>
            <a:off x="1800665" y="313169"/>
            <a:ext cx="8243667" cy="4441721"/>
          </a:xfrm>
          <a:custGeom>
            <a:avLst/>
            <a:gdLst>
              <a:gd name="connsiteX0" fmla="*/ 0 w 8243667"/>
              <a:gd name="connsiteY0" fmla="*/ 444615 h 4441721"/>
              <a:gd name="connsiteX1" fmla="*/ 353234 w 8243667"/>
              <a:gd name="connsiteY1" fmla="*/ 0 h 4441721"/>
              <a:gd name="connsiteX2" fmla="*/ 7890431 w 8243667"/>
              <a:gd name="connsiteY2" fmla="*/ 0 h 4441721"/>
              <a:gd name="connsiteX3" fmla="*/ 8243667 w 8243667"/>
              <a:gd name="connsiteY3" fmla="*/ 444615 h 4441721"/>
              <a:gd name="connsiteX4" fmla="*/ 8243667 w 8243667"/>
              <a:gd name="connsiteY4" fmla="*/ 3997104 h 4441721"/>
              <a:gd name="connsiteX5" fmla="*/ 7890431 w 8243667"/>
              <a:gd name="connsiteY5" fmla="*/ 4441721 h 4441721"/>
              <a:gd name="connsiteX6" fmla="*/ 353234 w 8243667"/>
              <a:gd name="connsiteY6" fmla="*/ 4441721 h 4441721"/>
              <a:gd name="connsiteX7" fmla="*/ 0 w 8243667"/>
              <a:gd name="connsiteY7" fmla="*/ 3997104 h 4441721"/>
              <a:gd name="connsiteX8" fmla="*/ 0 w 8243667"/>
              <a:gd name="connsiteY8" fmla="*/ 444615 h 4441721"/>
              <a:gd name="connsiteX0" fmla="*/ 0 w 8243667"/>
              <a:gd name="connsiteY0" fmla="*/ 444615 h 4441721"/>
              <a:gd name="connsiteX1" fmla="*/ 353234 w 8243667"/>
              <a:gd name="connsiteY1" fmla="*/ 0 h 4441721"/>
              <a:gd name="connsiteX2" fmla="*/ 7890431 w 8243667"/>
              <a:gd name="connsiteY2" fmla="*/ 0 h 4441721"/>
              <a:gd name="connsiteX3" fmla="*/ 8243667 w 8243667"/>
              <a:gd name="connsiteY3" fmla="*/ 444615 h 4441721"/>
              <a:gd name="connsiteX4" fmla="*/ 8243667 w 8243667"/>
              <a:gd name="connsiteY4" fmla="*/ 3997104 h 4441721"/>
              <a:gd name="connsiteX5" fmla="*/ 7890431 w 8243667"/>
              <a:gd name="connsiteY5" fmla="*/ 4441721 h 4441721"/>
              <a:gd name="connsiteX6" fmla="*/ 353234 w 8243667"/>
              <a:gd name="connsiteY6" fmla="*/ 4441721 h 4441721"/>
              <a:gd name="connsiteX7" fmla="*/ 0 w 8243667"/>
              <a:gd name="connsiteY7" fmla="*/ 3997104 h 4441721"/>
              <a:gd name="connsiteX8" fmla="*/ 0 w 8243667"/>
              <a:gd name="connsiteY8" fmla="*/ 444615 h 4441721"/>
              <a:gd name="connsiteX0" fmla="*/ 0 w 8243667"/>
              <a:gd name="connsiteY0" fmla="*/ 444615 h 4441721"/>
              <a:gd name="connsiteX1" fmla="*/ 353234 w 8243667"/>
              <a:gd name="connsiteY1" fmla="*/ 0 h 4441721"/>
              <a:gd name="connsiteX2" fmla="*/ 7890431 w 8243667"/>
              <a:gd name="connsiteY2" fmla="*/ 0 h 4441721"/>
              <a:gd name="connsiteX3" fmla="*/ 8243667 w 8243667"/>
              <a:gd name="connsiteY3" fmla="*/ 444615 h 4441721"/>
              <a:gd name="connsiteX4" fmla="*/ 8243667 w 8243667"/>
              <a:gd name="connsiteY4" fmla="*/ 3997104 h 4441721"/>
              <a:gd name="connsiteX5" fmla="*/ 7890431 w 8243667"/>
              <a:gd name="connsiteY5" fmla="*/ 4441721 h 4441721"/>
              <a:gd name="connsiteX6" fmla="*/ 353234 w 8243667"/>
              <a:gd name="connsiteY6" fmla="*/ 4441721 h 4441721"/>
              <a:gd name="connsiteX7" fmla="*/ 0 w 8243667"/>
              <a:gd name="connsiteY7" fmla="*/ 3997104 h 4441721"/>
              <a:gd name="connsiteX8" fmla="*/ 0 w 8243667"/>
              <a:gd name="connsiteY8" fmla="*/ 444615 h 444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3667" h="4441721" fill="none" extrusionOk="0">
                <a:moveTo>
                  <a:pt x="0" y="444615"/>
                </a:moveTo>
                <a:cubicBezTo>
                  <a:pt x="3297" y="235221"/>
                  <a:pt x="216269" y="-48790"/>
                  <a:pt x="353234" y="0"/>
                </a:cubicBezTo>
                <a:cubicBezTo>
                  <a:pt x="3061426" y="189049"/>
                  <a:pt x="6212679" y="-370296"/>
                  <a:pt x="7890431" y="0"/>
                </a:cubicBezTo>
                <a:cubicBezTo>
                  <a:pt x="8027678" y="-10496"/>
                  <a:pt x="8316971" y="135215"/>
                  <a:pt x="8243667" y="444615"/>
                </a:cubicBezTo>
                <a:cubicBezTo>
                  <a:pt x="8337776" y="1919196"/>
                  <a:pt x="8430456" y="2585256"/>
                  <a:pt x="8243667" y="3997104"/>
                </a:cubicBezTo>
                <a:cubicBezTo>
                  <a:pt x="8212436" y="4280819"/>
                  <a:pt x="8154716" y="4439066"/>
                  <a:pt x="7890431" y="4441721"/>
                </a:cubicBezTo>
                <a:cubicBezTo>
                  <a:pt x="6132707" y="4318898"/>
                  <a:pt x="3605148" y="4357425"/>
                  <a:pt x="353234" y="4441721"/>
                </a:cubicBezTo>
                <a:cubicBezTo>
                  <a:pt x="148150" y="4368822"/>
                  <a:pt x="815" y="4285691"/>
                  <a:pt x="0" y="3997104"/>
                </a:cubicBezTo>
                <a:cubicBezTo>
                  <a:pt x="-193315" y="2565169"/>
                  <a:pt x="109460" y="1582970"/>
                  <a:pt x="0" y="444615"/>
                </a:cubicBezTo>
                <a:close/>
              </a:path>
              <a:path w="8243667" h="4441721" stroke="0" extrusionOk="0">
                <a:moveTo>
                  <a:pt x="0" y="444615"/>
                </a:moveTo>
                <a:cubicBezTo>
                  <a:pt x="-32002" y="192209"/>
                  <a:pt x="198622" y="-41730"/>
                  <a:pt x="353234" y="0"/>
                </a:cubicBezTo>
                <a:cubicBezTo>
                  <a:pt x="2796261" y="-607754"/>
                  <a:pt x="4071487" y="400019"/>
                  <a:pt x="7890431" y="0"/>
                </a:cubicBezTo>
                <a:cubicBezTo>
                  <a:pt x="8048926" y="-847"/>
                  <a:pt x="8245968" y="270316"/>
                  <a:pt x="8243667" y="444615"/>
                </a:cubicBezTo>
                <a:cubicBezTo>
                  <a:pt x="8471246" y="1480992"/>
                  <a:pt x="8475242" y="2680599"/>
                  <a:pt x="8243667" y="3997104"/>
                </a:cubicBezTo>
                <a:cubicBezTo>
                  <a:pt x="8265166" y="4282335"/>
                  <a:pt x="8059745" y="4434081"/>
                  <a:pt x="7890431" y="4441721"/>
                </a:cubicBezTo>
                <a:cubicBezTo>
                  <a:pt x="4962205" y="4365213"/>
                  <a:pt x="1179920" y="4456538"/>
                  <a:pt x="353234" y="4441721"/>
                </a:cubicBezTo>
                <a:cubicBezTo>
                  <a:pt x="171790" y="4353421"/>
                  <a:pt x="-14877" y="4192953"/>
                  <a:pt x="0" y="3997104"/>
                </a:cubicBezTo>
                <a:cubicBezTo>
                  <a:pt x="-259777" y="2758286"/>
                  <a:pt x="-319379" y="1857470"/>
                  <a:pt x="0" y="444615"/>
                </a:cubicBezTo>
                <a:close/>
              </a:path>
              <a:path w="8243667" h="4441721" fill="none" stroke="0" extrusionOk="0">
                <a:moveTo>
                  <a:pt x="0" y="444615"/>
                </a:moveTo>
                <a:cubicBezTo>
                  <a:pt x="-20287" y="169295"/>
                  <a:pt x="200558" y="-10149"/>
                  <a:pt x="353234" y="0"/>
                </a:cubicBezTo>
                <a:cubicBezTo>
                  <a:pt x="2809745" y="332447"/>
                  <a:pt x="6108728" y="88929"/>
                  <a:pt x="7890431" y="0"/>
                </a:cubicBezTo>
                <a:cubicBezTo>
                  <a:pt x="8073876" y="11734"/>
                  <a:pt x="8312803" y="191199"/>
                  <a:pt x="8243667" y="444615"/>
                </a:cubicBezTo>
                <a:cubicBezTo>
                  <a:pt x="8197528" y="2099114"/>
                  <a:pt x="8445531" y="2553622"/>
                  <a:pt x="8243667" y="3997104"/>
                </a:cubicBezTo>
                <a:cubicBezTo>
                  <a:pt x="8232783" y="4307583"/>
                  <a:pt x="8093584" y="4415013"/>
                  <a:pt x="7890431" y="4441721"/>
                </a:cubicBezTo>
                <a:cubicBezTo>
                  <a:pt x="5593179" y="4150736"/>
                  <a:pt x="4108925" y="4374771"/>
                  <a:pt x="353234" y="4441721"/>
                </a:cubicBezTo>
                <a:cubicBezTo>
                  <a:pt x="147360" y="4386628"/>
                  <a:pt x="29122" y="4262431"/>
                  <a:pt x="0" y="3997104"/>
                </a:cubicBezTo>
                <a:cubicBezTo>
                  <a:pt x="-30538" y="2748079"/>
                  <a:pt x="-111763" y="1730284"/>
                  <a:pt x="0" y="444615"/>
                </a:cubicBezTo>
                <a:close/>
              </a:path>
              <a:path w="8243667" h="4441721" fill="none" stroke="0" extrusionOk="0">
                <a:moveTo>
                  <a:pt x="0" y="444615"/>
                </a:moveTo>
                <a:cubicBezTo>
                  <a:pt x="147" y="202053"/>
                  <a:pt x="216274" y="-22143"/>
                  <a:pt x="353234" y="0"/>
                </a:cubicBezTo>
                <a:cubicBezTo>
                  <a:pt x="2741415" y="497544"/>
                  <a:pt x="6243848" y="-297189"/>
                  <a:pt x="7890431" y="0"/>
                </a:cubicBezTo>
                <a:cubicBezTo>
                  <a:pt x="8020032" y="-3741"/>
                  <a:pt x="8293514" y="185789"/>
                  <a:pt x="8243667" y="444615"/>
                </a:cubicBezTo>
                <a:cubicBezTo>
                  <a:pt x="8252575" y="2001894"/>
                  <a:pt x="8422371" y="2545571"/>
                  <a:pt x="8243667" y="3997104"/>
                </a:cubicBezTo>
                <a:cubicBezTo>
                  <a:pt x="8214935" y="4281340"/>
                  <a:pt x="8106895" y="4425312"/>
                  <a:pt x="7890431" y="4441721"/>
                </a:cubicBezTo>
                <a:cubicBezTo>
                  <a:pt x="5933476" y="4114367"/>
                  <a:pt x="4022068" y="4080850"/>
                  <a:pt x="353234" y="4441721"/>
                </a:cubicBezTo>
                <a:cubicBezTo>
                  <a:pt x="136761" y="4360089"/>
                  <a:pt x="5828" y="4276559"/>
                  <a:pt x="0" y="3997104"/>
                </a:cubicBezTo>
                <a:cubicBezTo>
                  <a:pt x="-219028" y="2634183"/>
                  <a:pt x="131005" y="1610144"/>
                  <a:pt x="0" y="444615"/>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694780287">
                  <a:custGeom>
                    <a:avLst/>
                    <a:gdLst>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 name="connsiteX0" fmla="*/ 0 w 11221386"/>
                      <a:gd name="connsiteY0" fmla="*/ 564768 h 5642051"/>
                      <a:gd name="connsiteX1" fmla="*/ 480828 w 11221386"/>
                      <a:gd name="connsiteY1" fmla="*/ 0 h 5642051"/>
                      <a:gd name="connsiteX2" fmla="*/ 10740557 w 11221386"/>
                      <a:gd name="connsiteY2" fmla="*/ 0 h 5642051"/>
                      <a:gd name="connsiteX3" fmla="*/ 11221386 w 11221386"/>
                      <a:gd name="connsiteY3" fmla="*/ 564768 h 5642051"/>
                      <a:gd name="connsiteX4" fmla="*/ 11221386 w 11221386"/>
                      <a:gd name="connsiteY4" fmla="*/ 5077282 h 5642051"/>
                      <a:gd name="connsiteX5" fmla="*/ 10740557 w 11221386"/>
                      <a:gd name="connsiteY5" fmla="*/ 5642051 h 5642051"/>
                      <a:gd name="connsiteX6" fmla="*/ 480828 w 11221386"/>
                      <a:gd name="connsiteY6" fmla="*/ 5642051 h 5642051"/>
                      <a:gd name="connsiteX7" fmla="*/ 0 w 11221386"/>
                      <a:gd name="connsiteY7" fmla="*/ 5077282 h 5642051"/>
                      <a:gd name="connsiteX8" fmla="*/ 0 w 11221386"/>
                      <a:gd name="connsiteY8" fmla="*/ 564768 h 56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5642051" fill="none" extrusionOk="0">
                        <a:moveTo>
                          <a:pt x="0" y="564768"/>
                        </a:moveTo>
                        <a:cubicBezTo>
                          <a:pt x="4198" y="296083"/>
                          <a:pt x="271234" y="-46070"/>
                          <a:pt x="480828" y="0"/>
                        </a:cubicBezTo>
                        <a:cubicBezTo>
                          <a:pt x="3918412" y="236510"/>
                          <a:pt x="8316621" y="-273671"/>
                          <a:pt x="10740557" y="0"/>
                        </a:cubicBezTo>
                        <a:cubicBezTo>
                          <a:pt x="10965699" y="-7367"/>
                          <a:pt x="11269636" y="210916"/>
                          <a:pt x="11221386" y="564768"/>
                        </a:cubicBezTo>
                        <a:cubicBezTo>
                          <a:pt x="11241835" y="2485839"/>
                          <a:pt x="11392661" y="3194569"/>
                          <a:pt x="11221386" y="5077282"/>
                        </a:cubicBezTo>
                        <a:cubicBezTo>
                          <a:pt x="11189280" y="5427354"/>
                          <a:pt x="11054272" y="5640224"/>
                          <a:pt x="10740557" y="5642051"/>
                        </a:cubicBezTo>
                        <a:cubicBezTo>
                          <a:pt x="8090018" y="5467533"/>
                          <a:pt x="5375441" y="5578798"/>
                          <a:pt x="480828" y="5642051"/>
                        </a:cubicBezTo>
                        <a:cubicBezTo>
                          <a:pt x="206752" y="5579801"/>
                          <a:pt x="836" y="5431708"/>
                          <a:pt x="0" y="5077282"/>
                        </a:cubicBezTo>
                        <a:cubicBezTo>
                          <a:pt x="-237410" y="3309681"/>
                          <a:pt x="73700" y="2042400"/>
                          <a:pt x="0" y="564768"/>
                        </a:cubicBezTo>
                        <a:close/>
                      </a:path>
                      <a:path w="11221386" h="5642051" stroke="0" extrusionOk="0">
                        <a:moveTo>
                          <a:pt x="0" y="564768"/>
                        </a:moveTo>
                        <a:cubicBezTo>
                          <a:pt x="-25052" y="229978"/>
                          <a:pt x="255687" y="-20397"/>
                          <a:pt x="480828" y="0"/>
                        </a:cubicBezTo>
                        <a:cubicBezTo>
                          <a:pt x="3774078" y="-535804"/>
                          <a:pt x="5729721" y="255273"/>
                          <a:pt x="10740557" y="0"/>
                        </a:cubicBezTo>
                        <a:cubicBezTo>
                          <a:pt x="10961947" y="-31"/>
                          <a:pt x="11230451" y="316435"/>
                          <a:pt x="11221386" y="564768"/>
                        </a:cubicBezTo>
                        <a:cubicBezTo>
                          <a:pt x="11353835" y="1832166"/>
                          <a:pt x="11518106" y="3374330"/>
                          <a:pt x="11221386" y="5077282"/>
                        </a:cubicBezTo>
                        <a:cubicBezTo>
                          <a:pt x="11215483" y="5429236"/>
                          <a:pt x="10984118" y="5634832"/>
                          <a:pt x="10740557" y="5642051"/>
                        </a:cubicBezTo>
                        <a:cubicBezTo>
                          <a:pt x="6771896" y="5543333"/>
                          <a:pt x="1601655" y="5556133"/>
                          <a:pt x="480828" y="5642051"/>
                        </a:cubicBezTo>
                        <a:cubicBezTo>
                          <a:pt x="215483" y="5556595"/>
                          <a:pt x="-11378" y="5344441"/>
                          <a:pt x="0" y="5077282"/>
                        </a:cubicBezTo>
                        <a:cubicBezTo>
                          <a:pt x="-293203" y="3430290"/>
                          <a:pt x="-246871" y="2391562"/>
                          <a:pt x="0" y="564768"/>
                        </a:cubicBezTo>
                        <a:close/>
                      </a:path>
                      <a:path w="11221386" h="5642051" fill="none" stroke="0" extrusionOk="0">
                        <a:moveTo>
                          <a:pt x="0" y="564768"/>
                        </a:moveTo>
                        <a:cubicBezTo>
                          <a:pt x="-1193" y="241103"/>
                          <a:pt x="277277" y="-12814"/>
                          <a:pt x="480828" y="0"/>
                        </a:cubicBezTo>
                        <a:cubicBezTo>
                          <a:pt x="3423874" y="583837"/>
                          <a:pt x="8515548" y="-218089"/>
                          <a:pt x="10740557" y="0"/>
                        </a:cubicBezTo>
                        <a:cubicBezTo>
                          <a:pt x="10954677" y="-2477"/>
                          <a:pt x="11258551" y="260496"/>
                          <a:pt x="11221386" y="564768"/>
                        </a:cubicBezTo>
                        <a:cubicBezTo>
                          <a:pt x="11146278" y="2656045"/>
                          <a:pt x="11399422" y="3186728"/>
                          <a:pt x="11221386" y="5077282"/>
                        </a:cubicBezTo>
                        <a:cubicBezTo>
                          <a:pt x="11184753" y="5441274"/>
                          <a:pt x="11004699" y="5623791"/>
                          <a:pt x="10740557" y="5642051"/>
                        </a:cubicBezTo>
                        <a:cubicBezTo>
                          <a:pt x="7930817" y="5061465"/>
                          <a:pt x="5660390" y="5228089"/>
                          <a:pt x="480828" y="5642051"/>
                        </a:cubicBezTo>
                        <a:cubicBezTo>
                          <a:pt x="196758" y="5564769"/>
                          <a:pt x="31478" y="5410607"/>
                          <a:pt x="0" y="5077282"/>
                        </a:cubicBezTo>
                        <a:cubicBezTo>
                          <a:pt x="-252468" y="3369012"/>
                          <a:pt x="-31927" y="2102072"/>
                          <a:pt x="0" y="56476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pic>
        <p:nvPicPr>
          <p:cNvPr id="2" name="Picture 318">
            <a:extLst>
              <a:ext uri="{FF2B5EF4-FFF2-40B4-BE49-F238E27FC236}">
                <a16:creationId xmlns:a16="http://schemas.microsoft.com/office/drawing/2014/main" id="{99E64CDC-9758-1081-602A-32B588F85D83}"/>
              </a:ext>
            </a:extLst>
          </p:cNvPr>
          <p:cNvPicPr>
            <a:picLocks noChangeAspect="1"/>
          </p:cNvPicPr>
          <p:nvPr/>
        </p:nvPicPr>
        <p:blipFill>
          <a:blip r:embed="rId2"/>
          <a:stretch>
            <a:fillRect/>
          </a:stretch>
        </p:blipFill>
        <p:spPr>
          <a:xfrm>
            <a:off x="2808843" y="3870921"/>
            <a:ext cx="6574327" cy="2987089"/>
          </a:xfrm>
          <a:prstGeom prst="rect">
            <a:avLst/>
          </a:prstGeom>
        </p:spPr>
      </p:pic>
      <p:sp>
        <p:nvSpPr>
          <p:cNvPr id="7" name="Hộp Văn bản 6">
            <a:extLst>
              <a:ext uri="{FF2B5EF4-FFF2-40B4-BE49-F238E27FC236}">
                <a16:creationId xmlns:a16="http://schemas.microsoft.com/office/drawing/2014/main" id="{632C289D-1919-ADDE-C196-9FA0B5ECCE08}"/>
              </a:ext>
            </a:extLst>
          </p:cNvPr>
          <p:cNvSpPr txBox="1"/>
          <p:nvPr/>
        </p:nvSpPr>
        <p:spPr>
          <a:xfrm>
            <a:off x="1760813" y="1497121"/>
            <a:ext cx="840779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Arial-Rounded"/>
                <a:ea typeface="Cambria" panose="02040503050406030204" pitchFamily="18" charset="0"/>
              </a:rPr>
              <a:t>1. </a:t>
            </a:r>
            <a:r>
              <a:rPr lang="en-US" sz="5400" b="1">
                <a:solidFill>
                  <a:srgbClr val="FF0000"/>
                </a:solidFill>
                <a:latin typeface="Arial-Rounded"/>
                <a:ea typeface="Cambria" panose="02040503050406030204" pitchFamily="18" charset="0"/>
              </a:rPr>
              <a:t>Đọc câu chuyện và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FF0000"/>
                </a:solidFill>
                <a:latin typeface="Arial-Rounded"/>
                <a:ea typeface="Cambria" panose="02040503050406030204" pitchFamily="18" charset="0"/>
              </a:rPr>
              <a:t>trả lời câu hỏi</a:t>
            </a:r>
            <a:endParaRPr kumimoji="0" lang="en-US" sz="5400" b="1" i="0" u="none" strike="noStrike" kern="1200" cap="none" spc="0" normalizeH="0" baseline="0" noProof="0" dirty="0">
              <a:ln>
                <a:noFill/>
              </a:ln>
              <a:solidFill>
                <a:srgbClr val="FF0000"/>
              </a:solidFill>
              <a:effectLst/>
              <a:uLnTx/>
              <a:uFillTx/>
              <a:latin typeface="Arial-Rounded"/>
              <a:ea typeface="Cambria" panose="02040503050406030204" pitchFamily="18" charset="0"/>
            </a:endParaRPr>
          </a:p>
        </p:txBody>
      </p:sp>
    </p:spTree>
    <p:extLst>
      <p:ext uri="{BB962C8B-B14F-4D97-AF65-F5344CB8AC3E}">
        <p14:creationId xmlns:p14="http://schemas.microsoft.com/office/powerpoint/2010/main" val="4130056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1524" y="-78830"/>
            <a:ext cx="12191999" cy="7368171"/>
          </a:xfrm>
          <a:prstGeom prst="rect">
            <a:avLst/>
          </a:prstGeom>
          <a:solidFill>
            <a:schemeClr val="bg1"/>
          </a:solidFill>
        </p:spPr>
        <p:txBody>
          <a:bodyPr wrap="square" rtlCol="0">
            <a:spAutoFit/>
          </a:bodyPr>
          <a:lstStyle/>
          <a:p>
            <a:pPr algn="ctr"/>
            <a:r>
              <a:rPr lang="en-US" sz="1970" b="1">
                <a:latin typeface="Times New Roman" pitchFamily="18" charset="0"/>
                <a:cs typeface="Times New Roman" pitchFamily="18" charset="0"/>
              </a:rPr>
              <a:t>MÔT LI SỮA</a:t>
            </a:r>
          </a:p>
          <a:p>
            <a:pPr indent="457200" algn="just"/>
            <a:r>
              <a:rPr lang="en-US" sz="1970">
                <a:latin typeface="Times New Roman" pitchFamily="18" charset="0"/>
                <a:cs typeface="Times New Roman" pitchFamily="18" charset="0"/>
              </a:rPr>
              <a:t>Một ngày mùa đông lạnh giá, có cậu bé nghèo tên là Ken – li gõ cửa hết nhà này đến nhà nọ để bán hàng, kiếm tiền trang trải học phí. Đúng lúc đói bụng mà trong túi không còn tiền, cậu quyết định tới ngôi nhà tiếp theo để hỏi xin một bữa ăn.</a:t>
            </a:r>
          </a:p>
          <a:p>
            <a:pPr indent="457200" algn="just"/>
            <a:r>
              <a:rPr lang="en-US" sz="1970">
                <a:latin typeface="Times New Roman" pitchFamily="18" charset="0"/>
                <a:cs typeface="Times New Roman" pitchFamily="18" charset="0"/>
              </a:rPr>
              <a:t>Tới nơi, cậu bé không dám mở lời khi thấy một cô bé ra mở cửa. Thay vì xin một bữa ăn, cậu bé hỏi xin một cốc nước.</a:t>
            </a:r>
          </a:p>
          <a:p>
            <a:pPr indent="457200" algn="just"/>
            <a:r>
              <a:rPr lang="en-US" sz="1970">
                <a:latin typeface="Times New Roman" pitchFamily="18" charset="0"/>
                <a:cs typeface="Times New Roman" pitchFamily="18" charset="0"/>
              </a:rPr>
              <a:t>Biết cậu bé đói bụng, cô bé nhanh chóng đem tới một li sữa. Cậu bé vui sướng cầm lấy, chậm rãi uống hết rồi nói: “Tớ nợ cậu bao nhiêu thế?”</a:t>
            </a:r>
          </a:p>
          <a:p>
            <a:pPr indent="457200" algn="just"/>
            <a:r>
              <a:rPr lang="en-US" sz="1970">
                <a:latin typeface="Times New Roman" pitchFamily="18" charset="0"/>
                <a:cs typeface="Times New Roman" pitchFamily="18" charset="0"/>
              </a:rPr>
              <a:t>Cô bé đáp: “Cậu không nợ bao nhiêu cả. Ai cũng có lúc khó khăn và cần được giúp đỡ. Mẹ dạy tớ không bao giờ nhận tiền khi làm một điều tốt.”</a:t>
            </a:r>
          </a:p>
          <a:p>
            <a:pPr indent="457200" algn="just"/>
            <a:r>
              <a:rPr lang="en-US" sz="1970">
                <a:latin typeface="Times New Roman" pitchFamily="18" charset="0"/>
                <a:cs typeface="Times New Roman" pitchFamily="18" charset="0"/>
              </a:rPr>
              <a:t>Cậu bé nói: “Vậy, tớ cảm ơn cậu rất nhiều!”.</a:t>
            </a:r>
          </a:p>
          <a:p>
            <a:pPr indent="457200" algn="just"/>
            <a:r>
              <a:rPr lang="en-US" sz="1970">
                <a:latin typeface="Times New Roman" pitchFamily="18" charset="0"/>
                <a:cs typeface="Times New Roman" pitchFamily="18" charset="0"/>
              </a:rPr>
              <a:t>Rời khỏi ngôi nhà, cậu bé không chỉ no bụng mà còn có thêm niềm tin vào cuộc sống, tự nhủ sẽ cố gắng học tập và không bao giờ bỏ cuộc.</a:t>
            </a:r>
          </a:p>
          <a:p>
            <a:pPr indent="457200" algn="just"/>
            <a:r>
              <a:rPr lang="en-US" sz="1970">
                <a:latin typeface="Times New Roman" pitchFamily="18" charset="0"/>
                <a:cs typeface="Times New Roman" pitchFamily="18" charset="0"/>
              </a:rPr>
              <a:t>Thật không ngờ, ít năm sau, cô bé tốt bung đó lại bị bệnh nặng. Các bác sĩ địa phương không thể chữa trị nên chuyển cô đến bệnh viện trên thành phố.</a:t>
            </a:r>
          </a:p>
          <a:p>
            <a:pPr indent="457200" algn="just"/>
            <a:r>
              <a:rPr lang="en-US" sz="1970">
                <a:latin typeface="Times New Roman" pitchFamily="18" charset="0"/>
                <a:cs typeface="Times New Roman" pitchFamily="18" charset="0"/>
              </a:rPr>
              <a:t>Được mời đến hội chẩn, bác sĩ Ha–uốt Ken-li bất ngờ khi nghe tên thị trấn nơi cô gái kia sinh sống. Bác sĩ lập tức đi thẳng đến phòng bệnh. Anh nhận ra ngay cô bé năm nào. Anh quay về phòng hội chẩn, quyết tâm dốc sức cứu sống cô gái.</a:t>
            </a:r>
          </a:p>
          <a:p>
            <a:pPr indent="457200" algn="just"/>
            <a:r>
              <a:rPr lang="en-US" sz="1970">
                <a:latin typeface="Times New Roman" pitchFamily="18" charset="0"/>
                <a:cs typeface="Times New Roman" pitchFamily="18" charset="0"/>
              </a:rPr>
              <a:t>Một thời gian trôi qua, cô gái đã khỏi bệnh. Đến lúc cô chuẩn bị xuất viện, bác sĩ Ken-li yêu cầu phòng hành chính gửi hóa đơn viện phí cho anh. Bác sĩ nhìn tờ giầy, viết vài dòng rồi mới gửi đi.</a:t>
            </a:r>
          </a:p>
          <a:p>
            <a:pPr indent="457200" algn="just"/>
            <a:r>
              <a:rPr lang="en-US" sz="1970">
                <a:latin typeface="Times New Roman" pitchFamily="18" charset="0"/>
                <a:cs typeface="Times New Roman" pitchFamily="18" charset="0"/>
              </a:rPr>
              <a:t>Cầm hóa đơn, cô gái không dám mở ra bởi cô biết sẽ phải dành cả phần đời còn lại để trả nợ. Thế nhưng, đến lúc nhìn xuống, cô vỡ òa vì lời nhắn của bác sĩ Ken-li:</a:t>
            </a:r>
          </a:p>
          <a:p>
            <a:pPr indent="457200" algn="just"/>
            <a:r>
              <a:rPr lang="en-US" sz="1970">
                <a:latin typeface="Times New Roman" pitchFamily="18" charset="0"/>
                <a:cs typeface="Times New Roman" pitchFamily="18" charset="0"/>
              </a:rPr>
              <a:t>“Đã được thanh toán đầy đủ bằng một li sữa.</a:t>
            </a:r>
          </a:p>
          <a:p>
            <a:pPr indent="457200" algn="just"/>
            <a:r>
              <a:rPr lang="en-US" sz="1970">
                <a:latin typeface="Times New Roman" pitchFamily="18" charset="0"/>
                <a:cs typeface="Times New Roman" pitchFamily="18" charset="0"/>
              </a:rPr>
              <a:t>Kí tên: Bác sĩ Ken-li”.</a:t>
            </a:r>
          </a:p>
        </p:txBody>
      </p:sp>
    </p:spTree>
    <p:extLst>
      <p:ext uri="{BB962C8B-B14F-4D97-AF65-F5344CB8AC3E}">
        <p14:creationId xmlns:p14="http://schemas.microsoft.com/office/powerpoint/2010/main" val="2878009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25">
            <a:extLst>
              <a:ext uri="{FF2B5EF4-FFF2-40B4-BE49-F238E27FC236}">
                <a16:creationId xmlns:a16="http://schemas.microsoft.com/office/drawing/2014/main" id="{7D160E0F-6050-458E-ADC7-219278658527}"/>
              </a:ext>
            </a:extLst>
          </p:cNvPr>
          <p:cNvPicPr>
            <a:picLocks noChangeAspect="1"/>
          </p:cNvPicPr>
          <p:nvPr/>
        </p:nvPicPr>
        <p:blipFill>
          <a:blip r:embed="rId2"/>
          <a:stretch>
            <a:fillRect/>
          </a:stretch>
        </p:blipFill>
        <p:spPr>
          <a:xfrm>
            <a:off x="7019817" y="93258"/>
            <a:ext cx="776848" cy="487495"/>
          </a:xfrm>
          <a:prstGeom prst="rect">
            <a:avLst/>
          </a:prstGeom>
        </p:spPr>
      </p:pic>
      <p:pic>
        <p:nvPicPr>
          <p:cNvPr id="8" name="图片 26">
            <a:extLst>
              <a:ext uri="{FF2B5EF4-FFF2-40B4-BE49-F238E27FC236}">
                <a16:creationId xmlns:a16="http://schemas.microsoft.com/office/drawing/2014/main" id="{7EFC6539-613A-455A-A7A0-294934BB49AC}"/>
              </a:ext>
            </a:extLst>
          </p:cNvPr>
          <p:cNvPicPr>
            <a:picLocks noChangeAspect="1"/>
          </p:cNvPicPr>
          <p:nvPr/>
        </p:nvPicPr>
        <p:blipFill>
          <a:blip r:embed="rId2"/>
          <a:stretch>
            <a:fillRect/>
          </a:stretch>
        </p:blipFill>
        <p:spPr>
          <a:xfrm>
            <a:off x="591229" y="505838"/>
            <a:ext cx="1046651" cy="656804"/>
          </a:xfrm>
          <a:prstGeom prst="rect">
            <a:avLst/>
          </a:prstGeom>
        </p:spPr>
      </p:pic>
      <p:pic>
        <p:nvPicPr>
          <p:cNvPr id="9" name="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122837" y="3608393"/>
            <a:ext cx="2434167"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7"/>
          <p:cNvPicPr>
            <a:picLocks noChangeAspect="1"/>
          </p:cNvPicPr>
          <p:nvPr/>
        </p:nvPicPr>
        <p:blipFill>
          <a:blip r:embed="rId4">
            <a:extLst>
              <a:ext uri="{28A0092B-C50C-407E-A947-70E740481C1C}">
                <a14:useLocalDpi xmlns:a14="http://schemas.microsoft.com/office/drawing/2010/main" val="0"/>
              </a:ext>
            </a:extLst>
          </a:blip>
          <a:srcRect l="65866" t="43141" r="16000" b="18697"/>
          <a:stretch>
            <a:fillRect/>
          </a:stretch>
        </p:blipFill>
        <p:spPr bwMode="auto">
          <a:xfrm>
            <a:off x="10323054" y="5029200"/>
            <a:ext cx="154304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35025" y="3608393"/>
            <a:ext cx="5977719" cy="1878013"/>
            <a:chOff x="3835025" y="3608393"/>
            <a:chExt cx="5977719" cy="1878013"/>
          </a:xfrm>
        </p:grpSpPr>
        <p:sp>
          <p:nvSpPr>
            <p:cNvPr id="6" name="Cloud Callout 5"/>
            <p:cNvSpPr/>
            <p:nvPr/>
          </p:nvSpPr>
          <p:spPr>
            <a:xfrm>
              <a:off x="3835025" y="3608393"/>
              <a:ext cx="5977719" cy="1878013"/>
            </a:xfrm>
            <a:prstGeom prst="cloudCallout">
              <a:avLst>
                <a:gd name="adj1" fmla="val 55834"/>
                <a:gd name="adj2" fmla="val 6692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54257" y="3991478"/>
              <a:ext cx="5458487" cy="1077218"/>
            </a:xfrm>
            <a:prstGeom prst="rect">
              <a:avLst/>
            </a:prstGeom>
            <a:noFill/>
          </p:spPr>
          <p:txBody>
            <a:bodyPr wrap="square" rtlCol="0">
              <a:spAutoFit/>
            </a:bodyPr>
            <a:lstStyle/>
            <a:p>
              <a:r>
                <a:rPr lang="en-US" sz="3200">
                  <a:solidFill>
                    <a:srgbClr val="C00000"/>
                  </a:solidFill>
                  <a:latin typeface="Times New Roman" pitchFamily="18" charset="0"/>
                  <a:cs typeface="Times New Roman" pitchFamily="18" charset="0"/>
                </a:rPr>
                <a:t>Cô bé nhanh chóng đem tới cho cậu bé nghèo một li sữa.</a:t>
              </a:r>
            </a:p>
          </p:txBody>
        </p:sp>
      </p:grpSp>
      <p:grpSp>
        <p:nvGrpSpPr>
          <p:cNvPr id="13" name="Group 12"/>
          <p:cNvGrpSpPr/>
          <p:nvPr/>
        </p:nvGrpSpPr>
        <p:grpSpPr>
          <a:xfrm>
            <a:off x="272956" y="218366"/>
            <a:ext cx="9840037" cy="3055165"/>
            <a:chOff x="272956" y="218366"/>
            <a:chExt cx="9840037" cy="3055165"/>
          </a:xfrm>
        </p:grpSpPr>
        <p:pic>
          <p:nvPicPr>
            <p:cNvPr id="2" name="图片 1">
              <a:extLst>
                <a:ext uri="{FF2B5EF4-FFF2-40B4-BE49-F238E27FC236}">
                  <a16:creationId xmlns:a16="http://schemas.microsoft.com/office/drawing/2014/main" id="{584F2E95-70AA-40DE-A7BD-FC08D0DC7A85}"/>
                </a:ext>
              </a:extLst>
            </p:cNvPr>
            <p:cNvPicPr>
              <a:picLocks noChangeAspect="1"/>
            </p:cNvPicPr>
            <p:nvPr/>
          </p:nvPicPr>
          <p:blipFill rotWithShape="1">
            <a:blip r:embed="rId5">
              <a:extLst>
                <a:ext uri="{28A0092B-C50C-407E-A947-70E740481C1C}">
                  <a14:useLocalDpi xmlns:a14="http://schemas.microsoft.com/office/drawing/2010/main" val="0"/>
                </a:ext>
              </a:extLst>
            </a:blip>
            <a:srcRect l="20572" t="78444" r="38630"/>
            <a:stretch/>
          </p:blipFill>
          <p:spPr>
            <a:xfrm>
              <a:off x="272956" y="218366"/>
              <a:ext cx="9840037" cy="3055165"/>
            </a:xfrm>
            <a:prstGeom prst="rect">
              <a:avLst/>
            </a:prstGeom>
          </p:spPr>
        </p:pic>
        <p:grpSp>
          <p:nvGrpSpPr>
            <p:cNvPr id="3" name="Group 2"/>
            <p:cNvGrpSpPr/>
            <p:nvPr/>
          </p:nvGrpSpPr>
          <p:grpSpPr>
            <a:xfrm>
              <a:off x="1449100" y="477279"/>
              <a:ext cx="7001301" cy="2498544"/>
              <a:chOff x="1449100" y="477279"/>
              <a:chExt cx="7001301" cy="2498544"/>
            </a:xfrm>
          </p:grpSpPr>
          <p:sp>
            <p:nvSpPr>
              <p:cNvPr id="10" name="Cloud Callout 9"/>
              <p:cNvSpPr/>
              <p:nvPr/>
            </p:nvSpPr>
            <p:spPr>
              <a:xfrm rot="151992">
                <a:off x="1449100" y="477279"/>
                <a:ext cx="7001301" cy="2498544"/>
              </a:xfrm>
              <a:prstGeom prst="cloudCallout">
                <a:avLst>
                  <a:gd name="adj1" fmla="val -38572"/>
                  <a:gd name="adj2" fmla="val 7615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70542" y="1156750"/>
                <a:ext cx="5653423" cy="1077218"/>
              </a:xfrm>
              <a:prstGeom prst="rect">
                <a:avLst/>
              </a:prstGeom>
              <a:noFill/>
            </p:spPr>
            <p:txBody>
              <a:bodyPr wrap="square" rtlCol="0">
                <a:spAutoFit/>
              </a:bodyPr>
              <a:lstStyle/>
              <a:p>
                <a:r>
                  <a:rPr lang="en-US" sz="3200">
                    <a:solidFill>
                      <a:srgbClr val="003192"/>
                    </a:solidFill>
                    <a:latin typeface="Times New Roman" pitchFamily="18" charset="0"/>
                    <a:cs typeface="Times New Roman" pitchFamily="18" charset="0"/>
                  </a:rPr>
                  <a:t>Cô bé đã làm gì khi thấy cậu bé nghèo hỏi xin một cốc nước?</a:t>
                </a:r>
              </a:p>
            </p:txBody>
          </p:sp>
        </p:grpSp>
      </p:grpSp>
    </p:spTree>
    <p:extLst>
      <p:ext uri="{BB962C8B-B14F-4D97-AF65-F5344CB8AC3E}">
        <p14:creationId xmlns:p14="http://schemas.microsoft.com/office/powerpoint/2010/main" val="2997905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assicFrameVTI">
  <a:themeElements>
    <a:clrScheme name="AnalogousFromLightSeedLeftStep">
      <a:dk1>
        <a:srgbClr val="000000"/>
      </a:dk1>
      <a:lt1>
        <a:srgbClr val="FFFFFF"/>
      </a:lt1>
      <a:dk2>
        <a:srgbClr val="302441"/>
      </a:dk2>
      <a:lt2>
        <a:srgbClr val="E5E8E2"/>
      </a:lt2>
      <a:accent1>
        <a:srgbClr val="A991CB"/>
      </a:accent1>
      <a:accent2>
        <a:srgbClr val="7979C0"/>
      </a:accent2>
      <a:accent3>
        <a:srgbClr val="8CA6C9"/>
      </a:accent3>
      <a:accent4>
        <a:srgbClr val="73ABB7"/>
      </a:accent4>
      <a:accent5>
        <a:srgbClr val="7CAEA2"/>
      </a:accent5>
      <a:accent6>
        <a:srgbClr val="6FB185"/>
      </a:accent6>
      <a:hlink>
        <a:srgbClr val="738A54"/>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3263</TotalTime>
  <Words>1942</Words>
  <Application>Microsoft Office PowerPoint</Application>
  <PresentationFormat>Widescreen</PresentationFormat>
  <Paragraphs>87</Paragraphs>
  <Slides>39</Slides>
  <Notes>0</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39</vt:i4>
      </vt:variant>
    </vt:vector>
  </HeadingPairs>
  <TitlesOfParts>
    <vt:vector size="66" baseType="lpstr">
      <vt:lpstr>.VnRevueH</vt:lpstr>
      <vt:lpstr>Arial</vt:lpstr>
      <vt:lpstr>Arial-Rounded</vt:lpstr>
      <vt:lpstr>Book Antiqua</vt:lpstr>
      <vt:lpstr>Calibri</vt:lpstr>
      <vt:lpstr>Calibri Light</vt:lpstr>
      <vt:lpstr>Cambria</vt:lpstr>
      <vt:lpstr>Franklin Gothic Book</vt:lpstr>
      <vt:lpstr>Franklin Gothic Medium</vt:lpstr>
      <vt:lpstr>Gill Sans MT</vt:lpstr>
      <vt:lpstr>Goudy Old Style</vt:lpstr>
      <vt:lpstr>Tahoma</vt:lpstr>
      <vt:lpstr>Times New Roman</vt:lpstr>
      <vt:lpstr>UTM Avo</vt:lpstr>
      <vt:lpstr>Custom Design</vt:lpstr>
      <vt:lpstr>Office Theme</vt:lpstr>
      <vt:lpstr>1_Custom Design</vt:lpstr>
      <vt:lpstr>ClassicFrameVTI</vt:lpstr>
      <vt:lpstr>3_Custom Design</vt:lpstr>
      <vt:lpstr>4_Custom Design</vt:lpstr>
      <vt:lpstr>6_Custom Design</vt:lpstr>
      <vt:lpstr>7_Custom Design</vt:lpstr>
      <vt:lpstr>8_Custom Design</vt:lpstr>
      <vt:lpstr>9_Custom Design</vt:lpstr>
      <vt:lpstr>10_Custom Design</vt:lpstr>
      <vt:lpstr>3_Office Theme</vt:lpstr>
      <vt:lpstr>11_Custom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sontungdigi@outlook.com</cp:lastModifiedBy>
  <cp:revision>99</cp:revision>
  <dcterms:created xsi:type="dcterms:W3CDTF">2023-06-09T11:13:51Z</dcterms:created>
  <dcterms:modified xsi:type="dcterms:W3CDTF">2025-11-06T05:04:59Z</dcterms:modified>
</cp:coreProperties>
</file>