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266" r:id="rId3"/>
    <p:sldId id="264" r:id="rId4"/>
    <p:sldId id="257" r:id="rId5"/>
    <p:sldId id="258" r:id="rId6"/>
    <p:sldId id="299" r:id="rId7"/>
    <p:sldId id="300" r:id="rId8"/>
    <p:sldId id="301" r:id="rId9"/>
    <p:sldId id="302" r:id="rId10"/>
    <p:sldId id="303" r:id="rId11"/>
    <p:sldId id="298" r:id="rId12"/>
    <p:sldId id="270" r:id="rId13"/>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A4AE"/>
    <a:srgbClr val="FFFA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t>‹#›</a:t>
            </a:fld>
            <a:endParaRPr lang="en-US"/>
          </a:p>
        </p:txBody>
      </p:sp>
    </p:spTree>
    <p:extLst>
      <p:ext uri="{BB962C8B-B14F-4D97-AF65-F5344CB8AC3E}">
        <p14:creationId xmlns:p14="http://schemas.microsoft.com/office/powerpoint/2010/main"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Click </a:t>
            </a:r>
            <a:r>
              <a:rPr lang="en-US" dirty="0" err="1"/>
              <a:t>vào</a:t>
            </a:r>
            <a:r>
              <a:rPr lang="en-US" dirty="0"/>
              <a:t> </a:t>
            </a:r>
            <a:r>
              <a:rPr lang="en-US" dirty="0" err="1"/>
              <a:t>chú</a:t>
            </a:r>
            <a:r>
              <a:rPr lang="en-US" dirty="0"/>
              <a:t> </a:t>
            </a:r>
            <a:r>
              <a:rPr lang="en-US" dirty="0" err="1"/>
              <a:t>cừu</a:t>
            </a:r>
            <a:r>
              <a:rPr lang="en-US" dirty="0"/>
              <a:t> </a:t>
            </a:r>
            <a:r>
              <a:rPr lang="en-US" dirty="0" err="1"/>
              <a:t>để</a:t>
            </a:r>
            <a:r>
              <a:rPr lang="en-US" dirty="0"/>
              <a:t> </a:t>
            </a:r>
            <a:r>
              <a:rPr lang="en-US" dirty="0" err="1"/>
              <a:t>chọn</a:t>
            </a:r>
            <a:r>
              <a:rPr lang="en-US" dirty="0"/>
              <a:t> </a:t>
            </a:r>
            <a:r>
              <a:rPr lang="en-US" dirty="0" err="1"/>
              <a:t>câu</a:t>
            </a:r>
            <a:r>
              <a:rPr lang="en-US" dirty="0"/>
              <a:t> </a:t>
            </a:r>
            <a:r>
              <a:rPr lang="en-US" dirty="0" err="1"/>
              <a:t>hỏi</a:t>
            </a:r>
            <a:endParaRPr lang="en-US" dirty="0"/>
          </a:p>
          <a:p>
            <a:r>
              <a:rPr lang="en-US" dirty="0"/>
              <a:t>Click </a:t>
            </a:r>
            <a:r>
              <a:rPr lang="en-US" dirty="0" err="1"/>
              <a:t>vào</a:t>
            </a:r>
            <a:r>
              <a:rPr lang="en-US" dirty="0"/>
              <a:t> </a:t>
            </a:r>
            <a:r>
              <a:rPr lang="en-US" dirty="0" err="1"/>
              <a:t>ngôi</a:t>
            </a:r>
            <a:r>
              <a:rPr lang="en-US" dirty="0"/>
              <a:t> </a:t>
            </a:r>
            <a:r>
              <a:rPr lang="en-US" dirty="0" err="1"/>
              <a:t>nhà</a:t>
            </a:r>
            <a:r>
              <a:rPr lang="en-US" dirty="0"/>
              <a:t> </a:t>
            </a:r>
            <a:r>
              <a:rPr lang="en-US" dirty="0" err="1"/>
              <a:t>đỏ</a:t>
            </a:r>
            <a:r>
              <a:rPr lang="en-US" dirty="0"/>
              <a:t> </a:t>
            </a:r>
            <a:r>
              <a:rPr lang="en-US" dirty="0" err="1"/>
              <a:t>để</a:t>
            </a:r>
            <a:r>
              <a:rPr lang="en-US" dirty="0"/>
              <a:t> </a:t>
            </a:r>
            <a:r>
              <a:rPr lang="en-US" dirty="0" err="1"/>
              <a:t>tiếp</a:t>
            </a:r>
            <a:r>
              <a:rPr lang="en-US" dirty="0"/>
              <a:t> </a:t>
            </a:r>
            <a:r>
              <a:rPr lang="en-US" dirty="0" err="1"/>
              <a:t>tục</a:t>
            </a:r>
            <a:r>
              <a:rPr lang="en-US" dirty="0"/>
              <a:t> </a:t>
            </a:r>
            <a:r>
              <a:rPr lang="en-US" dirty="0" err="1"/>
              <a:t>bài</a:t>
            </a:r>
            <a:r>
              <a:rPr lang="en-US" dirty="0"/>
              <a:t> </a:t>
            </a:r>
            <a:r>
              <a:rPr lang="en-US" dirty="0" err="1"/>
              <a:t>học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33D04-5173-415E-A591-1DAAB0736C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810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màn</a:t>
            </a:r>
            <a:r>
              <a:rPr lang="en-US" dirty="0"/>
              <a:t> </a:t>
            </a:r>
            <a:r>
              <a:rPr lang="en-US" dirty="0" err="1"/>
              <a:t>hình</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p:txBody>
      </p:sp>
      <p:sp>
        <p:nvSpPr>
          <p:cNvPr id="4" name="Slide Number Placeholder 3"/>
          <p:cNvSpPr>
            <a:spLocks noGrp="1"/>
          </p:cNvSpPr>
          <p:nvPr>
            <p:ph type="sldNum" sz="quarter" idx="5"/>
          </p:nvPr>
        </p:nvSpPr>
        <p:spPr/>
        <p:txBody>
          <a:bodyPr/>
          <a:lstStyle/>
          <a:p>
            <a:fld id="{3292B2F3-1DE3-42E0-A402-B4826F0D7F2F}" type="slidenum">
              <a:rPr lang="en-US" smtClean="0"/>
              <a:t>5</a:t>
            </a:fld>
            <a:endParaRPr lang="en-US"/>
          </a:p>
        </p:txBody>
      </p:sp>
    </p:spTree>
    <p:extLst>
      <p:ext uri="{BB962C8B-B14F-4D97-AF65-F5344CB8AC3E}">
        <p14:creationId xmlns:p14="http://schemas.microsoft.com/office/powerpoint/2010/main" val="68402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t>
            </a:r>
            <a:r>
              <a:rPr lang="en-US" dirty="0" err="1"/>
              <a:t>vào</a:t>
            </a:r>
            <a:r>
              <a:rPr lang="en-US" dirty="0"/>
              <a:t> </a:t>
            </a:r>
            <a:r>
              <a:rPr lang="en-US" dirty="0" err="1"/>
              <a:t>màn</a:t>
            </a:r>
            <a:r>
              <a:rPr lang="en-US" dirty="0"/>
              <a:t> </a:t>
            </a:r>
            <a:r>
              <a:rPr lang="en-US" dirty="0" err="1"/>
              <a:t>hình</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t>
            </a:r>
            <a:r>
              <a:rPr lang="en-US" dirty="0" err="1"/>
              <a:t>vào</a:t>
            </a:r>
            <a:r>
              <a:rPr lang="en-US" dirty="0"/>
              <a:t> </a:t>
            </a:r>
            <a:r>
              <a:rPr lang="en-US" dirty="0" err="1"/>
              <a:t>màn</a:t>
            </a:r>
            <a:r>
              <a:rPr lang="en-US" dirty="0"/>
              <a:t> </a:t>
            </a:r>
            <a:r>
              <a:rPr lang="en-US" dirty="0" err="1"/>
              <a:t>hình</a:t>
            </a:r>
            <a:r>
              <a:rPr lang="en-US" dirty="0"/>
              <a:t> </a:t>
            </a:r>
            <a:r>
              <a:rPr lang="en-US" dirty="0" err="1"/>
              <a:t>để</a:t>
            </a:r>
            <a:r>
              <a:rPr lang="en-US" dirty="0"/>
              <a:t> </a:t>
            </a:r>
            <a:r>
              <a:rPr lang="en-US" dirty="0" err="1"/>
              <a:t>chuyển</a:t>
            </a:r>
            <a:r>
              <a:rPr lang="en-US" dirty="0"/>
              <a:t> sang </a:t>
            </a:r>
            <a:r>
              <a:rPr lang="en-US" dirty="0" err="1"/>
              <a:t>nội</a:t>
            </a:r>
            <a:r>
              <a:rPr lang="en-US" dirty="0"/>
              <a:t> dung </a:t>
            </a:r>
            <a:r>
              <a:rPr lang="en-US" dirty="0" err="1"/>
              <a:t>bài</a:t>
            </a:r>
            <a:r>
              <a:rPr lang="en-US" dirty="0"/>
              <a:t> </a:t>
            </a:r>
            <a:r>
              <a:rPr lang="en-US" dirty="0" err="1"/>
              <a:t>học</a:t>
            </a:r>
            <a:r>
              <a:rPr lang="en-US" dirty="0"/>
              <a:t> </a:t>
            </a:r>
            <a:r>
              <a:rPr lang="en-US" dirty="0" err="1"/>
              <a:t>tiếp</a:t>
            </a:r>
            <a:r>
              <a:rPr lang="en-US" dirty="0"/>
              <a:t> </a:t>
            </a:r>
            <a:r>
              <a:rPr lang="en-US" dirty="0" err="1"/>
              <a:t>theo</a:t>
            </a:r>
            <a:endParaRPr lang="en-US" dirty="0"/>
          </a:p>
          <a:p>
            <a:endParaRPr lang="en-US" dirty="0"/>
          </a:p>
        </p:txBody>
      </p:sp>
      <p:sp>
        <p:nvSpPr>
          <p:cNvPr id="4" name="Slide Number Placeholder 3"/>
          <p:cNvSpPr>
            <a:spLocks noGrp="1"/>
          </p:cNvSpPr>
          <p:nvPr>
            <p:ph type="sldNum" sz="quarter" idx="5"/>
          </p:nvPr>
        </p:nvSpPr>
        <p:spPr/>
        <p:txBody>
          <a:bodyPr/>
          <a:lstStyle/>
          <a:p>
            <a:fld id="{3292B2F3-1DE3-42E0-A402-B4826F0D7F2F}" type="slidenum">
              <a:rPr lang="en-US" smtClean="0"/>
              <a:t>6</a:t>
            </a:fld>
            <a:endParaRPr lang="en-US"/>
          </a:p>
        </p:txBody>
      </p:sp>
    </p:spTree>
    <p:extLst>
      <p:ext uri="{BB962C8B-B14F-4D97-AF65-F5344CB8AC3E}">
        <p14:creationId xmlns:p14="http://schemas.microsoft.com/office/powerpoint/2010/main" val="2684542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4949BE-1264-40E4-BDA5-77919F8C2881}"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07905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949BE-1264-40E4-BDA5-77919F8C2881}"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8256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949BE-1264-40E4-BDA5-77919F8C2881}"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45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949BE-1264-40E4-BDA5-77919F8C2881}"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30413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507752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4949BE-1264-40E4-BDA5-77919F8C2881}"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83809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4949BE-1264-40E4-BDA5-77919F8C2881}"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370853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4949BE-1264-40E4-BDA5-77919F8C2881}"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7012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466620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64673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33171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255817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7" Type="http://schemas.openxmlformats.org/officeDocument/2006/relationships/image" Target="../media/image39.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image" Target="../media/image33.svg"/><Relationship Id="rId9" Type="http://schemas.openxmlformats.org/officeDocument/2006/relationships/image" Target="../media/image41.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7.sv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18" Type="http://schemas.openxmlformats.org/officeDocument/2006/relationships/slide" Target="slide5.xml"/><Relationship Id="rId26" Type="http://schemas.microsoft.com/office/2007/relationships/hdphoto" Target="../media/hdphoto7.wdp"/><Relationship Id="rId3" Type="http://schemas.openxmlformats.org/officeDocument/2006/relationships/slideLayout" Target="../slideLayouts/slideLayout1.xml"/><Relationship Id="rId21" Type="http://schemas.openxmlformats.org/officeDocument/2006/relationships/slide" Target="slide6.xml"/><Relationship Id="rId7" Type="http://schemas.openxmlformats.org/officeDocument/2006/relationships/image" Target="../media/image6.png"/><Relationship Id="rId12" Type="http://schemas.microsoft.com/office/2007/relationships/hdphoto" Target="../media/hdphoto4.wdp"/><Relationship Id="rId17" Type="http://schemas.microsoft.com/office/2007/relationships/hdphoto" Target="../media/hdphoto6.wdp"/><Relationship Id="rId25" Type="http://schemas.openxmlformats.org/officeDocument/2006/relationships/image" Target="../media/image16.png"/><Relationship Id="rId2" Type="http://schemas.openxmlformats.org/officeDocument/2006/relationships/audio" Target="../media/media1.mp3"/><Relationship Id="rId16" Type="http://schemas.openxmlformats.org/officeDocument/2006/relationships/image" Target="../media/image10.png"/><Relationship Id="rId20" Type="http://schemas.openxmlformats.org/officeDocument/2006/relationships/image" Target="../media/image12.png"/><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8.png"/><Relationship Id="rId24" Type="http://schemas.openxmlformats.org/officeDocument/2006/relationships/image" Target="../media/image15.jpeg"/><Relationship Id="rId5" Type="http://schemas.openxmlformats.org/officeDocument/2006/relationships/image" Target="../media/image5.png"/><Relationship Id="rId15" Type="http://schemas.openxmlformats.org/officeDocument/2006/relationships/slide" Target="slide7.xml"/><Relationship Id="rId23" Type="http://schemas.openxmlformats.org/officeDocument/2006/relationships/image" Target="../media/image14.png"/><Relationship Id="rId10" Type="http://schemas.microsoft.com/office/2007/relationships/hdphoto" Target="../media/hdphoto3.wdp"/><Relationship Id="rId19" Type="http://schemas.openxmlformats.org/officeDocument/2006/relationships/image" Target="../media/image11.png"/><Relationship Id="rId4" Type="http://schemas.openxmlformats.org/officeDocument/2006/relationships/notesSlide" Target="../notesSlides/notesSlide1.xml"/><Relationship Id="rId9" Type="http://schemas.openxmlformats.org/officeDocument/2006/relationships/image" Target="../media/image7.png"/><Relationship Id="rId14" Type="http://schemas.microsoft.com/office/2007/relationships/hdphoto" Target="../media/hdphoto5.wdp"/><Relationship Id="rId22" Type="http://schemas.openxmlformats.org/officeDocument/2006/relationships/image" Target="../media/image13.png"/><Relationship Id="rId27"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8.jpeg"/><Relationship Id="rId7" Type="http://schemas.microsoft.com/office/2007/relationships/hdphoto" Target="../media/hdphoto8.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slide" Target="slide4.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8.jpeg"/><Relationship Id="rId7" Type="http://schemas.microsoft.com/office/2007/relationships/hdphoto" Target="../media/hdphoto8.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slide" Target="slide4.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22.png"/><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7" Type="http://schemas.openxmlformats.org/officeDocument/2006/relationships/image" Target="../media/image35.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image" Target="../media/image33.svg"/></Relationships>
</file>

<file path=ppt/slides/_rels/slide9.xml.rels><?xml version="1.0" encoding="UTF-8" standalone="yes"?>
<Relationships xmlns="http://schemas.openxmlformats.org/package/2006/relationships"><Relationship Id="rId7" Type="http://schemas.openxmlformats.org/officeDocument/2006/relationships/image" Target="../media/image37.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png"/><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A7158-F256-0F37-DC68-7D8AA6BFCB04}"/>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824A85AF-B5D2-9AE2-F443-FFA2E121B5B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
        <p:nvSpPr>
          <p:cNvPr id="10" name="Google Shape;54;p1">
            <a:extLst>
              <a:ext uri="{FF2B5EF4-FFF2-40B4-BE49-F238E27FC236}">
                <a16:creationId xmlns:a16="http://schemas.microsoft.com/office/drawing/2014/main" id="{E2DA8A9E-0953-ED8C-7BAC-84F79CDCD854}"/>
              </a:ext>
            </a:extLst>
          </p:cNvPr>
          <p:cNvSpPr txBox="1">
            <a:spLocks/>
          </p:cNvSpPr>
          <p:nvPr/>
        </p:nvSpPr>
        <p:spPr>
          <a:xfrm>
            <a:off x="808592" y="2195423"/>
            <a:ext cx="10574816"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7</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Bài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đọc</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2:</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Calibri"/>
                <a:sym typeface="Calibri"/>
              </a:rPr>
              <a:t>Những trang sách tuổi thơ</a:t>
            </a: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CB434614-6893-D9D0-6BD0-4A5C18E2192B}"/>
              </a:ext>
            </a:extLst>
          </p:cNvPr>
          <p:cNvSpPr/>
          <p:nvPr/>
        </p:nvSpPr>
        <p:spPr>
          <a:xfrm>
            <a:off x="1505418" y="1926707"/>
            <a:ext cx="9883889" cy="1500201"/>
          </a:xfrm>
          <a:custGeom>
            <a:avLst/>
            <a:gdLst/>
            <a:ahLst/>
            <a:cxnLst/>
            <a:rect l="l" t="t" r="r" b="b"/>
            <a:pathLst>
              <a:path w="4088885" h="385457">
                <a:moveTo>
                  <a:pt x="0" y="0"/>
                </a:moveTo>
                <a:lnTo>
                  <a:pt x="4088885" y="0"/>
                </a:lnTo>
                <a:lnTo>
                  <a:pt x="4088885" y="385457"/>
                </a:lnTo>
                <a:lnTo>
                  <a:pt x="0" y="385457"/>
                </a:lnTo>
                <a:close/>
              </a:path>
            </a:pathLst>
          </a:custGeom>
          <a:solidFill>
            <a:srgbClr val="3FA4AE"/>
          </a:solidFill>
        </p:spPr>
        <p:txBody>
          <a:bodyPr/>
          <a:lstStyle/>
          <a:p>
            <a:endParaRPr lang="en-US"/>
          </a:p>
        </p:txBody>
      </p:sp>
      <p:grpSp>
        <p:nvGrpSpPr>
          <p:cNvPr id="40" name="Group 39">
            <a:extLst>
              <a:ext uri="{FF2B5EF4-FFF2-40B4-BE49-F238E27FC236}">
                <a16:creationId xmlns:a16="http://schemas.microsoft.com/office/drawing/2014/main" id="{09D49E0B-E76C-E039-11F1-AFDE6B67011E}"/>
              </a:ext>
            </a:extLst>
          </p:cNvPr>
          <p:cNvGrpSpPr/>
          <p:nvPr/>
        </p:nvGrpSpPr>
        <p:grpSpPr>
          <a:xfrm>
            <a:off x="669397" y="1825429"/>
            <a:ext cx="1672045" cy="1672045"/>
            <a:chOff x="778204" y="679699"/>
            <a:chExt cx="3051724" cy="3051724"/>
          </a:xfrm>
        </p:grpSpPr>
        <p:grpSp>
          <p:nvGrpSpPr>
            <p:cNvPr id="6" name="Group 8">
              <a:extLst>
                <a:ext uri="{FF2B5EF4-FFF2-40B4-BE49-F238E27FC236}">
                  <a16:creationId xmlns:a16="http://schemas.microsoft.com/office/drawing/2014/main" id="{F79C0B82-0FB3-05CC-12B8-32AA5E6B5818}"/>
                </a:ext>
              </a:extLst>
            </p:cNvPr>
            <p:cNvGrpSpPr/>
            <p:nvPr/>
          </p:nvGrpSpPr>
          <p:grpSpPr>
            <a:xfrm>
              <a:off x="778204" y="679699"/>
              <a:ext cx="3051724" cy="3051724"/>
              <a:chOff x="0" y="0"/>
              <a:chExt cx="812800" cy="812800"/>
            </a:xfrm>
          </p:grpSpPr>
          <p:sp>
            <p:nvSpPr>
              <p:cNvPr id="7" name="Freeform 9">
                <a:extLst>
                  <a:ext uri="{FF2B5EF4-FFF2-40B4-BE49-F238E27FC236}">
                    <a16:creationId xmlns:a16="http://schemas.microsoft.com/office/drawing/2014/main" id="{3657E330-A002-EB25-646C-7B780A38B1F0}"/>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FA4AE"/>
              </a:solidFill>
            </p:spPr>
            <p:txBody>
              <a:bodyPr/>
              <a:lstStyle/>
              <a:p>
                <a:endParaRPr lang="en-US"/>
              </a:p>
            </p:txBody>
          </p:sp>
          <p:sp>
            <p:nvSpPr>
              <p:cNvPr id="8" name="TextBox 10">
                <a:extLst>
                  <a:ext uri="{FF2B5EF4-FFF2-40B4-BE49-F238E27FC236}">
                    <a16:creationId xmlns:a16="http://schemas.microsoft.com/office/drawing/2014/main" id="{65C6D79E-EA92-B11A-4E17-65E607482B40}"/>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grpSp>
          <p:nvGrpSpPr>
            <p:cNvPr id="9" name="Group 11">
              <a:extLst>
                <a:ext uri="{FF2B5EF4-FFF2-40B4-BE49-F238E27FC236}">
                  <a16:creationId xmlns:a16="http://schemas.microsoft.com/office/drawing/2014/main" id="{C738C675-663D-99A7-F1B8-BF227D851EAC}"/>
                </a:ext>
              </a:extLst>
            </p:cNvPr>
            <p:cNvGrpSpPr/>
            <p:nvPr/>
          </p:nvGrpSpPr>
          <p:grpSpPr>
            <a:xfrm>
              <a:off x="1015741" y="917236"/>
              <a:ext cx="2576650" cy="2576650"/>
              <a:chOff x="0" y="0"/>
              <a:chExt cx="812800" cy="812800"/>
            </a:xfrm>
          </p:grpSpPr>
          <p:sp>
            <p:nvSpPr>
              <p:cNvPr id="10" name="Freeform 12">
                <a:extLst>
                  <a:ext uri="{FF2B5EF4-FFF2-40B4-BE49-F238E27FC236}">
                    <a16:creationId xmlns:a16="http://schemas.microsoft.com/office/drawing/2014/main" id="{8D02725F-8B05-4248-AD79-8163E7D50FC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11" name="TextBox 13">
                <a:extLst>
                  <a:ext uri="{FF2B5EF4-FFF2-40B4-BE49-F238E27FC236}">
                    <a16:creationId xmlns:a16="http://schemas.microsoft.com/office/drawing/2014/main" id="{435B77CF-015A-8B0E-A4CB-35A57E4ABDEC}"/>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sp>
          <p:nvSpPr>
            <p:cNvPr id="23" name="Freeform 25">
              <a:extLst>
                <a:ext uri="{FF2B5EF4-FFF2-40B4-BE49-F238E27FC236}">
                  <a16:creationId xmlns:a16="http://schemas.microsoft.com/office/drawing/2014/main" id="{E7D74010-FEB5-D065-213D-6A3CA2E27E80}"/>
                </a:ext>
              </a:extLst>
            </p:cNvPr>
            <p:cNvSpPr/>
            <p:nvPr/>
          </p:nvSpPr>
          <p:spPr>
            <a:xfrm>
              <a:off x="1267001" y="1459957"/>
              <a:ext cx="1736479" cy="1755631"/>
            </a:xfrm>
            <a:custGeom>
              <a:avLst/>
              <a:gdLst/>
              <a:ahLst/>
              <a:cxnLst/>
              <a:rect l="l" t="t" r="r" b="b"/>
              <a:pathLst>
                <a:path w="1736479" h="1755631">
                  <a:moveTo>
                    <a:pt x="0" y="0"/>
                  </a:moveTo>
                  <a:lnTo>
                    <a:pt x="1736479" y="0"/>
                  </a:lnTo>
                  <a:lnTo>
                    <a:pt x="1736479" y="1755632"/>
                  </a:lnTo>
                  <a:lnTo>
                    <a:pt x="0" y="1755632"/>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endParaRPr lang="en-US"/>
            </a:p>
          </p:txBody>
        </p:sp>
      </p:grpSp>
      <p:grpSp>
        <p:nvGrpSpPr>
          <p:cNvPr id="42" name="Group 41">
            <a:extLst>
              <a:ext uri="{FF2B5EF4-FFF2-40B4-BE49-F238E27FC236}">
                <a16:creationId xmlns:a16="http://schemas.microsoft.com/office/drawing/2014/main" id="{AD270E65-45A5-0630-9ED8-2F9A921D1E54}"/>
              </a:ext>
            </a:extLst>
          </p:cNvPr>
          <p:cNvGrpSpPr/>
          <p:nvPr/>
        </p:nvGrpSpPr>
        <p:grpSpPr>
          <a:xfrm>
            <a:off x="673127" y="3664685"/>
            <a:ext cx="10443118" cy="2950661"/>
            <a:chOff x="1098170" y="4171452"/>
            <a:chExt cx="10443118" cy="2950661"/>
          </a:xfrm>
        </p:grpSpPr>
        <p:sp>
          <p:nvSpPr>
            <p:cNvPr id="13" name="Freeform 15">
              <a:extLst>
                <a:ext uri="{FF2B5EF4-FFF2-40B4-BE49-F238E27FC236}">
                  <a16:creationId xmlns:a16="http://schemas.microsoft.com/office/drawing/2014/main" id="{82D0EF4E-267F-E0A3-F817-6F3BC51C606B}"/>
                </a:ext>
              </a:extLst>
            </p:cNvPr>
            <p:cNvSpPr/>
            <p:nvPr/>
          </p:nvSpPr>
          <p:spPr>
            <a:xfrm>
              <a:off x="1657398" y="4653103"/>
              <a:ext cx="9883890" cy="2469010"/>
            </a:xfrm>
            <a:custGeom>
              <a:avLst/>
              <a:gdLst/>
              <a:ahLst/>
              <a:cxnLst/>
              <a:rect l="l" t="t" r="r" b="b"/>
              <a:pathLst>
                <a:path w="4088885" h="820266">
                  <a:moveTo>
                    <a:pt x="0" y="0"/>
                  </a:moveTo>
                  <a:lnTo>
                    <a:pt x="4088885" y="0"/>
                  </a:lnTo>
                  <a:lnTo>
                    <a:pt x="4088885" y="820266"/>
                  </a:lnTo>
                  <a:lnTo>
                    <a:pt x="0" y="820266"/>
                  </a:lnTo>
                  <a:close/>
                </a:path>
              </a:pathLst>
            </a:custGeom>
            <a:solidFill>
              <a:srgbClr val="CBECEF"/>
            </a:solidFill>
          </p:spPr>
          <p:txBody>
            <a:bodyPr/>
            <a:lstStyle/>
            <a:p>
              <a:endParaRPr lang="en-US" sz="1600" dirty="0"/>
            </a:p>
          </p:txBody>
        </p:sp>
        <p:grpSp>
          <p:nvGrpSpPr>
            <p:cNvPr id="15" name="Group 17">
              <a:extLst>
                <a:ext uri="{FF2B5EF4-FFF2-40B4-BE49-F238E27FC236}">
                  <a16:creationId xmlns:a16="http://schemas.microsoft.com/office/drawing/2014/main" id="{FFE88F48-EB07-8E03-E5C1-A72247E56583}"/>
                </a:ext>
              </a:extLst>
            </p:cNvPr>
            <p:cNvGrpSpPr/>
            <p:nvPr/>
          </p:nvGrpSpPr>
          <p:grpSpPr>
            <a:xfrm>
              <a:off x="1098170" y="4171452"/>
              <a:ext cx="1690855" cy="1690855"/>
              <a:chOff x="0" y="0"/>
              <a:chExt cx="812800" cy="812800"/>
            </a:xfrm>
          </p:grpSpPr>
          <p:sp>
            <p:nvSpPr>
              <p:cNvPr id="16" name="Freeform 18">
                <a:extLst>
                  <a:ext uri="{FF2B5EF4-FFF2-40B4-BE49-F238E27FC236}">
                    <a16:creationId xmlns:a16="http://schemas.microsoft.com/office/drawing/2014/main" id="{7C77293B-B4FA-562A-49BF-FFCCA2DAF4B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BECEF"/>
              </a:solidFill>
            </p:spPr>
            <p:txBody>
              <a:bodyPr/>
              <a:lstStyle/>
              <a:p>
                <a:endParaRPr lang="en-US" sz="1600"/>
              </a:p>
            </p:txBody>
          </p:sp>
          <p:sp>
            <p:nvSpPr>
              <p:cNvPr id="17" name="TextBox 19">
                <a:extLst>
                  <a:ext uri="{FF2B5EF4-FFF2-40B4-BE49-F238E27FC236}">
                    <a16:creationId xmlns:a16="http://schemas.microsoft.com/office/drawing/2014/main" id="{95793E0C-205D-FC15-C9A2-AB06405E0562}"/>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sz="1600"/>
              </a:p>
            </p:txBody>
          </p:sp>
        </p:grpSp>
        <p:grpSp>
          <p:nvGrpSpPr>
            <p:cNvPr id="18" name="Group 20">
              <a:extLst>
                <a:ext uri="{FF2B5EF4-FFF2-40B4-BE49-F238E27FC236}">
                  <a16:creationId xmlns:a16="http://schemas.microsoft.com/office/drawing/2014/main" id="{A804111A-5385-07EB-F186-38859E8C3D78}"/>
                </a:ext>
              </a:extLst>
            </p:cNvPr>
            <p:cNvGrpSpPr/>
            <p:nvPr/>
          </p:nvGrpSpPr>
          <p:grpSpPr>
            <a:xfrm>
              <a:off x="1289049" y="4365823"/>
              <a:ext cx="1309097" cy="1309097"/>
              <a:chOff x="0" y="0"/>
              <a:chExt cx="1745463" cy="1745463"/>
            </a:xfrm>
          </p:grpSpPr>
          <p:grpSp>
            <p:nvGrpSpPr>
              <p:cNvPr id="19" name="Group 21">
                <a:extLst>
                  <a:ext uri="{FF2B5EF4-FFF2-40B4-BE49-F238E27FC236}">
                    <a16:creationId xmlns:a16="http://schemas.microsoft.com/office/drawing/2014/main" id="{B8F42887-333B-E225-B37E-BEDB01E5A583}"/>
                  </a:ext>
                </a:extLst>
              </p:cNvPr>
              <p:cNvGrpSpPr/>
              <p:nvPr/>
            </p:nvGrpSpPr>
            <p:grpSpPr>
              <a:xfrm>
                <a:off x="0" y="0"/>
                <a:ext cx="1745463" cy="1745463"/>
                <a:chOff x="0" y="0"/>
                <a:chExt cx="812800" cy="812800"/>
              </a:xfrm>
            </p:grpSpPr>
            <p:sp>
              <p:nvSpPr>
                <p:cNvPr id="21" name="Freeform 22">
                  <a:extLst>
                    <a:ext uri="{FF2B5EF4-FFF2-40B4-BE49-F238E27FC236}">
                      <a16:creationId xmlns:a16="http://schemas.microsoft.com/office/drawing/2014/main" id="{00A04AB0-84C1-4D8E-DDBF-0FFD9482121B}"/>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sz="1600"/>
                </a:p>
              </p:txBody>
            </p:sp>
            <p:sp>
              <p:nvSpPr>
                <p:cNvPr id="22" name="TextBox 23">
                  <a:extLst>
                    <a:ext uri="{FF2B5EF4-FFF2-40B4-BE49-F238E27FC236}">
                      <a16:creationId xmlns:a16="http://schemas.microsoft.com/office/drawing/2014/main" id="{AB31D8A9-5563-C680-50B5-28EA9D56A707}"/>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sz="1600"/>
                </a:p>
              </p:txBody>
            </p:sp>
          </p:grpSp>
          <p:sp>
            <p:nvSpPr>
              <p:cNvPr id="20" name="Freeform 24">
                <a:extLst>
                  <a:ext uri="{FF2B5EF4-FFF2-40B4-BE49-F238E27FC236}">
                    <a16:creationId xmlns:a16="http://schemas.microsoft.com/office/drawing/2014/main" id="{F0D8DD90-85F2-E217-B005-6106167A7AAA}"/>
                  </a:ext>
                </a:extLst>
              </p:cNvPr>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5"/>
                <a:stretch>
                  <a:fillRect/>
                </a:stretch>
              </a:blipFill>
            </p:spPr>
            <p:txBody>
              <a:bodyPr/>
              <a:lstStyle/>
              <a:p>
                <a:endParaRPr lang="en-US" sz="1600"/>
              </a:p>
            </p:txBody>
          </p:sp>
        </p:grpSp>
        <p:sp>
          <p:nvSpPr>
            <p:cNvPr id="24" name="TextBox 27">
              <a:extLst>
                <a:ext uri="{FF2B5EF4-FFF2-40B4-BE49-F238E27FC236}">
                  <a16:creationId xmlns:a16="http://schemas.microsoft.com/office/drawing/2014/main" id="{5945FB28-61FC-F22B-3BD2-C7AB1DAD30AE}"/>
                </a:ext>
              </a:extLst>
            </p:cNvPr>
            <p:cNvSpPr txBox="1"/>
            <p:nvPr/>
          </p:nvSpPr>
          <p:spPr>
            <a:xfrm>
              <a:off x="2665789" y="5336397"/>
              <a:ext cx="8700443" cy="923330"/>
            </a:xfrm>
            <a:prstGeom prst="rect">
              <a:avLst/>
            </a:prstGeom>
          </p:spPr>
          <p:txBody>
            <a:bodyPr wrap="square" lIns="0" tIns="0" rIns="0" bIns="0" rtlCol="0" anchor="t">
              <a:spAutoFit/>
            </a:bodyPr>
            <a:lstStyle/>
            <a:p>
              <a:r>
                <a:rPr lang="vi-VN" sz="2000" dirty="0">
                  <a:latin typeface="UTM Avo" panose="02040603050506020204" pitchFamily="18" charset="0"/>
                </a:rPr>
                <a:t>b) Những điều em có thể học hỏi từ nhân vật trong bài đọc trên.</a:t>
              </a:r>
              <a:endParaRPr lang="en-US" sz="2000" dirty="0">
                <a:latin typeface="UTM Avo" panose="02040603050506020204" pitchFamily="18" charset="0"/>
              </a:endParaRPr>
            </a:p>
            <a:p>
              <a:endParaRPr lang="en-US" sz="2000" dirty="0">
                <a:latin typeface="UTM Avo" panose="02040603050506020204" pitchFamily="18" charset="0"/>
              </a:endParaRPr>
            </a:p>
            <a:p>
              <a:r>
                <a:rPr lang="en-US" sz="2000" dirty="0">
                  <a:latin typeface="UTM Avo" panose="02040603050506020204" pitchFamily="18" charset="0"/>
                  <a:sym typeface="Wingdings" panose="05000000000000000000" pitchFamily="2" charset="2"/>
                </a:rPr>
                <a:t></a:t>
              </a:r>
              <a:r>
                <a:rPr lang="vi-VN" sz="2000" dirty="0">
                  <a:latin typeface="UTM Avo" panose="02040603050506020204" pitchFamily="18" charset="0"/>
                  <a:sym typeface="Wingdings" panose="05000000000000000000" pitchFamily="2" charset="2"/>
                </a:rPr>
                <a:t>Em học hỏi được sự ham mê đọc sách của nhân vật trong bài đọc. </a:t>
              </a:r>
            </a:p>
          </p:txBody>
        </p:sp>
      </p:grpSp>
      <p:sp>
        <p:nvSpPr>
          <p:cNvPr id="26" name="TextBox 25">
            <a:extLst>
              <a:ext uri="{FF2B5EF4-FFF2-40B4-BE49-F238E27FC236}">
                <a16:creationId xmlns:a16="http://schemas.microsoft.com/office/drawing/2014/main" id="{A617607F-1207-1169-F5FD-350296F6F6C6}"/>
              </a:ext>
            </a:extLst>
          </p:cNvPr>
          <p:cNvSpPr txBox="1"/>
          <p:nvPr/>
        </p:nvSpPr>
        <p:spPr>
          <a:xfrm>
            <a:off x="2337710" y="1981532"/>
            <a:ext cx="8917080" cy="1323439"/>
          </a:xfrm>
          <a:prstGeom prst="rect">
            <a:avLst/>
          </a:prstGeom>
          <a:noFill/>
        </p:spPr>
        <p:txBody>
          <a:bodyPr wrap="square" rtlCol="0">
            <a:spAutoFit/>
          </a:bodyPr>
          <a:lstStyle/>
          <a:p>
            <a:pPr algn="just">
              <a:spcBef>
                <a:spcPts val="600"/>
              </a:spcBef>
              <a:spcAft>
                <a:spcPts val="600"/>
              </a:spcAft>
            </a:pPr>
            <a:r>
              <a:rPr lang="vi-VN" sz="2000" b="1" dirty="0">
                <a:latin typeface="UTM Avo" panose="02040603050506020204" pitchFamily="18" charset="0"/>
                <a:ea typeface="Calibri" panose="020F0502020204030204" pitchFamily="34" charset="0"/>
                <a:cs typeface="Times New Roman" panose="02020603050405020304" pitchFamily="18" charset="0"/>
              </a:rPr>
              <a:t>Câu </a:t>
            </a:r>
            <a:r>
              <a:rPr lang="en-US" sz="2000" b="1" dirty="0">
                <a:latin typeface="UTM Avo" panose="02040603050506020204" pitchFamily="18" charset="0"/>
                <a:ea typeface="Calibri" panose="020F0502020204030204" pitchFamily="34" charset="0"/>
                <a:cs typeface="Times New Roman" panose="02020603050405020304" pitchFamily="18" charset="0"/>
              </a:rPr>
              <a:t>2</a:t>
            </a:r>
            <a:r>
              <a:rPr lang="vi-VN" sz="2000" b="1" dirty="0">
                <a:latin typeface="UTM Avo" panose="02040603050506020204" pitchFamily="18" charset="0"/>
                <a:ea typeface="Calibri" panose="020F0502020204030204" pitchFamily="34" charset="0"/>
                <a:cs typeface="Times New Roman" panose="02020603050405020304" pitchFamily="18" charset="0"/>
              </a:rPr>
              <a:t>. </a:t>
            </a:r>
            <a:r>
              <a:rPr lang="vi-VN" sz="2000" dirty="0">
                <a:latin typeface="UTM Avo" panose="02040603050506020204" pitchFamily="18" charset="0"/>
                <a:ea typeface="Calibri" panose="020F0502020204030204" pitchFamily="34" charset="0"/>
                <a:cs typeface="Times New Roman" panose="02020603050405020304" pitchFamily="18" charset="0"/>
              </a:rPr>
              <a:t>Chia sẻ với bạn:</a:t>
            </a:r>
          </a:p>
          <a:p>
            <a:pPr algn="just">
              <a:spcBef>
                <a:spcPts val="600"/>
              </a:spcBef>
              <a:spcAft>
                <a:spcPts val="600"/>
              </a:spcAft>
            </a:pPr>
            <a:r>
              <a:rPr lang="vi-VN" sz="2000" dirty="0">
                <a:latin typeface="UTM Avo" panose="02040603050506020204" pitchFamily="18" charset="0"/>
                <a:ea typeface="Calibri" panose="020F0502020204030204" pitchFamily="34" charset="0"/>
                <a:cs typeface="Times New Roman" panose="02020603050405020304" pitchFamily="18" charset="0"/>
              </a:rPr>
              <a:t>a) Những điều em đã trải qua giống như nhân vật trong bài đọc trên.</a:t>
            </a:r>
          </a:p>
          <a:p>
            <a:pPr algn="just">
              <a:spcBef>
                <a:spcPts val="600"/>
              </a:spcBef>
              <a:spcAft>
                <a:spcPts val="600"/>
              </a:spcAft>
            </a:pPr>
            <a:r>
              <a:rPr lang="vi-VN" sz="2000" dirty="0">
                <a:latin typeface="UTM Avo" panose="02040603050506020204" pitchFamily="18" charset="0"/>
                <a:ea typeface="Calibri" panose="020F0502020204030204" pitchFamily="34" charset="0"/>
                <a:cs typeface="Times New Roman" panose="02020603050405020304" pitchFamily="18" charset="0"/>
              </a:rPr>
              <a:t>b) Những điều em có thể học hỏi từ nhân vật trong bài đọc trên.</a:t>
            </a:r>
          </a:p>
        </p:txBody>
      </p:sp>
      <p:sp>
        <p:nvSpPr>
          <p:cNvPr id="2" name="Freeform 10">
            <a:extLst>
              <a:ext uri="{FF2B5EF4-FFF2-40B4-BE49-F238E27FC236}">
                <a16:creationId xmlns:a16="http://schemas.microsoft.com/office/drawing/2014/main" id="{2F6B931D-3CBB-2B47-5966-4A6439AAD9E0}"/>
              </a:ext>
            </a:extLst>
          </p:cNvPr>
          <p:cNvSpPr/>
          <p:nvPr/>
        </p:nvSpPr>
        <p:spPr>
          <a:xfrm>
            <a:off x="10552740" y="957079"/>
            <a:ext cx="1636523" cy="1672045"/>
          </a:xfrm>
          <a:custGeom>
            <a:avLst/>
            <a:gdLst/>
            <a:ahLst/>
            <a:cxnLst/>
            <a:rect l="l" t="t" r="r" b="b"/>
            <a:pathLst>
              <a:path w="5769724" h="5643839">
                <a:moveTo>
                  <a:pt x="0" y="0"/>
                </a:moveTo>
                <a:lnTo>
                  <a:pt x="5769724" y="0"/>
                </a:lnTo>
                <a:lnTo>
                  <a:pt x="5769724" y="5643839"/>
                </a:lnTo>
                <a:lnTo>
                  <a:pt x="0" y="564383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3" name="Freeform 11">
            <a:extLst>
              <a:ext uri="{FF2B5EF4-FFF2-40B4-BE49-F238E27FC236}">
                <a16:creationId xmlns:a16="http://schemas.microsoft.com/office/drawing/2014/main" id="{2306B2F5-1F22-F44A-C24E-CF2BA20D131B}"/>
              </a:ext>
            </a:extLst>
          </p:cNvPr>
          <p:cNvSpPr/>
          <p:nvPr/>
        </p:nvSpPr>
        <p:spPr>
          <a:xfrm>
            <a:off x="268855" y="5197022"/>
            <a:ext cx="1523111" cy="1470323"/>
          </a:xfrm>
          <a:custGeom>
            <a:avLst/>
            <a:gdLst/>
            <a:ahLst/>
            <a:cxnLst/>
            <a:rect l="l" t="t" r="r" b="b"/>
            <a:pathLst>
              <a:path w="6840717" h="6455149">
                <a:moveTo>
                  <a:pt x="0" y="0"/>
                </a:moveTo>
                <a:lnTo>
                  <a:pt x="6840716" y="0"/>
                </a:lnTo>
                <a:lnTo>
                  <a:pt x="6840716" y="6455149"/>
                </a:lnTo>
                <a:lnTo>
                  <a:pt x="0" y="645514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Tree>
    <p:extLst>
      <p:ext uri="{BB962C8B-B14F-4D97-AF65-F5344CB8AC3E}">
        <p14:creationId xmlns:p14="http://schemas.microsoft.com/office/powerpoint/2010/main" val="130323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2" name="Group 14">
            <a:extLst>
              <a:ext uri="{FF2B5EF4-FFF2-40B4-BE49-F238E27FC236}">
                <a16:creationId xmlns:a16="http://schemas.microsoft.com/office/drawing/2014/main" id="{CA1EBC0D-A061-4E54-9A42-517D1B4F94FC}"/>
              </a:ext>
            </a:extLst>
          </p:cNvPr>
          <p:cNvGrpSpPr/>
          <p:nvPr/>
        </p:nvGrpSpPr>
        <p:grpSpPr>
          <a:xfrm>
            <a:off x="334997" y="2030743"/>
            <a:ext cx="11522005" cy="4699980"/>
            <a:chOff x="0" y="0"/>
            <a:chExt cx="4088884" cy="643507"/>
          </a:xfrm>
        </p:grpSpPr>
        <p:sp>
          <p:nvSpPr>
            <p:cNvPr id="33" name="Freeform 15">
              <a:extLst>
                <a:ext uri="{FF2B5EF4-FFF2-40B4-BE49-F238E27FC236}">
                  <a16:creationId xmlns:a16="http://schemas.microsoft.com/office/drawing/2014/main" id="{EDAF102B-4F1E-97B4-713A-3F2D5D2268DA}"/>
                </a:ext>
              </a:extLst>
            </p:cNvPr>
            <p:cNvSpPr/>
            <p:nvPr/>
          </p:nvSpPr>
          <p:spPr>
            <a:xfrm>
              <a:off x="0" y="0"/>
              <a:ext cx="4088885" cy="643507"/>
            </a:xfrm>
            <a:custGeom>
              <a:avLst/>
              <a:gdLst/>
              <a:ahLst/>
              <a:cxnLst/>
              <a:rect l="l" t="t" r="r" b="b"/>
              <a:pathLst>
                <a:path w="4088885" h="643507">
                  <a:moveTo>
                    <a:pt x="0" y="0"/>
                  </a:moveTo>
                  <a:lnTo>
                    <a:pt x="4088885" y="0"/>
                  </a:lnTo>
                  <a:lnTo>
                    <a:pt x="4088885" y="643507"/>
                  </a:lnTo>
                  <a:lnTo>
                    <a:pt x="0" y="643507"/>
                  </a:lnTo>
                  <a:close/>
                </a:path>
              </a:pathLst>
            </a:custGeom>
            <a:solidFill>
              <a:srgbClr val="F4C1E9"/>
            </a:solidFill>
          </p:spPr>
          <p:txBody>
            <a:bodyPr/>
            <a:lstStyle/>
            <a:p>
              <a:endParaRPr lang="en-US">
                <a:latin typeface="UTM Avo" panose="02040603050506020204" pitchFamily="18" charset="0"/>
              </a:endParaRPr>
            </a:p>
          </p:txBody>
        </p:sp>
        <p:sp>
          <p:nvSpPr>
            <p:cNvPr id="34" name="TextBox 16">
              <a:extLst>
                <a:ext uri="{FF2B5EF4-FFF2-40B4-BE49-F238E27FC236}">
                  <a16:creationId xmlns:a16="http://schemas.microsoft.com/office/drawing/2014/main" id="{05DB5E85-36ED-3700-6481-FD048668A315}"/>
                </a:ext>
              </a:extLst>
            </p:cNvPr>
            <p:cNvSpPr txBox="1"/>
            <p:nvPr/>
          </p:nvSpPr>
          <p:spPr>
            <a:xfrm>
              <a:off x="0" y="-9525"/>
              <a:ext cx="812800" cy="822325"/>
            </a:xfrm>
            <a:prstGeom prst="rect">
              <a:avLst/>
            </a:prstGeom>
          </p:spPr>
          <p:txBody>
            <a:bodyPr lIns="27432" tIns="27432" rIns="27432" bIns="27432" rtlCol="0" anchor="t"/>
            <a:lstStyle/>
            <a:p>
              <a:pPr algn="ctr">
                <a:lnSpc>
                  <a:spcPts val="1191"/>
                </a:lnSpc>
              </a:pPr>
              <a:endParaRPr>
                <a:latin typeface="UTM Avo" panose="02040603050506020204" pitchFamily="18" charset="0"/>
              </a:endParaRPr>
            </a:p>
          </p:txBody>
        </p:sp>
      </p:grpSp>
      <p:sp>
        <p:nvSpPr>
          <p:cNvPr id="35" name="TextBox 18">
            <a:extLst>
              <a:ext uri="{FF2B5EF4-FFF2-40B4-BE49-F238E27FC236}">
                <a16:creationId xmlns:a16="http://schemas.microsoft.com/office/drawing/2014/main" id="{215DE976-0980-98D4-CC86-CF4B8FAF47FA}"/>
              </a:ext>
            </a:extLst>
          </p:cNvPr>
          <p:cNvSpPr txBox="1"/>
          <p:nvPr/>
        </p:nvSpPr>
        <p:spPr>
          <a:xfrm>
            <a:off x="423812" y="2085173"/>
            <a:ext cx="11344375" cy="4154984"/>
          </a:xfrm>
          <a:prstGeom prst="rect">
            <a:avLst/>
          </a:prstGeom>
        </p:spPr>
        <p:txBody>
          <a:bodyPr wrap="square" lIns="0" tIns="0" rIns="0" bIns="0" rtlCol="0" anchor="t">
            <a:spAutoFit/>
          </a:bodyPr>
          <a:lstStyle/>
          <a:p>
            <a:pPr algn="just">
              <a:lnSpc>
                <a:spcPct val="150000"/>
              </a:lnSpc>
            </a:pPr>
            <a:r>
              <a:rPr lang="vi-VN" sz="2000" b="1" dirty="0">
                <a:latin typeface="UTM Avo" panose="02040603050506020204" pitchFamily="18" charset="0"/>
                <a:ea typeface="Calibri" panose="020F0502020204030204" pitchFamily="34" charset="0"/>
                <a:cs typeface="Times New Roman" panose="02020603050405020304" pitchFamily="18" charset="0"/>
              </a:rPr>
              <a:t>Chú ý cách nghỉ hơi ở các câu dài, nhấn mạnh các từ ngữ quan trọng. </a:t>
            </a:r>
          </a:p>
          <a:p>
            <a:pPr algn="just">
              <a:lnSpc>
                <a:spcPct val="150000"/>
              </a:lnSpc>
            </a:pPr>
            <a:r>
              <a:rPr lang="vi-VN" sz="2000" dirty="0">
                <a:latin typeface="UTM Avo" panose="02040603050506020204" pitchFamily="18" charset="0"/>
                <a:ea typeface="Calibri" panose="020F0502020204030204" pitchFamily="34" charset="0"/>
                <a:cs typeface="Times New Roman" panose="02020603050405020304" pitchFamily="18" charset="0"/>
              </a:rPr>
              <a:t>VD: </a:t>
            </a:r>
          </a:p>
          <a:p>
            <a:pPr algn="just">
              <a:lnSpc>
                <a:spcPct val="150000"/>
              </a:lnSpc>
            </a:pPr>
            <a:r>
              <a:rPr lang="vi-VN" sz="2000" dirty="0">
                <a:latin typeface="UTM Avo" panose="02040603050506020204" pitchFamily="18" charset="0"/>
                <a:ea typeface="Calibri" panose="020F0502020204030204" pitchFamily="34" charset="0"/>
                <a:cs typeface="Times New Roman" panose="02020603050405020304" pitchFamily="18" charset="0"/>
              </a:rPr>
              <a:t>+ Từ khi nghe chủ tôi mách/ những câu chuyện đ</a:t>
            </a:r>
            <a:r>
              <a:rPr lang="en-US" sz="2000" dirty="0">
                <a:latin typeface="UTM Avo" panose="02040603050506020204" pitchFamily="18" charset="0"/>
                <a:ea typeface="Calibri" panose="020F0502020204030204" pitchFamily="34" charset="0"/>
                <a:cs typeface="Times New Roman" panose="02020603050405020304" pitchFamily="18" charset="0"/>
              </a:rPr>
              <a:t>ó</a:t>
            </a:r>
            <a:r>
              <a:rPr lang="vi-VN" sz="2000" dirty="0">
                <a:latin typeface="UTM Avo" panose="02040603050506020204" pitchFamily="18" charset="0"/>
                <a:ea typeface="Calibri" panose="020F0502020204030204" pitchFamily="34" charset="0"/>
                <a:cs typeface="Times New Roman" panose="02020603050405020304" pitchFamily="18" charset="0"/>
              </a:rPr>
              <a:t> và vô số những câu chuyện tương tự/ được viết trong các </a:t>
            </a:r>
            <a:r>
              <a:rPr lang="vi-VN" sz="2000" b="1" dirty="0">
                <a:latin typeface="UTM Avo" panose="02040603050506020204" pitchFamily="18" charset="0"/>
                <a:ea typeface="Calibri" panose="020F0502020204030204" pitchFamily="34" charset="0"/>
                <a:cs typeface="Times New Roman" panose="02020603050405020304" pitchFamily="18" charset="0"/>
              </a:rPr>
              <a:t>cuốn sách</a:t>
            </a:r>
            <a:r>
              <a:rPr lang="vi-VN" sz="2000" dirty="0">
                <a:latin typeface="UTM Avo" panose="02040603050506020204" pitchFamily="18" charset="0"/>
                <a:ea typeface="Calibri" panose="020F0502020204030204" pitchFamily="34" charset="0"/>
                <a:cs typeface="Times New Roman" panose="02020603050405020304" pitchFamily="18" charset="0"/>
              </a:rPr>
              <a:t>,/ tôi cố gắng học chữ/ để có thể </a:t>
            </a:r>
            <a:r>
              <a:rPr lang="vi-VN" sz="2000" b="1" dirty="0">
                <a:latin typeface="UTM Avo" panose="02040603050506020204" pitchFamily="18" charset="0"/>
                <a:ea typeface="Calibri" panose="020F0502020204030204" pitchFamily="34" charset="0"/>
                <a:cs typeface="Times New Roman" panose="02020603050405020304" pitchFamily="18" charset="0"/>
              </a:rPr>
              <a:t>tự mình</a:t>
            </a:r>
            <a:r>
              <a:rPr lang="vi-VN" sz="2000" dirty="0">
                <a:latin typeface="UTM Avo" panose="02040603050506020204" pitchFamily="18" charset="0"/>
                <a:ea typeface="Calibri" panose="020F0502020204030204" pitchFamily="34" charset="0"/>
                <a:cs typeface="Times New Roman" panose="02020603050405020304" pitchFamily="18" charset="0"/>
              </a:rPr>
              <a:t> khám phá thế giới </a:t>
            </a:r>
            <a:r>
              <a:rPr lang="vi-VN" sz="2000" b="1" dirty="0">
                <a:latin typeface="UTM Avo" panose="02040603050506020204" pitchFamily="18" charset="0"/>
                <a:ea typeface="Calibri" panose="020F0502020204030204" pitchFamily="34" charset="0"/>
                <a:cs typeface="Times New Roman" panose="02020603050405020304" pitchFamily="18" charset="0"/>
              </a:rPr>
              <a:t>kì diệu </a:t>
            </a:r>
            <a:r>
              <a:rPr lang="vi-VN" sz="2000" dirty="0">
                <a:latin typeface="UTM Avo" panose="02040603050506020204" pitchFamily="18" charset="0"/>
                <a:ea typeface="Calibri" panose="020F0502020204030204" pitchFamily="34" charset="0"/>
                <a:cs typeface="Times New Roman" panose="02020603050405020304" pitchFamily="18" charset="0"/>
              </a:rPr>
              <a:t>kia.</a:t>
            </a:r>
          </a:p>
          <a:p>
            <a:pPr algn="just">
              <a:lnSpc>
                <a:spcPct val="150000"/>
              </a:lnSpc>
            </a:pPr>
            <a:r>
              <a:rPr lang="vi-VN" sz="2000" dirty="0">
                <a:latin typeface="UTM Avo" panose="02040603050506020204" pitchFamily="18" charset="0"/>
                <a:ea typeface="Calibri" panose="020F0502020204030204" pitchFamily="34" charset="0"/>
                <a:cs typeface="Times New Roman" panose="02020603050405020304" pitchFamily="18" charset="0"/>
              </a:rPr>
              <a:t>+ Tôi </a:t>
            </a:r>
            <a:r>
              <a:rPr lang="vi-VN" sz="2000" b="1" dirty="0">
                <a:latin typeface="UTM Avo" panose="02040603050506020204" pitchFamily="18" charset="0"/>
                <a:ea typeface="Calibri" panose="020F0502020204030204" pitchFamily="34" charset="0"/>
                <a:cs typeface="Times New Roman" panose="02020603050405020304" pitchFamily="18" charset="0"/>
              </a:rPr>
              <a:t>khóc cười </a:t>
            </a:r>
            <a:r>
              <a:rPr lang="vi-VN" sz="2000" dirty="0">
                <a:latin typeface="UTM Avo" panose="02040603050506020204" pitchFamily="18" charset="0"/>
                <a:ea typeface="Calibri" panose="020F0502020204030204" pitchFamily="34" charset="0"/>
                <a:cs typeface="Times New Roman" panose="02020603050405020304" pitchFamily="18" charset="0"/>
              </a:rPr>
              <a:t>qua những trang sách,/ ngạc nhiên thấy mình trải qua những </a:t>
            </a:r>
            <a:r>
              <a:rPr lang="vi-VN" sz="2000" b="1" dirty="0">
                <a:latin typeface="UTM Avo" panose="02040603050506020204" pitchFamily="18" charset="0"/>
                <a:ea typeface="Calibri" panose="020F0502020204030204" pitchFamily="34" charset="0"/>
                <a:cs typeface="Times New Roman" panose="02020603050405020304" pitchFamily="18" charset="0"/>
              </a:rPr>
              <a:t>cảm xúc</a:t>
            </a:r>
            <a:r>
              <a:rPr lang="vi-VN" sz="2000" dirty="0">
                <a:latin typeface="UTM Avo" panose="02040603050506020204" pitchFamily="18" charset="0"/>
                <a:ea typeface="Calibri" panose="020F0502020204030204" pitchFamily="34" charset="0"/>
                <a:cs typeface="Times New Roman" panose="02020603050405020304" pitchFamily="18" charset="0"/>
              </a:rPr>
              <a:t>/ mà trên thực tế/ tôi chưa đủ lớn để </a:t>
            </a:r>
            <a:r>
              <a:rPr lang="vi-VN" sz="2000" b="1" dirty="0">
                <a:latin typeface="UTM Avo" panose="02040603050506020204" pitchFamily="18" charset="0"/>
                <a:ea typeface="Calibri" panose="020F0502020204030204" pitchFamily="34" charset="0"/>
                <a:cs typeface="Times New Roman" panose="02020603050405020304" pitchFamily="18" charset="0"/>
              </a:rPr>
              <a:t>trải nghiệm </a:t>
            </a:r>
            <a:r>
              <a:rPr lang="vi-VN" sz="2000" dirty="0">
                <a:latin typeface="UTM Avo" panose="02040603050506020204" pitchFamily="18" charset="0"/>
                <a:ea typeface="Calibri" panose="020F0502020204030204" pitchFamily="34" charset="0"/>
                <a:cs typeface="Times New Roman" panose="02020603050405020304" pitchFamily="18" charset="0"/>
              </a:rPr>
              <a:t>ngoài đời.</a:t>
            </a:r>
          </a:p>
          <a:p>
            <a:pPr algn="just">
              <a:lnSpc>
                <a:spcPct val="150000"/>
              </a:lnSpc>
            </a:pPr>
            <a:r>
              <a:rPr lang="vi-VN" sz="2000" dirty="0">
                <a:latin typeface="UTM Avo" panose="02040603050506020204" pitchFamily="18" charset="0"/>
                <a:ea typeface="Calibri" panose="020F0502020204030204" pitchFamily="34" charset="0"/>
                <a:cs typeface="Times New Roman" panose="02020603050405020304" pitchFamily="18" charset="0"/>
              </a:rPr>
              <a:t>+ Sách đã bồi đắp </a:t>
            </a:r>
            <a:r>
              <a:rPr lang="vi-VN" sz="2000" b="1" dirty="0">
                <a:latin typeface="UTM Avo" panose="02040603050506020204" pitchFamily="18" charset="0"/>
                <a:ea typeface="Calibri" panose="020F0502020204030204" pitchFamily="34" charset="0"/>
                <a:cs typeface="Times New Roman" panose="02020603050405020304" pitchFamily="18" charset="0"/>
              </a:rPr>
              <a:t>tâm hồn</a:t>
            </a:r>
            <a:r>
              <a:rPr lang="vi-VN" sz="2000" dirty="0">
                <a:latin typeface="UTM Avo" panose="02040603050506020204" pitchFamily="18" charset="0"/>
                <a:ea typeface="Calibri" panose="020F0502020204030204" pitchFamily="34" charset="0"/>
                <a:cs typeface="Times New Roman" panose="02020603050405020304" pitchFamily="18" charset="0"/>
              </a:rPr>
              <a:t>,/ làm giàu c</a:t>
            </a:r>
            <a:r>
              <a:rPr lang="en-US" sz="2000" dirty="0">
                <a:latin typeface="UTM Avo" panose="02040603050506020204" pitchFamily="18" charset="0"/>
                <a:ea typeface="Calibri" panose="020F0502020204030204" pitchFamily="34" charset="0"/>
                <a:cs typeface="Times New Roman" panose="02020603050405020304" pitchFamily="18" charset="0"/>
              </a:rPr>
              <a:t>ó</a:t>
            </a:r>
            <a:r>
              <a:rPr lang="vi-VN" sz="2000" dirty="0">
                <a:latin typeface="UTM Avo" panose="02040603050506020204" pitchFamily="18" charset="0"/>
                <a:ea typeface="Calibri" panose="020F0502020204030204" pitchFamily="34" charset="0"/>
                <a:cs typeface="Times New Roman" panose="02020603050405020304" pitchFamily="18" charset="0"/>
              </a:rPr>
              <a:t>/ và làm trưởng thành </a:t>
            </a:r>
            <a:r>
              <a:rPr lang="vi-VN" sz="2000" b="1" dirty="0">
                <a:latin typeface="UTM Avo" panose="02040603050506020204" pitchFamily="18" charset="0"/>
                <a:ea typeface="Calibri" panose="020F0502020204030204" pitchFamily="34" charset="0"/>
                <a:cs typeface="Times New Roman" panose="02020603050405020304" pitchFamily="18" charset="0"/>
              </a:rPr>
              <a:t>tình cảm </a:t>
            </a:r>
            <a:r>
              <a:rPr lang="vi-VN" sz="2000" dirty="0">
                <a:latin typeface="UTM Avo" panose="02040603050506020204" pitchFamily="18" charset="0"/>
                <a:ea typeface="Calibri" panose="020F0502020204030204" pitchFamily="34" charset="0"/>
                <a:cs typeface="Times New Roman" panose="02020603050405020304" pitchFamily="18" charset="0"/>
              </a:rPr>
              <a:t>một đứa bé,/ mài sắc một cách tự nhiên/ các ý niệm đạo đức/ qua sự </a:t>
            </a:r>
            <a:r>
              <a:rPr lang="vi-VN" sz="2000" b="1" dirty="0">
                <a:latin typeface="UTM Avo" panose="02040603050506020204" pitchFamily="18" charset="0"/>
                <a:ea typeface="Calibri" panose="020F0502020204030204" pitchFamily="34" charset="0"/>
                <a:cs typeface="Times New Roman" panose="02020603050405020304" pitchFamily="18" charset="0"/>
              </a:rPr>
              <a:t>yêu ghét </a:t>
            </a:r>
            <a:r>
              <a:rPr lang="vi-VN" sz="2000" dirty="0">
                <a:latin typeface="UTM Avo" panose="02040603050506020204" pitchFamily="18" charset="0"/>
                <a:ea typeface="Calibri" panose="020F0502020204030204" pitchFamily="34" charset="0"/>
                <a:cs typeface="Times New Roman" panose="02020603050405020304" pitchFamily="18" charset="0"/>
              </a:rPr>
              <a:t>với người hiền/ kẻ ác/ và đặc biệt/ mở rộng đến </a:t>
            </a:r>
            <a:r>
              <a:rPr lang="vi-VN" sz="2000" b="1" dirty="0">
                <a:latin typeface="UTM Avo" panose="02040603050506020204" pitchFamily="18" charset="0"/>
                <a:ea typeface="Calibri" panose="020F0502020204030204" pitchFamily="34" charset="0"/>
                <a:cs typeface="Times New Roman" panose="02020603050405020304" pitchFamily="18" charset="0"/>
              </a:rPr>
              <a:t>vô biên</a:t>
            </a:r>
            <a:r>
              <a:rPr lang="vi-VN" sz="2000" dirty="0">
                <a:latin typeface="UTM Avo" panose="02040603050506020204" pitchFamily="18" charset="0"/>
                <a:ea typeface="Calibri" panose="020F0502020204030204" pitchFamily="34" charset="0"/>
                <a:cs typeface="Times New Roman" panose="02020603050405020304" pitchFamily="18" charset="0"/>
              </a:rPr>
              <a:t>/ bờ cõi của </a:t>
            </a:r>
            <a:r>
              <a:rPr lang="vi-VN" sz="2000" b="1" dirty="0">
                <a:latin typeface="UTM Avo" panose="02040603050506020204" pitchFamily="18" charset="0"/>
                <a:ea typeface="Calibri" panose="020F0502020204030204" pitchFamily="34" charset="0"/>
                <a:cs typeface="Times New Roman" panose="02020603050405020304" pitchFamily="18" charset="0"/>
              </a:rPr>
              <a:t>trí tưởng tượng</a:t>
            </a:r>
            <a:r>
              <a:rPr lang="vi-VN" sz="2000" dirty="0">
                <a:latin typeface="UTM Avo" panose="02040603050506020204" pitchFamily="18" charset="0"/>
                <a:ea typeface="Calibri" panose="020F0502020204030204" pitchFamily="34" charset="0"/>
                <a:cs typeface="Times New Roman" panose="02020603050405020304" pitchFamily="18" charset="0"/>
              </a:rPr>
              <a:t>.</a:t>
            </a:r>
          </a:p>
        </p:txBody>
      </p:sp>
      <p:sp>
        <p:nvSpPr>
          <p:cNvPr id="36" name="TextBox 32">
            <a:extLst>
              <a:ext uri="{FF2B5EF4-FFF2-40B4-BE49-F238E27FC236}">
                <a16:creationId xmlns:a16="http://schemas.microsoft.com/office/drawing/2014/main" id="{522D9C50-D2A5-7C7C-81E4-7DD16F4BFD5B}"/>
              </a:ext>
            </a:extLst>
          </p:cNvPr>
          <p:cNvSpPr txBox="1"/>
          <p:nvPr/>
        </p:nvSpPr>
        <p:spPr>
          <a:xfrm>
            <a:off x="1378084" y="1454449"/>
            <a:ext cx="9435829" cy="482055"/>
          </a:xfrm>
          <a:prstGeom prst="rect">
            <a:avLst/>
          </a:prstGeom>
        </p:spPr>
        <p:txBody>
          <a:bodyPr wrap="square" lIns="0" tIns="0" rIns="0" bIns="0" rtlCol="0" anchor="t">
            <a:spAutoFit/>
          </a:bodyPr>
          <a:lstStyle/>
          <a:p>
            <a:pPr algn="ctr">
              <a:lnSpc>
                <a:spcPct val="150000"/>
              </a:lnSpc>
            </a:pPr>
            <a:r>
              <a:rPr lang="vi-VN" sz="24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Em hãy đọc diễn cảm bài đọc </a:t>
            </a:r>
            <a:r>
              <a:rPr lang="vi-VN" sz="2400" b="1" i="1" dirty="0">
                <a:solidFill>
                  <a:schemeClr val="bg1"/>
                </a:solidFill>
                <a:latin typeface="UTM Avo" panose="02040603050506020204" pitchFamily="18" charset="0"/>
                <a:ea typeface="Calibri" panose="020F0502020204030204" pitchFamily="34" charset="0"/>
                <a:cs typeface="Times New Roman" panose="02020603050405020304" pitchFamily="18" charset="0"/>
              </a:rPr>
              <a:t>Những trang sách tuổi thơ.</a:t>
            </a:r>
          </a:p>
        </p:txBody>
      </p:sp>
    </p:spTree>
    <p:extLst>
      <p:ext uri="{BB962C8B-B14F-4D97-AF65-F5344CB8AC3E}">
        <p14:creationId xmlns:p14="http://schemas.microsoft.com/office/powerpoint/2010/main" val="380805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750"/>
                                        <p:tgtEl>
                                          <p:spTgt spid="35"/>
                                        </p:tgtEl>
                                      </p:cBhvr>
                                    </p:animEffect>
                                  </p:childTnLst>
                                </p:cTn>
                              </p:par>
                              <p:par>
                                <p:cTn id="13" presetID="16" presetClass="entr" presetSubtype="21"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D468CD7-5853-6C32-93ED-1E29A53C5AB4}"/>
              </a:ext>
            </a:extLst>
          </p:cNvPr>
          <p:cNvGrpSpPr/>
          <p:nvPr/>
        </p:nvGrpSpPr>
        <p:grpSpPr>
          <a:xfrm>
            <a:off x="1003951" y="1874332"/>
            <a:ext cx="9092170" cy="3767711"/>
            <a:chOff x="421481" y="1738145"/>
            <a:chExt cx="9092170" cy="3767711"/>
          </a:xfrm>
        </p:grpSpPr>
        <p:grpSp>
          <p:nvGrpSpPr>
            <p:cNvPr id="3" name="Group 14">
              <a:extLst>
                <a:ext uri="{FF2B5EF4-FFF2-40B4-BE49-F238E27FC236}">
                  <a16:creationId xmlns:a16="http://schemas.microsoft.com/office/drawing/2014/main" id="{8E30B7B4-21B2-E4CC-AE89-4EC937FFCB9A}"/>
                </a:ext>
              </a:extLst>
            </p:cNvPr>
            <p:cNvGrpSpPr/>
            <p:nvPr/>
          </p:nvGrpSpPr>
          <p:grpSpPr>
            <a:xfrm>
              <a:off x="953310" y="2095584"/>
              <a:ext cx="8560341" cy="3410272"/>
              <a:chOff x="0" y="0"/>
              <a:chExt cx="4088884" cy="643507"/>
            </a:xfrm>
          </p:grpSpPr>
          <p:sp>
            <p:nvSpPr>
              <p:cNvPr id="4" name="Freeform 15">
                <a:extLst>
                  <a:ext uri="{FF2B5EF4-FFF2-40B4-BE49-F238E27FC236}">
                    <a16:creationId xmlns:a16="http://schemas.microsoft.com/office/drawing/2014/main" id="{1FFFBA14-3783-D65B-2E26-5A54B69867C6}"/>
                  </a:ext>
                </a:extLst>
              </p:cNvPr>
              <p:cNvSpPr/>
              <p:nvPr/>
            </p:nvSpPr>
            <p:spPr>
              <a:xfrm>
                <a:off x="0" y="0"/>
                <a:ext cx="4088885" cy="643507"/>
              </a:xfrm>
              <a:custGeom>
                <a:avLst/>
                <a:gdLst/>
                <a:ahLst/>
                <a:cxnLst/>
                <a:rect l="l" t="t" r="r" b="b"/>
                <a:pathLst>
                  <a:path w="4088885" h="643507">
                    <a:moveTo>
                      <a:pt x="0" y="0"/>
                    </a:moveTo>
                    <a:lnTo>
                      <a:pt x="4088885" y="0"/>
                    </a:lnTo>
                    <a:lnTo>
                      <a:pt x="4088885" y="643507"/>
                    </a:lnTo>
                    <a:lnTo>
                      <a:pt x="0" y="643507"/>
                    </a:lnTo>
                    <a:close/>
                  </a:path>
                </a:pathLst>
              </a:custGeom>
              <a:solidFill>
                <a:srgbClr val="D2EDFF"/>
              </a:solidFill>
            </p:spPr>
            <p:txBody>
              <a:bodyPr/>
              <a:lstStyle/>
              <a:p>
                <a:endParaRPr lang="en-US">
                  <a:latin typeface="UTM Avo" panose="02040603050506020204" pitchFamily="18" charset="0"/>
                </a:endParaRPr>
              </a:p>
            </p:txBody>
          </p:sp>
          <p:sp>
            <p:nvSpPr>
              <p:cNvPr id="5" name="TextBox 16">
                <a:extLst>
                  <a:ext uri="{FF2B5EF4-FFF2-40B4-BE49-F238E27FC236}">
                    <a16:creationId xmlns:a16="http://schemas.microsoft.com/office/drawing/2014/main" id="{25EC2F63-7F2A-C1BD-5DE5-BA536DDD0B70}"/>
                  </a:ext>
                </a:extLst>
              </p:cNvPr>
              <p:cNvSpPr txBox="1"/>
              <p:nvPr/>
            </p:nvSpPr>
            <p:spPr>
              <a:xfrm>
                <a:off x="0" y="-9525"/>
                <a:ext cx="812800" cy="822325"/>
              </a:xfrm>
              <a:prstGeom prst="rect">
                <a:avLst/>
              </a:prstGeom>
            </p:spPr>
            <p:txBody>
              <a:bodyPr lIns="27432" tIns="27432" rIns="27432" bIns="27432" rtlCol="0" anchor="t"/>
              <a:lstStyle/>
              <a:p>
                <a:pPr algn="ctr">
                  <a:lnSpc>
                    <a:spcPts val="1191"/>
                  </a:lnSpc>
                </a:pPr>
                <a:endParaRPr>
                  <a:latin typeface="UTM Avo" panose="02040603050506020204" pitchFamily="18" charset="0"/>
                </a:endParaRPr>
              </a:p>
            </p:txBody>
          </p:sp>
        </p:grpSp>
        <p:grpSp>
          <p:nvGrpSpPr>
            <p:cNvPr id="6" name="Group 17">
              <a:extLst>
                <a:ext uri="{FF2B5EF4-FFF2-40B4-BE49-F238E27FC236}">
                  <a16:creationId xmlns:a16="http://schemas.microsoft.com/office/drawing/2014/main" id="{6189131B-46E4-C3CC-FF3B-5BAEDCA07577}"/>
                </a:ext>
              </a:extLst>
            </p:cNvPr>
            <p:cNvGrpSpPr/>
            <p:nvPr/>
          </p:nvGrpSpPr>
          <p:grpSpPr>
            <a:xfrm>
              <a:off x="421481" y="1738145"/>
              <a:ext cx="1690855" cy="1690855"/>
              <a:chOff x="0" y="0"/>
              <a:chExt cx="812800" cy="812800"/>
            </a:xfrm>
          </p:grpSpPr>
          <p:sp>
            <p:nvSpPr>
              <p:cNvPr id="7" name="Freeform 18">
                <a:extLst>
                  <a:ext uri="{FF2B5EF4-FFF2-40B4-BE49-F238E27FC236}">
                    <a16:creationId xmlns:a16="http://schemas.microsoft.com/office/drawing/2014/main" id="{6645C2A2-2485-7B0F-A5AE-B1AAC410B46E}"/>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2EDFF"/>
              </a:solidFill>
            </p:spPr>
            <p:txBody>
              <a:bodyPr/>
              <a:lstStyle/>
              <a:p>
                <a:endParaRPr lang="en-US">
                  <a:latin typeface="UTM Avo" panose="02040603050506020204" pitchFamily="18" charset="0"/>
                </a:endParaRPr>
              </a:p>
            </p:txBody>
          </p:sp>
          <p:sp>
            <p:nvSpPr>
              <p:cNvPr id="8" name="TextBox 19">
                <a:extLst>
                  <a:ext uri="{FF2B5EF4-FFF2-40B4-BE49-F238E27FC236}">
                    <a16:creationId xmlns:a16="http://schemas.microsoft.com/office/drawing/2014/main" id="{DC1EEF0C-B850-C1AA-F5BB-5897011C4561}"/>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latin typeface="UTM Avo" panose="02040603050506020204" pitchFamily="18" charset="0"/>
                </a:endParaRPr>
              </a:p>
            </p:txBody>
          </p:sp>
        </p:grpSp>
        <p:grpSp>
          <p:nvGrpSpPr>
            <p:cNvPr id="9" name="Group 20">
              <a:extLst>
                <a:ext uri="{FF2B5EF4-FFF2-40B4-BE49-F238E27FC236}">
                  <a16:creationId xmlns:a16="http://schemas.microsoft.com/office/drawing/2014/main" id="{71C24F3E-8D3B-7121-7FF5-582085BBF324}"/>
                </a:ext>
              </a:extLst>
            </p:cNvPr>
            <p:cNvGrpSpPr/>
            <p:nvPr/>
          </p:nvGrpSpPr>
          <p:grpSpPr>
            <a:xfrm>
              <a:off x="612360" y="1932516"/>
              <a:ext cx="1309097" cy="1309097"/>
              <a:chOff x="0" y="0"/>
              <a:chExt cx="1745463" cy="1745463"/>
            </a:xfrm>
          </p:grpSpPr>
          <p:grpSp>
            <p:nvGrpSpPr>
              <p:cNvPr id="10" name="Group 21">
                <a:extLst>
                  <a:ext uri="{FF2B5EF4-FFF2-40B4-BE49-F238E27FC236}">
                    <a16:creationId xmlns:a16="http://schemas.microsoft.com/office/drawing/2014/main" id="{FFF65B07-8D36-69A7-2EB3-9FE7A4A80FA2}"/>
                  </a:ext>
                </a:extLst>
              </p:cNvPr>
              <p:cNvGrpSpPr/>
              <p:nvPr/>
            </p:nvGrpSpPr>
            <p:grpSpPr>
              <a:xfrm>
                <a:off x="0" y="0"/>
                <a:ext cx="1745463" cy="1745463"/>
                <a:chOff x="0" y="0"/>
                <a:chExt cx="812800" cy="812800"/>
              </a:xfrm>
            </p:grpSpPr>
            <p:sp>
              <p:nvSpPr>
                <p:cNvPr id="12" name="Freeform 22">
                  <a:extLst>
                    <a:ext uri="{FF2B5EF4-FFF2-40B4-BE49-F238E27FC236}">
                      <a16:creationId xmlns:a16="http://schemas.microsoft.com/office/drawing/2014/main" id="{73B2694F-1A82-4A24-4A42-4D758C16765E}"/>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latin typeface="UTM Avo" panose="02040603050506020204" pitchFamily="18" charset="0"/>
                  </a:endParaRPr>
                </a:p>
              </p:txBody>
            </p:sp>
            <p:sp>
              <p:nvSpPr>
                <p:cNvPr id="13" name="TextBox 23">
                  <a:extLst>
                    <a:ext uri="{FF2B5EF4-FFF2-40B4-BE49-F238E27FC236}">
                      <a16:creationId xmlns:a16="http://schemas.microsoft.com/office/drawing/2014/main" id="{5D4C3A68-28CD-4760-6901-9B9617973558}"/>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latin typeface="UTM Avo" panose="02040603050506020204" pitchFamily="18" charset="0"/>
                  </a:endParaRPr>
                </a:p>
              </p:txBody>
            </p:sp>
          </p:grpSp>
          <p:sp>
            <p:nvSpPr>
              <p:cNvPr id="11" name="Freeform 24">
                <a:extLst>
                  <a:ext uri="{FF2B5EF4-FFF2-40B4-BE49-F238E27FC236}">
                    <a16:creationId xmlns:a16="http://schemas.microsoft.com/office/drawing/2014/main" id="{F5A8E442-7C43-3C24-1752-91498D9DD96C}"/>
                  </a:ext>
                </a:extLst>
              </p:cNvPr>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2"/>
                <a:stretch>
                  <a:fillRect/>
                </a:stretch>
              </a:blipFill>
            </p:spPr>
            <p:txBody>
              <a:bodyPr/>
              <a:lstStyle/>
              <a:p>
                <a:endParaRPr lang="en-US">
                  <a:latin typeface="UTM Avo" panose="02040603050506020204" pitchFamily="18" charset="0"/>
                </a:endParaRPr>
              </a:p>
            </p:txBody>
          </p:sp>
        </p:grpSp>
        <p:sp>
          <p:nvSpPr>
            <p:cNvPr id="15" name="TextBox 27">
              <a:extLst>
                <a:ext uri="{FF2B5EF4-FFF2-40B4-BE49-F238E27FC236}">
                  <a16:creationId xmlns:a16="http://schemas.microsoft.com/office/drawing/2014/main" id="{C55FCB79-9316-E4A8-4FF8-BCCAB83698D4}"/>
                </a:ext>
              </a:extLst>
            </p:cNvPr>
            <p:cNvSpPr txBox="1"/>
            <p:nvPr/>
          </p:nvSpPr>
          <p:spPr>
            <a:xfrm>
              <a:off x="1402416" y="2942760"/>
              <a:ext cx="7505629" cy="1715919"/>
            </a:xfrm>
            <a:prstGeom prst="rect">
              <a:avLst/>
            </a:prstGeom>
          </p:spPr>
          <p:txBody>
            <a:bodyPr wrap="square" lIns="0" tIns="0" rIns="0" bIns="0" rtlCol="0" anchor="t">
              <a:spAutoFit/>
            </a:bodyPr>
            <a:lstStyle/>
            <a:p>
              <a:pPr marL="259080" lvl="1" algn="ctr">
                <a:lnSpc>
                  <a:spcPct val="150000"/>
                </a:lnSpc>
              </a:pPr>
              <a:r>
                <a:rPr lang="en-US" sz="4000" dirty="0" err="1">
                  <a:solidFill>
                    <a:srgbClr val="000000"/>
                  </a:solidFill>
                  <a:latin typeface="UTM Avo" panose="02040603050506020204" pitchFamily="18" charset="0"/>
                </a:rPr>
                <a:t>Tìm</a:t>
              </a:r>
              <a:r>
                <a:rPr lang="en-US" sz="4000" dirty="0">
                  <a:solidFill>
                    <a:srgbClr val="000000"/>
                  </a:solidFill>
                  <a:latin typeface="UTM Avo" panose="02040603050506020204" pitchFamily="18" charset="0"/>
                </a:rPr>
                <a:t> </a:t>
              </a:r>
              <a:r>
                <a:rPr lang="en-US" sz="4000" dirty="0" err="1">
                  <a:solidFill>
                    <a:srgbClr val="000000"/>
                  </a:solidFill>
                  <a:latin typeface="UTM Avo" panose="02040603050506020204" pitchFamily="18" charset="0"/>
                </a:rPr>
                <a:t>đọc</a:t>
              </a:r>
              <a:r>
                <a:rPr lang="en-US" sz="4000" dirty="0">
                  <a:solidFill>
                    <a:srgbClr val="000000"/>
                  </a:solidFill>
                  <a:latin typeface="UTM Avo" panose="02040603050506020204" pitchFamily="18" charset="0"/>
                </a:rPr>
                <a:t> </a:t>
              </a:r>
              <a:r>
                <a:rPr lang="en-US" sz="4000" dirty="0" err="1">
                  <a:solidFill>
                    <a:srgbClr val="000000"/>
                  </a:solidFill>
                  <a:latin typeface="UTM Avo" panose="02040603050506020204" pitchFamily="18" charset="0"/>
                </a:rPr>
                <a:t>những</a:t>
              </a:r>
              <a:r>
                <a:rPr lang="en-US" sz="4000" dirty="0">
                  <a:solidFill>
                    <a:srgbClr val="000000"/>
                  </a:solidFill>
                  <a:latin typeface="UTM Avo" panose="02040603050506020204" pitchFamily="18" charset="0"/>
                </a:rPr>
                <a:t> </a:t>
              </a:r>
              <a:r>
                <a:rPr lang="en-US" sz="4000" dirty="0" err="1">
                  <a:solidFill>
                    <a:srgbClr val="000000"/>
                  </a:solidFill>
                  <a:latin typeface="UTM Avo" panose="02040603050506020204" pitchFamily="18" charset="0"/>
                </a:rPr>
                <a:t>bài</a:t>
              </a:r>
              <a:r>
                <a:rPr lang="en-US" sz="4000" dirty="0">
                  <a:solidFill>
                    <a:srgbClr val="000000"/>
                  </a:solidFill>
                  <a:latin typeface="UTM Avo" panose="02040603050506020204" pitchFamily="18" charset="0"/>
                </a:rPr>
                <a:t> </a:t>
              </a:r>
              <a:r>
                <a:rPr lang="en-US" sz="4000" dirty="0" err="1">
                  <a:solidFill>
                    <a:srgbClr val="000000"/>
                  </a:solidFill>
                  <a:latin typeface="UTM Avo" panose="02040603050506020204" pitchFamily="18" charset="0"/>
                </a:rPr>
                <a:t>viết</a:t>
              </a:r>
              <a:r>
                <a:rPr lang="en-US" sz="4000" dirty="0">
                  <a:solidFill>
                    <a:srgbClr val="000000"/>
                  </a:solidFill>
                  <a:latin typeface="UTM Avo" panose="02040603050506020204" pitchFamily="18" charset="0"/>
                </a:rPr>
                <a:t> </a:t>
              </a:r>
              <a:r>
                <a:rPr lang="en-US" sz="4000" dirty="0" err="1">
                  <a:solidFill>
                    <a:srgbClr val="000000"/>
                  </a:solidFill>
                  <a:latin typeface="UTM Avo" panose="02040603050506020204" pitchFamily="18" charset="0"/>
                </a:rPr>
                <a:t>về</a:t>
              </a:r>
              <a:r>
                <a:rPr lang="en-US" sz="4000" dirty="0">
                  <a:solidFill>
                    <a:srgbClr val="000000"/>
                  </a:solidFill>
                  <a:latin typeface="UTM Avo" panose="02040603050506020204" pitchFamily="18" charset="0"/>
                </a:rPr>
                <a:t> </a:t>
              </a:r>
              <a:r>
                <a:rPr lang="en-US" sz="4000" dirty="0" err="1">
                  <a:solidFill>
                    <a:srgbClr val="000000"/>
                  </a:solidFill>
                  <a:latin typeface="UTM Avo" panose="02040603050506020204" pitchFamily="18" charset="0"/>
                </a:rPr>
                <a:t>chủ</a:t>
              </a:r>
              <a:r>
                <a:rPr lang="en-US" sz="4000" dirty="0">
                  <a:solidFill>
                    <a:srgbClr val="000000"/>
                  </a:solidFill>
                  <a:latin typeface="UTM Avo" panose="02040603050506020204" pitchFamily="18" charset="0"/>
                </a:rPr>
                <a:t> </a:t>
              </a:r>
              <a:r>
                <a:rPr lang="en-US" sz="4000" dirty="0" err="1">
                  <a:solidFill>
                    <a:srgbClr val="000000"/>
                  </a:solidFill>
                  <a:latin typeface="UTM Avo" panose="02040603050506020204" pitchFamily="18" charset="0"/>
                </a:rPr>
                <a:t>điểm</a:t>
              </a:r>
              <a:r>
                <a:rPr lang="en-US" sz="4000" dirty="0">
                  <a:solidFill>
                    <a:srgbClr val="000000"/>
                  </a:solidFill>
                  <a:latin typeface="UTM Avo" panose="02040603050506020204" pitchFamily="18" charset="0"/>
                </a:rPr>
                <a:t> </a:t>
              </a:r>
              <a:r>
                <a:rPr lang="en-US" sz="4000" b="1" i="1" dirty="0">
                  <a:solidFill>
                    <a:srgbClr val="000000"/>
                  </a:solidFill>
                  <a:latin typeface="UTM Avo" panose="02040603050506020204" pitchFamily="18" charset="0"/>
                </a:rPr>
                <a:t>Kho </a:t>
              </a:r>
              <a:r>
                <a:rPr lang="en-US" sz="4000" b="1" i="1" dirty="0" err="1">
                  <a:solidFill>
                    <a:srgbClr val="000000"/>
                  </a:solidFill>
                  <a:latin typeface="UTM Avo" panose="02040603050506020204" pitchFamily="18" charset="0"/>
                </a:rPr>
                <a:t>báu</a:t>
              </a:r>
              <a:r>
                <a:rPr lang="en-US" sz="4000" b="1" i="1" dirty="0">
                  <a:solidFill>
                    <a:srgbClr val="000000"/>
                  </a:solidFill>
                  <a:latin typeface="UTM Avo" panose="02040603050506020204" pitchFamily="18" charset="0"/>
                </a:rPr>
                <a:t> </a:t>
              </a:r>
              <a:r>
                <a:rPr lang="en-US" sz="4000" b="1" i="1" dirty="0" err="1">
                  <a:solidFill>
                    <a:srgbClr val="000000"/>
                  </a:solidFill>
                  <a:latin typeface="UTM Avo" panose="02040603050506020204" pitchFamily="18" charset="0"/>
                </a:rPr>
                <a:t>của</a:t>
              </a:r>
              <a:r>
                <a:rPr lang="en-US" sz="4000" b="1" i="1" dirty="0">
                  <a:solidFill>
                    <a:srgbClr val="000000"/>
                  </a:solidFill>
                  <a:latin typeface="UTM Avo" panose="02040603050506020204" pitchFamily="18" charset="0"/>
                </a:rPr>
                <a:t> </a:t>
              </a:r>
              <a:r>
                <a:rPr lang="en-US" sz="4000" b="1" i="1" dirty="0" err="1">
                  <a:solidFill>
                    <a:srgbClr val="000000"/>
                  </a:solidFill>
                  <a:latin typeface="UTM Avo" panose="02040603050506020204" pitchFamily="18" charset="0"/>
                </a:rPr>
                <a:t>em</a:t>
              </a:r>
              <a:r>
                <a:rPr lang="en-US" sz="4000" i="1" dirty="0">
                  <a:solidFill>
                    <a:srgbClr val="000000"/>
                  </a:solidFill>
                  <a:latin typeface="UTM Avo" panose="02040603050506020204" pitchFamily="18" charset="0"/>
                </a:rPr>
                <a:t>.</a:t>
              </a:r>
            </a:p>
          </p:txBody>
        </p:sp>
      </p:grpSp>
      <p:sp>
        <p:nvSpPr>
          <p:cNvPr id="14" name="Freeform 25">
            <a:extLst>
              <a:ext uri="{FF2B5EF4-FFF2-40B4-BE49-F238E27FC236}">
                <a16:creationId xmlns:a16="http://schemas.microsoft.com/office/drawing/2014/main" id="{C5057E92-5E8C-3043-698A-4717A6DC1B8C}"/>
              </a:ext>
            </a:extLst>
          </p:cNvPr>
          <p:cNvSpPr/>
          <p:nvPr/>
        </p:nvSpPr>
        <p:spPr>
          <a:xfrm>
            <a:off x="9591323" y="1848201"/>
            <a:ext cx="2159690" cy="4499355"/>
          </a:xfrm>
          <a:custGeom>
            <a:avLst/>
            <a:gdLst/>
            <a:ahLst/>
            <a:cxnLst/>
            <a:rect l="l" t="t" r="r" b="b"/>
            <a:pathLst>
              <a:path w="2868373" h="5975778">
                <a:moveTo>
                  <a:pt x="0" y="0"/>
                </a:moveTo>
                <a:lnTo>
                  <a:pt x="2868374" y="0"/>
                </a:lnTo>
                <a:lnTo>
                  <a:pt x="2868374" y="5975778"/>
                </a:lnTo>
                <a:lnTo>
                  <a:pt x="0" y="5975778"/>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endParaRPr lang="en-US">
              <a:latin typeface="UTM Avo" panose="02040603050506020204" pitchFamily="18" charset="0"/>
            </a:endParaRPr>
          </a:p>
        </p:txBody>
      </p:sp>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865F3594-7AA9-68B8-6A14-5F72E91D391F}"/>
              </a:ext>
            </a:extLst>
          </p:cNvPr>
          <p:cNvSpPr/>
          <p:nvPr/>
        </p:nvSpPr>
        <p:spPr>
          <a:xfrm>
            <a:off x="1774851" y="2017989"/>
            <a:ext cx="3524965" cy="4305300"/>
          </a:xfrm>
          <a:custGeom>
            <a:avLst/>
            <a:gdLst/>
            <a:ahLst/>
            <a:cxnLst/>
            <a:rect l="l" t="t" r="r" b="b"/>
            <a:pathLst>
              <a:path w="6737985" h="8229600">
                <a:moveTo>
                  <a:pt x="0" y="0"/>
                </a:moveTo>
                <a:lnTo>
                  <a:pt x="6737985" y="0"/>
                </a:lnTo>
                <a:lnTo>
                  <a:pt x="6737985" y="8229600"/>
                </a:lnTo>
                <a:lnTo>
                  <a:pt x="0" y="8229600"/>
                </a:lnTo>
                <a:lnTo>
                  <a:pt x="0" y="0"/>
                </a:lnTo>
                <a:close/>
              </a:path>
            </a:pathLst>
          </a:custGeom>
          <a:blipFill>
            <a:blip r:embed="rId2"/>
            <a:stretch>
              <a:fillRect/>
            </a:stretch>
          </a:blipFill>
        </p:spPr>
        <p:txBody>
          <a:bodyPr/>
          <a:lstStyle/>
          <a:p>
            <a:endParaRPr lang="en-US" sz="2400">
              <a:latin typeface="UTM Avo" panose="02040603050506020204" pitchFamily="18" charset="0"/>
            </a:endParaRPr>
          </a:p>
        </p:txBody>
      </p:sp>
      <p:grpSp>
        <p:nvGrpSpPr>
          <p:cNvPr id="14" name="Group 13">
            <a:extLst>
              <a:ext uri="{FF2B5EF4-FFF2-40B4-BE49-F238E27FC236}">
                <a16:creationId xmlns:a16="http://schemas.microsoft.com/office/drawing/2014/main" id="{AA74BBB5-7018-A1AF-BB1F-C333A7CD4545}"/>
              </a:ext>
            </a:extLst>
          </p:cNvPr>
          <p:cNvGrpSpPr/>
          <p:nvPr/>
        </p:nvGrpSpPr>
        <p:grpSpPr>
          <a:xfrm>
            <a:off x="5512592" y="1953987"/>
            <a:ext cx="5296921" cy="2759457"/>
            <a:chOff x="6705600" y="2082463"/>
            <a:chExt cx="10287000" cy="4343400"/>
          </a:xfrm>
        </p:grpSpPr>
        <p:sp>
          <p:nvSpPr>
            <p:cNvPr id="15" name="Speech Bubble: Rectangle with Corners Rounded 14">
              <a:extLst>
                <a:ext uri="{FF2B5EF4-FFF2-40B4-BE49-F238E27FC236}">
                  <a16:creationId xmlns:a16="http://schemas.microsoft.com/office/drawing/2014/main" id="{AB9BC31C-A298-18FA-EEB1-D0A01F5AF3DD}"/>
                </a:ext>
              </a:extLst>
            </p:cNvPr>
            <p:cNvSpPr/>
            <p:nvPr/>
          </p:nvSpPr>
          <p:spPr>
            <a:xfrm>
              <a:off x="6705600" y="2082463"/>
              <a:ext cx="10287000" cy="4343400"/>
            </a:xfrm>
            <a:prstGeom prst="wedgeRoundRectCallout">
              <a:avLst>
                <a:gd name="adj1" fmla="val -59804"/>
                <a:gd name="adj2" fmla="val 26847"/>
                <a:gd name="adj3" fmla="val 16667"/>
              </a:avLst>
            </a:prstGeom>
            <a:solidFill>
              <a:schemeClr val="accent5">
                <a:lumMod val="20000"/>
                <a:lumOff val="8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UTM Avo" panose="02040603050506020204" pitchFamily="18" charset="0"/>
              </a:endParaRPr>
            </a:p>
          </p:txBody>
        </p:sp>
        <p:sp>
          <p:nvSpPr>
            <p:cNvPr id="16" name="TextBox 15">
              <a:extLst>
                <a:ext uri="{FF2B5EF4-FFF2-40B4-BE49-F238E27FC236}">
                  <a16:creationId xmlns:a16="http://schemas.microsoft.com/office/drawing/2014/main" id="{1C4C53BB-F7BE-A2A4-581D-A45B9AFA004B}"/>
                </a:ext>
              </a:extLst>
            </p:cNvPr>
            <p:cNvSpPr txBox="1"/>
            <p:nvPr/>
          </p:nvSpPr>
          <p:spPr>
            <a:xfrm>
              <a:off x="7848600" y="2933699"/>
              <a:ext cx="8382000" cy="2637786"/>
            </a:xfrm>
            <a:prstGeom prst="rect">
              <a:avLst/>
            </a:prstGeom>
            <a:noFill/>
          </p:spPr>
          <p:txBody>
            <a:bodyPr wrap="square">
              <a:spAutoFit/>
            </a:bodyPr>
            <a:lstStyle/>
            <a:p>
              <a:pPr algn="just">
                <a:lnSpc>
                  <a:spcPct val="150000"/>
                </a:lnSpc>
              </a:pPr>
              <a:r>
                <a:rPr lang="en-US" sz="2400" dirty="0">
                  <a:solidFill>
                    <a:schemeClr val="bg1"/>
                  </a:solidFill>
                  <a:latin typeface="UTM Avo" panose="02040603050506020204" pitchFamily="18" charset="0"/>
                  <a:cs typeface="Arial" panose="020B0604020202020204" pitchFamily="34" charset="0"/>
                </a:rPr>
                <a:t>Em </a:t>
              </a:r>
              <a:r>
                <a:rPr lang="en-US" sz="2400" dirty="0" err="1">
                  <a:solidFill>
                    <a:schemeClr val="bg1"/>
                  </a:solidFill>
                  <a:latin typeface="UTM Avo" panose="02040603050506020204" pitchFamily="18" charset="0"/>
                  <a:cs typeface="Arial" panose="020B0604020202020204" pitchFamily="34" charset="0"/>
                </a:rPr>
                <a:t>có</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nhớ</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cuốn</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sách</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đầu</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tiên</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mình</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có</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là</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gì</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không</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kể</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tên</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cho</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cả</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lớp</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cùng</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nghe</a:t>
              </a:r>
              <a:r>
                <a:rPr lang="en-US" sz="2400" dirty="0">
                  <a:solidFill>
                    <a:schemeClr val="bg1"/>
                  </a:solidFill>
                  <a:latin typeface="UTM Avo" panose="02040603050506020204" pitchFamily="18" charset="0"/>
                  <a:cs typeface="Arial" panose="020B0604020202020204" pitchFamily="34" charset="0"/>
                </a:rPr>
                <a:t>.</a:t>
              </a:r>
            </a:p>
          </p:txBody>
        </p:sp>
      </p:grpSp>
    </p:spTree>
    <p:extLst>
      <p:ext uri="{BB962C8B-B14F-4D97-AF65-F5344CB8AC3E}">
        <p14:creationId xmlns:p14="http://schemas.microsoft.com/office/powerpoint/2010/main" val="41961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14">
            <a:extLst>
              <a:ext uri="{FF2B5EF4-FFF2-40B4-BE49-F238E27FC236}">
                <a16:creationId xmlns:a16="http://schemas.microsoft.com/office/drawing/2014/main" id="{5D96331D-7F07-D4D1-3D65-BE01AEC921E1}"/>
              </a:ext>
            </a:extLst>
          </p:cNvPr>
          <p:cNvGrpSpPr/>
          <p:nvPr/>
        </p:nvGrpSpPr>
        <p:grpSpPr>
          <a:xfrm>
            <a:off x="2304063" y="1775477"/>
            <a:ext cx="8753499" cy="1309097"/>
            <a:chOff x="0" y="0"/>
            <a:chExt cx="4088884" cy="643507"/>
          </a:xfrm>
        </p:grpSpPr>
        <p:sp>
          <p:nvSpPr>
            <p:cNvPr id="6" name="Freeform 15">
              <a:extLst>
                <a:ext uri="{FF2B5EF4-FFF2-40B4-BE49-F238E27FC236}">
                  <a16:creationId xmlns:a16="http://schemas.microsoft.com/office/drawing/2014/main" id="{005C7702-371B-9904-52FF-16E0FF318B3A}"/>
                </a:ext>
              </a:extLst>
            </p:cNvPr>
            <p:cNvSpPr/>
            <p:nvPr/>
          </p:nvSpPr>
          <p:spPr>
            <a:xfrm>
              <a:off x="0" y="0"/>
              <a:ext cx="4088885" cy="643507"/>
            </a:xfrm>
            <a:custGeom>
              <a:avLst/>
              <a:gdLst/>
              <a:ahLst/>
              <a:cxnLst/>
              <a:rect l="l" t="t" r="r" b="b"/>
              <a:pathLst>
                <a:path w="4088885" h="643507">
                  <a:moveTo>
                    <a:pt x="0" y="0"/>
                  </a:moveTo>
                  <a:lnTo>
                    <a:pt x="4088885" y="0"/>
                  </a:lnTo>
                  <a:lnTo>
                    <a:pt x="4088885" y="643507"/>
                  </a:lnTo>
                  <a:lnTo>
                    <a:pt x="0" y="643507"/>
                  </a:lnTo>
                  <a:close/>
                </a:path>
              </a:pathLst>
            </a:custGeom>
            <a:solidFill>
              <a:srgbClr val="FDA3CE"/>
            </a:solidFill>
          </p:spPr>
          <p:txBody>
            <a:bodyPr/>
            <a:lstStyle/>
            <a:p>
              <a:endParaRPr lang="en-US">
                <a:latin typeface="UTM Avo" panose="02040603050506020204" pitchFamily="18" charset="0"/>
              </a:endParaRPr>
            </a:p>
          </p:txBody>
        </p:sp>
        <p:sp>
          <p:nvSpPr>
            <p:cNvPr id="7" name="TextBox 16">
              <a:extLst>
                <a:ext uri="{FF2B5EF4-FFF2-40B4-BE49-F238E27FC236}">
                  <a16:creationId xmlns:a16="http://schemas.microsoft.com/office/drawing/2014/main" id="{77FD2530-69FD-B99B-B488-2297251A70E3}"/>
                </a:ext>
              </a:extLst>
            </p:cNvPr>
            <p:cNvSpPr txBox="1"/>
            <p:nvPr/>
          </p:nvSpPr>
          <p:spPr>
            <a:xfrm>
              <a:off x="0" y="-9525"/>
              <a:ext cx="812800" cy="822325"/>
            </a:xfrm>
            <a:prstGeom prst="rect">
              <a:avLst/>
            </a:prstGeom>
          </p:spPr>
          <p:txBody>
            <a:bodyPr lIns="27432" tIns="27432" rIns="27432" bIns="27432" rtlCol="0" anchor="t"/>
            <a:lstStyle/>
            <a:p>
              <a:pPr algn="ctr"/>
              <a:endParaRPr>
                <a:latin typeface="UTM Avo" panose="02040603050506020204" pitchFamily="18" charset="0"/>
              </a:endParaRPr>
            </a:p>
          </p:txBody>
        </p:sp>
      </p:grpSp>
      <p:grpSp>
        <p:nvGrpSpPr>
          <p:cNvPr id="14" name="Group 21">
            <a:extLst>
              <a:ext uri="{FF2B5EF4-FFF2-40B4-BE49-F238E27FC236}">
                <a16:creationId xmlns:a16="http://schemas.microsoft.com/office/drawing/2014/main" id="{BE7ED73C-0506-F296-DB1C-3BE97C7EA34D}"/>
              </a:ext>
            </a:extLst>
          </p:cNvPr>
          <p:cNvGrpSpPr/>
          <p:nvPr/>
        </p:nvGrpSpPr>
        <p:grpSpPr>
          <a:xfrm>
            <a:off x="5602954" y="4369035"/>
            <a:ext cx="1309097" cy="1309097"/>
            <a:chOff x="0" y="0"/>
            <a:chExt cx="1745463" cy="1745463"/>
          </a:xfrm>
        </p:grpSpPr>
        <p:grpSp>
          <p:nvGrpSpPr>
            <p:cNvPr id="15" name="Group 22">
              <a:extLst>
                <a:ext uri="{FF2B5EF4-FFF2-40B4-BE49-F238E27FC236}">
                  <a16:creationId xmlns:a16="http://schemas.microsoft.com/office/drawing/2014/main" id="{40EBCC8E-0527-B918-974B-38825590F2C7}"/>
                </a:ext>
              </a:extLst>
            </p:cNvPr>
            <p:cNvGrpSpPr/>
            <p:nvPr/>
          </p:nvGrpSpPr>
          <p:grpSpPr>
            <a:xfrm>
              <a:off x="0" y="0"/>
              <a:ext cx="1745463" cy="1745463"/>
              <a:chOff x="0" y="0"/>
              <a:chExt cx="812800" cy="812800"/>
            </a:xfrm>
          </p:grpSpPr>
          <p:sp>
            <p:nvSpPr>
              <p:cNvPr id="17" name="Freeform 23">
                <a:extLst>
                  <a:ext uri="{FF2B5EF4-FFF2-40B4-BE49-F238E27FC236}">
                    <a16:creationId xmlns:a16="http://schemas.microsoft.com/office/drawing/2014/main" id="{FBC20538-68E0-EDC2-55C4-78866CB59D9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latin typeface="UTM Avo" panose="02040603050506020204" pitchFamily="18" charset="0"/>
                </a:endParaRPr>
              </a:p>
            </p:txBody>
          </p:sp>
          <p:sp>
            <p:nvSpPr>
              <p:cNvPr id="18" name="TextBox 24">
                <a:extLst>
                  <a:ext uri="{FF2B5EF4-FFF2-40B4-BE49-F238E27FC236}">
                    <a16:creationId xmlns:a16="http://schemas.microsoft.com/office/drawing/2014/main" id="{EEC0F25B-68DF-2F3E-CAC8-BF99E96C7C5A}"/>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sz="4000">
                  <a:latin typeface="UTM Avo" panose="02040603050506020204" pitchFamily="18" charset="0"/>
                </a:endParaRPr>
              </a:p>
            </p:txBody>
          </p:sp>
        </p:grpSp>
        <p:sp>
          <p:nvSpPr>
            <p:cNvPr id="16" name="Freeform 25">
              <a:extLst>
                <a:ext uri="{FF2B5EF4-FFF2-40B4-BE49-F238E27FC236}">
                  <a16:creationId xmlns:a16="http://schemas.microsoft.com/office/drawing/2014/main" id="{34479DC5-8428-3E2C-67CB-C55236FE60BE}"/>
                </a:ext>
              </a:extLst>
            </p:cNvPr>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2"/>
              <a:stretch>
                <a:fillRect/>
              </a:stretch>
            </a:blipFill>
          </p:spPr>
          <p:txBody>
            <a:bodyPr/>
            <a:lstStyle/>
            <a:p>
              <a:endParaRPr lang="en-US">
                <a:latin typeface="UTM Avo" panose="02040603050506020204" pitchFamily="18" charset="0"/>
              </a:endParaRPr>
            </a:p>
          </p:txBody>
        </p:sp>
      </p:grpSp>
      <p:grpSp>
        <p:nvGrpSpPr>
          <p:cNvPr id="23" name="Group 22">
            <a:extLst>
              <a:ext uri="{FF2B5EF4-FFF2-40B4-BE49-F238E27FC236}">
                <a16:creationId xmlns:a16="http://schemas.microsoft.com/office/drawing/2014/main" id="{40653EF4-ADB4-06C6-AE89-2576A0A08379}"/>
              </a:ext>
            </a:extLst>
          </p:cNvPr>
          <p:cNvGrpSpPr/>
          <p:nvPr/>
        </p:nvGrpSpPr>
        <p:grpSpPr>
          <a:xfrm>
            <a:off x="1314117" y="1719287"/>
            <a:ext cx="1421475" cy="1421475"/>
            <a:chOff x="778204" y="679699"/>
            <a:chExt cx="3051724" cy="3051724"/>
          </a:xfrm>
        </p:grpSpPr>
        <p:grpSp>
          <p:nvGrpSpPr>
            <p:cNvPr id="8" name="Group 8">
              <a:extLst>
                <a:ext uri="{FF2B5EF4-FFF2-40B4-BE49-F238E27FC236}">
                  <a16:creationId xmlns:a16="http://schemas.microsoft.com/office/drawing/2014/main" id="{A1BC8346-D81F-F860-C4B6-FD9F5D413B2D}"/>
                </a:ext>
              </a:extLst>
            </p:cNvPr>
            <p:cNvGrpSpPr/>
            <p:nvPr/>
          </p:nvGrpSpPr>
          <p:grpSpPr>
            <a:xfrm>
              <a:off x="778204" y="679699"/>
              <a:ext cx="3051724" cy="3051724"/>
              <a:chOff x="0" y="0"/>
              <a:chExt cx="812800" cy="812800"/>
            </a:xfrm>
          </p:grpSpPr>
          <p:sp>
            <p:nvSpPr>
              <p:cNvPr id="9" name="Freeform 9">
                <a:extLst>
                  <a:ext uri="{FF2B5EF4-FFF2-40B4-BE49-F238E27FC236}">
                    <a16:creationId xmlns:a16="http://schemas.microsoft.com/office/drawing/2014/main" id="{5ED8E4B2-A8C9-0B3A-5FCE-12A4309E2CD2}"/>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474B1"/>
              </a:solidFill>
            </p:spPr>
            <p:txBody>
              <a:bodyPr/>
              <a:lstStyle/>
              <a:p>
                <a:endParaRPr lang="en-US">
                  <a:latin typeface="UTM Avo" panose="02040603050506020204" pitchFamily="18" charset="0"/>
                </a:endParaRPr>
              </a:p>
            </p:txBody>
          </p:sp>
          <p:sp>
            <p:nvSpPr>
              <p:cNvPr id="10" name="TextBox 10">
                <a:extLst>
                  <a:ext uri="{FF2B5EF4-FFF2-40B4-BE49-F238E27FC236}">
                    <a16:creationId xmlns:a16="http://schemas.microsoft.com/office/drawing/2014/main" id="{8B3C651D-00D9-F572-BE33-9061802EEA3F}"/>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latin typeface="UTM Avo" panose="02040603050506020204" pitchFamily="18" charset="0"/>
                </a:endParaRPr>
              </a:p>
            </p:txBody>
          </p:sp>
        </p:grpSp>
        <p:grpSp>
          <p:nvGrpSpPr>
            <p:cNvPr id="11" name="Group 11">
              <a:extLst>
                <a:ext uri="{FF2B5EF4-FFF2-40B4-BE49-F238E27FC236}">
                  <a16:creationId xmlns:a16="http://schemas.microsoft.com/office/drawing/2014/main" id="{B3C0A926-6FDC-5D38-09C8-918150AD4D49}"/>
                </a:ext>
              </a:extLst>
            </p:cNvPr>
            <p:cNvGrpSpPr/>
            <p:nvPr/>
          </p:nvGrpSpPr>
          <p:grpSpPr>
            <a:xfrm>
              <a:off x="1015741" y="917236"/>
              <a:ext cx="2576650" cy="2576650"/>
              <a:chOff x="0" y="0"/>
              <a:chExt cx="812800" cy="812800"/>
            </a:xfrm>
          </p:grpSpPr>
          <p:sp>
            <p:nvSpPr>
              <p:cNvPr id="12" name="Freeform 12">
                <a:extLst>
                  <a:ext uri="{FF2B5EF4-FFF2-40B4-BE49-F238E27FC236}">
                    <a16:creationId xmlns:a16="http://schemas.microsoft.com/office/drawing/2014/main" id="{087F6432-130B-166E-EF15-293B0F2AF6FB}"/>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latin typeface="UTM Avo" panose="02040603050506020204" pitchFamily="18" charset="0"/>
                </a:endParaRPr>
              </a:p>
            </p:txBody>
          </p:sp>
          <p:sp>
            <p:nvSpPr>
              <p:cNvPr id="13" name="TextBox 13">
                <a:extLst>
                  <a:ext uri="{FF2B5EF4-FFF2-40B4-BE49-F238E27FC236}">
                    <a16:creationId xmlns:a16="http://schemas.microsoft.com/office/drawing/2014/main" id="{AE4DF51B-6572-6288-9DBE-85D99C69BE76}"/>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latin typeface="UTM Avo" panose="02040603050506020204" pitchFamily="18" charset="0"/>
                </a:endParaRPr>
              </a:p>
            </p:txBody>
          </p:sp>
        </p:grpSp>
        <p:sp>
          <p:nvSpPr>
            <p:cNvPr id="19" name="Freeform 26">
              <a:extLst>
                <a:ext uri="{FF2B5EF4-FFF2-40B4-BE49-F238E27FC236}">
                  <a16:creationId xmlns:a16="http://schemas.microsoft.com/office/drawing/2014/main" id="{F0D11FBB-F1E3-A39C-F2B0-09D5B592F4A7}"/>
                </a:ext>
              </a:extLst>
            </p:cNvPr>
            <p:cNvSpPr/>
            <p:nvPr/>
          </p:nvSpPr>
          <p:spPr>
            <a:xfrm>
              <a:off x="1619391" y="1292148"/>
              <a:ext cx="1621307" cy="1826825"/>
            </a:xfrm>
            <a:custGeom>
              <a:avLst/>
              <a:gdLst/>
              <a:ahLst/>
              <a:cxnLst/>
              <a:rect l="l" t="t" r="r" b="b"/>
              <a:pathLst>
                <a:path w="1621307" h="1826825">
                  <a:moveTo>
                    <a:pt x="0" y="0"/>
                  </a:moveTo>
                  <a:lnTo>
                    <a:pt x="1621307" y="0"/>
                  </a:lnTo>
                  <a:lnTo>
                    <a:pt x="1621307" y="1826824"/>
                  </a:lnTo>
                  <a:lnTo>
                    <a:pt x="0" y="1826824"/>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endParaRPr lang="en-US">
                <a:latin typeface="UTM Avo" panose="02040603050506020204" pitchFamily="18" charset="0"/>
              </a:endParaRPr>
            </a:p>
          </p:txBody>
        </p:sp>
      </p:grpSp>
      <p:sp>
        <p:nvSpPr>
          <p:cNvPr id="20" name="TextBox 28">
            <a:extLst>
              <a:ext uri="{FF2B5EF4-FFF2-40B4-BE49-F238E27FC236}">
                <a16:creationId xmlns:a16="http://schemas.microsoft.com/office/drawing/2014/main" id="{A38730DA-0EE8-8683-2560-22FF1CCE1D1B}"/>
              </a:ext>
            </a:extLst>
          </p:cNvPr>
          <p:cNvSpPr txBox="1"/>
          <p:nvPr/>
        </p:nvSpPr>
        <p:spPr>
          <a:xfrm>
            <a:off x="7070634" y="4369035"/>
            <a:ext cx="4342249" cy="1029513"/>
          </a:xfrm>
          <a:prstGeom prst="rect">
            <a:avLst/>
          </a:prstGeom>
        </p:spPr>
        <p:txBody>
          <a:bodyPr wrap="square" lIns="0" tIns="0" rIns="0" bIns="0" rtlCol="0" anchor="t">
            <a:spAutoFit/>
          </a:bodyPr>
          <a:lstStyle/>
          <a:p>
            <a:pPr algn="just">
              <a:lnSpc>
                <a:spcPct val="150000"/>
              </a:lnSpc>
              <a:spcBef>
                <a:spcPct val="0"/>
              </a:spcBef>
            </a:pPr>
            <a:r>
              <a:rPr lang="en-US" sz="2400" dirty="0" err="1">
                <a:solidFill>
                  <a:srgbClr val="000000"/>
                </a:solidFill>
                <a:latin typeface="UTM Avo" panose="02040603050506020204" pitchFamily="18" charset="0"/>
              </a:rPr>
              <a:t>Giọng</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đọc</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toàn</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bài</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thể</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hiện</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sự</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hào</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hứng</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tha</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thiết</a:t>
            </a:r>
            <a:r>
              <a:rPr lang="en-US" sz="2400" dirty="0">
                <a:solidFill>
                  <a:srgbClr val="000000"/>
                </a:solidFill>
                <a:latin typeface="UTM Avo" panose="02040603050506020204" pitchFamily="18" charset="0"/>
              </a:rPr>
              <a:t>. </a:t>
            </a:r>
          </a:p>
        </p:txBody>
      </p:sp>
      <p:sp>
        <p:nvSpPr>
          <p:cNvPr id="21" name="TextBox 20">
            <a:extLst>
              <a:ext uri="{FF2B5EF4-FFF2-40B4-BE49-F238E27FC236}">
                <a16:creationId xmlns:a16="http://schemas.microsoft.com/office/drawing/2014/main" id="{C85198FE-CAE9-2AAE-CA35-50C0A37F7C68}"/>
              </a:ext>
            </a:extLst>
          </p:cNvPr>
          <p:cNvSpPr txBox="1"/>
          <p:nvPr/>
        </p:nvSpPr>
        <p:spPr>
          <a:xfrm>
            <a:off x="2896529" y="1980027"/>
            <a:ext cx="7695271" cy="954107"/>
          </a:xfrm>
          <a:prstGeom prst="rect">
            <a:avLst/>
          </a:prstGeom>
          <a:noFill/>
        </p:spPr>
        <p:txBody>
          <a:bodyPr wrap="square">
            <a:spAutoFit/>
          </a:bodyPr>
          <a:lstStyle/>
          <a:p>
            <a:pPr algn="just"/>
            <a:r>
              <a:rPr lang="vi-VN" sz="2800" dirty="0">
                <a:latin typeface="UTM Avo" panose="02040603050506020204" pitchFamily="18" charset="0"/>
              </a:rPr>
              <a:t>Em hãy luyện đọc thành tiếng từng đoạn câu chuyện </a:t>
            </a:r>
            <a:r>
              <a:rPr lang="vi-VN" sz="2800" i="1" dirty="0">
                <a:latin typeface="UTM Avo" panose="02040603050506020204" pitchFamily="18" charset="0"/>
              </a:rPr>
              <a:t>Những trang sách tuổi thơ.</a:t>
            </a:r>
          </a:p>
        </p:txBody>
      </p:sp>
      <p:pic>
        <p:nvPicPr>
          <p:cNvPr id="22" name="Picture 21">
            <a:extLst>
              <a:ext uri="{FF2B5EF4-FFF2-40B4-BE49-F238E27FC236}">
                <a16:creationId xmlns:a16="http://schemas.microsoft.com/office/drawing/2014/main" id="{55989D4B-FF00-B2B0-03D1-708231CCCDE7}"/>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9067" t="9269" r="9067" b="55265"/>
          <a:stretch/>
        </p:blipFill>
        <p:spPr>
          <a:xfrm>
            <a:off x="669246" y="3771691"/>
            <a:ext cx="4775125" cy="2598055"/>
          </a:xfrm>
          <a:prstGeom prst="rect">
            <a:avLst/>
          </a:prstGeom>
        </p:spPr>
      </p:pic>
    </p:spTree>
    <p:extLst>
      <p:ext uri="{BB962C8B-B14F-4D97-AF65-F5344CB8AC3E}">
        <p14:creationId xmlns:p14="http://schemas.microsoft.com/office/powerpoint/2010/main" val="6154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750"/>
                                        <p:tgtEl>
                                          <p:spTgt spid="20"/>
                                        </p:tgtEl>
                                      </p:cBhvr>
                                    </p:animEffect>
                                    <p:anim calcmode="lin" valueType="num">
                                      <p:cBhvr>
                                        <p:cTn id="16" dur="750" fill="hold"/>
                                        <p:tgtEl>
                                          <p:spTgt spid="20"/>
                                        </p:tgtEl>
                                        <p:attrNameLst>
                                          <p:attrName>ppt_x</p:attrName>
                                        </p:attrNameLst>
                                      </p:cBhvr>
                                      <p:tavLst>
                                        <p:tav tm="0">
                                          <p:val>
                                            <p:strVal val="#ppt_x"/>
                                          </p:val>
                                        </p:tav>
                                        <p:tav tm="100000">
                                          <p:val>
                                            <p:strVal val="#ppt_x"/>
                                          </p:val>
                                        </p:tav>
                                      </p:tavLst>
                                    </p:anim>
                                    <p:anim calcmode="lin" valueType="num">
                                      <p:cBhvr>
                                        <p:cTn id="17" dur="750" fill="hold"/>
                                        <p:tgtEl>
                                          <p:spTgt spid="2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50"/>
                                        <p:tgtEl>
                                          <p:spTgt spid="14"/>
                                        </p:tgtEl>
                                      </p:cBhvr>
                                    </p:animEffect>
                                    <p:anim calcmode="lin" valueType="num">
                                      <p:cBhvr>
                                        <p:cTn id="21" dur="750" fill="hold"/>
                                        <p:tgtEl>
                                          <p:spTgt spid="14"/>
                                        </p:tgtEl>
                                        <p:attrNameLst>
                                          <p:attrName>ppt_x</p:attrName>
                                        </p:attrNameLst>
                                      </p:cBhvr>
                                      <p:tavLst>
                                        <p:tav tm="0">
                                          <p:val>
                                            <p:strVal val="#ppt_x"/>
                                          </p:val>
                                        </p:tav>
                                        <p:tav tm="100000">
                                          <p:val>
                                            <p:strVal val="#ppt_x"/>
                                          </p:val>
                                        </p:tav>
                                      </p:tavLst>
                                    </p:anim>
                                    <p:anim calcmode="lin" valueType="num">
                                      <p:cBhvr>
                                        <p:cTn id="22"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C:\Users\ADMIN\Desktop\Nong trai\transcoder.pn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8344" y="0"/>
            <a:ext cx="12540344" cy="70539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C:\Users\ADMIN\Desktop\Nong trai\dep-of-vector-farm-animals (5).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a:off x="5833701" y="1215185"/>
            <a:ext cx="1075099" cy="11314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ết quả hình ảnh cho tree apple cartoo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a:off x="6908801" y="720025"/>
            <a:ext cx="1194103" cy="13600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Kết quả hình ảnh cho tree apple cartoon"/>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755488" y="654878"/>
            <a:ext cx="2106877" cy="247917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5" descr="C:\Users\ADMIN\Desktop\Nong trai\bauernhof-gegenstände-43016029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5673512" y="2880024"/>
            <a:ext cx="1965109" cy="69938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5" descr="C:\Users\ADMIN\Desktop\Nong trai\barn-clipart-old-macdonald-2a.jpg">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100000" l="0" r="100000">
                        <a14:foregroundMark x1="33832" y1="71453" x2="7065" y2="88205"/>
                        <a14:foregroundMark x1="92527" y1="76581" x2="32745" y2="93333"/>
                        <a14:foregroundMark x1="11957" y1="84444" x2="41304" y2="95385"/>
                        <a14:foregroundMark x1="11277" y1="94530" x2="38587" y2="95043"/>
                        <a14:foregroundMark x1="90761" y1="78632" x2="49049" y2="95897"/>
                        <a14:foregroundMark x1="28397" y1="47009" x2="28940" y2="73162"/>
                        <a14:foregroundMark x1="30842" y1="57094" x2="49321" y2="57436"/>
                        <a14:foregroundMark x1="49457" y1="58462" x2="45652" y2="84103"/>
                        <a14:foregroundMark x1="79891" y1="61026" x2="52310" y2="80342"/>
                        <a14:foregroundMark x1="58832" y1="57436" x2="77174" y2="75214"/>
                        <a14:foregroundMark x1="69158" y1="57436" x2="59375" y2="64444"/>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217354" y="1040001"/>
            <a:ext cx="4095939" cy="325560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5" descr="C:\Users\ADMIN\Desktop\Nong trai\bauernhof-gegenstände-43016029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401248" y="2901605"/>
            <a:ext cx="2332553" cy="69938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152.png">
            <a:hlinkClick r:id="rId18" action="ppaction://hlinksldjump"/>
          </p:cNvPr>
          <p:cNvPicPr>
            <a:picLocks noChangeAspect="1"/>
          </p:cNvPicPr>
          <p:nvPr/>
        </p:nvPicPr>
        <p:blipFill>
          <a:blip r:embed="rId19" cstate="print"/>
          <a:stretch>
            <a:fillRect/>
          </a:stretch>
        </p:blipFill>
        <p:spPr>
          <a:xfrm>
            <a:off x="7169615" y="4014233"/>
            <a:ext cx="1139686" cy="773391"/>
          </a:xfrm>
          <a:prstGeom prst="rect">
            <a:avLst/>
          </a:prstGeom>
        </p:spPr>
      </p:pic>
      <p:pic>
        <p:nvPicPr>
          <p:cNvPr id="38" name="Picture 37" descr="153.png"/>
          <p:cNvPicPr>
            <a:picLocks noChangeAspect="1"/>
          </p:cNvPicPr>
          <p:nvPr/>
        </p:nvPicPr>
        <p:blipFill>
          <a:blip r:embed="rId20" cstate="print"/>
          <a:stretch>
            <a:fillRect/>
          </a:stretch>
        </p:blipFill>
        <p:spPr>
          <a:xfrm flipH="1">
            <a:off x="-2599234" y="3980073"/>
            <a:ext cx="2195822" cy="1353732"/>
          </a:xfrm>
          <a:prstGeom prst="rect">
            <a:avLst/>
          </a:prstGeom>
        </p:spPr>
      </p:pic>
      <p:pic>
        <p:nvPicPr>
          <p:cNvPr id="26" name="Picture 15" descr="C:\Users\ADMIN\Desktop\Nong trai\bauernhof-gegenstände-43016029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4023617" y="2875773"/>
            <a:ext cx="1965109" cy="69938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152.png">
            <a:hlinkClick r:id="rId21" action="ppaction://hlinksldjump"/>
          </p:cNvPr>
          <p:cNvPicPr>
            <a:picLocks noChangeAspect="1"/>
          </p:cNvPicPr>
          <p:nvPr/>
        </p:nvPicPr>
        <p:blipFill>
          <a:blip r:embed="rId19" cstate="print"/>
          <a:stretch>
            <a:fillRect/>
          </a:stretch>
        </p:blipFill>
        <p:spPr>
          <a:xfrm>
            <a:off x="5518964" y="3109713"/>
            <a:ext cx="1139686" cy="773391"/>
          </a:xfrm>
          <a:prstGeom prst="rect">
            <a:avLst/>
          </a:prstGeom>
        </p:spPr>
      </p:pic>
      <p:pic>
        <p:nvPicPr>
          <p:cNvPr id="27" name="Picture 15" descr="C:\Users\ADMIN\Desktop\Nong trai\bauernhof-gegenstände-43016029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10226891" y="4953989"/>
            <a:ext cx="1965109" cy="69938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5" descr="C:\Users\ADMIN\Desktop\Nong trai\bauernhof-gegenstände-43016029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8383581" y="4980493"/>
            <a:ext cx="2098888" cy="69938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5" descr="C:\Users\ADMIN\Desktop\Nong trai\bauernhof-gegenstände-43016029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6700557" y="4940736"/>
            <a:ext cx="1965109" cy="6993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Kết quả hình ảnh cho tree apple cartoon"/>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27660" y="900043"/>
            <a:ext cx="2106877" cy="24791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153.png"/>
          <p:cNvPicPr>
            <a:picLocks noChangeAspect="1"/>
          </p:cNvPicPr>
          <p:nvPr/>
        </p:nvPicPr>
        <p:blipFill>
          <a:blip r:embed="rId22" cstate="print"/>
          <a:stretch>
            <a:fillRect/>
          </a:stretch>
        </p:blipFill>
        <p:spPr>
          <a:xfrm flipH="1">
            <a:off x="-3200398" y="2433917"/>
            <a:ext cx="1976716" cy="1035421"/>
          </a:xfrm>
          <a:prstGeom prst="rect">
            <a:avLst/>
          </a:prstGeom>
        </p:spPr>
      </p:pic>
      <p:pic>
        <p:nvPicPr>
          <p:cNvPr id="20" name="Picture 19" descr="6a47e323f607fd7081d27d819f0cd3d1.png"/>
          <p:cNvPicPr>
            <a:picLocks noChangeAspect="1"/>
          </p:cNvPicPr>
          <p:nvPr/>
        </p:nvPicPr>
        <p:blipFill>
          <a:blip r:embed="rId23" cstate="print"/>
          <a:stretch>
            <a:fillRect/>
          </a:stretch>
        </p:blipFill>
        <p:spPr>
          <a:xfrm>
            <a:off x="12192000" y="4837042"/>
            <a:ext cx="1809585" cy="1775791"/>
          </a:xfrm>
          <a:prstGeom prst="rect">
            <a:avLst/>
          </a:prstGeom>
        </p:spPr>
      </p:pic>
      <p:pic>
        <p:nvPicPr>
          <p:cNvPr id="4" name="Picture 3" descr="Logo, company name&#10;&#10;Description automatically generated">
            <a:extLst>
              <a:ext uri="{FF2B5EF4-FFF2-40B4-BE49-F238E27FC236}">
                <a16:creationId xmlns:a16="http://schemas.microsoft.com/office/drawing/2014/main" id="{8EAE3FE4-8F4B-C15B-8FB1-E9A02F94D806}"/>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371" y="-184"/>
            <a:ext cx="604406" cy="674489"/>
          </a:xfrm>
          <a:prstGeom prst="rect">
            <a:avLst/>
          </a:prstGeom>
        </p:spPr>
      </p:pic>
      <p:pic>
        <p:nvPicPr>
          <p:cNvPr id="3" name="Picture 7" descr="C:\Users\ADMIN\Desktop\Tai nguyen thiet ke tro choi\Bảng gỗ\canstock6432558.jpg">
            <a:extLst>
              <a:ext uri="{FF2B5EF4-FFF2-40B4-BE49-F238E27FC236}">
                <a16:creationId xmlns:a16="http://schemas.microsoft.com/office/drawing/2014/main" id="{4F8DE760-2E6E-A90B-793B-6FE6F3F3F2D0}"/>
              </a:ext>
            </a:extLst>
          </p:cNvPr>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0" b="100000" l="0" r="100000">
                        <a14:foregroundMark x1="42000" y1="88732" x2="45333" y2="93662"/>
                        <a14:foregroundMark x1="36000" y1="91549" x2="38000" y2="93662"/>
                        <a14:foregroundMark x1="32667" y1="83803" x2="36000" y2="87324"/>
                        <a14:backgroundMark x1="35333" y1="88732" x2="40000" y2="92254"/>
                        <a14:backgroundMark x1="33333" y1="80986" x2="36667" y2="86620"/>
                        <a14:backgroundMark x1="42000" y1="97887" x2="44000" y2="99296"/>
                        <a14:backgroundMark x1="30667" y1="80986" x2="32667" y2="8309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925190" y="455552"/>
            <a:ext cx="2148311" cy="20364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56D6A1C-4DC6-C7F5-1B87-2BC10BBA7177}"/>
              </a:ext>
            </a:extLst>
          </p:cNvPr>
          <p:cNvSpPr txBox="1"/>
          <p:nvPr/>
        </p:nvSpPr>
        <p:spPr>
          <a:xfrm>
            <a:off x="1499036" y="900043"/>
            <a:ext cx="289452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UTM Avo" panose="02040603050506020204" pitchFamily="18" charset="0"/>
                <a:ea typeface="+mn-ea"/>
                <a:cs typeface="Aharoni" panose="02010803020104030203" pitchFamily="2" charset="-79"/>
              </a:rPr>
              <a:t>CHÓ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UTM Avo" panose="02040603050506020204" pitchFamily="18" charset="0"/>
                <a:ea typeface="+mn-ea"/>
                <a:cs typeface="Aharoni" panose="02010803020104030203" pitchFamily="2" charset="-79"/>
              </a:rPr>
              <a:t>CHĂN CỪU</a:t>
            </a:r>
          </a:p>
        </p:txBody>
      </p:sp>
      <p:pic>
        <p:nvPicPr>
          <p:cNvPr id="6" name="y2mate (mp3cut.net)">
            <a:hlinkClick r:id="" action="ppaction://media"/>
            <a:extLst>
              <a:ext uri="{FF2B5EF4-FFF2-40B4-BE49-F238E27FC236}">
                <a16:creationId xmlns:a16="http://schemas.microsoft.com/office/drawing/2014/main" id="{3D5B9296-7B7C-810D-DAA5-2907D6BFD4A3}"/>
              </a:ext>
            </a:extLst>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27303" y="7605713"/>
            <a:ext cx="609600" cy="609600"/>
          </a:xfrm>
          <a:prstGeom prst="rect">
            <a:avLst/>
          </a:prstGeom>
        </p:spPr>
      </p:pic>
      <p:pic>
        <p:nvPicPr>
          <p:cNvPr id="7" name="y2mate (mp3cut.net)">
            <a:hlinkClick r:id="" action="ppaction://media"/>
            <a:extLst>
              <a:ext uri="{FF2B5EF4-FFF2-40B4-BE49-F238E27FC236}">
                <a16:creationId xmlns:a16="http://schemas.microsoft.com/office/drawing/2014/main" id="{0C7AF4E4-E533-69E5-FA9F-C69073F3C905}"/>
              </a:ext>
            </a:extLst>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3051311" y="6248400"/>
            <a:ext cx="609600" cy="609600"/>
          </a:xfrm>
          <a:prstGeom prst="rect">
            <a:avLst/>
          </a:prstGeom>
        </p:spPr>
      </p:pic>
      <p:pic>
        <p:nvPicPr>
          <p:cNvPr id="8" name="y2mate (mp3cut.net)">
            <a:hlinkClick r:id="" action="ppaction://media"/>
            <a:extLst>
              <a:ext uri="{FF2B5EF4-FFF2-40B4-BE49-F238E27FC236}">
                <a16:creationId xmlns:a16="http://schemas.microsoft.com/office/drawing/2014/main" id="{605EE013-71E4-7B3A-52C1-340284793C60}"/>
              </a:ext>
            </a:extLst>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949450" y="8215313"/>
            <a:ext cx="609600" cy="609600"/>
          </a:xfrm>
          <a:prstGeom prst="rect">
            <a:avLst/>
          </a:prstGeom>
        </p:spPr>
      </p:pic>
      <p:pic>
        <p:nvPicPr>
          <p:cNvPr id="9" name="y2mate (mp3cut.net)">
            <a:hlinkClick r:id="" action="ppaction://media"/>
            <a:extLst>
              <a:ext uri="{FF2B5EF4-FFF2-40B4-BE49-F238E27FC236}">
                <a16:creationId xmlns:a16="http://schemas.microsoft.com/office/drawing/2014/main" id="{546C4E5E-E22D-6D57-47F7-7310AFEA98EF}"/>
              </a:ext>
            </a:extLst>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2336698" y="7649187"/>
            <a:ext cx="609600" cy="609600"/>
          </a:xfrm>
          <a:prstGeom prst="rect">
            <a:avLst/>
          </a:prstGeom>
        </p:spPr>
      </p:pic>
    </p:spTree>
    <p:extLst>
      <p:ext uri="{BB962C8B-B14F-4D97-AF65-F5344CB8AC3E}">
        <p14:creationId xmlns:p14="http://schemas.microsoft.com/office/powerpoint/2010/main" val="131460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125E-6 4.81481E-6 L 0.37917 0.06875 " pathEditMode="relative" rAng="0" ptsTypes="AA">
                                      <p:cBhvr>
                                        <p:cTn id="6" dur="2000" fill="hold"/>
                                        <p:tgtEl>
                                          <p:spTgt spid="38"/>
                                        </p:tgtEl>
                                        <p:attrNameLst>
                                          <p:attrName>ppt_x</p:attrName>
                                          <p:attrName>ppt_y</p:attrName>
                                        </p:attrNameLst>
                                      </p:cBhvr>
                                      <p:rCtr x="18958" y="3426"/>
                                    </p:animMotion>
                                  </p:childTnLst>
                                </p:cTn>
                              </p:par>
                              <p:par>
                                <p:cTn id="7" presetID="35" presetClass="path" presetSubtype="0" accel="50000" decel="50000" fill="hold" nodeType="withEffect">
                                  <p:stCondLst>
                                    <p:cond delay="0"/>
                                  </p:stCondLst>
                                  <p:childTnLst>
                                    <p:animMotion origin="layout" path="M 4.375E-6 3.33333E-6 L -0.06941 3.33333E-6 " pathEditMode="relative" rAng="0" ptsTypes="AA">
                                      <p:cBhvr>
                                        <p:cTn id="8" dur="2000" fill="hold"/>
                                        <p:tgtEl>
                                          <p:spTgt spid="34"/>
                                        </p:tgtEl>
                                        <p:attrNameLst>
                                          <p:attrName>ppt_x</p:attrName>
                                          <p:attrName>ppt_y</p:attrName>
                                        </p:attrNameLst>
                                      </p:cBhvr>
                                      <p:rCtr x="-3477" y="0"/>
                                    </p:animMotion>
                                  </p:childTnLst>
                                </p:cTn>
                              </p:par>
                              <p:par>
                                <p:cTn id="9" presetID="35" presetClass="path" presetSubtype="0" accel="50000" decel="50000" fill="hold" nodeType="withEffect">
                                  <p:stCondLst>
                                    <p:cond delay="0"/>
                                  </p:stCondLst>
                                  <p:childTnLst>
                                    <p:animMotion origin="layout" path="M -2.5589E-6 2.96296E-6 L -0.09462 -0.00787 " pathEditMode="relative" rAng="0" ptsTypes="AA">
                                      <p:cBhvr>
                                        <p:cTn id="10" dur="2000" fill="hold"/>
                                        <p:tgtEl>
                                          <p:spTgt spid="37"/>
                                        </p:tgtEl>
                                        <p:attrNameLst>
                                          <p:attrName>ppt_x</p:attrName>
                                          <p:attrName>ppt_y</p:attrName>
                                        </p:attrNameLst>
                                      </p:cBhvr>
                                      <p:rCtr x="-47" y="-4"/>
                                    </p:animMotion>
                                  </p:childTnLst>
                                </p:cTn>
                              </p:par>
                              <p:par>
                                <p:cTn id="11" presetID="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0" presetClass="path" presetSubtype="0" accel="50000" decel="50000" fill="hold" nodeType="withEffect">
                                  <p:stCondLst>
                                    <p:cond delay="0"/>
                                  </p:stCondLst>
                                  <p:childTnLst>
                                    <p:animMotion origin="layout" path="M 0.125 -0.65023 C 0.125 -0.65 -0.14466 -0.58842 -0.41419 -0.52569 " pathEditMode="relative" rAng="0" ptsTypes="AA">
                                      <p:cBhvr>
                                        <p:cTn id="19" dur="2000" fill="hold"/>
                                        <p:tgtEl>
                                          <p:spTgt spid="20"/>
                                        </p:tgtEl>
                                        <p:attrNameLst>
                                          <p:attrName>ppt_x</p:attrName>
                                          <p:attrName>ppt_y</p:attrName>
                                        </p:attrNameLst>
                                      </p:cBhvr>
                                      <p:rCtr x="-26966" y="6227"/>
                                    </p:animMotion>
                                  </p:childTnLst>
                                </p:cTn>
                              </p:par>
                            </p:childTnLst>
                          </p:cTn>
                        </p:par>
                        <p:par>
                          <p:cTn id="20" fill="hold">
                            <p:stCondLst>
                              <p:cond delay="4000"/>
                            </p:stCondLst>
                            <p:childTnLst>
                              <p:par>
                                <p:cTn id="21" presetID="1" presetClass="exit" presetSubtype="0" fill="hold" nodeType="after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mediacall" presetSubtype="0" fill="hold" nodeType="withEffect">
                                  <p:stCondLst>
                                    <p:cond delay="0"/>
                                  </p:stCondLst>
                                  <p:childTnLst>
                                    <p:cmd type="call" cmd="playFrom(0.0)">
                                      <p:cBhvr>
                                        <p:cTn id="24" dur="3186" fill="hold"/>
                                        <p:tgtEl>
                                          <p:spTgt spid="9"/>
                                        </p:tgtEl>
                                      </p:cBhvr>
                                    </p:cmd>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68359 -0.1699 L 0.68359 -0.1699 C 0.67943 -0.16851 0.67526 -0.16689 0.67109 -0.16574 C 0.66797 -0.16504 0.66484 -0.16504 0.66198 -0.16388 C 0.63385 -0.15138 0.6681 -0.16226 0.64609 -0.15578 C 0.64049 -0.15069 0.63633 -0.14652 0.63008 -0.14351 C 0.62747 -0.14236 0.62487 -0.14236 0.62214 -0.14143 C 0.62031 -0.14097 0.61836 -0.14027 0.61654 -0.13958 C 0.57344 -0.14143 0.56497 -0.14421 0.52109 -0.13541 C 0.51406 -0.13402 0.50742 -0.12963 0.50052 -0.12731 C 0.49193 -0.12476 0.48307 -0.12245 0.47448 -0.11921 C 0.45443 -0.11226 0.46315 -0.11458 0.44831 -0.11111 C 0.44414 -0.1125 0.43997 -0.11412 0.43581 -0.11527 C 0.42982 -0.11689 0.42357 -0.11736 0.41758 -0.11921 C 0.4069 -0.12268 0.38581 -0.13148 0.38581 -0.13148 C 0.37135 -0.12939 0.3569 -0.12893 0.34258 -0.12546 C 0.33451 -0.12338 0.32682 -0.11805 0.31875 -0.11527 C 0.31497 -0.11388 0.3112 -0.11388 0.30742 -0.11319 C 0.30404 -0.11064 0.30078 -0.10648 0.29714 -0.10509 C 0.2806 -0.0993 0.26484 -0.10625 0.24831 -0.11111 C 0.2293 -0.11689 0.22357 -0.1206 0.20508 -0.12731 C 0.19909 -0.12963 0.19297 -0.13125 0.18698 -0.13356 C 0.18229 -0.13518 0.17812 -0.13865 0.17344 -0.13958 C 0.15221 -0.14328 0.13099 -0.1449 0.10977 -0.14768 C 0.08672 -0.16921 0.09544 -0.16134 0.08359 -0.17176 " pathEditMode="relative" ptsTypes="AAAAAAAAAAAAAAAAAAAAAAAAA">
                                      <p:cBhvr>
                                        <p:cTn id="28" dur="2000" fill="hold"/>
                                        <p:tgtEl>
                                          <p:spTgt spid="21"/>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0.13625 0.4364 C -0.02645 0.50601 0.08323 0.57631 0.12687 0.44287 C 0.17051 0.30966 0.14289 -0.22156 0.12557 -0.36171 C 0.10798 -0.50093 0.06187 -0.39385 0.02201 -0.39802 C -0.01785 -0.40218 -0.08623 -0.41883 -0.11385 -0.38807 C -0.14146 -0.35708 -0.1386 -0.24168 -0.14342 -0.213 " pathEditMode="relative" rAng="0" ptsTypes="aaaaaA">
                                      <p:cBhvr>
                                        <p:cTn id="30" dur="2000" fill="hold"/>
                                        <p:tgtEl>
                                          <p:spTgt spid="20"/>
                                        </p:tgtEl>
                                        <p:attrNameLst>
                                          <p:attrName>ppt_x</p:attrName>
                                          <p:attrName>ppt_y</p:attrName>
                                        </p:attrNameLst>
                                      </p:cBhvr>
                                      <p:rCtr x="150" y="-399"/>
                                    </p:animMotion>
                                  </p:childTnLst>
                                </p:cTn>
                              </p:par>
                            </p:childTnLst>
                          </p:cTn>
                        </p:par>
                        <p:par>
                          <p:cTn id="31" fill="hold">
                            <p:stCondLst>
                              <p:cond delay="2000"/>
                            </p:stCondLst>
                            <p:childTnLst>
                              <p:par>
                                <p:cTn id="32" presetID="35" presetClass="path" presetSubtype="0" accel="50000" decel="50000" fill="hold" nodeType="afterEffect">
                                  <p:stCondLst>
                                    <p:cond delay="0"/>
                                  </p:stCondLst>
                                  <p:childTnLst>
                                    <p:animMotion origin="layout" path="M 0.48594 0.19607 L 0.02474 0.12848 " pathEditMode="relative" rAng="0" ptsTypes="AA">
                                      <p:cBhvr>
                                        <p:cTn id="33" dur="2750" fill="hold"/>
                                        <p:tgtEl>
                                          <p:spTgt spid="21"/>
                                        </p:tgtEl>
                                        <p:attrNameLst>
                                          <p:attrName>ppt_x</p:attrName>
                                          <p:attrName>ppt_y</p:attrName>
                                        </p:attrNameLst>
                                      </p:cBhvr>
                                      <p:rCtr x="-23060" y="-3380"/>
                                    </p:animMotion>
                                  </p:childTnLst>
                                </p:cTn>
                              </p:par>
                              <p:par>
                                <p:cTn id="34" presetID="1" presetClass="mediacall" presetSubtype="0" fill="hold" nodeType="withEffect">
                                  <p:stCondLst>
                                    <p:cond delay="0"/>
                                  </p:stCondLst>
                                  <p:childTnLst>
                                    <p:cmd type="call" cmd="playFrom(0.0)">
                                      <p:cBhvr>
                                        <p:cTn id="35" dur="3186" fill="hold"/>
                                        <p:tgtEl>
                                          <p:spTgt spid="8"/>
                                        </p:tgtEl>
                                      </p:cBhvr>
                                    </p:cmd>
                                  </p:childTnLst>
                                </p:cTn>
                              </p:par>
                              <p:par>
                                <p:cTn id="36" presetID="0" presetClass="path" presetSubtype="0" accel="50000" decel="50000" fill="hold" nodeType="withEffect">
                                  <p:stCondLst>
                                    <p:cond delay="0"/>
                                  </p:stCondLst>
                                  <p:childTnLst>
                                    <p:animMotion origin="layout" path="M -0.14336 -0.213 C -0.14336 -0.21277 -0.75586 -0.22572 -1.36836 -0.23797 " pathEditMode="relative" rAng="0" ptsTypes="aA">
                                      <p:cBhvr>
                                        <p:cTn id="37" dur="3000" fill="hold"/>
                                        <p:tgtEl>
                                          <p:spTgt spid="20"/>
                                        </p:tgtEl>
                                        <p:attrNameLst>
                                          <p:attrName>ppt_x</p:attrName>
                                          <p:attrName>ppt_y</p:attrName>
                                        </p:attrNameLst>
                                      </p:cBhvr>
                                      <p:rCtr x="-613" y="-12"/>
                                    </p:animMotion>
                                  </p:childTnLst>
                                </p:cTn>
                              </p:par>
                            </p:childTnLst>
                          </p:cTn>
                        </p:par>
                        <p:par>
                          <p:cTn id="38" fill="hold">
                            <p:stCondLst>
                              <p:cond delay="5186"/>
                            </p:stCondLst>
                            <p:childTnLst>
                              <p:par>
                                <p:cTn id="39" presetID="0" presetClass="path" presetSubtype="0" accel="50000" decel="50000" fill="hold" nodeType="afterEffect">
                                  <p:stCondLst>
                                    <p:cond delay="0"/>
                                  </p:stCondLst>
                                  <p:childTnLst>
                                    <p:animMotion origin="layout" path="M 0.07409 0.09144 C 0.02695 -0.00787 -0.02045 -0.10717 0.08307 -0.15185 C 0.18606 -0.1963 0.43932 -0.18657 0.69297 -0.17685 " pathEditMode="relative" rAng="0" ptsTypes="AAA">
                                      <p:cBhvr>
                                        <p:cTn id="40" dur="2000" fill="hold"/>
                                        <p:tgtEl>
                                          <p:spTgt spid="21"/>
                                        </p:tgtEl>
                                        <p:attrNameLst>
                                          <p:attrName>ppt_x</p:attrName>
                                          <p:attrName>ppt_y</p:attrName>
                                        </p:attrNameLst>
                                      </p:cBhvr>
                                      <p:rCtr x="28294" y="-1384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4"/>
                    </p:tgtEl>
                  </p:cond>
                </p:stCondLst>
                <p:endSync evt="end" delay="0">
                  <p:rtn val="all"/>
                </p:endSync>
                <p:childTnLst>
                  <p:par>
                    <p:cTn id="42" fill="hold">
                      <p:stCondLst>
                        <p:cond delay="0"/>
                      </p:stCondLst>
                      <p:childTnLst>
                        <p:par>
                          <p:cTn id="43" fill="hold">
                            <p:stCondLst>
                              <p:cond delay="0"/>
                            </p:stCondLst>
                            <p:childTnLst>
                              <p:par>
                                <p:cTn id="44" presetID="0" presetClass="path" presetSubtype="0" accel="50000" decel="50000" fill="hold" nodeType="withEffect">
                                  <p:stCondLst>
                                    <p:cond delay="0"/>
                                  </p:stCondLst>
                                  <p:childTnLst>
                                    <p:animMotion origin="layout" path="M 0.06393 0.02709 C -0.22461 0.05509 -0.51315 0.0838 -0.65091 0.06204 C -0.78841 0.04051 -0.74336 -0.0743 -0.76185 -0.10116 " pathEditMode="relative" rAng="0" ptsTypes="AAA">
                                      <p:cBhvr>
                                        <p:cTn id="45" dur="2000" fill="hold"/>
                                        <p:tgtEl>
                                          <p:spTgt spid="20"/>
                                        </p:tgtEl>
                                        <p:attrNameLst>
                                          <p:attrName>ppt_x</p:attrName>
                                          <p:attrName>ppt_y</p:attrName>
                                        </p:attrNameLst>
                                      </p:cBhvr>
                                      <p:rCtr x="-41289" y="-4282"/>
                                    </p:animMotion>
                                  </p:childTnLst>
                                </p:cTn>
                              </p:par>
                            </p:childTnLst>
                          </p:cTn>
                        </p:par>
                        <p:par>
                          <p:cTn id="46" fill="hold">
                            <p:stCondLst>
                              <p:cond delay="2000"/>
                            </p:stCondLst>
                            <p:childTnLst>
                              <p:par>
                                <p:cTn id="47" presetID="0" presetClass="path" presetSubtype="0" accel="50000" decel="50000" fill="hold" nodeType="afterEffect">
                                  <p:stCondLst>
                                    <p:cond delay="0"/>
                                  </p:stCondLst>
                                  <p:childTnLst>
                                    <p:animMotion origin="layout" path="M 0.20357 -0.00024 C 0.11272 0.08912 0.02213 0.1787 0.1942 0.21736 C 0.36639 0.25625 1.06144 0.22962 1.23689 0.23125 " pathEditMode="relative" rAng="0" ptsTypes="aaA">
                                      <p:cBhvr>
                                        <p:cTn id="48" dur="2000" fill="hold"/>
                                        <p:tgtEl>
                                          <p:spTgt spid="38"/>
                                        </p:tgtEl>
                                        <p:attrNameLst>
                                          <p:attrName>ppt_x</p:attrName>
                                          <p:attrName>ppt_y</p:attrName>
                                        </p:attrNameLst>
                                      </p:cBhvr>
                                      <p:rCtr x="426" y="128"/>
                                    </p:animMotion>
                                  </p:childTnLst>
                                </p:cTn>
                              </p:par>
                              <p:par>
                                <p:cTn id="49" presetID="1" presetClass="mediacall" presetSubtype="0" fill="hold" nodeType="withEffect">
                                  <p:stCondLst>
                                    <p:cond delay="0"/>
                                  </p:stCondLst>
                                  <p:childTnLst>
                                    <p:cmd type="call" cmd="playFrom(0.0)">
                                      <p:cBhvr>
                                        <p:cTn id="50" dur="3186" fill="hold"/>
                                        <p:tgtEl>
                                          <p:spTgt spid="6"/>
                                        </p:tgtEl>
                                      </p:cBhvr>
                                    </p:cmd>
                                  </p:childTnLst>
                                </p:cTn>
                              </p:par>
                              <p:par>
                                <p:cTn id="51" presetID="63" presetClass="path" presetSubtype="0" accel="50000" decel="50000" fill="hold" nodeType="withEffect">
                                  <p:stCondLst>
                                    <p:cond delay="0"/>
                                  </p:stCondLst>
                                  <p:childTnLst>
                                    <p:animMotion origin="layout" path="M -6.15645E-7 -4.07407E-6 L 0.23142 0.00579 " pathEditMode="relative" rAng="0" ptsTypes="AA">
                                      <p:cBhvr>
                                        <p:cTn id="52" dur="2500" fill="hold"/>
                                        <p:tgtEl>
                                          <p:spTgt spid="21"/>
                                        </p:tgtEl>
                                        <p:attrNameLst>
                                          <p:attrName>ppt_x</p:attrName>
                                          <p:attrName>ppt_y</p:attrName>
                                        </p:attrNameLst>
                                      </p:cBhvr>
                                      <p:rCtr x="116" y="3"/>
                                    </p:animMotion>
                                  </p:childTnLst>
                                </p:cTn>
                              </p:par>
                            </p:childTnLst>
                          </p:cTn>
                        </p:par>
                      </p:childTnLst>
                    </p:cTn>
                  </p:par>
                </p:childTnLst>
              </p:cTn>
              <p:nextCondLst>
                <p:cond evt="onClick" delay="0">
                  <p:tgtEl>
                    <p:spTgt spid="34"/>
                  </p:tgtEl>
                </p:cond>
              </p:nextCondLst>
            </p:seq>
            <p:seq concurrent="1" nextAc="seek">
              <p:cTn id="53" restart="whenNotActive" fill="hold" evtFilter="cancelBubble" nodeType="interactiveSeq">
                <p:stCondLst>
                  <p:cond evt="onClick" delay="0">
                    <p:tgtEl>
                      <p:spTgt spid="37"/>
                    </p:tgtEl>
                  </p:cond>
                </p:stCondLst>
                <p:endSync evt="end" delay="0">
                  <p:rtn val="all"/>
                </p:endSync>
                <p:childTnLst>
                  <p:par>
                    <p:cTn id="54" fill="hold">
                      <p:stCondLst>
                        <p:cond delay="0"/>
                      </p:stCondLst>
                      <p:childTnLst>
                        <p:par>
                          <p:cTn id="55" fill="hold">
                            <p:stCondLst>
                              <p:cond delay="0"/>
                            </p:stCondLst>
                            <p:childTnLst>
                              <p:par>
                                <p:cTn id="56" presetID="0" presetClass="path" presetSubtype="0" accel="50000" decel="50000" fill="hold" nodeType="withEffect">
                                  <p:stCondLst>
                                    <p:cond delay="0"/>
                                  </p:stCondLst>
                                  <p:childTnLst>
                                    <p:animMotion origin="layout" path="M -0.67787 -0.05278 C -0.6625 -0.15579 -0.64727 -0.25857 -0.6612 -0.30116 C -0.67513 -0.34352 -0.71771 -0.32616 -0.76016 -0.30834 " pathEditMode="relative" rAng="0" ptsTypes="AAA">
                                      <p:cBhvr>
                                        <p:cTn id="57" dur="2000" fill="hold"/>
                                        <p:tgtEl>
                                          <p:spTgt spid="20"/>
                                        </p:tgtEl>
                                        <p:attrNameLst>
                                          <p:attrName>ppt_x</p:attrName>
                                          <p:attrName>ppt_y</p:attrName>
                                        </p:attrNameLst>
                                      </p:cBhvr>
                                      <p:rCtr x="-3008" y="-13750"/>
                                    </p:animMotion>
                                  </p:childTnLst>
                                </p:cTn>
                              </p:par>
                            </p:childTnLst>
                          </p:cTn>
                        </p:par>
                        <p:par>
                          <p:cTn id="58" fill="hold">
                            <p:stCondLst>
                              <p:cond delay="2000"/>
                            </p:stCondLst>
                            <p:childTnLst>
                              <p:par>
                                <p:cTn id="59" presetID="35" presetClass="path" presetSubtype="0" accel="50000" decel="50000" fill="hold" nodeType="afterEffect">
                                  <p:stCondLst>
                                    <p:cond delay="0"/>
                                  </p:stCondLst>
                                  <p:childTnLst>
                                    <p:animMotion origin="layout" path="M 0.23142 0.00579 L -0.10673 0.01181 " pathEditMode="relative" rAng="0" ptsTypes="AA">
                                      <p:cBhvr>
                                        <p:cTn id="60" dur="2750" fill="hold"/>
                                        <p:tgtEl>
                                          <p:spTgt spid="21"/>
                                        </p:tgtEl>
                                        <p:attrNameLst>
                                          <p:attrName>ppt_x</p:attrName>
                                          <p:attrName>ppt_y</p:attrName>
                                        </p:attrNameLst>
                                      </p:cBhvr>
                                      <p:rCtr x="-169" y="3"/>
                                    </p:animMotion>
                                  </p:childTnLst>
                                </p:cTn>
                              </p:par>
                              <p:par>
                                <p:cTn id="61" presetID="1" presetClass="mediacall" presetSubtype="0" fill="hold" nodeType="withEffect">
                                  <p:stCondLst>
                                    <p:cond delay="0"/>
                                  </p:stCondLst>
                                  <p:childTnLst>
                                    <p:cmd type="call" cmd="playFrom(0.0)">
                                      <p:cBhvr>
                                        <p:cTn id="62" dur="3186" fill="hold"/>
                                        <p:tgtEl>
                                          <p:spTgt spid="7"/>
                                        </p:tgtEl>
                                      </p:cBhvr>
                                    </p:cmd>
                                  </p:childTnLst>
                                </p:cTn>
                              </p:par>
                              <p:par>
                                <p:cTn id="63" presetID="35" presetClass="path" presetSubtype="0" accel="50000" decel="50000" fill="hold" nodeType="withEffect">
                                  <p:stCondLst>
                                    <p:cond delay="0"/>
                                  </p:stCondLst>
                                  <p:childTnLst>
                                    <p:animMotion origin="layout" path="M -0.85657 -0.31899 L -1.18157 -0.31297 " pathEditMode="relative" rAng="0" ptsTypes="AA">
                                      <p:cBhvr>
                                        <p:cTn id="64" dur="2000" fill="hold"/>
                                        <p:tgtEl>
                                          <p:spTgt spid="20"/>
                                        </p:tgtEl>
                                        <p:attrNameLst>
                                          <p:attrName>ppt_x</p:attrName>
                                          <p:attrName>ppt_y</p:attrName>
                                        </p:attrNameLst>
                                      </p:cBhvr>
                                      <p:rCtr x="-163" y="3"/>
                                    </p:animMotion>
                                  </p:childTnLst>
                                </p:cTn>
                              </p:par>
                            </p:childTnLst>
                          </p:cTn>
                        </p:par>
                        <p:par>
                          <p:cTn id="65" fill="hold">
                            <p:stCondLst>
                              <p:cond delay="5186"/>
                            </p:stCondLst>
                            <p:childTnLst>
                              <p:par>
                                <p:cTn id="66" presetID="0" presetClass="path" presetSubtype="0" accel="50000" decel="50000" fill="hold" nodeType="afterEffect">
                                  <p:stCondLst>
                                    <p:cond delay="0"/>
                                  </p:stCondLst>
                                  <p:childTnLst>
                                    <p:animMotion origin="layout" path="M 0.53997 -0.53541 C 0.53789 -0.21088 0.53581 0.11343 0.54023 0.23218 C 0.54466 0.3507 0.5556 0.26459 0.56654 0.17755 " pathEditMode="relative" rAng="0" ptsTypes="AAA">
                                      <p:cBhvr>
                                        <p:cTn id="67" dur="2000" fill="hold"/>
                                        <p:tgtEl>
                                          <p:spTgt spid="21"/>
                                        </p:tgtEl>
                                        <p:attrNameLst>
                                          <p:attrName>ppt_x</p:attrName>
                                          <p:attrName>ppt_y</p:attrName>
                                        </p:attrNameLst>
                                      </p:cBhvr>
                                      <p:rCtr x="1211" y="41273"/>
                                    </p:animMotion>
                                  </p:childTnLst>
                                </p:cTn>
                              </p:par>
                            </p:childTnLst>
                          </p:cTn>
                        </p:par>
                      </p:childTnLst>
                    </p:cTn>
                  </p:par>
                </p:childTnLst>
              </p:cTn>
              <p:nextCondLst>
                <p:cond evt="onClick" delay="0">
                  <p:tgtEl>
                    <p:spTgt spid="37"/>
                  </p:tgtEl>
                </p:cond>
              </p:nextCondLst>
            </p:seq>
            <p:audio>
              <p:cMediaNode vol="80000">
                <p:cTn id="68" fill="hold" display="0">
                  <p:stCondLst>
                    <p:cond delay="indefinite"/>
                  </p:stCondLst>
                  <p:endCondLst>
                    <p:cond evt="onStopAudio" delay="0">
                      <p:tgtEl>
                        <p:sldTgt/>
                      </p:tgtEl>
                    </p:cond>
                  </p:endCondLst>
                </p:cTn>
                <p:tgtEl>
                  <p:spTgt spid="6"/>
                </p:tgtEl>
              </p:cMediaNode>
            </p:audio>
            <p:audio>
              <p:cMediaNode vol="80000">
                <p:cTn id="69" fill="hold" display="0">
                  <p:stCondLst>
                    <p:cond delay="indefinite"/>
                  </p:stCondLst>
                  <p:endCondLst>
                    <p:cond evt="onStopAudio" delay="0">
                      <p:tgtEl>
                        <p:sldTgt/>
                      </p:tgtEl>
                    </p:cond>
                  </p:endCondLst>
                </p:cTn>
                <p:tgtEl>
                  <p:spTgt spid="7"/>
                </p:tgtEl>
              </p:cMediaNode>
            </p:audio>
            <p:audio>
              <p:cMediaNode vol="80000">
                <p:cTn id="70" fill="hold" display="0">
                  <p:stCondLst>
                    <p:cond delay="indefinite"/>
                  </p:stCondLst>
                  <p:endCondLst>
                    <p:cond evt="onStopAudio" delay="0">
                      <p:tgtEl>
                        <p:sldTgt/>
                      </p:tgtEl>
                    </p:cond>
                  </p:endCondLst>
                </p:cTn>
                <p:tgtEl>
                  <p:spTgt spid="8"/>
                </p:tgtEl>
              </p:cMediaNode>
            </p:audio>
            <p:audio>
              <p:cMediaNode vol="80000">
                <p:cTn id="71" fill="hold" display="0">
                  <p:stCondLst>
                    <p:cond delay="indefinite"/>
                  </p:stCondLst>
                  <p:endCondLst>
                    <p:cond evt="onStopAudio" delay="0">
                      <p:tgtEl>
                        <p:sldTgt/>
                      </p:tgtEl>
                    </p:cond>
                  </p:endCondLst>
                </p:cTn>
                <p:tgtEl>
                  <p:spTgt spid="9"/>
                </p:tgtEl>
              </p:cMediaNode>
            </p:audio>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40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64807" y="1600200"/>
            <a:ext cx="9048305" cy="692493"/>
          </a:xfrm>
          <a:prstGeom prst="rect">
            <a:avLst/>
          </a:prstGeom>
          <a:noFill/>
        </p:spPr>
        <p:txBody>
          <a:bodyPr wrap="none" lIns="121917" tIns="60958" rIns="121917" bIns="6095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Câu 1. Bài đọc trên là lời kể của ai?</a:t>
            </a:r>
          </a:p>
        </p:txBody>
      </p:sp>
      <p:sp>
        <p:nvSpPr>
          <p:cNvPr id="5" name="TextBox 4"/>
          <p:cNvSpPr txBox="1"/>
          <p:nvPr/>
        </p:nvSpPr>
        <p:spPr>
          <a:xfrm>
            <a:off x="3056063" y="3337409"/>
            <a:ext cx="5017893" cy="1415768"/>
          </a:xfrm>
          <a:prstGeom prst="rect">
            <a:avLst/>
          </a:prstGeom>
          <a:noFill/>
        </p:spPr>
        <p:txBody>
          <a:bodyPr wrap="square" lIns="121917" tIns="60958" rIns="121917" bIns="6095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FF"/>
                </a:solidFill>
                <a:effectLst/>
                <a:uLnTx/>
                <a:uFillTx/>
                <a:latin typeface="UTM Avo" panose="02040603050506020204" pitchFamily="18" charset="0"/>
                <a:ea typeface="+mn-ea"/>
                <a:cs typeface="+mn-cs"/>
              </a:rPr>
              <a:t>Bài đọc là lời kể của tác giả xưng “tôi”, vốn là một cậu bé rất ham đọc sách.</a:t>
            </a:r>
            <a:endParaRPr kumimoji="0" lang="vi-VN" sz="2800" b="0" i="0" u="none" strike="noStrike" kern="1200" cap="none" spc="0" normalizeH="0" baseline="0" noProof="0" dirty="0" err="1">
              <a:ln>
                <a:noFill/>
              </a:ln>
              <a:solidFill>
                <a:srgbClr val="0000FF"/>
              </a:solidFill>
              <a:effectLst/>
              <a:uLnTx/>
              <a:uFillTx/>
              <a:latin typeface="UTM Avo" panose="02040603050506020204" pitchFamily="18" charset="0"/>
              <a:ea typeface="+mn-ea"/>
              <a:cs typeface="+mn-cs"/>
            </a:endParaRPr>
          </a:p>
        </p:txBody>
      </p:sp>
      <p:pic>
        <p:nvPicPr>
          <p:cNvPr id="1028" name="Picture 4" descr="C:\Users\ADMIN\Desktop\Tai nguyen thiet ke tro choi\Bảng gỗ\1a.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10053562" y="0"/>
            <a:ext cx="2133599" cy="9068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F58D44AE-6C99-615B-F760-CFA0E3AE6C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1" y="-184"/>
            <a:ext cx="604406" cy="674489"/>
          </a:xfrm>
          <a:prstGeom prst="rect">
            <a:avLst/>
          </a:prstGeom>
        </p:spPr>
      </p:pic>
    </p:spTree>
    <p:extLst>
      <p:ext uri="{BB962C8B-B14F-4D97-AF65-F5344CB8AC3E}">
        <p14:creationId xmlns:p14="http://schemas.microsoft.com/office/powerpoint/2010/main" val="45871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40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Tai nguyen thiet ke tro choi\Bảng gỗ\1a.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10053562" y="0"/>
            <a:ext cx="2133599" cy="9068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9D614BD-81DE-F792-175E-B3ADC801E95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1" y="-184"/>
            <a:ext cx="604406" cy="674489"/>
          </a:xfrm>
          <a:prstGeom prst="rect">
            <a:avLst/>
          </a:prstGeom>
        </p:spPr>
      </p:pic>
      <p:sp>
        <p:nvSpPr>
          <p:cNvPr id="4" name="TextBox 3">
            <a:extLst>
              <a:ext uri="{FF2B5EF4-FFF2-40B4-BE49-F238E27FC236}">
                <a16:creationId xmlns:a16="http://schemas.microsoft.com/office/drawing/2014/main" id="{0968E4A1-B7E0-AB15-ACAF-A6E0FF99A439}"/>
              </a:ext>
            </a:extLst>
          </p:cNvPr>
          <p:cNvSpPr txBox="1"/>
          <p:nvPr/>
        </p:nvSpPr>
        <p:spPr>
          <a:xfrm>
            <a:off x="1913824" y="1483468"/>
            <a:ext cx="7755469" cy="1261880"/>
          </a:xfrm>
          <a:prstGeom prst="rect">
            <a:avLst/>
          </a:prstGeom>
          <a:noFill/>
        </p:spPr>
        <p:txBody>
          <a:bodyPr wrap="square" lIns="121917" tIns="60958" rIns="121917" bIns="6095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Câu</a:t>
            </a:r>
            <a:r>
              <a:rPr kumimoji="0" lang="en-US"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2. </a:t>
            </a:r>
            <a:r>
              <a:rPr kumimoji="0" lang="en-US" sz="37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Tóm</a:t>
            </a:r>
            <a:r>
              <a:rPr kumimoji="0" lang="en-US"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37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tắt</a:t>
            </a:r>
            <a:r>
              <a:rPr kumimoji="0" lang="en-US"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37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nội</a:t>
            </a:r>
            <a:r>
              <a:rPr kumimoji="0" lang="en-US"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dung </a:t>
            </a:r>
            <a:r>
              <a:rPr kumimoji="0" lang="en-US" sz="37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của</a:t>
            </a:r>
            <a:r>
              <a:rPr kumimoji="0" lang="en-US"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37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mỗi</a:t>
            </a:r>
            <a:r>
              <a:rPr kumimoji="0" lang="en-US"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37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đoạn</a:t>
            </a:r>
            <a:r>
              <a:rPr kumimoji="0" lang="en-US"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37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văn</a:t>
            </a:r>
            <a:r>
              <a:rPr kumimoji="0" lang="en-US"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a:t>
            </a:r>
          </a:p>
        </p:txBody>
      </p:sp>
      <p:sp>
        <p:nvSpPr>
          <p:cNvPr id="2" name="TextBox 1">
            <a:extLst>
              <a:ext uri="{FF2B5EF4-FFF2-40B4-BE49-F238E27FC236}">
                <a16:creationId xmlns:a16="http://schemas.microsoft.com/office/drawing/2014/main" id="{5FFA1F1C-742B-3B95-9306-705E0697B5AA}"/>
              </a:ext>
            </a:extLst>
          </p:cNvPr>
          <p:cNvSpPr txBox="1"/>
          <p:nvPr/>
        </p:nvSpPr>
        <p:spPr>
          <a:xfrm>
            <a:off x="2776773" y="3124200"/>
            <a:ext cx="6029570" cy="1600434"/>
          </a:xfrm>
          <a:prstGeom prst="rect">
            <a:avLst/>
          </a:prstGeom>
          <a:noFill/>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FF"/>
                </a:solidFill>
                <a:effectLst/>
                <a:uLnTx/>
                <a:uFillTx/>
                <a:latin typeface="UTM Avo" panose="02040603050506020204" pitchFamily="18" charset="0"/>
                <a:ea typeface="+mn-ea"/>
                <a:cs typeface="+mn-cs"/>
              </a:rPr>
              <a:t>Đoạn 1: Những câu chuyện đầu tiên.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FF"/>
                </a:solidFill>
                <a:effectLst/>
                <a:uLnTx/>
                <a:uFillTx/>
                <a:latin typeface="UTM Avo" panose="02040603050506020204" pitchFamily="18" charset="0"/>
                <a:ea typeface="+mn-ea"/>
                <a:cs typeface="+mn-cs"/>
              </a:rPr>
              <a:t>Đoạn 2: Học chữ để đọc sách.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FF"/>
                </a:solidFill>
                <a:effectLst/>
                <a:uLnTx/>
                <a:uFillTx/>
                <a:latin typeface="UTM Avo" panose="02040603050506020204" pitchFamily="18" charset="0"/>
                <a:ea typeface="+mn-ea"/>
                <a:cs typeface="+mn-cs"/>
              </a:rPr>
              <a:t>Đoạn 3: Ham mê đọc sách.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FF"/>
                </a:solidFill>
                <a:effectLst/>
                <a:uLnTx/>
                <a:uFillTx/>
                <a:latin typeface="UTM Avo" panose="02040603050506020204" pitchFamily="18" charset="0"/>
                <a:ea typeface="+mn-ea"/>
                <a:cs typeface="+mn-cs"/>
              </a:rPr>
              <a:t>Đoạn 4: Khóc cười qua trang sách.</a:t>
            </a:r>
            <a:endParaRPr kumimoji="0" lang="vi-VN" sz="2400" b="0" i="0" u="none" strike="noStrike" kern="1200" cap="none" spc="0" normalizeH="0" baseline="0" noProof="0" dirty="0" err="1">
              <a:ln>
                <a:noFill/>
              </a:ln>
              <a:solidFill>
                <a:srgbClr val="0000FF"/>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294941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Freeform 6">
            <a:extLst>
              <a:ext uri="{FF2B5EF4-FFF2-40B4-BE49-F238E27FC236}">
                <a16:creationId xmlns:a16="http://schemas.microsoft.com/office/drawing/2014/main" id="{157EE3AE-F495-83ED-025E-DA4B055835B0}"/>
              </a:ext>
            </a:extLst>
          </p:cNvPr>
          <p:cNvSpPr/>
          <p:nvPr/>
        </p:nvSpPr>
        <p:spPr>
          <a:xfrm>
            <a:off x="1036846" y="1857082"/>
            <a:ext cx="9893671" cy="932672"/>
          </a:xfrm>
          <a:custGeom>
            <a:avLst/>
            <a:gdLst/>
            <a:ahLst/>
            <a:cxnLst/>
            <a:rect l="l" t="t" r="r" b="b"/>
            <a:pathLst>
              <a:path w="4088885" h="385457">
                <a:moveTo>
                  <a:pt x="0" y="0"/>
                </a:moveTo>
                <a:lnTo>
                  <a:pt x="4088885" y="0"/>
                </a:lnTo>
                <a:lnTo>
                  <a:pt x="4088885" y="385457"/>
                </a:lnTo>
                <a:lnTo>
                  <a:pt x="0" y="385457"/>
                </a:lnTo>
                <a:close/>
              </a:path>
            </a:pathLst>
          </a:custGeom>
          <a:solidFill>
            <a:srgbClr val="FFA216"/>
          </a:solidFill>
        </p:spPr>
        <p:txBody>
          <a:bodyPr/>
          <a:lstStyle/>
          <a:p>
            <a:endParaRPr lang="en-US"/>
          </a:p>
        </p:txBody>
      </p:sp>
      <p:grpSp>
        <p:nvGrpSpPr>
          <p:cNvPr id="37" name="Group 36">
            <a:extLst>
              <a:ext uri="{FF2B5EF4-FFF2-40B4-BE49-F238E27FC236}">
                <a16:creationId xmlns:a16="http://schemas.microsoft.com/office/drawing/2014/main" id="{18B483FE-D406-DAE2-591E-359F724096F1}"/>
              </a:ext>
            </a:extLst>
          </p:cNvPr>
          <p:cNvGrpSpPr/>
          <p:nvPr/>
        </p:nvGrpSpPr>
        <p:grpSpPr>
          <a:xfrm>
            <a:off x="671229" y="1671259"/>
            <a:ext cx="1389121" cy="1389121"/>
            <a:chOff x="525770" y="388313"/>
            <a:chExt cx="3051724" cy="3051724"/>
          </a:xfrm>
        </p:grpSpPr>
        <p:grpSp>
          <p:nvGrpSpPr>
            <p:cNvPr id="27" name="Group 8">
              <a:extLst>
                <a:ext uri="{FF2B5EF4-FFF2-40B4-BE49-F238E27FC236}">
                  <a16:creationId xmlns:a16="http://schemas.microsoft.com/office/drawing/2014/main" id="{0624B01C-6D64-4A64-48ED-3000F5141F88}"/>
                </a:ext>
              </a:extLst>
            </p:cNvPr>
            <p:cNvGrpSpPr/>
            <p:nvPr/>
          </p:nvGrpSpPr>
          <p:grpSpPr>
            <a:xfrm>
              <a:off x="525770" y="388313"/>
              <a:ext cx="3051724" cy="3051724"/>
              <a:chOff x="0" y="0"/>
              <a:chExt cx="812800" cy="812800"/>
            </a:xfrm>
          </p:grpSpPr>
          <p:sp>
            <p:nvSpPr>
              <p:cNvPr id="28" name="Freeform 9">
                <a:extLst>
                  <a:ext uri="{FF2B5EF4-FFF2-40B4-BE49-F238E27FC236}">
                    <a16:creationId xmlns:a16="http://schemas.microsoft.com/office/drawing/2014/main" id="{7B349EC7-8A06-AB94-C79B-0E73A3EB2351}"/>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A216"/>
              </a:solidFill>
            </p:spPr>
            <p:txBody>
              <a:bodyPr/>
              <a:lstStyle/>
              <a:p>
                <a:endParaRPr lang="en-US" dirty="0"/>
              </a:p>
            </p:txBody>
          </p:sp>
          <p:sp>
            <p:nvSpPr>
              <p:cNvPr id="29" name="TextBox 10">
                <a:extLst>
                  <a:ext uri="{FF2B5EF4-FFF2-40B4-BE49-F238E27FC236}">
                    <a16:creationId xmlns:a16="http://schemas.microsoft.com/office/drawing/2014/main" id="{95CF07B3-02E5-5C79-C435-5DFCE51931AA}"/>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grpSp>
          <p:nvGrpSpPr>
            <p:cNvPr id="30" name="Group 11">
              <a:extLst>
                <a:ext uri="{FF2B5EF4-FFF2-40B4-BE49-F238E27FC236}">
                  <a16:creationId xmlns:a16="http://schemas.microsoft.com/office/drawing/2014/main" id="{42EED8E8-A2A8-A90B-41F2-685AA5A87933}"/>
                </a:ext>
              </a:extLst>
            </p:cNvPr>
            <p:cNvGrpSpPr/>
            <p:nvPr/>
          </p:nvGrpSpPr>
          <p:grpSpPr>
            <a:xfrm>
              <a:off x="756658" y="672659"/>
              <a:ext cx="2576650" cy="2576650"/>
              <a:chOff x="0" y="0"/>
              <a:chExt cx="812800" cy="812800"/>
            </a:xfrm>
          </p:grpSpPr>
          <p:sp>
            <p:nvSpPr>
              <p:cNvPr id="31" name="Freeform 12">
                <a:extLst>
                  <a:ext uri="{FF2B5EF4-FFF2-40B4-BE49-F238E27FC236}">
                    <a16:creationId xmlns:a16="http://schemas.microsoft.com/office/drawing/2014/main" id="{6EDC067B-947F-B093-9821-DCF951393B8B}"/>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32" name="TextBox 13">
                <a:extLst>
                  <a:ext uri="{FF2B5EF4-FFF2-40B4-BE49-F238E27FC236}">
                    <a16:creationId xmlns:a16="http://schemas.microsoft.com/office/drawing/2014/main" id="{6448E5BF-3000-1F87-E802-E98DA274C3E3}"/>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sp>
          <p:nvSpPr>
            <p:cNvPr id="33" name="Freeform 14">
              <a:extLst>
                <a:ext uri="{FF2B5EF4-FFF2-40B4-BE49-F238E27FC236}">
                  <a16:creationId xmlns:a16="http://schemas.microsoft.com/office/drawing/2014/main" id="{4368155E-F534-36F4-B2B4-0C284F382AF2}"/>
                </a:ext>
              </a:extLst>
            </p:cNvPr>
            <p:cNvSpPr/>
            <p:nvPr/>
          </p:nvSpPr>
          <p:spPr>
            <a:xfrm>
              <a:off x="1108455" y="938584"/>
              <a:ext cx="1850395" cy="1876193"/>
            </a:xfrm>
            <a:custGeom>
              <a:avLst/>
              <a:gdLst/>
              <a:ahLst/>
              <a:cxnLst/>
              <a:rect l="l" t="t" r="r" b="b"/>
              <a:pathLst>
                <a:path w="1850395" h="1876193">
                  <a:moveTo>
                    <a:pt x="0" y="0"/>
                  </a:moveTo>
                  <a:lnTo>
                    <a:pt x="1850395" y="0"/>
                  </a:lnTo>
                  <a:lnTo>
                    <a:pt x="1850395" y="1876193"/>
                  </a:lnTo>
                  <a:lnTo>
                    <a:pt x="0" y="1876193"/>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endParaRPr lang="en-US"/>
            </a:p>
          </p:txBody>
        </p:sp>
      </p:grpSp>
      <p:sp>
        <p:nvSpPr>
          <p:cNvPr id="34" name="TextBox 25">
            <a:extLst>
              <a:ext uri="{FF2B5EF4-FFF2-40B4-BE49-F238E27FC236}">
                <a16:creationId xmlns:a16="http://schemas.microsoft.com/office/drawing/2014/main" id="{5B224ED2-1376-EE18-A7FE-A4FF41F29D17}"/>
              </a:ext>
            </a:extLst>
          </p:cNvPr>
          <p:cNvSpPr txBox="1"/>
          <p:nvPr/>
        </p:nvSpPr>
        <p:spPr>
          <a:xfrm>
            <a:off x="1892015" y="2058044"/>
            <a:ext cx="8121101" cy="615553"/>
          </a:xfrm>
          <a:prstGeom prst="rect">
            <a:avLst/>
          </a:prstGeom>
        </p:spPr>
        <p:txBody>
          <a:bodyPr wrap="square" lIns="0" tIns="0" rIns="0" bIns="0" rtlCol="0" anchor="t">
            <a:spAutoFit/>
          </a:bodyPr>
          <a:lstStyle/>
          <a:p>
            <a:pPr algn="ctr"/>
            <a:r>
              <a:rPr lang="en-US" sz="4000" b="1" dirty="0">
                <a:latin typeface="UTM Avo" panose="02040603050506020204" pitchFamily="18" charset="0"/>
                <a:cs typeface="Arial" panose="020B0604020202020204" pitchFamily="34" charset="0"/>
              </a:rPr>
              <a:t>THẢO LUẬN NHÓM </a:t>
            </a:r>
          </a:p>
        </p:txBody>
      </p:sp>
      <p:pic>
        <p:nvPicPr>
          <p:cNvPr id="35" name="Picture 6">
            <a:extLst>
              <a:ext uri="{FF2B5EF4-FFF2-40B4-BE49-F238E27FC236}">
                <a16:creationId xmlns:a16="http://schemas.microsoft.com/office/drawing/2014/main" id="{3C93D377-9788-919F-343F-410D90E7CE9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484363" y="3920132"/>
            <a:ext cx="1707637" cy="2937868"/>
          </a:xfrm>
          <a:prstGeom prst="rect">
            <a:avLst/>
          </a:prstGeom>
        </p:spPr>
      </p:pic>
      <p:sp>
        <p:nvSpPr>
          <p:cNvPr id="36" name="TextBox 35">
            <a:extLst>
              <a:ext uri="{FF2B5EF4-FFF2-40B4-BE49-F238E27FC236}">
                <a16:creationId xmlns:a16="http://schemas.microsoft.com/office/drawing/2014/main" id="{C5D9ABB7-4B32-999F-10D2-08B6B4DCC4F6}"/>
              </a:ext>
            </a:extLst>
          </p:cNvPr>
          <p:cNvSpPr txBox="1"/>
          <p:nvPr/>
        </p:nvSpPr>
        <p:spPr>
          <a:xfrm>
            <a:off x="196317" y="3261342"/>
            <a:ext cx="10524235" cy="2923877"/>
          </a:xfrm>
          <a:prstGeom prst="rect">
            <a:avLst/>
          </a:prstGeom>
          <a:noFill/>
        </p:spPr>
        <p:txBody>
          <a:bodyPr wrap="square" rtlCol="0">
            <a:spAutoFit/>
          </a:bodyPr>
          <a:lstStyle/>
          <a:p>
            <a:pPr algn="just">
              <a:spcBef>
                <a:spcPts val="600"/>
              </a:spcBef>
              <a:spcAft>
                <a:spcPts val="600"/>
              </a:spcAft>
            </a:pPr>
            <a:r>
              <a:rPr lang="vi-VN" sz="24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Dựa vào câu chuyện </a:t>
            </a:r>
            <a:r>
              <a:rPr lang="vi-VN" sz="2400" b="1" i="1" dirty="0">
                <a:solidFill>
                  <a:schemeClr val="bg1"/>
                </a:solidFill>
                <a:latin typeface="UTM Avo" panose="02040603050506020204" pitchFamily="18" charset="0"/>
                <a:ea typeface="Calibri" panose="020F0502020204030204" pitchFamily="34" charset="0"/>
                <a:cs typeface="Times New Roman" panose="02020603050405020304" pitchFamily="18" charset="0"/>
              </a:rPr>
              <a:t>Những trang sách tuổi thơ</a:t>
            </a:r>
            <a:r>
              <a:rPr lang="vi-VN" sz="24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 trả lời câu hỏi:</a:t>
            </a:r>
          </a:p>
          <a:p>
            <a:pPr algn="just">
              <a:spcBef>
                <a:spcPts val="600"/>
              </a:spcBef>
              <a:spcAft>
                <a:spcPts val="600"/>
              </a:spcAft>
            </a:pPr>
            <a:r>
              <a:rPr lang="vi-VN" sz="24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Câu 1. </a:t>
            </a:r>
            <a:r>
              <a:rPr lang="vi-VN" sz="2400" dirty="0">
                <a:solidFill>
                  <a:schemeClr val="bg1"/>
                </a:solidFill>
                <a:latin typeface="UTM Avo" panose="02040603050506020204" pitchFamily="18" charset="0"/>
                <a:ea typeface="Calibri" panose="020F0502020204030204" pitchFamily="34" charset="0"/>
                <a:cs typeface="Times New Roman" panose="02020603050405020304" pitchFamily="18" charset="0"/>
              </a:rPr>
              <a:t>Bạn nhỏ trong bài đọc cố gắng học chữ để làm gì, kết quả thế nào?</a:t>
            </a:r>
          </a:p>
          <a:p>
            <a:pPr algn="just">
              <a:spcBef>
                <a:spcPts val="600"/>
              </a:spcBef>
              <a:spcAft>
                <a:spcPts val="600"/>
              </a:spcAft>
            </a:pPr>
            <a:r>
              <a:rPr lang="vi-VN" sz="24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Câu 2. </a:t>
            </a:r>
            <a:r>
              <a:rPr lang="vi-VN" sz="2400" dirty="0">
                <a:solidFill>
                  <a:schemeClr val="bg1"/>
                </a:solidFill>
                <a:latin typeface="UTM Avo" panose="02040603050506020204" pitchFamily="18" charset="0"/>
                <a:ea typeface="Calibri" panose="020F0502020204030204" pitchFamily="34" charset="0"/>
                <a:cs typeface="Times New Roman" panose="02020603050405020304" pitchFamily="18" charset="0"/>
              </a:rPr>
              <a:t>Chia sẻ với bạn:</a:t>
            </a:r>
          </a:p>
          <a:p>
            <a:pPr algn="just">
              <a:spcBef>
                <a:spcPts val="600"/>
              </a:spcBef>
              <a:spcAft>
                <a:spcPts val="600"/>
              </a:spcAft>
            </a:pPr>
            <a:r>
              <a:rPr lang="vi-VN" sz="2400" dirty="0">
                <a:solidFill>
                  <a:schemeClr val="bg1"/>
                </a:solidFill>
                <a:latin typeface="UTM Avo" panose="02040603050506020204" pitchFamily="18" charset="0"/>
                <a:ea typeface="Calibri" panose="020F0502020204030204" pitchFamily="34" charset="0"/>
                <a:cs typeface="Times New Roman" panose="02020603050405020304" pitchFamily="18" charset="0"/>
              </a:rPr>
              <a:t>a) Những điều em đã trải qua giống như nhân vật trong bài đọc trên.</a:t>
            </a:r>
          </a:p>
          <a:p>
            <a:pPr algn="just">
              <a:spcBef>
                <a:spcPts val="600"/>
              </a:spcBef>
              <a:spcAft>
                <a:spcPts val="600"/>
              </a:spcAft>
            </a:pPr>
            <a:r>
              <a:rPr lang="vi-VN" sz="2400" dirty="0">
                <a:solidFill>
                  <a:schemeClr val="bg1"/>
                </a:solidFill>
                <a:latin typeface="UTM Avo" panose="02040603050506020204" pitchFamily="18" charset="0"/>
                <a:ea typeface="Calibri" panose="020F0502020204030204" pitchFamily="34" charset="0"/>
                <a:cs typeface="Times New Roman" panose="02020603050405020304" pitchFamily="18" charset="0"/>
              </a:rPr>
              <a:t>b) Những điều em có thể học hỏi từ nhân vật trong bài đọc trên.</a:t>
            </a:r>
          </a:p>
        </p:txBody>
      </p:sp>
    </p:spTree>
    <p:extLst>
      <p:ext uri="{BB962C8B-B14F-4D97-AF65-F5344CB8AC3E}">
        <p14:creationId xmlns:p14="http://schemas.microsoft.com/office/powerpoint/2010/main" val="391118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CB434614-6893-D9D0-6BD0-4A5C18E2192B}"/>
              </a:ext>
            </a:extLst>
          </p:cNvPr>
          <p:cNvSpPr/>
          <p:nvPr/>
        </p:nvSpPr>
        <p:spPr>
          <a:xfrm>
            <a:off x="1505418" y="1926707"/>
            <a:ext cx="9883889" cy="1414013"/>
          </a:xfrm>
          <a:custGeom>
            <a:avLst/>
            <a:gdLst/>
            <a:ahLst/>
            <a:cxnLst/>
            <a:rect l="l" t="t" r="r" b="b"/>
            <a:pathLst>
              <a:path w="4088885" h="385457">
                <a:moveTo>
                  <a:pt x="0" y="0"/>
                </a:moveTo>
                <a:lnTo>
                  <a:pt x="4088885" y="0"/>
                </a:lnTo>
                <a:lnTo>
                  <a:pt x="4088885" y="385457"/>
                </a:lnTo>
                <a:lnTo>
                  <a:pt x="0" y="385457"/>
                </a:lnTo>
                <a:close/>
              </a:path>
            </a:pathLst>
          </a:custGeom>
          <a:solidFill>
            <a:srgbClr val="3FA4AE"/>
          </a:solidFill>
        </p:spPr>
        <p:txBody>
          <a:bodyPr/>
          <a:lstStyle/>
          <a:p>
            <a:endParaRPr lang="en-US"/>
          </a:p>
        </p:txBody>
      </p:sp>
      <p:grpSp>
        <p:nvGrpSpPr>
          <p:cNvPr id="40" name="Group 39">
            <a:extLst>
              <a:ext uri="{FF2B5EF4-FFF2-40B4-BE49-F238E27FC236}">
                <a16:creationId xmlns:a16="http://schemas.microsoft.com/office/drawing/2014/main" id="{09D49E0B-E76C-E039-11F1-AFDE6B67011E}"/>
              </a:ext>
            </a:extLst>
          </p:cNvPr>
          <p:cNvGrpSpPr/>
          <p:nvPr/>
        </p:nvGrpSpPr>
        <p:grpSpPr>
          <a:xfrm>
            <a:off x="669397" y="1825429"/>
            <a:ext cx="1672045" cy="1672045"/>
            <a:chOff x="778204" y="679699"/>
            <a:chExt cx="3051724" cy="3051724"/>
          </a:xfrm>
        </p:grpSpPr>
        <p:grpSp>
          <p:nvGrpSpPr>
            <p:cNvPr id="6" name="Group 8">
              <a:extLst>
                <a:ext uri="{FF2B5EF4-FFF2-40B4-BE49-F238E27FC236}">
                  <a16:creationId xmlns:a16="http://schemas.microsoft.com/office/drawing/2014/main" id="{F79C0B82-0FB3-05CC-12B8-32AA5E6B5818}"/>
                </a:ext>
              </a:extLst>
            </p:cNvPr>
            <p:cNvGrpSpPr/>
            <p:nvPr/>
          </p:nvGrpSpPr>
          <p:grpSpPr>
            <a:xfrm>
              <a:off x="778204" y="679699"/>
              <a:ext cx="3051724" cy="3051724"/>
              <a:chOff x="0" y="0"/>
              <a:chExt cx="812800" cy="812800"/>
            </a:xfrm>
          </p:grpSpPr>
          <p:sp>
            <p:nvSpPr>
              <p:cNvPr id="7" name="Freeform 9">
                <a:extLst>
                  <a:ext uri="{FF2B5EF4-FFF2-40B4-BE49-F238E27FC236}">
                    <a16:creationId xmlns:a16="http://schemas.microsoft.com/office/drawing/2014/main" id="{3657E330-A002-EB25-646C-7B780A38B1F0}"/>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FA4AE"/>
              </a:solidFill>
            </p:spPr>
            <p:txBody>
              <a:bodyPr/>
              <a:lstStyle/>
              <a:p>
                <a:endParaRPr lang="en-US"/>
              </a:p>
            </p:txBody>
          </p:sp>
          <p:sp>
            <p:nvSpPr>
              <p:cNvPr id="8" name="TextBox 10">
                <a:extLst>
                  <a:ext uri="{FF2B5EF4-FFF2-40B4-BE49-F238E27FC236}">
                    <a16:creationId xmlns:a16="http://schemas.microsoft.com/office/drawing/2014/main" id="{65C6D79E-EA92-B11A-4E17-65E607482B40}"/>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grpSp>
          <p:nvGrpSpPr>
            <p:cNvPr id="9" name="Group 11">
              <a:extLst>
                <a:ext uri="{FF2B5EF4-FFF2-40B4-BE49-F238E27FC236}">
                  <a16:creationId xmlns:a16="http://schemas.microsoft.com/office/drawing/2014/main" id="{C738C675-663D-99A7-F1B8-BF227D851EAC}"/>
                </a:ext>
              </a:extLst>
            </p:cNvPr>
            <p:cNvGrpSpPr/>
            <p:nvPr/>
          </p:nvGrpSpPr>
          <p:grpSpPr>
            <a:xfrm>
              <a:off x="1015741" y="917236"/>
              <a:ext cx="2576650" cy="2576650"/>
              <a:chOff x="0" y="0"/>
              <a:chExt cx="812800" cy="812800"/>
            </a:xfrm>
          </p:grpSpPr>
          <p:sp>
            <p:nvSpPr>
              <p:cNvPr id="10" name="Freeform 12">
                <a:extLst>
                  <a:ext uri="{FF2B5EF4-FFF2-40B4-BE49-F238E27FC236}">
                    <a16:creationId xmlns:a16="http://schemas.microsoft.com/office/drawing/2014/main" id="{8D02725F-8B05-4248-AD79-8163E7D50FC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11" name="TextBox 13">
                <a:extLst>
                  <a:ext uri="{FF2B5EF4-FFF2-40B4-BE49-F238E27FC236}">
                    <a16:creationId xmlns:a16="http://schemas.microsoft.com/office/drawing/2014/main" id="{435B77CF-015A-8B0E-A4CB-35A57E4ABDEC}"/>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sp>
          <p:nvSpPr>
            <p:cNvPr id="23" name="Freeform 25">
              <a:extLst>
                <a:ext uri="{FF2B5EF4-FFF2-40B4-BE49-F238E27FC236}">
                  <a16:creationId xmlns:a16="http://schemas.microsoft.com/office/drawing/2014/main" id="{E7D74010-FEB5-D065-213D-6A3CA2E27E80}"/>
                </a:ext>
              </a:extLst>
            </p:cNvPr>
            <p:cNvSpPr/>
            <p:nvPr/>
          </p:nvSpPr>
          <p:spPr>
            <a:xfrm>
              <a:off x="1267001" y="1459957"/>
              <a:ext cx="1736479" cy="1755631"/>
            </a:xfrm>
            <a:custGeom>
              <a:avLst/>
              <a:gdLst/>
              <a:ahLst/>
              <a:cxnLst/>
              <a:rect l="l" t="t" r="r" b="b"/>
              <a:pathLst>
                <a:path w="1736479" h="1755631">
                  <a:moveTo>
                    <a:pt x="0" y="0"/>
                  </a:moveTo>
                  <a:lnTo>
                    <a:pt x="1736479" y="0"/>
                  </a:lnTo>
                  <a:lnTo>
                    <a:pt x="1736479" y="1755632"/>
                  </a:lnTo>
                  <a:lnTo>
                    <a:pt x="0" y="1755632"/>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endParaRPr lang="en-US"/>
            </a:p>
          </p:txBody>
        </p:sp>
      </p:grpSp>
      <p:grpSp>
        <p:nvGrpSpPr>
          <p:cNvPr id="42" name="Group 41">
            <a:extLst>
              <a:ext uri="{FF2B5EF4-FFF2-40B4-BE49-F238E27FC236}">
                <a16:creationId xmlns:a16="http://schemas.microsoft.com/office/drawing/2014/main" id="{AD270E65-45A5-0630-9ED8-2F9A921D1E54}"/>
              </a:ext>
            </a:extLst>
          </p:cNvPr>
          <p:cNvGrpSpPr/>
          <p:nvPr/>
        </p:nvGrpSpPr>
        <p:grpSpPr>
          <a:xfrm>
            <a:off x="673127" y="3664685"/>
            <a:ext cx="10443118" cy="2950661"/>
            <a:chOff x="1098170" y="4171452"/>
            <a:chExt cx="10443118" cy="2950661"/>
          </a:xfrm>
        </p:grpSpPr>
        <p:sp>
          <p:nvSpPr>
            <p:cNvPr id="13" name="Freeform 15">
              <a:extLst>
                <a:ext uri="{FF2B5EF4-FFF2-40B4-BE49-F238E27FC236}">
                  <a16:creationId xmlns:a16="http://schemas.microsoft.com/office/drawing/2014/main" id="{82D0EF4E-267F-E0A3-F817-6F3BC51C606B}"/>
                </a:ext>
              </a:extLst>
            </p:cNvPr>
            <p:cNvSpPr/>
            <p:nvPr/>
          </p:nvSpPr>
          <p:spPr>
            <a:xfrm>
              <a:off x="1657398" y="4653103"/>
              <a:ext cx="9883890" cy="2469010"/>
            </a:xfrm>
            <a:custGeom>
              <a:avLst/>
              <a:gdLst/>
              <a:ahLst/>
              <a:cxnLst/>
              <a:rect l="l" t="t" r="r" b="b"/>
              <a:pathLst>
                <a:path w="4088885" h="820266">
                  <a:moveTo>
                    <a:pt x="0" y="0"/>
                  </a:moveTo>
                  <a:lnTo>
                    <a:pt x="4088885" y="0"/>
                  </a:lnTo>
                  <a:lnTo>
                    <a:pt x="4088885" y="820266"/>
                  </a:lnTo>
                  <a:lnTo>
                    <a:pt x="0" y="820266"/>
                  </a:lnTo>
                  <a:close/>
                </a:path>
              </a:pathLst>
            </a:custGeom>
            <a:solidFill>
              <a:srgbClr val="CBECEF"/>
            </a:solidFill>
          </p:spPr>
          <p:txBody>
            <a:bodyPr/>
            <a:lstStyle/>
            <a:p>
              <a:endParaRPr lang="en-US" dirty="0"/>
            </a:p>
          </p:txBody>
        </p:sp>
        <p:grpSp>
          <p:nvGrpSpPr>
            <p:cNvPr id="15" name="Group 17">
              <a:extLst>
                <a:ext uri="{FF2B5EF4-FFF2-40B4-BE49-F238E27FC236}">
                  <a16:creationId xmlns:a16="http://schemas.microsoft.com/office/drawing/2014/main" id="{FFE88F48-EB07-8E03-E5C1-A72247E56583}"/>
                </a:ext>
              </a:extLst>
            </p:cNvPr>
            <p:cNvGrpSpPr/>
            <p:nvPr/>
          </p:nvGrpSpPr>
          <p:grpSpPr>
            <a:xfrm>
              <a:off x="1098170" y="4171452"/>
              <a:ext cx="1690855" cy="1690855"/>
              <a:chOff x="0" y="0"/>
              <a:chExt cx="812800" cy="812800"/>
            </a:xfrm>
          </p:grpSpPr>
          <p:sp>
            <p:nvSpPr>
              <p:cNvPr id="16" name="Freeform 18">
                <a:extLst>
                  <a:ext uri="{FF2B5EF4-FFF2-40B4-BE49-F238E27FC236}">
                    <a16:creationId xmlns:a16="http://schemas.microsoft.com/office/drawing/2014/main" id="{7C77293B-B4FA-562A-49BF-FFCCA2DAF4B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BECEF"/>
              </a:solidFill>
            </p:spPr>
            <p:txBody>
              <a:bodyPr/>
              <a:lstStyle/>
              <a:p>
                <a:endParaRPr lang="en-US"/>
              </a:p>
            </p:txBody>
          </p:sp>
          <p:sp>
            <p:nvSpPr>
              <p:cNvPr id="17" name="TextBox 19">
                <a:extLst>
                  <a:ext uri="{FF2B5EF4-FFF2-40B4-BE49-F238E27FC236}">
                    <a16:creationId xmlns:a16="http://schemas.microsoft.com/office/drawing/2014/main" id="{95793E0C-205D-FC15-C9A2-AB06405E0562}"/>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grpSp>
          <p:nvGrpSpPr>
            <p:cNvPr id="18" name="Group 20">
              <a:extLst>
                <a:ext uri="{FF2B5EF4-FFF2-40B4-BE49-F238E27FC236}">
                  <a16:creationId xmlns:a16="http://schemas.microsoft.com/office/drawing/2014/main" id="{A804111A-5385-07EB-F186-38859E8C3D78}"/>
                </a:ext>
              </a:extLst>
            </p:cNvPr>
            <p:cNvGrpSpPr/>
            <p:nvPr/>
          </p:nvGrpSpPr>
          <p:grpSpPr>
            <a:xfrm>
              <a:off x="1289049" y="4365823"/>
              <a:ext cx="1309097" cy="1309097"/>
              <a:chOff x="0" y="0"/>
              <a:chExt cx="1745463" cy="1745463"/>
            </a:xfrm>
          </p:grpSpPr>
          <p:grpSp>
            <p:nvGrpSpPr>
              <p:cNvPr id="19" name="Group 21">
                <a:extLst>
                  <a:ext uri="{FF2B5EF4-FFF2-40B4-BE49-F238E27FC236}">
                    <a16:creationId xmlns:a16="http://schemas.microsoft.com/office/drawing/2014/main" id="{B8F42887-333B-E225-B37E-BEDB01E5A583}"/>
                  </a:ext>
                </a:extLst>
              </p:cNvPr>
              <p:cNvGrpSpPr/>
              <p:nvPr/>
            </p:nvGrpSpPr>
            <p:grpSpPr>
              <a:xfrm>
                <a:off x="0" y="0"/>
                <a:ext cx="1745463" cy="1745463"/>
                <a:chOff x="0" y="0"/>
                <a:chExt cx="812800" cy="812800"/>
              </a:xfrm>
            </p:grpSpPr>
            <p:sp>
              <p:nvSpPr>
                <p:cNvPr id="21" name="Freeform 22">
                  <a:extLst>
                    <a:ext uri="{FF2B5EF4-FFF2-40B4-BE49-F238E27FC236}">
                      <a16:creationId xmlns:a16="http://schemas.microsoft.com/office/drawing/2014/main" id="{00A04AB0-84C1-4D8E-DDBF-0FFD9482121B}"/>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22" name="TextBox 23">
                  <a:extLst>
                    <a:ext uri="{FF2B5EF4-FFF2-40B4-BE49-F238E27FC236}">
                      <a16:creationId xmlns:a16="http://schemas.microsoft.com/office/drawing/2014/main" id="{AB31D8A9-5563-C680-50B5-28EA9D56A707}"/>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sp>
            <p:nvSpPr>
              <p:cNvPr id="20" name="Freeform 24">
                <a:extLst>
                  <a:ext uri="{FF2B5EF4-FFF2-40B4-BE49-F238E27FC236}">
                    <a16:creationId xmlns:a16="http://schemas.microsoft.com/office/drawing/2014/main" id="{F0D8DD90-85F2-E217-B005-6106167A7AAA}"/>
                  </a:ext>
                </a:extLst>
              </p:cNvPr>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5"/>
                <a:stretch>
                  <a:fillRect/>
                </a:stretch>
              </a:blipFill>
            </p:spPr>
            <p:txBody>
              <a:bodyPr/>
              <a:lstStyle/>
              <a:p>
                <a:endParaRPr lang="en-US"/>
              </a:p>
            </p:txBody>
          </p:sp>
        </p:grpSp>
        <p:sp>
          <p:nvSpPr>
            <p:cNvPr id="24" name="TextBox 27">
              <a:extLst>
                <a:ext uri="{FF2B5EF4-FFF2-40B4-BE49-F238E27FC236}">
                  <a16:creationId xmlns:a16="http://schemas.microsoft.com/office/drawing/2014/main" id="{5945FB28-61FC-F22B-3BD2-C7AB1DAD30AE}"/>
                </a:ext>
              </a:extLst>
            </p:cNvPr>
            <p:cNvSpPr txBox="1"/>
            <p:nvPr/>
          </p:nvSpPr>
          <p:spPr>
            <a:xfrm>
              <a:off x="2905060" y="4793553"/>
              <a:ext cx="8421090" cy="1661993"/>
            </a:xfrm>
            <a:prstGeom prst="rect">
              <a:avLst/>
            </a:prstGeom>
          </p:spPr>
          <p:txBody>
            <a:bodyPr wrap="square" lIns="0" tIns="0" rIns="0" bIns="0" rtlCol="0" anchor="t">
              <a:spAutoFit/>
            </a:bodyPr>
            <a:lstStyle/>
            <a:p>
              <a:pPr>
                <a:lnSpc>
                  <a:spcPct val="150000"/>
                </a:lnSpc>
              </a:pPr>
              <a:r>
                <a:rPr lang="vi-VN" sz="2400" dirty="0">
                  <a:latin typeface="UTM Avo" panose="02040603050506020204" pitchFamily="18" charset="0"/>
                </a:rPr>
                <a:t>Bạn nhỏ cố gắng học chữ để đọc truyện. Kết quả, bạn nhỏ đọc được rất nhiều truyện hay, thấy mình được mở rộng hiểu biết và bồi dưỡng tâm hồn qua những trang sách đó.</a:t>
              </a:r>
            </a:p>
          </p:txBody>
        </p:sp>
      </p:grpSp>
      <p:sp>
        <p:nvSpPr>
          <p:cNvPr id="26" name="TextBox 25">
            <a:extLst>
              <a:ext uri="{FF2B5EF4-FFF2-40B4-BE49-F238E27FC236}">
                <a16:creationId xmlns:a16="http://schemas.microsoft.com/office/drawing/2014/main" id="{A617607F-1207-1169-F5FD-350296F6F6C6}"/>
              </a:ext>
            </a:extLst>
          </p:cNvPr>
          <p:cNvSpPr txBox="1"/>
          <p:nvPr/>
        </p:nvSpPr>
        <p:spPr>
          <a:xfrm>
            <a:off x="2313889" y="2020188"/>
            <a:ext cx="8585201" cy="1293496"/>
          </a:xfrm>
          <a:prstGeom prst="rect">
            <a:avLst/>
          </a:prstGeom>
          <a:noFill/>
        </p:spPr>
        <p:txBody>
          <a:bodyPr wrap="square" rtlCol="0">
            <a:spAutoFit/>
          </a:bodyPr>
          <a:lstStyle/>
          <a:p>
            <a:pPr algn="just">
              <a:lnSpc>
                <a:spcPct val="150000"/>
              </a:lnSpc>
              <a:spcBef>
                <a:spcPts val="600"/>
              </a:spcBef>
              <a:spcAft>
                <a:spcPts val="600"/>
              </a:spcAft>
            </a:pPr>
            <a:r>
              <a:rPr lang="en-US" sz="2800" b="1" dirty="0" err="1">
                <a:latin typeface="UTM Avo" panose="02040603050506020204" pitchFamily="18" charset="0"/>
                <a:ea typeface="Calibri" panose="020F0502020204030204" pitchFamily="34" charset="0"/>
                <a:cs typeface="Times New Roman" panose="02020603050405020304" pitchFamily="18" charset="0"/>
              </a:rPr>
              <a:t>Câu</a:t>
            </a:r>
            <a:r>
              <a:rPr lang="en-US" sz="2800" b="1" dirty="0">
                <a:latin typeface="UTM Avo" panose="02040603050506020204" pitchFamily="18" charset="0"/>
                <a:ea typeface="Calibri" panose="020F0502020204030204" pitchFamily="34" charset="0"/>
                <a:cs typeface="Times New Roman" panose="02020603050405020304" pitchFamily="18" charset="0"/>
              </a:rPr>
              <a:t> 1. </a:t>
            </a:r>
            <a:r>
              <a:rPr lang="en-US" sz="2800" dirty="0" err="1">
                <a:latin typeface="UTM Avo" panose="02040603050506020204" pitchFamily="18" charset="0"/>
                <a:ea typeface="Calibri" panose="020F0502020204030204" pitchFamily="34" charset="0"/>
                <a:cs typeface="Times New Roman" panose="02020603050405020304" pitchFamily="18" charset="0"/>
              </a:rPr>
              <a:t>Bạn</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nhỏ</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trong</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bài</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đọc</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cố</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gắng</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học</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chữ</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để</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làm</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gì</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kết</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quả</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thế</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nào</a:t>
            </a:r>
            <a:r>
              <a:rPr lang="en-US" sz="2800" dirty="0">
                <a:latin typeface="UTM Avo" panose="02040603050506020204" pitchFamily="18" charset="0"/>
                <a:ea typeface="Calibri" panose="020F0502020204030204" pitchFamily="34" charset="0"/>
                <a:cs typeface="Times New Roman" panose="02020603050405020304" pitchFamily="18" charset="0"/>
              </a:rPr>
              <a:t>?</a:t>
            </a:r>
          </a:p>
        </p:txBody>
      </p:sp>
      <p:sp>
        <p:nvSpPr>
          <p:cNvPr id="38" name="Freeform 6">
            <a:extLst>
              <a:ext uri="{FF2B5EF4-FFF2-40B4-BE49-F238E27FC236}">
                <a16:creationId xmlns:a16="http://schemas.microsoft.com/office/drawing/2014/main" id="{817D608F-03C5-264B-C88A-F93F90725AD9}"/>
              </a:ext>
            </a:extLst>
          </p:cNvPr>
          <p:cNvSpPr/>
          <p:nvPr/>
        </p:nvSpPr>
        <p:spPr>
          <a:xfrm>
            <a:off x="10780073" y="4741848"/>
            <a:ext cx="1783255" cy="2013948"/>
          </a:xfrm>
          <a:custGeom>
            <a:avLst/>
            <a:gdLst/>
            <a:ahLst/>
            <a:cxnLst/>
            <a:rect l="l" t="t" r="r" b="b"/>
            <a:pathLst>
              <a:path w="6617900" h="7207614">
                <a:moveTo>
                  <a:pt x="0" y="0"/>
                </a:moveTo>
                <a:lnTo>
                  <a:pt x="6617900" y="0"/>
                </a:lnTo>
                <a:lnTo>
                  <a:pt x="6617900" y="7207614"/>
                </a:lnTo>
                <a:lnTo>
                  <a:pt x="0" y="72076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428271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CB434614-6893-D9D0-6BD0-4A5C18E2192B}"/>
              </a:ext>
            </a:extLst>
          </p:cNvPr>
          <p:cNvSpPr/>
          <p:nvPr/>
        </p:nvSpPr>
        <p:spPr>
          <a:xfrm>
            <a:off x="1505418" y="1926707"/>
            <a:ext cx="9883889" cy="1500201"/>
          </a:xfrm>
          <a:custGeom>
            <a:avLst/>
            <a:gdLst/>
            <a:ahLst/>
            <a:cxnLst/>
            <a:rect l="l" t="t" r="r" b="b"/>
            <a:pathLst>
              <a:path w="4088885" h="385457">
                <a:moveTo>
                  <a:pt x="0" y="0"/>
                </a:moveTo>
                <a:lnTo>
                  <a:pt x="4088885" y="0"/>
                </a:lnTo>
                <a:lnTo>
                  <a:pt x="4088885" y="385457"/>
                </a:lnTo>
                <a:lnTo>
                  <a:pt x="0" y="385457"/>
                </a:lnTo>
                <a:close/>
              </a:path>
            </a:pathLst>
          </a:custGeom>
          <a:solidFill>
            <a:srgbClr val="3FA4AE"/>
          </a:solidFill>
        </p:spPr>
        <p:txBody>
          <a:bodyPr/>
          <a:lstStyle/>
          <a:p>
            <a:endParaRPr lang="en-US"/>
          </a:p>
        </p:txBody>
      </p:sp>
      <p:grpSp>
        <p:nvGrpSpPr>
          <p:cNvPr id="40" name="Group 39">
            <a:extLst>
              <a:ext uri="{FF2B5EF4-FFF2-40B4-BE49-F238E27FC236}">
                <a16:creationId xmlns:a16="http://schemas.microsoft.com/office/drawing/2014/main" id="{09D49E0B-E76C-E039-11F1-AFDE6B67011E}"/>
              </a:ext>
            </a:extLst>
          </p:cNvPr>
          <p:cNvGrpSpPr/>
          <p:nvPr/>
        </p:nvGrpSpPr>
        <p:grpSpPr>
          <a:xfrm>
            <a:off x="669397" y="1825429"/>
            <a:ext cx="1672045" cy="1672045"/>
            <a:chOff x="778204" y="679699"/>
            <a:chExt cx="3051724" cy="3051724"/>
          </a:xfrm>
        </p:grpSpPr>
        <p:grpSp>
          <p:nvGrpSpPr>
            <p:cNvPr id="6" name="Group 8">
              <a:extLst>
                <a:ext uri="{FF2B5EF4-FFF2-40B4-BE49-F238E27FC236}">
                  <a16:creationId xmlns:a16="http://schemas.microsoft.com/office/drawing/2014/main" id="{F79C0B82-0FB3-05CC-12B8-32AA5E6B5818}"/>
                </a:ext>
              </a:extLst>
            </p:cNvPr>
            <p:cNvGrpSpPr/>
            <p:nvPr/>
          </p:nvGrpSpPr>
          <p:grpSpPr>
            <a:xfrm>
              <a:off x="778204" y="679699"/>
              <a:ext cx="3051724" cy="3051724"/>
              <a:chOff x="0" y="0"/>
              <a:chExt cx="812800" cy="812800"/>
            </a:xfrm>
          </p:grpSpPr>
          <p:sp>
            <p:nvSpPr>
              <p:cNvPr id="7" name="Freeform 9">
                <a:extLst>
                  <a:ext uri="{FF2B5EF4-FFF2-40B4-BE49-F238E27FC236}">
                    <a16:creationId xmlns:a16="http://schemas.microsoft.com/office/drawing/2014/main" id="{3657E330-A002-EB25-646C-7B780A38B1F0}"/>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FA4AE"/>
              </a:solidFill>
            </p:spPr>
            <p:txBody>
              <a:bodyPr/>
              <a:lstStyle/>
              <a:p>
                <a:endParaRPr lang="en-US"/>
              </a:p>
            </p:txBody>
          </p:sp>
          <p:sp>
            <p:nvSpPr>
              <p:cNvPr id="8" name="TextBox 10">
                <a:extLst>
                  <a:ext uri="{FF2B5EF4-FFF2-40B4-BE49-F238E27FC236}">
                    <a16:creationId xmlns:a16="http://schemas.microsoft.com/office/drawing/2014/main" id="{65C6D79E-EA92-B11A-4E17-65E607482B40}"/>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grpSp>
          <p:nvGrpSpPr>
            <p:cNvPr id="9" name="Group 11">
              <a:extLst>
                <a:ext uri="{FF2B5EF4-FFF2-40B4-BE49-F238E27FC236}">
                  <a16:creationId xmlns:a16="http://schemas.microsoft.com/office/drawing/2014/main" id="{C738C675-663D-99A7-F1B8-BF227D851EAC}"/>
                </a:ext>
              </a:extLst>
            </p:cNvPr>
            <p:cNvGrpSpPr/>
            <p:nvPr/>
          </p:nvGrpSpPr>
          <p:grpSpPr>
            <a:xfrm>
              <a:off x="1015741" y="917236"/>
              <a:ext cx="2576650" cy="2576650"/>
              <a:chOff x="0" y="0"/>
              <a:chExt cx="812800" cy="812800"/>
            </a:xfrm>
          </p:grpSpPr>
          <p:sp>
            <p:nvSpPr>
              <p:cNvPr id="10" name="Freeform 12">
                <a:extLst>
                  <a:ext uri="{FF2B5EF4-FFF2-40B4-BE49-F238E27FC236}">
                    <a16:creationId xmlns:a16="http://schemas.microsoft.com/office/drawing/2014/main" id="{8D02725F-8B05-4248-AD79-8163E7D50FC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11" name="TextBox 13">
                <a:extLst>
                  <a:ext uri="{FF2B5EF4-FFF2-40B4-BE49-F238E27FC236}">
                    <a16:creationId xmlns:a16="http://schemas.microsoft.com/office/drawing/2014/main" id="{435B77CF-015A-8B0E-A4CB-35A57E4ABDEC}"/>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sp>
          <p:nvSpPr>
            <p:cNvPr id="23" name="Freeform 25">
              <a:extLst>
                <a:ext uri="{FF2B5EF4-FFF2-40B4-BE49-F238E27FC236}">
                  <a16:creationId xmlns:a16="http://schemas.microsoft.com/office/drawing/2014/main" id="{E7D74010-FEB5-D065-213D-6A3CA2E27E80}"/>
                </a:ext>
              </a:extLst>
            </p:cNvPr>
            <p:cNvSpPr/>
            <p:nvPr/>
          </p:nvSpPr>
          <p:spPr>
            <a:xfrm>
              <a:off x="1267001" y="1459957"/>
              <a:ext cx="1736479" cy="1755631"/>
            </a:xfrm>
            <a:custGeom>
              <a:avLst/>
              <a:gdLst/>
              <a:ahLst/>
              <a:cxnLst/>
              <a:rect l="l" t="t" r="r" b="b"/>
              <a:pathLst>
                <a:path w="1736479" h="1755631">
                  <a:moveTo>
                    <a:pt x="0" y="0"/>
                  </a:moveTo>
                  <a:lnTo>
                    <a:pt x="1736479" y="0"/>
                  </a:lnTo>
                  <a:lnTo>
                    <a:pt x="1736479" y="1755632"/>
                  </a:lnTo>
                  <a:lnTo>
                    <a:pt x="0" y="1755632"/>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endParaRPr lang="en-US"/>
            </a:p>
          </p:txBody>
        </p:sp>
      </p:grpSp>
      <p:grpSp>
        <p:nvGrpSpPr>
          <p:cNvPr id="42" name="Group 41">
            <a:extLst>
              <a:ext uri="{FF2B5EF4-FFF2-40B4-BE49-F238E27FC236}">
                <a16:creationId xmlns:a16="http://schemas.microsoft.com/office/drawing/2014/main" id="{AD270E65-45A5-0630-9ED8-2F9A921D1E54}"/>
              </a:ext>
            </a:extLst>
          </p:cNvPr>
          <p:cNvGrpSpPr/>
          <p:nvPr/>
        </p:nvGrpSpPr>
        <p:grpSpPr>
          <a:xfrm>
            <a:off x="673127" y="3664685"/>
            <a:ext cx="10443118" cy="2950661"/>
            <a:chOff x="1098170" y="4171452"/>
            <a:chExt cx="10443118" cy="2950661"/>
          </a:xfrm>
        </p:grpSpPr>
        <p:sp>
          <p:nvSpPr>
            <p:cNvPr id="13" name="Freeform 15">
              <a:extLst>
                <a:ext uri="{FF2B5EF4-FFF2-40B4-BE49-F238E27FC236}">
                  <a16:creationId xmlns:a16="http://schemas.microsoft.com/office/drawing/2014/main" id="{82D0EF4E-267F-E0A3-F817-6F3BC51C606B}"/>
                </a:ext>
              </a:extLst>
            </p:cNvPr>
            <p:cNvSpPr/>
            <p:nvPr/>
          </p:nvSpPr>
          <p:spPr>
            <a:xfrm>
              <a:off x="1657398" y="4653103"/>
              <a:ext cx="9883890" cy="2469010"/>
            </a:xfrm>
            <a:custGeom>
              <a:avLst/>
              <a:gdLst/>
              <a:ahLst/>
              <a:cxnLst/>
              <a:rect l="l" t="t" r="r" b="b"/>
              <a:pathLst>
                <a:path w="4088885" h="820266">
                  <a:moveTo>
                    <a:pt x="0" y="0"/>
                  </a:moveTo>
                  <a:lnTo>
                    <a:pt x="4088885" y="0"/>
                  </a:lnTo>
                  <a:lnTo>
                    <a:pt x="4088885" y="820266"/>
                  </a:lnTo>
                  <a:lnTo>
                    <a:pt x="0" y="820266"/>
                  </a:lnTo>
                  <a:close/>
                </a:path>
              </a:pathLst>
            </a:custGeom>
            <a:solidFill>
              <a:srgbClr val="CBECEF"/>
            </a:solidFill>
          </p:spPr>
          <p:txBody>
            <a:bodyPr/>
            <a:lstStyle/>
            <a:p>
              <a:endParaRPr lang="en-US" sz="1600" dirty="0"/>
            </a:p>
          </p:txBody>
        </p:sp>
        <p:grpSp>
          <p:nvGrpSpPr>
            <p:cNvPr id="15" name="Group 17">
              <a:extLst>
                <a:ext uri="{FF2B5EF4-FFF2-40B4-BE49-F238E27FC236}">
                  <a16:creationId xmlns:a16="http://schemas.microsoft.com/office/drawing/2014/main" id="{FFE88F48-EB07-8E03-E5C1-A72247E56583}"/>
                </a:ext>
              </a:extLst>
            </p:cNvPr>
            <p:cNvGrpSpPr/>
            <p:nvPr/>
          </p:nvGrpSpPr>
          <p:grpSpPr>
            <a:xfrm>
              <a:off x="1098170" y="4171452"/>
              <a:ext cx="1690855" cy="1690855"/>
              <a:chOff x="0" y="0"/>
              <a:chExt cx="812800" cy="812800"/>
            </a:xfrm>
          </p:grpSpPr>
          <p:sp>
            <p:nvSpPr>
              <p:cNvPr id="16" name="Freeform 18">
                <a:extLst>
                  <a:ext uri="{FF2B5EF4-FFF2-40B4-BE49-F238E27FC236}">
                    <a16:creationId xmlns:a16="http://schemas.microsoft.com/office/drawing/2014/main" id="{7C77293B-B4FA-562A-49BF-FFCCA2DAF4B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BECEF"/>
              </a:solidFill>
            </p:spPr>
            <p:txBody>
              <a:bodyPr/>
              <a:lstStyle/>
              <a:p>
                <a:endParaRPr lang="en-US" sz="1600"/>
              </a:p>
            </p:txBody>
          </p:sp>
          <p:sp>
            <p:nvSpPr>
              <p:cNvPr id="17" name="TextBox 19">
                <a:extLst>
                  <a:ext uri="{FF2B5EF4-FFF2-40B4-BE49-F238E27FC236}">
                    <a16:creationId xmlns:a16="http://schemas.microsoft.com/office/drawing/2014/main" id="{95793E0C-205D-FC15-C9A2-AB06405E0562}"/>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sz="1600"/>
              </a:p>
            </p:txBody>
          </p:sp>
        </p:grpSp>
        <p:grpSp>
          <p:nvGrpSpPr>
            <p:cNvPr id="18" name="Group 20">
              <a:extLst>
                <a:ext uri="{FF2B5EF4-FFF2-40B4-BE49-F238E27FC236}">
                  <a16:creationId xmlns:a16="http://schemas.microsoft.com/office/drawing/2014/main" id="{A804111A-5385-07EB-F186-38859E8C3D78}"/>
                </a:ext>
              </a:extLst>
            </p:cNvPr>
            <p:cNvGrpSpPr/>
            <p:nvPr/>
          </p:nvGrpSpPr>
          <p:grpSpPr>
            <a:xfrm>
              <a:off x="1289049" y="4365823"/>
              <a:ext cx="1309097" cy="1309097"/>
              <a:chOff x="0" y="0"/>
              <a:chExt cx="1745463" cy="1745463"/>
            </a:xfrm>
          </p:grpSpPr>
          <p:grpSp>
            <p:nvGrpSpPr>
              <p:cNvPr id="19" name="Group 21">
                <a:extLst>
                  <a:ext uri="{FF2B5EF4-FFF2-40B4-BE49-F238E27FC236}">
                    <a16:creationId xmlns:a16="http://schemas.microsoft.com/office/drawing/2014/main" id="{B8F42887-333B-E225-B37E-BEDB01E5A583}"/>
                  </a:ext>
                </a:extLst>
              </p:cNvPr>
              <p:cNvGrpSpPr/>
              <p:nvPr/>
            </p:nvGrpSpPr>
            <p:grpSpPr>
              <a:xfrm>
                <a:off x="0" y="0"/>
                <a:ext cx="1745463" cy="1745463"/>
                <a:chOff x="0" y="0"/>
                <a:chExt cx="812800" cy="812800"/>
              </a:xfrm>
            </p:grpSpPr>
            <p:sp>
              <p:nvSpPr>
                <p:cNvPr id="21" name="Freeform 22">
                  <a:extLst>
                    <a:ext uri="{FF2B5EF4-FFF2-40B4-BE49-F238E27FC236}">
                      <a16:creationId xmlns:a16="http://schemas.microsoft.com/office/drawing/2014/main" id="{00A04AB0-84C1-4D8E-DDBF-0FFD9482121B}"/>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sz="1600"/>
                </a:p>
              </p:txBody>
            </p:sp>
            <p:sp>
              <p:nvSpPr>
                <p:cNvPr id="22" name="TextBox 23">
                  <a:extLst>
                    <a:ext uri="{FF2B5EF4-FFF2-40B4-BE49-F238E27FC236}">
                      <a16:creationId xmlns:a16="http://schemas.microsoft.com/office/drawing/2014/main" id="{AB31D8A9-5563-C680-50B5-28EA9D56A707}"/>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sz="1600"/>
                </a:p>
              </p:txBody>
            </p:sp>
          </p:grpSp>
          <p:sp>
            <p:nvSpPr>
              <p:cNvPr id="20" name="Freeform 24">
                <a:extLst>
                  <a:ext uri="{FF2B5EF4-FFF2-40B4-BE49-F238E27FC236}">
                    <a16:creationId xmlns:a16="http://schemas.microsoft.com/office/drawing/2014/main" id="{F0D8DD90-85F2-E217-B005-6106167A7AAA}"/>
                  </a:ext>
                </a:extLst>
              </p:cNvPr>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5"/>
                <a:stretch>
                  <a:fillRect/>
                </a:stretch>
              </a:blipFill>
            </p:spPr>
            <p:txBody>
              <a:bodyPr/>
              <a:lstStyle/>
              <a:p>
                <a:endParaRPr lang="en-US" sz="1600"/>
              </a:p>
            </p:txBody>
          </p:sp>
        </p:grpSp>
        <p:sp>
          <p:nvSpPr>
            <p:cNvPr id="24" name="TextBox 27">
              <a:extLst>
                <a:ext uri="{FF2B5EF4-FFF2-40B4-BE49-F238E27FC236}">
                  <a16:creationId xmlns:a16="http://schemas.microsoft.com/office/drawing/2014/main" id="{5945FB28-61FC-F22B-3BD2-C7AB1DAD30AE}"/>
                </a:ext>
              </a:extLst>
            </p:cNvPr>
            <p:cNvSpPr txBox="1"/>
            <p:nvPr/>
          </p:nvSpPr>
          <p:spPr>
            <a:xfrm>
              <a:off x="2840845" y="4740814"/>
              <a:ext cx="8421090" cy="2308324"/>
            </a:xfrm>
            <a:prstGeom prst="rect">
              <a:avLst/>
            </a:prstGeom>
          </p:spPr>
          <p:txBody>
            <a:bodyPr wrap="square" lIns="0" tIns="0" rIns="0" bIns="0" rtlCol="0" anchor="t">
              <a:spAutoFit/>
            </a:bodyPr>
            <a:lstStyle/>
            <a:p>
              <a:pPr>
                <a:lnSpc>
                  <a:spcPct val="150000"/>
                </a:lnSpc>
              </a:pPr>
              <a:r>
                <a:rPr lang="vi-VN" sz="2000" dirty="0">
                  <a:latin typeface="UTM Avo" panose="02040603050506020204" pitchFamily="18" charset="0"/>
                </a:rPr>
                <a:t>a. Những điều em đã trải qua giống như nhân vật trong bài đọc:</a:t>
              </a:r>
            </a:p>
            <a:p>
              <a:pPr>
                <a:lnSpc>
                  <a:spcPct val="150000"/>
                </a:lnSpc>
              </a:pPr>
              <a:r>
                <a:rPr lang="vi-VN" sz="2000" dirty="0">
                  <a:latin typeface="UTM Avo" panose="02040603050506020204" pitchFamily="18" charset="0"/>
                </a:rPr>
                <a:t>Lúc nhỏ, rất thích nghe ông bà (hoặc bố mẹ, chú, dì,...) kể chuyện.</a:t>
              </a:r>
            </a:p>
            <a:p>
              <a:pPr>
                <a:lnSpc>
                  <a:spcPct val="150000"/>
                </a:lnSpc>
              </a:pPr>
              <a:r>
                <a:rPr lang="vi-VN" sz="2000" dirty="0">
                  <a:latin typeface="UTM Avo" panose="02040603050506020204" pitchFamily="18" charset="0"/>
                </a:rPr>
                <a:t>Khi đi học, được đọc những câu chuyện trong SGK.</a:t>
              </a:r>
            </a:p>
            <a:p>
              <a:pPr>
                <a:lnSpc>
                  <a:spcPct val="150000"/>
                </a:lnSpc>
              </a:pPr>
              <a:r>
                <a:rPr lang="vi-VN" sz="2000" dirty="0">
                  <a:latin typeface="UTM Avo" panose="02040603050506020204" pitchFamily="18" charset="0"/>
                </a:rPr>
                <a:t>Yêu người tốt, ghét kẻ xấu.</a:t>
              </a:r>
            </a:p>
            <a:p>
              <a:pPr>
                <a:lnSpc>
                  <a:spcPct val="150000"/>
                </a:lnSpc>
              </a:pPr>
              <a:r>
                <a:rPr lang="vi-VN" sz="2000" dirty="0">
                  <a:latin typeface="UTM Avo" panose="02040603050506020204" pitchFamily="18" charset="0"/>
                </a:rPr>
                <a:t>Tưởng tượng nét mặt, cử chỉ của nhân vật.</a:t>
              </a:r>
            </a:p>
          </p:txBody>
        </p:sp>
      </p:grpSp>
      <p:sp>
        <p:nvSpPr>
          <p:cNvPr id="26" name="TextBox 25">
            <a:extLst>
              <a:ext uri="{FF2B5EF4-FFF2-40B4-BE49-F238E27FC236}">
                <a16:creationId xmlns:a16="http://schemas.microsoft.com/office/drawing/2014/main" id="{A617607F-1207-1169-F5FD-350296F6F6C6}"/>
              </a:ext>
            </a:extLst>
          </p:cNvPr>
          <p:cNvSpPr txBox="1"/>
          <p:nvPr/>
        </p:nvSpPr>
        <p:spPr>
          <a:xfrm>
            <a:off x="2337710" y="1981532"/>
            <a:ext cx="8917080" cy="1323439"/>
          </a:xfrm>
          <a:prstGeom prst="rect">
            <a:avLst/>
          </a:prstGeom>
          <a:noFill/>
        </p:spPr>
        <p:txBody>
          <a:bodyPr wrap="square" rtlCol="0">
            <a:spAutoFit/>
          </a:bodyPr>
          <a:lstStyle/>
          <a:p>
            <a:pPr algn="just">
              <a:spcBef>
                <a:spcPts val="600"/>
              </a:spcBef>
              <a:spcAft>
                <a:spcPts val="600"/>
              </a:spcAft>
            </a:pPr>
            <a:r>
              <a:rPr lang="vi-VN" sz="2000" b="1" dirty="0">
                <a:latin typeface="UTM Avo" panose="02040603050506020204" pitchFamily="18" charset="0"/>
                <a:ea typeface="Calibri" panose="020F0502020204030204" pitchFamily="34" charset="0"/>
                <a:cs typeface="Times New Roman" panose="02020603050405020304" pitchFamily="18" charset="0"/>
              </a:rPr>
              <a:t>Câu </a:t>
            </a:r>
            <a:r>
              <a:rPr lang="en-US" sz="2000" b="1" dirty="0">
                <a:latin typeface="UTM Avo" panose="02040603050506020204" pitchFamily="18" charset="0"/>
                <a:ea typeface="Calibri" panose="020F0502020204030204" pitchFamily="34" charset="0"/>
                <a:cs typeface="Times New Roman" panose="02020603050405020304" pitchFamily="18" charset="0"/>
              </a:rPr>
              <a:t>2</a:t>
            </a:r>
            <a:r>
              <a:rPr lang="vi-VN" sz="2000" b="1" dirty="0">
                <a:latin typeface="UTM Avo" panose="02040603050506020204" pitchFamily="18" charset="0"/>
                <a:ea typeface="Calibri" panose="020F0502020204030204" pitchFamily="34" charset="0"/>
                <a:cs typeface="Times New Roman" panose="02020603050405020304" pitchFamily="18" charset="0"/>
              </a:rPr>
              <a:t>. </a:t>
            </a:r>
            <a:r>
              <a:rPr lang="vi-VN" sz="2000" dirty="0">
                <a:latin typeface="UTM Avo" panose="02040603050506020204" pitchFamily="18" charset="0"/>
                <a:ea typeface="Calibri" panose="020F0502020204030204" pitchFamily="34" charset="0"/>
                <a:cs typeface="Times New Roman" panose="02020603050405020304" pitchFamily="18" charset="0"/>
              </a:rPr>
              <a:t>Chia sẻ với bạn:</a:t>
            </a:r>
          </a:p>
          <a:p>
            <a:pPr algn="just">
              <a:spcBef>
                <a:spcPts val="600"/>
              </a:spcBef>
              <a:spcAft>
                <a:spcPts val="600"/>
              </a:spcAft>
            </a:pPr>
            <a:r>
              <a:rPr lang="vi-VN" sz="2000" dirty="0">
                <a:latin typeface="UTM Avo" panose="02040603050506020204" pitchFamily="18" charset="0"/>
                <a:ea typeface="Calibri" panose="020F0502020204030204" pitchFamily="34" charset="0"/>
                <a:cs typeface="Times New Roman" panose="02020603050405020304" pitchFamily="18" charset="0"/>
              </a:rPr>
              <a:t>a) Những điều em đã trải qua giống như nhân vật trong bài đọc trên.</a:t>
            </a:r>
          </a:p>
          <a:p>
            <a:pPr algn="just">
              <a:spcBef>
                <a:spcPts val="600"/>
              </a:spcBef>
              <a:spcAft>
                <a:spcPts val="600"/>
              </a:spcAft>
            </a:pPr>
            <a:r>
              <a:rPr lang="vi-VN" sz="2000" dirty="0">
                <a:latin typeface="UTM Avo" panose="02040603050506020204" pitchFamily="18" charset="0"/>
                <a:ea typeface="Calibri" panose="020F0502020204030204" pitchFamily="34" charset="0"/>
                <a:cs typeface="Times New Roman" panose="02020603050405020304" pitchFamily="18" charset="0"/>
              </a:rPr>
              <a:t>b) Những điều em có thể học hỏi từ nhân vật trong bài đọc trên.</a:t>
            </a:r>
          </a:p>
        </p:txBody>
      </p:sp>
      <p:sp>
        <p:nvSpPr>
          <p:cNvPr id="4" name="Freeform 31">
            <a:extLst>
              <a:ext uri="{FF2B5EF4-FFF2-40B4-BE49-F238E27FC236}">
                <a16:creationId xmlns:a16="http://schemas.microsoft.com/office/drawing/2014/main" id="{FE0685E9-866F-667F-FBB7-0156F3AF5034}"/>
              </a:ext>
            </a:extLst>
          </p:cNvPr>
          <p:cNvSpPr/>
          <p:nvPr/>
        </p:nvSpPr>
        <p:spPr>
          <a:xfrm>
            <a:off x="10396005" y="5018774"/>
            <a:ext cx="1795995" cy="1741457"/>
          </a:xfrm>
          <a:custGeom>
            <a:avLst/>
            <a:gdLst/>
            <a:ahLst/>
            <a:cxnLst/>
            <a:rect l="l" t="t" r="r" b="b"/>
            <a:pathLst>
              <a:path w="4279771" h="4295880">
                <a:moveTo>
                  <a:pt x="0" y="0"/>
                </a:moveTo>
                <a:lnTo>
                  <a:pt x="4279771" y="0"/>
                </a:lnTo>
                <a:lnTo>
                  <a:pt x="4279771" y="4295880"/>
                </a:lnTo>
                <a:lnTo>
                  <a:pt x="0" y="429588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376812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7-Bài đọc 1-Những thư viện đặc biệt.pptx</Template>
  <TotalTime>65</TotalTime>
  <Words>719</Words>
  <Application>Microsoft Office PowerPoint</Application>
  <PresentationFormat>Widescreen</PresentationFormat>
  <Paragraphs>54</Paragraphs>
  <Slides>12</Slides>
  <Notes>3</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Aharoni</vt:lpstr>
      <vt:lpstr>Arial</vt:lpstr>
      <vt:lpstr>Calibri</vt:lpstr>
      <vt:lpstr>Calibri Light</vt:lpstr>
      <vt:lpstr>Times New Roman</vt:lpstr>
      <vt:lpstr>UTM Avo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2114120010-CAO THỊ PHƯƠNG VINH</dc:creator>
  <cp:lastModifiedBy>sontungdigi@outlook.com</cp:lastModifiedBy>
  <cp:revision>6</cp:revision>
  <dcterms:created xsi:type="dcterms:W3CDTF">2023-10-20T09:05:15Z</dcterms:created>
  <dcterms:modified xsi:type="dcterms:W3CDTF">2025-11-06T08:33:38Z</dcterms:modified>
</cp:coreProperties>
</file>