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05" r:id="rId2"/>
    <p:sldId id="347" r:id="rId3"/>
    <p:sldId id="350" r:id="rId4"/>
    <p:sldId id="352" r:id="rId5"/>
    <p:sldId id="354" r:id="rId6"/>
    <p:sldId id="351" r:id="rId7"/>
    <p:sldId id="348" r:id="rId8"/>
    <p:sldId id="353" r:id="rId9"/>
    <p:sldId id="359" r:id="rId10"/>
    <p:sldId id="360" r:id="rId11"/>
    <p:sldId id="366" r:id="rId12"/>
    <p:sldId id="367" r:id="rId13"/>
    <p:sldId id="368" r:id="rId14"/>
    <p:sldId id="362" r:id="rId15"/>
    <p:sldId id="271" r:id="rId16"/>
    <p:sldId id="355" r:id="rId17"/>
    <p:sldId id="345" r:id="rId18"/>
    <p:sldId id="356" r:id="rId19"/>
    <p:sldId id="314" r:id="rId20"/>
    <p:sldId id="357" r:id="rId21"/>
    <p:sldId id="369" r:id="rId22"/>
    <p:sldId id="358" r:id="rId23"/>
    <p:sldId id="365" r:id="rId24"/>
    <p:sldId id="363" r:id="rId25"/>
    <p:sldId id="364" r:id="rId26"/>
    <p:sldId id="281" r:id="rId27"/>
    <p:sldId id="282"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68" d="100"/>
          <a:sy n="68" d="100"/>
        </p:scale>
        <p:origin x="484" y="48"/>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11/6/2025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4800" b="1" u="sng"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Tiếng Việt</a:t>
            </a:r>
            <a:endParaRPr lang="en-US" sz="4800" b="1" u="sng"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răng</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khểnh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0" y="1108069"/>
            <a:ext cx="12059478" cy="4498989"/>
          </a:xfrm>
          <a:prstGeom prst="rect">
            <a:avLst/>
          </a:prstGeom>
          <a:noFill/>
        </p:spPr>
        <p:txBody>
          <a:bodyPr wrap="square">
            <a:spAutoFit/>
          </a:bodyPr>
          <a:lstStyle/>
          <a:p>
            <a:pPr algn="just">
              <a:lnSpc>
                <a:spcPct val="150000"/>
              </a:lnSpc>
            </a:pPr>
            <a:r>
              <a:rPr lang="en-US" sz="3600">
                <a:latin typeface="UTM Avo" panose="02040603050506020204" pitchFamily="18" charset="0"/>
              </a:rPr>
              <a:t>	</a:t>
            </a:r>
            <a:r>
              <a:rPr lang="en-US" sz="3600">
                <a:solidFill>
                  <a:srgbClr val="7030A0"/>
                </a:solidFill>
                <a:latin typeface="UTM Avo" panose="02040603050506020204" pitchFamily="18" charset="0"/>
              </a:rPr>
              <a:t>Hãy quan sát đi</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rồi con sẽ thấy</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rất nhiều điều bí mật</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về nhứng người xung quanh mình</a:t>
            </a:r>
            <a:r>
              <a:rPr lang="en-US" sz="3600">
                <a:latin typeface="UTM Avo" panose="02040603050506020204" pitchFamily="18" charset="0"/>
              </a:rPr>
              <a:t>.</a:t>
            </a:r>
            <a:r>
              <a:rPr lang="en-US" sz="3600">
                <a:solidFill>
                  <a:srgbClr val="FF0000"/>
                </a:solidFill>
                <a:latin typeface="UTM Avo" panose="02040603050506020204" pitchFamily="18" charset="0"/>
              </a:rPr>
              <a:t>//</a:t>
            </a:r>
          </a:p>
          <a:p>
            <a:pPr algn="just">
              <a:lnSpc>
                <a:spcPct val="150000"/>
              </a:lnSpc>
            </a:pPr>
            <a:endParaRPr lang="en-US" sz="1200">
              <a:latin typeface="UTM Avo" panose="02040603050506020204" pitchFamily="18" charset="0"/>
            </a:endParaRPr>
          </a:p>
          <a:p>
            <a:pPr algn="just">
              <a:lnSpc>
                <a:spcPct val="150000"/>
              </a:lnSpc>
            </a:pP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Tôi cũng muốn kể cho các bạn nghe nữa,</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như vậy</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các bạn sẽ giữ giùm tôi một điều bí mật,</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bí mật về một cậu bé hay cười</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vì có cái răng khểnh.</a:t>
            </a:r>
            <a:r>
              <a:rPr lang="en-US" altLang="vi-VN" sz="3600">
                <a:solidFill>
                  <a:srgbClr val="FF0000"/>
                </a:solidFill>
                <a:latin typeface="UTM Avo" panose="02040603050506020204" pitchFamily="18" charset="0"/>
                <a:cs typeface="Times New Roman" panose="02020603050405020304" pitchFamily="18" charset="0"/>
              </a:rPr>
              <a:t>//</a:t>
            </a:r>
            <a:endParaRPr lang="en-US" sz="360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626165" y="1220224"/>
            <a:ext cx="10939670" cy="377994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2800">
              <a:solidFill>
                <a:srgbClr val="FF0000"/>
              </a:solidFill>
              <a:latin typeface="UTM Avo" panose="02040603050506020204" pitchFamily="18" charset="0"/>
              <a:cs typeface="Times New Roman" panose="02020603050405020304" pitchFamily="18" charset="0"/>
            </a:endParaRPr>
          </a:p>
          <a:p>
            <a:pPr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a:t>
            </a:r>
          </a:p>
        </p:txBody>
      </p:sp>
      <p:sp>
        <p:nvSpPr>
          <p:cNvPr id="6" name="Oval 5">
            <a:extLst>
              <a:ext uri="{FF2B5EF4-FFF2-40B4-BE49-F238E27FC236}">
                <a16:creationId xmlns:a16="http://schemas.microsoft.com/office/drawing/2014/main" id="{7E2EBA29-D0B6-6248-2036-6E2AA3EF4A58}"/>
              </a:ext>
            </a:extLst>
          </p:cNvPr>
          <p:cNvSpPr/>
          <p:nvPr/>
        </p:nvSpPr>
        <p:spPr>
          <a:xfrm>
            <a:off x="509245" y="223961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Tree>
    <p:extLst>
      <p:ext uri="{BB962C8B-B14F-4D97-AF65-F5344CB8AC3E}">
        <p14:creationId xmlns:p14="http://schemas.microsoft.com/office/powerpoint/2010/main" val="44069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125136"/>
            <a:ext cx="12192000" cy="7031797"/>
          </a:xfrm>
          <a:prstGeom prst="rect">
            <a:avLst/>
          </a:prstGeom>
          <a:noFill/>
        </p:spPr>
        <p:txBody>
          <a:bodyPr wrap="square">
            <a:spAutoFit/>
          </a:bodyPr>
          <a:lstStyle/>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Một hôm, bố tôi hỏi: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Sao dạo này bố ít thấy con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Tôi nói: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Nhưng con cười sẽ rất xấu.</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25000"/>
              </a:lnSpc>
              <a:defRPr/>
            </a:pPr>
            <a:r>
              <a:rPr lang="en-US" altLang="vi-VN" sz="25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2500">
              <a:latin typeface="UTM Avo" panose="02040603050506020204" pitchFamily="18" charset="0"/>
            </a:endParaRPr>
          </a:p>
        </p:txBody>
      </p:sp>
      <p:sp>
        <p:nvSpPr>
          <p:cNvPr id="7" name="Oval 6">
            <a:extLst>
              <a:ext uri="{FF2B5EF4-FFF2-40B4-BE49-F238E27FC236}">
                <a16:creationId xmlns:a16="http://schemas.microsoft.com/office/drawing/2014/main" id="{B7952119-F44A-4666-B39A-0D909B0297B3}"/>
              </a:ext>
            </a:extLst>
          </p:cNvPr>
          <p:cNvSpPr/>
          <p:nvPr/>
        </p:nvSpPr>
        <p:spPr>
          <a:xfrm>
            <a:off x="0" y="-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24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61375"/>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p>
          <a:p>
            <a:pPr lvl="1" algn="r">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200" b="1">
              <a:solidFill>
                <a:srgbClr val="000000"/>
              </a:solidFill>
              <a:latin typeface="UTM Avo" panose="0204060305050602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2808839-748A-FA56-4DF9-E5FD2127BC03}"/>
              </a:ext>
            </a:extLst>
          </p:cNvPr>
          <p:cNvSpPr/>
          <p:nvPr/>
        </p:nvSpPr>
        <p:spPr>
          <a:xfrm>
            <a:off x="43552" y="4240697"/>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12F10EA-EB36-0888-9CFD-DE43F539CFF1}"/>
              </a:ext>
            </a:extLst>
          </p:cNvPr>
          <p:cNvSpPr/>
          <p:nvPr/>
        </p:nvSpPr>
        <p:spPr>
          <a:xfrm>
            <a:off x="0" y="53010"/>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36104" y="1138464"/>
            <a:ext cx="11251096" cy="4841775"/>
          </a:xfrm>
          <a:prstGeom prst="rect">
            <a:avLst/>
          </a:prstGeom>
          <a:noFill/>
        </p:spPr>
        <p:txBody>
          <a:bodyPr wrap="square">
            <a:spAutoFit/>
          </a:bodyPr>
          <a:lstStyle/>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1. Tại sao bạn nhỏ trong câu chuyện không thích cái răng khểnh?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2. Khi nghe bạn nhỏ giải thích, người bố đã nói gì</a:t>
            </a:r>
            <a:r>
              <a:rPr lang="en-US" sz="3000">
                <a:solidFill>
                  <a:srgbClr val="FF0000"/>
                </a:solidFill>
                <a:effectLst/>
                <a:latin typeface="UTM Avo" panose="02040603050506020204" pitchFamily="18" charset="0"/>
                <a:ea typeface="Times New Roman" panose="02020603050405020304" pitchFamily="18" charset="0"/>
              </a:rPr>
              <a:t>?</a:t>
            </a: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4. Vì sao bạn nhỏ kể cho cô gi</a:t>
            </a:r>
            <a:r>
              <a:rPr lang="en-US" sz="3000">
                <a:solidFill>
                  <a:srgbClr val="FF0000"/>
                </a:solidFill>
                <a:latin typeface="UTM Avo" panose="02040603050506020204" pitchFamily="18" charset="0"/>
                <a:ea typeface="Times New Roman" panose="02020603050405020304" pitchFamily="18" charset="0"/>
              </a:rPr>
              <a:t>áo</a:t>
            </a:r>
            <a:r>
              <a:rPr lang="vi-VN" sz="3000">
                <a:solidFill>
                  <a:srgbClr val="FF0000"/>
                </a:solidFill>
                <a:effectLst/>
                <a:latin typeface="UTM Avo" panose="02040603050506020204" pitchFamily="18" charset="0"/>
                <a:ea typeface="Times New Roman" panose="02020603050405020304" pitchFamily="18" charset="0"/>
              </a:rPr>
              <a:t> nghe bí mật của mình?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000">
              <a:solidFill>
                <a:srgbClr val="FF000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497426"/>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Tại sao bạn nhỏ trong câu chuyện không thích cái răng khểnh?</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Bạn nhỏ trong truyện không thích cái răng khểnh vì các bạn hay trêu bạn ấy không chịu đánh răng. </a:t>
            </a: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Khi nghe bạn nhỏ giải thích người bố đã nói gì?</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Khi nghe bạn nhỏ giải thích người bố đã nói với bạn rằng: Bạn nên  tự hào vì chiếc răng khểnh vì nó làm nụ cười của bạn khác với các bạn. </a:t>
            </a: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3681072"/>
          </a:xfrm>
          <a:prstGeom prst="rect">
            <a:avLst/>
          </a:prstGeom>
          <a:noFill/>
        </p:spPr>
        <p:txBody>
          <a:bodyPr wrap="square">
            <a:spAutoFit/>
          </a:bodyPr>
          <a:lstStyle/>
          <a:p>
            <a:pPr algn="just">
              <a:lnSpc>
                <a:spcPct val="150000"/>
              </a:lnSpc>
            </a:pPr>
            <a:r>
              <a:rPr lang="vi-VN" sz="32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Người bố đã giúp cậu bé hiểu ra, mỗi người có nét đẹp riêng và giúp cậu không còn tự ti về sự khác biệt của mình vói các bạn khác. Chúng ta cần tôn trọng sự khác biệt của người khác và của bạn bè.</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vi-VN" sz="3200">
                <a:solidFill>
                  <a:srgbClr val="FF0000"/>
                </a:solidFill>
                <a:effectLst/>
                <a:latin typeface="UTM Avo" panose="02040603050506020204" pitchFamily="18" charset="0"/>
                <a:ea typeface="Times New Roman" panose="02020603050405020304" pitchFamily="18" charset="0"/>
              </a:rPr>
              <a:t>Vì sao bạn nhỏ kể cho cô gi</a:t>
            </a:r>
            <a:r>
              <a:rPr lang="en-US" sz="3200">
                <a:solidFill>
                  <a:srgbClr val="FF0000"/>
                </a:solidFill>
                <a:latin typeface="UTM Avo" panose="02040603050506020204" pitchFamily="18" charset="0"/>
                <a:ea typeface="Times New Roman" panose="02020603050405020304" pitchFamily="18" charset="0"/>
              </a:rPr>
              <a:t>áo</a:t>
            </a:r>
            <a:r>
              <a:rPr lang="vi-VN" sz="3200">
                <a:solidFill>
                  <a:srgbClr val="FF0000"/>
                </a:solidFill>
                <a:effectLst/>
                <a:latin typeface="UTM Avo" panose="02040603050506020204" pitchFamily="18" charset="0"/>
                <a:ea typeface="Times New Roman" panose="02020603050405020304" pitchFamily="18" charset="0"/>
              </a:rPr>
              <a:t> nghe bí mật của mình?</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Vì bạn nhỏ nghĩ </a:t>
            </a:r>
            <a:r>
              <a:rPr lang="en-US" altLang="vi-VN" sz="3200">
                <a:solidFill>
                  <a:srgbClr val="7030A0"/>
                </a:solidFill>
                <a:latin typeface="UTM Avo" panose="02040603050506020204" pitchFamily="18" charset="0"/>
                <a:cs typeface="Times New Roman" panose="02020603050405020304" pitchFamily="18" charset="0"/>
              </a:rPr>
              <a:t>kể điều bí mật cho một người biết giữ nó thì bí mật vẫn còn. </a:t>
            </a:r>
            <a:endParaRPr lang="en-GB" altLang="en-US" sz="3200">
              <a:solidFill>
                <a:srgbClr val="7030A0"/>
              </a:solidFill>
              <a:latin typeface="UTM Avo" panose="02040603050506020204" pitchFamily="18" charset="0"/>
              <a:cs typeface="Times New Roman" panose="02020603050405020304" pitchFamily="18" charset="0"/>
            </a:endParaRP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4419736"/>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Mỗi người đều có nét riêng, nét riêng đó tạo nên sự khác biệt của người này với người khác. Chúng ta nên tự hào về nét riêng của mình và nên tôn trọng  sự khác biệt của người khác.</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10745" y="1999569"/>
            <a:ext cx="10429463" cy="2487211"/>
          </a:xfrm>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25038" y="169524"/>
                  <a:pt x="165995" y="50246"/>
                  <a:pt x="391426" y="0"/>
                </a:cubicBezTo>
                <a:cubicBezTo>
                  <a:pt x="3077646" y="238625"/>
                  <a:pt x="3837007" y="443677"/>
                  <a:pt x="6083854" y="0"/>
                </a:cubicBezTo>
                <a:lnTo>
                  <a:pt x="6083854" y="0"/>
                </a:lnTo>
                <a:cubicBezTo>
                  <a:pt x="7002233" y="-110124"/>
                  <a:pt x="7370888" y="13388"/>
                  <a:pt x="8691219" y="0"/>
                </a:cubicBezTo>
                <a:cubicBezTo>
                  <a:pt x="9064461" y="-64392"/>
                  <a:pt x="9639085" y="-53866"/>
                  <a:pt x="10038036" y="0"/>
                </a:cubicBezTo>
                <a:cubicBezTo>
                  <a:pt x="10307098" y="9375"/>
                  <a:pt x="10425164" y="226931"/>
                  <a:pt x="10429463" y="414544"/>
                </a:cubicBezTo>
                <a:cubicBezTo>
                  <a:pt x="10372266" y="481315"/>
                  <a:pt x="10404148" y="1293992"/>
                  <a:pt x="10429463" y="1450873"/>
                </a:cubicBezTo>
                <a:lnTo>
                  <a:pt x="10429463" y="1450873"/>
                </a:lnTo>
                <a:cubicBezTo>
                  <a:pt x="10432967" y="1586684"/>
                  <a:pt x="10412381" y="1986646"/>
                  <a:pt x="10429463" y="2072676"/>
                </a:cubicBezTo>
                <a:cubicBezTo>
                  <a:pt x="10429461" y="2072672"/>
                  <a:pt x="10429463" y="2072668"/>
                  <a:pt x="10429463" y="2072666"/>
                </a:cubicBezTo>
                <a:cubicBezTo>
                  <a:pt x="10391137" y="2232056"/>
                  <a:pt x="10279806" y="2474030"/>
                  <a:pt x="10038036" y="2487211"/>
                </a:cubicBezTo>
                <a:cubicBezTo>
                  <a:pt x="9616760" y="2534735"/>
                  <a:pt x="9353310" y="2317869"/>
                  <a:pt x="8691219" y="2487211"/>
                </a:cubicBezTo>
                <a:cubicBezTo>
                  <a:pt x="8322249" y="2741088"/>
                  <a:pt x="7294243" y="3348503"/>
                  <a:pt x="6828168" y="3282620"/>
                </a:cubicBezTo>
                <a:cubicBezTo>
                  <a:pt x="6663636" y="3097063"/>
                  <a:pt x="6443378" y="2907233"/>
                  <a:pt x="6083854" y="2487211"/>
                </a:cubicBezTo>
                <a:cubicBezTo>
                  <a:pt x="4763266" y="2347037"/>
                  <a:pt x="2292283" y="2467758"/>
                  <a:pt x="391426" y="2487211"/>
                </a:cubicBezTo>
                <a:cubicBezTo>
                  <a:pt x="190722" y="2429229"/>
                  <a:pt x="6629" y="2386919"/>
                  <a:pt x="0" y="2072666"/>
                </a:cubicBezTo>
                <a:cubicBezTo>
                  <a:pt x="1" y="2072668"/>
                  <a:pt x="-1" y="2072671"/>
                  <a:pt x="0" y="2072676"/>
                </a:cubicBezTo>
                <a:cubicBezTo>
                  <a:pt x="-75836" y="1757675"/>
                  <a:pt x="-34243" y="1630614"/>
                  <a:pt x="0" y="1450873"/>
                </a:cubicBezTo>
                <a:lnTo>
                  <a:pt x="0" y="1450873"/>
                </a:lnTo>
                <a:cubicBezTo>
                  <a:pt x="-134400" y="1013000"/>
                  <a:pt x="106905" y="652654"/>
                  <a:pt x="0" y="414544"/>
                </a:cubicBezTo>
                <a:close/>
              </a:path>
              <a:path w="10429463" h="2487211" stroke="0" extrusionOk="0">
                <a:moveTo>
                  <a:pt x="0" y="414544"/>
                </a:moveTo>
                <a:cubicBezTo>
                  <a:pt x="42289" y="236475"/>
                  <a:pt x="169893" y="-29299"/>
                  <a:pt x="391426" y="0"/>
                </a:cubicBezTo>
                <a:cubicBezTo>
                  <a:pt x="2703303" y="453318"/>
                  <a:pt x="3495988" y="-198843"/>
                  <a:pt x="6083854" y="0"/>
                </a:cubicBezTo>
                <a:lnTo>
                  <a:pt x="6083854" y="0"/>
                </a:lnTo>
                <a:cubicBezTo>
                  <a:pt x="6632490" y="-176473"/>
                  <a:pt x="8266054" y="-24198"/>
                  <a:pt x="8691219" y="0"/>
                </a:cubicBezTo>
                <a:cubicBezTo>
                  <a:pt x="8995417" y="-28338"/>
                  <a:pt x="9537291" y="144708"/>
                  <a:pt x="10038036" y="0"/>
                </a:cubicBezTo>
                <a:cubicBezTo>
                  <a:pt x="10268905" y="37700"/>
                  <a:pt x="10426640" y="103665"/>
                  <a:pt x="10429463" y="414544"/>
                </a:cubicBezTo>
                <a:cubicBezTo>
                  <a:pt x="10396780" y="538215"/>
                  <a:pt x="10475464" y="1285018"/>
                  <a:pt x="10429463" y="1450873"/>
                </a:cubicBezTo>
                <a:lnTo>
                  <a:pt x="10429463" y="1450873"/>
                </a:lnTo>
                <a:cubicBezTo>
                  <a:pt x="10461719" y="1655364"/>
                  <a:pt x="10339975" y="1834646"/>
                  <a:pt x="10429463" y="2072676"/>
                </a:cubicBezTo>
                <a:cubicBezTo>
                  <a:pt x="10429463" y="2072675"/>
                  <a:pt x="10429463" y="2072668"/>
                  <a:pt x="10429463" y="2072666"/>
                </a:cubicBezTo>
                <a:cubicBezTo>
                  <a:pt x="10434783" y="2320125"/>
                  <a:pt x="10246765" y="2467212"/>
                  <a:pt x="10038036" y="2487211"/>
                </a:cubicBezTo>
                <a:cubicBezTo>
                  <a:pt x="9414187" y="2590430"/>
                  <a:pt x="8987842" y="2474693"/>
                  <a:pt x="8691219" y="2487211"/>
                </a:cubicBezTo>
                <a:cubicBezTo>
                  <a:pt x="7962079" y="2902491"/>
                  <a:pt x="7754111" y="3127063"/>
                  <a:pt x="6828168" y="3282620"/>
                </a:cubicBezTo>
                <a:cubicBezTo>
                  <a:pt x="6491011" y="3049232"/>
                  <a:pt x="6368905" y="2811552"/>
                  <a:pt x="6083854" y="2487211"/>
                </a:cubicBezTo>
                <a:cubicBezTo>
                  <a:pt x="4466099" y="2375456"/>
                  <a:pt x="1739076" y="2631145"/>
                  <a:pt x="391426" y="2487211"/>
                </a:cubicBezTo>
                <a:cubicBezTo>
                  <a:pt x="128438" y="2500311"/>
                  <a:pt x="-37038" y="2289986"/>
                  <a:pt x="0" y="2072666"/>
                </a:cubicBezTo>
                <a:cubicBezTo>
                  <a:pt x="0" y="2072671"/>
                  <a:pt x="0" y="2072671"/>
                  <a:pt x="0" y="2072676"/>
                </a:cubicBezTo>
                <a:cubicBezTo>
                  <a:pt x="69600" y="1820218"/>
                  <a:pt x="11392" y="1604655"/>
                  <a:pt x="0" y="1450873"/>
                </a:cubicBezTo>
                <a:lnTo>
                  <a:pt x="0" y="1450873"/>
                </a:lnTo>
                <a:cubicBezTo>
                  <a:pt x="49556" y="1086484"/>
                  <a:pt x="-52610" y="564025"/>
                  <a:pt x="0" y="414544"/>
                </a:cubicBezTo>
                <a:close/>
              </a:path>
              <a:path w="10429463" h="2487211" fill="none" stroke="0" extrusionOk="0">
                <a:moveTo>
                  <a:pt x="0" y="414544"/>
                </a:moveTo>
                <a:cubicBezTo>
                  <a:pt x="26745" y="207116"/>
                  <a:pt x="154592" y="-17371"/>
                  <a:pt x="391426" y="0"/>
                </a:cubicBezTo>
                <a:cubicBezTo>
                  <a:pt x="3037320" y="298454"/>
                  <a:pt x="3797605" y="356006"/>
                  <a:pt x="6083854" y="0"/>
                </a:cubicBezTo>
                <a:lnTo>
                  <a:pt x="6083854" y="0"/>
                </a:lnTo>
                <a:cubicBezTo>
                  <a:pt x="6934803" y="-194047"/>
                  <a:pt x="7561476" y="-40613"/>
                  <a:pt x="8691219" y="0"/>
                </a:cubicBezTo>
                <a:cubicBezTo>
                  <a:pt x="8929308" y="-56871"/>
                  <a:pt x="9561665" y="30178"/>
                  <a:pt x="10038036" y="0"/>
                </a:cubicBezTo>
                <a:cubicBezTo>
                  <a:pt x="10274245" y="-9966"/>
                  <a:pt x="10458898" y="200444"/>
                  <a:pt x="10429463" y="414544"/>
                </a:cubicBezTo>
                <a:cubicBezTo>
                  <a:pt x="10413772" y="512991"/>
                  <a:pt x="10392788" y="1296192"/>
                  <a:pt x="10429463" y="1450873"/>
                </a:cubicBezTo>
                <a:lnTo>
                  <a:pt x="10429463" y="1450873"/>
                </a:lnTo>
                <a:cubicBezTo>
                  <a:pt x="10431213" y="1559823"/>
                  <a:pt x="10411124" y="1988320"/>
                  <a:pt x="10429463" y="2072676"/>
                </a:cubicBezTo>
                <a:cubicBezTo>
                  <a:pt x="10429465" y="2072675"/>
                  <a:pt x="10429464" y="2072671"/>
                  <a:pt x="10429463" y="2072666"/>
                </a:cubicBezTo>
                <a:cubicBezTo>
                  <a:pt x="10402097" y="2272148"/>
                  <a:pt x="10282958" y="2519562"/>
                  <a:pt x="10038036" y="2487211"/>
                </a:cubicBezTo>
                <a:cubicBezTo>
                  <a:pt x="9659984" y="2491485"/>
                  <a:pt x="9275755" y="2420431"/>
                  <a:pt x="8691219" y="2487211"/>
                </a:cubicBezTo>
                <a:cubicBezTo>
                  <a:pt x="8380541" y="2609953"/>
                  <a:pt x="7215302" y="3190079"/>
                  <a:pt x="6828168" y="3282620"/>
                </a:cubicBezTo>
                <a:cubicBezTo>
                  <a:pt x="6783247" y="3079189"/>
                  <a:pt x="6432217" y="2819456"/>
                  <a:pt x="6083854" y="2487211"/>
                </a:cubicBezTo>
                <a:cubicBezTo>
                  <a:pt x="5023665" y="2709055"/>
                  <a:pt x="1790281" y="2790047"/>
                  <a:pt x="391426" y="2487211"/>
                </a:cubicBezTo>
                <a:cubicBezTo>
                  <a:pt x="151891" y="2453421"/>
                  <a:pt x="-3087" y="2309028"/>
                  <a:pt x="0" y="2072666"/>
                </a:cubicBezTo>
                <a:cubicBezTo>
                  <a:pt x="-1" y="2072671"/>
                  <a:pt x="0" y="2072672"/>
                  <a:pt x="0" y="2072676"/>
                </a:cubicBezTo>
                <a:cubicBezTo>
                  <a:pt x="-57758" y="1779067"/>
                  <a:pt x="-48228" y="1610684"/>
                  <a:pt x="0" y="1450873"/>
                </a:cubicBezTo>
                <a:lnTo>
                  <a:pt x="0" y="1450873"/>
                </a:lnTo>
                <a:cubicBezTo>
                  <a:pt x="-47809" y="1011431"/>
                  <a:pt x="27216" y="689505"/>
                  <a:pt x="0" y="414544"/>
                </a:cubicBezTo>
                <a:close/>
              </a:path>
              <a:path w="10429463" h="2487211" fill="none" stroke="0" extrusionOk="0">
                <a:moveTo>
                  <a:pt x="0" y="414544"/>
                </a:moveTo>
                <a:cubicBezTo>
                  <a:pt x="-23177" y="221298"/>
                  <a:pt x="169887" y="26400"/>
                  <a:pt x="391426" y="0"/>
                </a:cubicBezTo>
                <a:cubicBezTo>
                  <a:pt x="3030273" y="259880"/>
                  <a:pt x="3857481" y="479950"/>
                  <a:pt x="6083854" y="0"/>
                </a:cubicBezTo>
                <a:lnTo>
                  <a:pt x="6083854" y="0"/>
                </a:lnTo>
                <a:cubicBezTo>
                  <a:pt x="7005378" y="-82579"/>
                  <a:pt x="7433844" y="-83921"/>
                  <a:pt x="8691219" y="0"/>
                </a:cubicBezTo>
                <a:cubicBezTo>
                  <a:pt x="8995892" y="-67381"/>
                  <a:pt x="9557943" y="-7786"/>
                  <a:pt x="10038036" y="0"/>
                </a:cubicBezTo>
                <a:cubicBezTo>
                  <a:pt x="10271474" y="-20323"/>
                  <a:pt x="10457763" y="174868"/>
                  <a:pt x="10429463" y="414544"/>
                </a:cubicBezTo>
                <a:cubicBezTo>
                  <a:pt x="10393309" y="480800"/>
                  <a:pt x="10402587" y="1298279"/>
                  <a:pt x="10429463" y="1450873"/>
                </a:cubicBezTo>
                <a:lnTo>
                  <a:pt x="10429463" y="1450873"/>
                </a:lnTo>
                <a:cubicBezTo>
                  <a:pt x="10444406" y="1567877"/>
                  <a:pt x="10410447" y="1994172"/>
                  <a:pt x="10429463" y="2072676"/>
                </a:cubicBezTo>
                <a:cubicBezTo>
                  <a:pt x="10429462" y="2072672"/>
                  <a:pt x="10429463" y="2072667"/>
                  <a:pt x="10429463" y="2072666"/>
                </a:cubicBezTo>
                <a:cubicBezTo>
                  <a:pt x="10403391" y="2218238"/>
                  <a:pt x="10272057" y="2502379"/>
                  <a:pt x="10038036" y="2487211"/>
                </a:cubicBezTo>
                <a:cubicBezTo>
                  <a:pt x="9585802" y="2485053"/>
                  <a:pt x="9299260" y="2360740"/>
                  <a:pt x="8691219" y="2487211"/>
                </a:cubicBezTo>
                <a:cubicBezTo>
                  <a:pt x="8394770" y="2711467"/>
                  <a:pt x="7234471" y="3280241"/>
                  <a:pt x="6828168" y="3282620"/>
                </a:cubicBezTo>
                <a:cubicBezTo>
                  <a:pt x="6676236" y="3064615"/>
                  <a:pt x="6429294" y="2893345"/>
                  <a:pt x="6083854" y="2487211"/>
                </a:cubicBezTo>
                <a:cubicBezTo>
                  <a:pt x="4834368" y="2466593"/>
                  <a:pt x="2117911" y="2519680"/>
                  <a:pt x="391426" y="2487211"/>
                </a:cubicBezTo>
                <a:cubicBezTo>
                  <a:pt x="176340" y="2444636"/>
                  <a:pt x="-1892" y="2308481"/>
                  <a:pt x="0" y="2072666"/>
                </a:cubicBezTo>
                <a:cubicBezTo>
                  <a:pt x="0" y="2072668"/>
                  <a:pt x="-1" y="2072669"/>
                  <a:pt x="0" y="2072676"/>
                </a:cubicBezTo>
                <a:cubicBezTo>
                  <a:pt x="-55642" y="1766770"/>
                  <a:pt x="-38480" y="1628299"/>
                  <a:pt x="0" y="1450873"/>
                </a:cubicBezTo>
                <a:lnTo>
                  <a:pt x="0" y="1450873"/>
                </a:lnTo>
                <a:cubicBezTo>
                  <a:pt x="-113576" y="1044381"/>
                  <a:pt x="95118" y="660693"/>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394400"/>
            <a:ext cx="10094559" cy="2062103"/>
          </a:xfrm>
          <a:prstGeom prst="rect">
            <a:avLst/>
          </a:prstGeom>
          <a:solidFill>
            <a:schemeClr val="accent1">
              <a:lumMod val="20000"/>
              <a:lumOff val="80000"/>
            </a:schemeClr>
          </a:solidFill>
        </p:spPr>
        <p:txBody>
          <a:bodyPr wrap="square" rtlCol="0">
            <a:spAutoFit/>
          </a:bodyPr>
          <a:lstStyle/>
          <a:p>
            <a:pPr algn="just"/>
            <a:r>
              <a:rPr lang="en-US" sz="3200">
                <a:solidFill>
                  <a:srgbClr val="7030A0"/>
                </a:solidFill>
                <a:latin typeface="UTM Avo" panose="02040603050506020204" pitchFamily="18" charset="0"/>
                <a:cs typeface="Times New Roman" panose="02020603050405020304" pitchFamily="18" charset="0"/>
              </a:rPr>
              <a:t>Bài đọc kể về một cậu bé có chiếc răng khểnh, cậu rụt rè vì bị bạn bè trêu chọc. Nhưng khi được bố giải thích, cậu đã hiểu ra và tự hào về chiếc răng khểnh, điều bí mật của riêng mình.</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6840" y="108201"/>
                    <a:pt x="64030" y="12007"/>
                    <a:pt x="208300" y="0"/>
                  </a:cubicBezTo>
                  <a:cubicBezTo>
                    <a:pt x="1374327" y="287580"/>
                    <a:pt x="2247818" y="20357"/>
                    <a:pt x="3237573" y="0"/>
                  </a:cubicBezTo>
                  <a:lnTo>
                    <a:pt x="3237573" y="0"/>
                  </a:lnTo>
                  <a:cubicBezTo>
                    <a:pt x="3653405" y="-132014"/>
                    <a:pt x="4048031" y="15622"/>
                    <a:pt x="4625105" y="0"/>
                  </a:cubicBezTo>
                  <a:cubicBezTo>
                    <a:pt x="4774259" y="-44381"/>
                    <a:pt x="5044769" y="73649"/>
                    <a:pt x="5341824" y="0"/>
                  </a:cubicBezTo>
                  <a:cubicBezTo>
                    <a:pt x="5475103" y="30157"/>
                    <a:pt x="5532789" y="95737"/>
                    <a:pt x="5550126" y="208300"/>
                  </a:cubicBezTo>
                  <a:cubicBezTo>
                    <a:pt x="5560017" y="259812"/>
                    <a:pt x="5550469" y="626297"/>
                    <a:pt x="5550126" y="729037"/>
                  </a:cubicBezTo>
                  <a:lnTo>
                    <a:pt x="5550126" y="729037"/>
                  </a:lnTo>
                  <a:cubicBezTo>
                    <a:pt x="5566600" y="779634"/>
                    <a:pt x="5536650" y="993783"/>
                    <a:pt x="5550126" y="1041482"/>
                  </a:cubicBezTo>
                  <a:lnTo>
                    <a:pt x="5550126" y="1041477"/>
                  </a:lnTo>
                  <a:cubicBezTo>
                    <a:pt x="5522611" y="1121059"/>
                    <a:pt x="5450311" y="1271306"/>
                    <a:pt x="5341824" y="1249779"/>
                  </a:cubicBezTo>
                  <a:cubicBezTo>
                    <a:pt x="5138692" y="1327314"/>
                    <a:pt x="4968705" y="1241177"/>
                    <a:pt x="4625105" y="1249779"/>
                  </a:cubicBezTo>
                  <a:cubicBezTo>
                    <a:pt x="4376478" y="1307845"/>
                    <a:pt x="3909351" y="1671690"/>
                    <a:pt x="3633666" y="1649457"/>
                  </a:cubicBezTo>
                  <a:cubicBezTo>
                    <a:pt x="3565794" y="1509498"/>
                    <a:pt x="3416053" y="1400560"/>
                    <a:pt x="3237573" y="1249779"/>
                  </a:cubicBezTo>
                  <a:cubicBezTo>
                    <a:pt x="2651042" y="1250648"/>
                    <a:pt x="956227" y="1352339"/>
                    <a:pt x="208300" y="1249779"/>
                  </a:cubicBezTo>
                  <a:cubicBezTo>
                    <a:pt x="90961" y="1283398"/>
                    <a:pt x="-30941" y="1190349"/>
                    <a:pt x="0" y="1041477"/>
                  </a:cubicBezTo>
                  <a:lnTo>
                    <a:pt x="0" y="1041482"/>
                  </a:lnTo>
                  <a:cubicBezTo>
                    <a:pt x="-47417" y="883427"/>
                    <a:pt x="-2589" y="812191"/>
                    <a:pt x="0" y="729037"/>
                  </a:cubicBezTo>
                  <a:lnTo>
                    <a:pt x="0" y="729037"/>
                  </a:lnTo>
                  <a:cubicBezTo>
                    <a:pt x="-30649" y="521315"/>
                    <a:pt x="52385" y="342040"/>
                    <a:pt x="0" y="208300"/>
                  </a:cubicBezTo>
                  <a:close/>
                </a:path>
                <a:path w="5550126" h="1249779" stroke="0" extrusionOk="0">
                  <a:moveTo>
                    <a:pt x="0" y="208300"/>
                  </a:moveTo>
                  <a:cubicBezTo>
                    <a:pt x="-1397" y="86492"/>
                    <a:pt x="117443" y="2322"/>
                    <a:pt x="208300" y="0"/>
                  </a:cubicBezTo>
                  <a:cubicBezTo>
                    <a:pt x="1379503" y="130004"/>
                    <a:pt x="1981128" y="27263"/>
                    <a:pt x="3237573" y="0"/>
                  </a:cubicBezTo>
                  <a:lnTo>
                    <a:pt x="3237573" y="0"/>
                  </a:lnTo>
                  <a:cubicBezTo>
                    <a:pt x="3470823" y="-85839"/>
                    <a:pt x="4360569" y="-11608"/>
                    <a:pt x="4625105" y="0"/>
                  </a:cubicBezTo>
                  <a:cubicBezTo>
                    <a:pt x="4764971" y="-61103"/>
                    <a:pt x="5072360" y="3003"/>
                    <a:pt x="5341824" y="0"/>
                  </a:cubicBezTo>
                  <a:cubicBezTo>
                    <a:pt x="5476650" y="4363"/>
                    <a:pt x="5515578" y="85026"/>
                    <a:pt x="5550126" y="208300"/>
                  </a:cubicBezTo>
                  <a:cubicBezTo>
                    <a:pt x="5545278" y="274946"/>
                    <a:pt x="5553403" y="616165"/>
                    <a:pt x="5550126" y="729037"/>
                  </a:cubicBezTo>
                  <a:lnTo>
                    <a:pt x="5550126" y="729037"/>
                  </a:lnTo>
                  <a:cubicBezTo>
                    <a:pt x="5555122" y="807977"/>
                    <a:pt x="5536241" y="920494"/>
                    <a:pt x="5550126" y="1041482"/>
                  </a:cubicBezTo>
                  <a:lnTo>
                    <a:pt x="5550126" y="1041477"/>
                  </a:lnTo>
                  <a:cubicBezTo>
                    <a:pt x="5536931" y="1163022"/>
                    <a:pt x="5450377" y="1262355"/>
                    <a:pt x="5341824" y="1249779"/>
                  </a:cubicBezTo>
                  <a:cubicBezTo>
                    <a:pt x="5025397" y="1319368"/>
                    <a:pt x="4783528" y="1219123"/>
                    <a:pt x="4625105" y="1249779"/>
                  </a:cubicBezTo>
                  <a:cubicBezTo>
                    <a:pt x="4229474" y="1471229"/>
                    <a:pt x="4105005" y="1526359"/>
                    <a:pt x="3633666" y="1649457"/>
                  </a:cubicBezTo>
                  <a:cubicBezTo>
                    <a:pt x="3466116" y="1523334"/>
                    <a:pt x="3359055" y="1405995"/>
                    <a:pt x="3237573" y="1249779"/>
                  </a:cubicBezTo>
                  <a:cubicBezTo>
                    <a:pt x="2466213" y="1407370"/>
                    <a:pt x="1111529" y="1335119"/>
                    <a:pt x="208300" y="1249779"/>
                  </a:cubicBezTo>
                  <a:cubicBezTo>
                    <a:pt x="72951" y="1268824"/>
                    <a:pt x="24928" y="1132497"/>
                    <a:pt x="0" y="1041477"/>
                  </a:cubicBezTo>
                  <a:lnTo>
                    <a:pt x="0" y="1041482"/>
                  </a:lnTo>
                  <a:cubicBezTo>
                    <a:pt x="7581" y="940412"/>
                    <a:pt x="-7417" y="815880"/>
                    <a:pt x="0" y="729037"/>
                  </a:cubicBezTo>
                  <a:lnTo>
                    <a:pt x="0" y="729037"/>
                  </a:lnTo>
                  <a:cubicBezTo>
                    <a:pt x="20864" y="578257"/>
                    <a:pt x="-7736" y="294527"/>
                    <a:pt x="0" y="208300"/>
                  </a:cubicBezTo>
                  <a:close/>
                </a:path>
                <a:path w="5550126" h="1249779" fill="none" stroke="0" extrusionOk="0">
                  <a:moveTo>
                    <a:pt x="0" y="208300"/>
                  </a:moveTo>
                  <a:cubicBezTo>
                    <a:pt x="-2686" y="128526"/>
                    <a:pt x="85196" y="10908"/>
                    <a:pt x="208300" y="0"/>
                  </a:cubicBezTo>
                  <a:cubicBezTo>
                    <a:pt x="1605640" y="54920"/>
                    <a:pt x="2072790" y="175595"/>
                    <a:pt x="3237573" y="0"/>
                  </a:cubicBezTo>
                  <a:lnTo>
                    <a:pt x="3237573" y="0"/>
                  </a:lnTo>
                  <a:cubicBezTo>
                    <a:pt x="3682099" y="-87882"/>
                    <a:pt x="3956118" y="-36491"/>
                    <a:pt x="4625105" y="0"/>
                  </a:cubicBezTo>
                  <a:cubicBezTo>
                    <a:pt x="4741070" y="-32102"/>
                    <a:pt x="5021056" y="-18651"/>
                    <a:pt x="5341824" y="0"/>
                  </a:cubicBezTo>
                  <a:cubicBezTo>
                    <a:pt x="5468637" y="-2869"/>
                    <a:pt x="5565475" y="95279"/>
                    <a:pt x="5550126" y="208300"/>
                  </a:cubicBezTo>
                  <a:cubicBezTo>
                    <a:pt x="5537812" y="245061"/>
                    <a:pt x="5522737" y="647860"/>
                    <a:pt x="5550126" y="729037"/>
                  </a:cubicBezTo>
                  <a:lnTo>
                    <a:pt x="5550126" y="729037"/>
                  </a:lnTo>
                  <a:cubicBezTo>
                    <a:pt x="5562418" y="778815"/>
                    <a:pt x="5530836" y="988956"/>
                    <a:pt x="5550126" y="1041482"/>
                  </a:cubicBezTo>
                  <a:lnTo>
                    <a:pt x="5550126" y="1041477"/>
                  </a:lnTo>
                  <a:cubicBezTo>
                    <a:pt x="5559774" y="1140521"/>
                    <a:pt x="5432051" y="1263891"/>
                    <a:pt x="5341824" y="1249779"/>
                  </a:cubicBezTo>
                  <a:cubicBezTo>
                    <a:pt x="5147850" y="1248515"/>
                    <a:pt x="4977469" y="1231228"/>
                    <a:pt x="4625105" y="1249779"/>
                  </a:cubicBezTo>
                  <a:cubicBezTo>
                    <a:pt x="4414674" y="1264551"/>
                    <a:pt x="3934076" y="1623178"/>
                    <a:pt x="3633666" y="1649457"/>
                  </a:cubicBezTo>
                  <a:cubicBezTo>
                    <a:pt x="3655591" y="1542948"/>
                    <a:pt x="3367321" y="1472834"/>
                    <a:pt x="3237573" y="1249779"/>
                  </a:cubicBezTo>
                  <a:cubicBezTo>
                    <a:pt x="2739942" y="1331724"/>
                    <a:pt x="979831" y="1324836"/>
                    <a:pt x="208300" y="1249779"/>
                  </a:cubicBezTo>
                  <a:cubicBezTo>
                    <a:pt x="76563" y="1258113"/>
                    <a:pt x="5528" y="1186471"/>
                    <a:pt x="0" y="1041477"/>
                  </a:cubicBezTo>
                  <a:lnTo>
                    <a:pt x="0" y="1041482"/>
                  </a:lnTo>
                  <a:cubicBezTo>
                    <a:pt x="-28763" y="882682"/>
                    <a:pt x="-9755" y="806241"/>
                    <a:pt x="0" y="729037"/>
                  </a:cubicBezTo>
                  <a:lnTo>
                    <a:pt x="0" y="729037"/>
                  </a:lnTo>
                  <a:cubicBezTo>
                    <a:pt x="-43329" y="546171"/>
                    <a:pt x="39001" y="369836"/>
                    <a:pt x="0" y="208300"/>
                  </a:cubicBezTo>
                  <a:close/>
                </a:path>
                <a:path w="5550126" h="1249779" fill="none" stroke="0" extrusionOk="0">
                  <a:moveTo>
                    <a:pt x="0" y="208300"/>
                  </a:moveTo>
                  <a:cubicBezTo>
                    <a:pt x="21483" y="107721"/>
                    <a:pt x="69902" y="8710"/>
                    <a:pt x="208300" y="0"/>
                  </a:cubicBezTo>
                  <a:cubicBezTo>
                    <a:pt x="1590012" y="140595"/>
                    <a:pt x="2121514" y="179274"/>
                    <a:pt x="3237573" y="0"/>
                  </a:cubicBezTo>
                  <a:lnTo>
                    <a:pt x="3237573" y="0"/>
                  </a:lnTo>
                  <a:cubicBezTo>
                    <a:pt x="3669335" y="-105553"/>
                    <a:pt x="4011336" y="-63646"/>
                    <a:pt x="4625105" y="0"/>
                  </a:cubicBezTo>
                  <a:cubicBezTo>
                    <a:pt x="4762757" y="-48985"/>
                    <a:pt x="5052683" y="26245"/>
                    <a:pt x="5341824" y="0"/>
                  </a:cubicBezTo>
                  <a:cubicBezTo>
                    <a:pt x="5470446" y="20671"/>
                    <a:pt x="5544802" y="92495"/>
                    <a:pt x="5550126" y="208300"/>
                  </a:cubicBezTo>
                  <a:cubicBezTo>
                    <a:pt x="5547924" y="247356"/>
                    <a:pt x="5540049" y="649696"/>
                    <a:pt x="5550126" y="729037"/>
                  </a:cubicBezTo>
                  <a:lnTo>
                    <a:pt x="5550126" y="729037"/>
                  </a:lnTo>
                  <a:cubicBezTo>
                    <a:pt x="5568410" y="776522"/>
                    <a:pt x="5537470" y="998685"/>
                    <a:pt x="5550126" y="1041482"/>
                  </a:cubicBezTo>
                  <a:lnTo>
                    <a:pt x="5550126" y="1041477"/>
                  </a:lnTo>
                  <a:cubicBezTo>
                    <a:pt x="5543865" y="1123578"/>
                    <a:pt x="5449754" y="1263899"/>
                    <a:pt x="5341824" y="1249779"/>
                  </a:cubicBezTo>
                  <a:cubicBezTo>
                    <a:pt x="5146890" y="1274118"/>
                    <a:pt x="4976890" y="1231092"/>
                    <a:pt x="4625105" y="1249779"/>
                  </a:cubicBezTo>
                  <a:cubicBezTo>
                    <a:pt x="4382469" y="1296539"/>
                    <a:pt x="3872618" y="1676317"/>
                    <a:pt x="3633666" y="1649457"/>
                  </a:cubicBezTo>
                  <a:cubicBezTo>
                    <a:pt x="3590576" y="1522904"/>
                    <a:pt x="3387932" y="1424867"/>
                    <a:pt x="3237573" y="1249779"/>
                  </a:cubicBezTo>
                  <a:cubicBezTo>
                    <a:pt x="2411833" y="1226172"/>
                    <a:pt x="934394" y="1389134"/>
                    <a:pt x="208300" y="1249779"/>
                  </a:cubicBezTo>
                  <a:cubicBezTo>
                    <a:pt x="65806" y="1279407"/>
                    <a:pt x="392" y="1162599"/>
                    <a:pt x="0" y="1041477"/>
                  </a:cubicBezTo>
                  <a:lnTo>
                    <a:pt x="0" y="1041482"/>
                  </a:lnTo>
                  <a:cubicBezTo>
                    <a:pt x="-42591" y="880467"/>
                    <a:pt x="-12851" y="798652"/>
                    <a:pt x="0" y="729037"/>
                  </a:cubicBezTo>
                  <a:lnTo>
                    <a:pt x="0" y="729037"/>
                  </a:lnTo>
                  <a:cubicBezTo>
                    <a:pt x="-43757" y="532548"/>
                    <a:pt x="32788" y="340003"/>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9424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Đọc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giọng đọc nhẹ nhàng, tình cảm. Đoạn 2 thể hiện sự rụt rè của cậu bé khi nói với bố. Đoạn 3, 4 thể hiện sự vui tươi, hồn nhiên của cậu bé.</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Ý nghĩa của răng khểnh theo tướng số - NHA KHOA PHUONG ANH">
            <a:extLst>
              <a:ext uri="{FF2B5EF4-FFF2-40B4-BE49-F238E27FC236}">
                <a16:creationId xmlns:a16="http://schemas.microsoft.com/office/drawing/2014/main" id="{635DF0C5-189A-DBE5-A26F-793E31A75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34" y="1415056"/>
            <a:ext cx="2740922" cy="2736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AA0949-F9BE-81DA-28B7-17A0C3336292}"/>
              </a:ext>
            </a:extLst>
          </p:cNvPr>
          <p:cNvSpPr txBox="1"/>
          <p:nvPr/>
        </p:nvSpPr>
        <p:spPr>
          <a:xfrm>
            <a:off x="279434" y="76586"/>
            <a:ext cx="11394591" cy="1261884"/>
          </a:xfrm>
          <a:prstGeom prst="rect">
            <a:avLst/>
          </a:prstGeom>
          <a:noFill/>
        </p:spPr>
        <p:txBody>
          <a:bodyPr wrap="square" rtlCol="0">
            <a:spAutoFit/>
          </a:bodyPr>
          <a:lstStyle/>
          <a:p>
            <a:r>
              <a:rPr lang="en-US" sz="3800">
                <a:solidFill>
                  <a:srgbClr val="7030A0"/>
                </a:solidFill>
                <a:latin typeface="UTM Avo" panose="02040603050506020204" pitchFamily="18" charset="0"/>
              </a:rPr>
              <a:t>Quan sát các hình ảnh dưới đây và cho biết các bạn trong hình có điểm chung là gì?</a:t>
            </a:r>
          </a:p>
        </p:txBody>
      </p:sp>
      <p:pic>
        <p:nvPicPr>
          <p:cNvPr id="1038" name="Picture 14" descr="Thẩm mỹ răng, tạo răng khểnh - Nha Khoa Thái Bình Dương - Nha Khoa Thái  Bình Dương">
            <a:extLst>
              <a:ext uri="{FF2B5EF4-FFF2-40B4-BE49-F238E27FC236}">
                <a16:creationId xmlns:a16="http://schemas.microsoft.com/office/drawing/2014/main" id="{970284B1-6BA9-20D8-8FD6-49292DD89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743" y="1415056"/>
            <a:ext cx="2440109" cy="27398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15 Những mẫu răng khểnh đẹp Được chúng tôi tìm thấy">
            <a:extLst>
              <a:ext uri="{FF2B5EF4-FFF2-40B4-BE49-F238E27FC236}">
                <a16:creationId xmlns:a16="http://schemas.microsoft.com/office/drawing/2014/main" id="{EBF9CBB5-62FA-24B6-376C-4224DBCA0A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5980828" y="1431233"/>
            <a:ext cx="2602918" cy="2902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ải đáp tò mò &quot;Răng khểnh trong tướng số có ý nghĩa gì?&quot;">
            <a:extLst>
              <a:ext uri="{FF2B5EF4-FFF2-40B4-BE49-F238E27FC236}">
                <a16:creationId xmlns:a16="http://schemas.microsoft.com/office/drawing/2014/main" id="{13A6D0CB-A53F-E4A5-069D-86EFD25A5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3141" y="4333460"/>
            <a:ext cx="3480883" cy="22492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ổng hợp 999+ ảnh trai đẹp có răng khểnh với phong cách ngầu và trẻ trung">
            <a:extLst>
              <a:ext uri="{FF2B5EF4-FFF2-40B4-BE49-F238E27FC236}">
                <a16:creationId xmlns:a16="http://schemas.microsoft.com/office/drawing/2014/main" id="{C7A04E48-0F17-8A3D-3D5F-95E1C55E3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226" y="1404731"/>
            <a:ext cx="2170637"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4E0E640-7668-C54E-5EF5-795AD719C2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713" y="4426224"/>
            <a:ext cx="3012970" cy="23873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ăng khểnh Đẹp hay Xấu? Có nên Niềng răng Khểnh không?">
            <a:extLst>
              <a:ext uri="{FF2B5EF4-FFF2-40B4-BE49-F238E27FC236}">
                <a16:creationId xmlns:a16="http://schemas.microsoft.com/office/drawing/2014/main" id="{54DF6A09-9D12-52CD-A1E0-58C3451C20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57" y="4271327"/>
            <a:ext cx="3853259"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EDFB85-56D3-2D59-6F18-B978BBCF7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94" y="609600"/>
            <a:ext cx="11096812" cy="5830957"/>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0" y="0"/>
            <a:ext cx="12046226" cy="650030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800">
              <a:solidFill>
                <a:srgbClr val="FF0000"/>
              </a:solidFill>
              <a:latin typeface="UTM Avo" panose="02040603050506020204" pitchFamily="18" charset="0"/>
              <a:cs typeface="Times New Roman" panose="02020603050405020304" pitchFamily="18" charset="0"/>
            </a:endParaRPr>
          </a:p>
          <a:p>
            <a:pPr algn="just" defTabSz="914400">
              <a:lnSpc>
                <a:spcPct val="12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 </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Một hôm, bố tôi hỏi: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Sao dạo này bố ít thấy con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Tôi nói: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Nhưng con cười sẽ rất xấu.</a:t>
            </a: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661864"/>
            <a:ext cx="11714921" cy="5534272"/>
          </a:xfrm>
          <a:prstGeom prst="rect">
            <a:avLst/>
          </a:prstGeom>
          <a:noFill/>
        </p:spPr>
        <p:txBody>
          <a:bodyPr wrap="square">
            <a:spAutoFit/>
          </a:bodyPr>
          <a:lstStyle/>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50000"/>
              </a:lnSpc>
              <a:defRPr/>
            </a:pPr>
            <a:r>
              <a:rPr lang="en-US" altLang="vi-VN" sz="30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3000">
              <a:latin typeface="UTM Avo" panose="02040603050506020204" pitchFamily="18"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19184"/>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endParaRPr lang="en-US" altLang="vi-VN" sz="2400">
              <a:solidFill>
                <a:srgbClr val="000000"/>
              </a:solidFill>
              <a:latin typeface="UTM Avo" panose="02040603050506020204" pitchFamily="18" charset="0"/>
              <a:cs typeface="Times New Roman" panose="02020603050405020304" pitchFamily="18" charset="0"/>
            </a:endParaRPr>
          </a:p>
          <a:p>
            <a:pPr lvl="1" algn="r" defTabSz="914400">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000" b="1" dirty="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8774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6366680" cy="1636666"/>
          </a:xfrm>
          <a:prstGeom prst="rect">
            <a:avLst/>
          </a:prstGeom>
          <a:noFill/>
        </p:spPr>
        <p:txBody>
          <a:bodyPr wrap="square" rtlCol="0">
            <a:spAutoFit/>
          </a:bodyPr>
          <a:lstStyle/>
          <a:p>
            <a:pPr marL="571500" indent="-571500">
              <a:lnSpc>
                <a:spcPct val="150000"/>
              </a:lnSpc>
              <a:buFontTx/>
              <a:buChar char="-"/>
            </a:pPr>
            <a:r>
              <a:rPr lang="en-US" sz="3600">
                <a:solidFill>
                  <a:srgbClr val="FFFF00"/>
                </a:solidFill>
                <a:latin typeface="UTM Avo" panose="02040603050506020204" pitchFamily="18" charset="0"/>
              </a:rPr>
              <a:t>Rạng rỡ</a:t>
            </a:r>
            <a:r>
              <a:rPr lang="en-US" sz="3600">
                <a:solidFill>
                  <a:schemeClr val="tx1">
                    <a:lumMod val="95000"/>
                    <a:lumOff val="5000"/>
                  </a:schemeClr>
                </a:solidFill>
                <a:latin typeface="UTM Avo" panose="02040603050506020204" pitchFamily="18" charset="0"/>
              </a:rPr>
              <a:t>: sáng rực rỡ</a:t>
            </a:r>
          </a:p>
          <a:p>
            <a:pPr marL="571500" indent="-571500">
              <a:lnSpc>
                <a:spcPct val="150000"/>
              </a:lnSpc>
              <a:buFontTx/>
              <a:buChar char="-"/>
            </a:pPr>
            <a:r>
              <a:rPr lang="en-US" sz="3600">
                <a:solidFill>
                  <a:srgbClr val="FFFF00"/>
                </a:solidFill>
                <a:latin typeface="UTM Avo" panose="02040603050506020204" pitchFamily="18" charset="0"/>
              </a:rPr>
              <a:t>Giùm</a:t>
            </a:r>
            <a:r>
              <a:rPr lang="en-US" sz="3600">
                <a:solidFill>
                  <a:schemeClr val="tx1">
                    <a:lumMod val="95000"/>
                    <a:lumOff val="5000"/>
                  </a:schemeClr>
                </a:solidFill>
                <a:latin typeface="UTM Avo" panose="02040603050506020204" pitchFamily="18" charset="0"/>
              </a:rPr>
              <a:t>: giúp.</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1119</Words>
  <Application>Microsoft Office PowerPoint</Application>
  <PresentationFormat>Widescreen</PresentationFormat>
  <Paragraphs>84</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Arial-Rounded</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sontungdigi@outlook.com</cp:lastModifiedBy>
  <cp:revision>121</cp:revision>
  <dcterms:created xsi:type="dcterms:W3CDTF">2022-09-23T07:10:00Z</dcterms:created>
  <dcterms:modified xsi:type="dcterms:W3CDTF">2025-11-06T07:17:40Z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