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93" r:id="rId3"/>
    <p:sldId id="294" r:id="rId4"/>
    <p:sldId id="295" r:id="rId5"/>
    <p:sldId id="301" r:id="rId6"/>
    <p:sldId id="296" r:id="rId7"/>
    <p:sldId id="297" r:id="rId8"/>
    <p:sldId id="298" r:id="rId9"/>
    <p:sldId id="299" r:id="rId10"/>
    <p:sldId id="300" r:id="rId11"/>
    <p:sldId id="265" r:id="rId12"/>
    <p:sldId id="282" r:id="rId13"/>
    <p:sldId id="270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538"/>
    <a:srgbClr val="A82121"/>
    <a:srgbClr val="FFE5DA"/>
    <a:srgbClr val="FFFFCC"/>
    <a:srgbClr val="DD5DAF"/>
    <a:srgbClr val="BD8088"/>
    <a:srgbClr val="5E9083"/>
    <a:srgbClr val="BCD3CD"/>
    <a:srgbClr val="CFDFDB"/>
    <a:srgbClr val="FF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control" Target="../activeX/activeX2.xml"/><Relationship Id="rId7" Type="http://schemas.openxmlformats.org/officeDocument/2006/relationships/image" Target="../media/image20.svg"/><Relationship Id="rId12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11" Type="http://schemas.openxmlformats.org/officeDocument/2006/relationships/image" Target="../media/image6.sv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png"/><Relationship Id="rId4" Type="http://schemas.openxmlformats.org/officeDocument/2006/relationships/control" Target="../activeX/activeX3.xml"/><Relationship Id="rId9" Type="http://schemas.openxmlformats.org/officeDocument/2006/relationships/image" Target="../media/image36.svg"/><Relationship Id="rId1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4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0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0.svg"/><Relationship Id="rId3" Type="http://schemas.openxmlformats.org/officeDocument/2006/relationships/image" Target="../media/image20.svg"/><Relationship Id="rId7" Type="http://schemas.openxmlformats.org/officeDocument/2006/relationships/image" Target="../media/image46.sv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6.svg"/><Relationship Id="rId5" Type="http://schemas.openxmlformats.org/officeDocument/2006/relationships/image" Target="../media/image44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80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7567680" y="-107986"/>
            <a:ext cx="2466841" cy="2119941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33500" y="797439"/>
            <a:ext cx="15621000" cy="869212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09503">
            <a:off x="15437680" y="-2385241"/>
            <a:ext cx="6785529" cy="616866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009503">
            <a:off x="-3955270" y="-2289552"/>
            <a:ext cx="6785529" cy="6168663"/>
          </a:xfrm>
          <a:prstGeom prst="rect">
            <a:avLst/>
          </a:prstGeom>
        </p:spPr>
      </p:pic>
      <p:pic>
        <p:nvPicPr>
          <p:cNvPr id="11" name="Picture 9" descr="1-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01" y="3162300"/>
            <a:ext cx="15215399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766752" y="5809462"/>
            <a:ext cx="6931532" cy="92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211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1. 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4D169-8937-D6E7-6832-C6E0DC014E9D}"/>
              </a:ext>
            </a:extLst>
          </p:cNvPr>
          <p:cNvSpPr txBox="1"/>
          <p:nvPr/>
        </p:nvSpPr>
        <p:spPr>
          <a:xfrm>
            <a:off x="1531166" y="1443739"/>
            <a:ext cx="16777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NHỌN, GÓC BẸT, GÓC TÙ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5800" y="7734300"/>
            <a:ext cx="12255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tù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Góc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bởi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màn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phím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laptop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mở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máy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76300"/>
            <a:ext cx="12115800" cy="5715000"/>
          </a:xfrm>
          <a:prstGeom prst="rect">
            <a:avLst/>
          </a:prstGeom>
        </p:spPr>
      </p:pic>
      <p:pic>
        <p:nvPicPr>
          <p:cNvPr id="4" name="Picture 3" descr="Káº¿t quáº£ hÃ¬nh áº£nh cho ÄÃ o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0" y="-48186"/>
            <a:ext cx="4595325" cy="439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01470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7599641" y="-436531"/>
            <a:ext cx="2466841" cy="211994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07985" y="7397359"/>
            <a:ext cx="529648" cy="5766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273448" y="3748526"/>
            <a:ext cx="888535" cy="8518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87188" y="3612176"/>
            <a:ext cx="586484" cy="562291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E1D2CC5B-E54B-4EE3-A5E2-7FE2FDDA137F}"/>
              </a:ext>
            </a:extLst>
          </p:cNvPr>
          <p:cNvSpPr txBox="1"/>
          <p:nvPr/>
        </p:nvSpPr>
        <p:spPr>
          <a:xfrm>
            <a:off x="5725959" y="501120"/>
            <a:ext cx="6836079" cy="861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4800" b="1" dirty="0">
                <a:solidFill>
                  <a:srgbClr val="4235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733266" y="6450554"/>
            <a:ext cx="2521524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a, 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b, c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kumimoji="0" lang="en-US" altLang="en-US" sz="36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altLang="en-US" sz="3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c, 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8561"/>
            <a:ext cx="14935199" cy="374199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971800" y="1742436"/>
            <a:ext cx="1104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Arial" panose="020B0604020202020204" pitchFamily="34" charset="0"/>
              </a:rPr>
              <a:t>T</a:t>
            </a:r>
            <a:r>
              <a:rPr lang="en-US" sz="3200" b="1" dirty="0" err="1">
                <a:latin typeface="Arial" panose="020B0604020202020204" pitchFamily="34" charset="0"/>
              </a:rPr>
              <a:t>rong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các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sau</a:t>
            </a:r>
            <a:r>
              <a:rPr lang="en-US" sz="3200" b="1" dirty="0">
                <a:latin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</a:rPr>
              <a:t>hình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nào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là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góc</a:t>
            </a:r>
            <a:r>
              <a:rPr lang="en-US" sz="3200" b="1" dirty="0">
                <a:latin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</a:rPr>
              <a:t>nhọn</a:t>
            </a:r>
            <a:r>
              <a:rPr lang="en-US" sz="3200" b="1" dirty="0">
                <a:latin typeface="Arial" panose="020B0604020202020204" pitchFamily="34" charset="0"/>
              </a:rPr>
              <a:t>?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2640933" y="6673980"/>
            <a:ext cx="27061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alt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 e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HTMLOption1" r:id="rId2" imgW="209520" imgH="266760"/>
        </mc:Choice>
        <mc:Fallback>
          <p:control name="HTMLOption1" r:id="rId2" imgW="209520" imgH="266760">
            <p:pic>
              <p:nvPicPr>
                <p:cNvPr id="3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7" name="HTMLOption2" r:id="rId3" imgW="209520" imgH="266760"/>
        </mc:Choice>
        <mc:Fallback>
          <p:control name="HTMLOption2" r:id="rId3" imgW="209520" imgH="266760">
            <p:pic>
              <p:nvPicPr>
                <p:cNvPr id="4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28" name="HTMLOption3" r:id="rId4" imgW="209520" imgH="266760"/>
        </mc:Choice>
        <mc:Fallback>
          <p:control name="HTMLOption3" r:id="rId4" imgW="209520" imgH="266760">
            <p:pic>
              <p:nvPicPr>
                <p:cNvPr id="5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29343" y="1028700"/>
            <a:ext cx="444267" cy="42594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692550" y="7539059"/>
            <a:ext cx="444267" cy="425941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F0B9FAEA-0939-46BA-A35B-A3C973A1EF24}"/>
              </a:ext>
            </a:extLst>
          </p:cNvPr>
          <p:cNvSpPr txBox="1"/>
          <p:nvPr/>
        </p:nvSpPr>
        <p:spPr>
          <a:xfrm>
            <a:off x="2065170" y="1665507"/>
            <a:ext cx="14157660" cy="125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ts val="8400"/>
              </a:spcBef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6CF3474-5B3F-4060-8F81-DDFD8450818F}"/>
              </a:ext>
            </a:extLst>
          </p:cNvPr>
          <p:cNvGrpSpPr/>
          <p:nvPr/>
        </p:nvGrpSpPr>
        <p:grpSpPr>
          <a:xfrm>
            <a:off x="1602873" y="3476597"/>
            <a:ext cx="7311810" cy="2991195"/>
            <a:chOff x="1380740" y="3533264"/>
            <a:chExt cx="7311810" cy="2991195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flipH="1">
              <a:off x="1380740" y="3533264"/>
              <a:ext cx="7311810" cy="2991195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C5CB6EF-D585-488E-91E2-5F5F8322A2DC}"/>
                </a:ext>
              </a:extLst>
            </p:cNvPr>
            <p:cNvSpPr txBox="1"/>
            <p:nvPr/>
          </p:nvSpPr>
          <p:spPr>
            <a:xfrm>
              <a:off x="1987196" y="3612951"/>
              <a:ext cx="6098898" cy="19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4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41EAE5A-5106-4E73-8220-C93417610023}"/>
              </a:ext>
            </a:extLst>
          </p:cNvPr>
          <p:cNvGrpSpPr/>
          <p:nvPr/>
        </p:nvGrpSpPr>
        <p:grpSpPr>
          <a:xfrm>
            <a:off x="10287000" y="3768966"/>
            <a:ext cx="7311810" cy="2991195"/>
            <a:chOff x="9595450" y="5630298"/>
            <a:chExt cx="7311810" cy="2991195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595450" y="5630298"/>
              <a:ext cx="7311810" cy="299119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A82BA08-F89A-4A8E-A83B-3B6AD891D191}"/>
                </a:ext>
              </a:extLst>
            </p:cNvPr>
            <p:cNvSpPr txBox="1"/>
            <p:nvPr/>
          </p:nvSpPr>
          <p:spPr>
            <a:xfrm>
              <a:off x="9898678" y="5859530"/>
              <a:ext cx="6705354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200" dirty="0">
                  <a:latin typeface="Arial" panose="020B0604020202020204" pitchFamily="34" charset="0"/>
                  <a:cs typeface="Arial" panose="020B0604020202020204" pitchFamily="34" charset="0"/>
                </a:rPr>
                <a:t>Đọc và chuẩn bị trước bài:</a:t>
              </a:r>
              <a:endParaRPr lang="vi-VN" sz="4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757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8163409" y="-408221"/>
            <a:ext cx="2466841" cy="211994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033734" y="3099343"/>
            <a:ext cx="740848" cy="7102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591715" y="2483071"/>
            <a:ext cx="740848" cy="7102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2513073"/>
            <a:ext cx="1005034" cy="9635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65505" y="6477369"/>
            <a:ext cx="597931" cy="6510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907524" y="6572180"/>
            <a:ext cx="597931" cy="65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593297" y="2833704"/>
            <a:ext cx="1101406" cy="1009288"/>
          </a:xfrm>
          <a:prstGeom prst="rect">
            <a:avLst/>
          </a:prstGeom>
        </p:spPr>
      </p:pic>
      <p:sp>
        <p:nvSpPr>
          <p:cNvPr id="13" name="TextBox 8">
            <a:extLst>
              <a:ext uri="{FF2B5EF4-FFF2-40B4-BE49-F238E27FC236}">
                <a16:creationId xmlns:a16="http://schemas.microsoft.com/office/drawing/2014/main" id="{7186A10E-5A13-41A6-9903-1F4F42C069BC}"/>
              </a:ext>
            </a:extLst>
          </p:cNvPr>
          <p:cNvSpPr txBox="1"/>
          <p:nvPr/>
        </p:nvSpPr>
        <p:spPr>
          <a:xfrm>
            <a:off x="824865" y="1602296"/>
            <a:ext cx="16443960" cy="3472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LÀ KẾT THÚC</a:t>
            </a:r>
            <a:endParaRPr lang="en-US" sz="8000" b="1" u="none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ởi động (online-video-cutter.com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" y="2189791"/>
            <a:ext cx="16687800" cy="8097209"/>
          </a:xfrm>
          <a:prstGeom prst="rect">
            <a:avLst/>
          </a:prstGeom>
        </p:spPr>
      </p:pic>
      <p:sp>
        <p:nvSpPr>
          <p:cNvPr id="3" name="12-Point Star 2">
            <a:hlinkClick r:id="rId5" action="ppaction://hlinksldjump"/>
          </p:cNvPr>
          <p:cNvSpPr/>
          <p:nvPr/>
        </p:nvSpPr>
        <p:spPr>
          <a:xfrm>
            <a:off x="1524000" y="266700"/>
            <a:ext cx="7924800" cy="1628800"/>
          </a:xfrm>
          <a:prstGeom prst="star1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vi-VN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nào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29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66900"/>
            <a:ext cx="17145000" cy="8153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AB3FC8-4F8B-FCE3-494A-9D7FA017B0AD}"/>
              </a:ext>
            </a:extLst>
          </p:cNvPr>
          <p:cNvSpPr txBox="1"/>
          <p:nvPr/>
        </p:nvSpPr>
        <p:spPr>
          <a:xfrm>
            <a:off x="152400" y="419100"/>
            <a:ext cx="13835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HÌNH THÀNH KIẾN THỨC MỚI </a:t>
            </a:r>
          </a:p>
        </p:txBody>
      </p:sp>
    </p:spTree>
    <p:extLst>
      <p:ext uri="{BB962C8B-B14F-4D97-AF65-F5344CB8AC3E}">
        <p14:creationId xmlns:p14="http://schemas.microsoft.com/office/powerpoint/2010/main" val="128134313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2900"/>
            <a:ext cx="177546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9501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EAB3B-0094-BCB9-87DA-FE33F024A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>
            <a:extLst>
              <a:ext uri="{FF2B5EF4-FFF2-40B4-BE49-F238E27FC236}">
                <a16:creationId xmlns:a16="http://schemas.microsoft.com/office/drawing/2014/main" id="{CBD2E47D-5129-E1CF-9139-95DE81EA5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33500" y="797439"/>
            <a:ext cx="16777498" cy="8692121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DDD1A561-A258-70CD-CB63-E0152350F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09503">
            <a:off x="15437680" y="-2385241"/>
            <a:ext cx="6785529" cy="6168663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093993B9-8B94-4825-91D6-9162A02DA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2009503">
            <a:off x="-3955270" y="-2289552"/>
            <a:ext cx="6785529" cy="6168663"/>
          </a:xfrm>
          <a:prstGeom prst="rect">
            <a:avLst/>
          </a:prstGeom>
        </p:spPr>
      </p:pic>
      <p:pic>
        <p:nvPicPr>
          <p:cNvPr id="11" name="Picture 9" descr="1-15">
            <a:extLst>
              <a:ext uri="{FF2B5EF4-FFF2-40B4-BE49-F238E27FC236}">
                <a16:creationId xmlns:a16="http://schemas.microsoft.com/office/drawing/2014/main" id="{4321B150-D8F8-6D60-3ED5-D44C03C50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62100"/>
            <a:ext cx="15215399" cy="597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8">
            <a:extLst>
              <a:ext uri="{FF2B5EF4-FFF2-40B4-BE49-F238E27FC236}">
                <a16:creationId xmlns:a16="http://schemas.microsoft.com/office/drawing/2014/main" id="{B8EEAEAA-F558-4D80-1C34-43C8A6027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662" y="7913825"/>
            <a:ext cx="10300518" cy="89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5211" b="1" dirty="0">
                <a:latin typeface="Times New Roman" panose="02020603050405020304" pitchFamily="18" charset="0"/>
                <a:ea typeface="黑体" pitchFamily="2" charset="-122"/>
                <a:cs typeface="Times New Roman" panose="02020603050405020304" pitchFamily="18" charset="0"/>
              </a:rPr>
              <a:t>3. THỰC HÀNH – LUYỆN TẬP </a:t>
            </a:r>
          </a:p>
        </p:txBody>
      </p:sp>
    </p:spTree>
    <p:extLst>
      <p:ext uri="{BB962C8B-B14F-4D97-AF65-F5344CB8AC3E}">
        <p14:creationId xmlns:p14="http://schemas.microsoft.com/office/powerpoint/2010/main" val="156701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723900"/>
            <a:ext cx="1379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latin typeface="Arial" panose="020B0604020202020204" pitchFamily="34" charset="0"/>
              </a:rPr>
              <a:t>Bài 1: </a:t>
            </a:r>
            <a:r>
              <a:rPr lang="en-US" sz="2800" b="1" dirty="0" err="1">
                <a:latin typeface="Arial" panose="020B0604020202020204" pitchFamily="34" charset="0"/>
              </a:rPr>
              <a:t>Trong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nhọn</a:t>
            </a:r>
            <a:r>
              <a:rPr lang="en-US" sz="2800" b="1" dirty="0">
                <a:latin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vuông</a:t>
            </a:r>
            <a:r>
              <a:rPr lang="en-US" sz="2800" b="1" dirty="0">
                <a:latin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tù</a:t>
            </a:r>
            <a:r>
              <a:rPr lang="en-US" sz="2800" b="1" dirty="0">
                <a:latin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</a:rPr>
              <a:t>góc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bẹt</a:t>
            </a:r>
            <a:r>
              <a:rPr lang="en-US" sz="2800" b="1" dirty="0">
                <a:latin typeface="Arial" panose="020B0604020202020204" pitchFamily="34" charset="0"/>
              </a:rPr>
              <a:t>?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38300"/>
            <a:ext cx="15163800" cy="556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7900" y="7810500"/>
            <a:ext cx="13258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Dựa vào đặc điểm của các góc để vẽ thêm 1 đoạn thẳng:</a:t>
            </a:r>
          </a:p>
          <a:p>
            <a:r>
              <a:rPr lang="vi-VN" sz="3600" dirty="0">
                <a:solidFill>
                  <a:srgbClr val="FF0000"/>
                </a:solidFill>
              </a:rPr>
              <a:t>Góc nhọn: bé hơn góc vuông</a:t>
            </a:r>
          </a:p>
          <a:p>
            <a:r>
              <a:rPr lang="vi-VN" sz="3600" dirty="0">
                <a:solidFill>
                  <a:srgbClr val="FF0000"/>
                </a:solidFill>
              </a:rPr>
              <a:t>Góc tù: Lớn hơn góc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441960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nhọn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43900" y="415799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</a:rPr>
              <a:t>tù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54000" y="4249271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</a:rPr>
              <a:t>vuông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19600" y="7139781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</a:rPr>
              <a:t>bẹt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34400" y="7244090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nhọn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68200" y="7256322"/>
            <a:ext cx="182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anose="020B0604020202020204" pitchFamily="34" charset="0"/>
              </a:rPr>
              <a:t>tù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86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876300"/>
            <a:ext cx="14504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/>
              <a:t>Bài 2: Chỉ ra cách vẽ thêm một đoạn thẳng để được góc theo mỗi yêu cầu sau: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82" y="2628900"/>
            <a:ext cx="14397318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0" y="7277100"/>
            <a:ext cx="9144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800" b="1" i="1" dirty="0">
                <a:latin typeface="inherit"/>
              </a:rPr>
              <a:t>Hướng dẫn:</a:t>
            </a:r>
            <a:endParaRPr lang="vi-VN" sz="2800" dirty="0"/>
          </a:p>
          <a:p>
            <a:r>
              <a:rPr lang="vi-VN" sz="2800" dirty="0"/>
              <a:t>Quan sát hình vẽ và dựa vào tính chất của các góc để trả lời câu hỏi của bài toán.</a:t>
            </a:r>
          </a:p>
          <a:p>
            <a:r>
              <a:rPr lang="vi-VN" sz="2800" dirty="0"/>
              <a:t>Góc nhọn: bé hơn góc vuông</a:t>
            </a:r>
          </a:p>
          <a:p>
            <a:r>
              <a:rPr lang="vi-VN" sz="2800" dirty="0"/>
              <a:t>Gúc tù: Lớn hơn góc vuông</a:t>
            </a:r>
          </a:p>
          <a:p>
            <a:r>
              <a:rPr lang="vi-VN" sz="2800" dirty="0"/>
              <a:t>Góc bẹt: bằng hai góc vuông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5143500"/>
            <a:ext cx="3048000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6800" y="5105400"/>
            <a:ext cx="2438400" cy="4571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213977" y="5151119"/>
            <a:ext cx="2290482" cy="76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553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647700"/>
            <a:ext cx="1432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Bài 3: Hình ảnh góc được tạo ra trong mỗi hình dưới đây là góc nhọn, góc vuông, góc tù hay góc bẹt?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24918"/>
            <a:ext cx="167640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16271" y="8012294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b="1" i="1" dirty="0">
                <a:latin typeface="inherit"/>
              </a:rPr>
              <a:t>Hướng dẫn:</a:t>
            </a:r>
            <a:endParaRPr lang="vi-VN" sz="2400" dirty="0"/>
          </a:p>
          <a:p>
            <a:r>
              <a:rPr lang="vi-VN" sz="2400" dirty="0"/>
              <a:t>Quan sát hình vẽ và dựa vào tính chất của các góc để trả lời câu hỏi của bài toán.</a:t>
            </a:r>
          </a:p>
          <a:p>
            <a:r>
              <a:rPr lang="vi-VN" sz="2400" dirty="0"/>
              <a:t>Góc nhọn: bé hơn góc vuông</a:t>
            </a:r>
          </a:p>
          <a:p>
            <a:r>
              <a:rPr lang="vi-VN" sz="2400" dirty="0"/>
              <a:t>Gúc tù: Lớn hơn góc vuông</a:t>
            </a:r>
          </a:p>
          <a:p>
            <a:r>
              <a:rPr lang="vi-VN" sz="2400" dirty="0"/>
              <a:t>Góc bẹt: bằng hai góc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886200" y="4200392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bẹt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82800" y="3314700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nhọn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7835382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vuông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16200" y="7365963"/>
            <a:ext cx="25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>tù</a:t>
            </a:r>
            <a:endParaRPr 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316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95300"/>
            <a:ext cx="16852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latin typeface="Arial" panose="020B0604020202020204" pitchFamily="34" charset="0"/>
              </a:rPr>
              <a:t>Bài 4: </a:t>
            </a:r>
            <a:r>
              <a:rPr lang="en-US" sz="3200" dirty="0" err="1">
                <a:latin typeface="Arial" panose="020B0604020202020204" pitchFamily="34" charset="0"/>
              </a:rPr>
              <a:t>Hãy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ra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ảnh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nhọn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vuông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tù</a:t>
            </a:r>
            <a:r>
              <a:rPr lang="en-US" sz="3200" dirty="0">
                <a:latin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bẹt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thực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tế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mà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biết</a:t>
            </a:r>
            <a:r>
              <a:rPr lang="en-US" sz="3200" dirty="0"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62000" y="1080075"/>
            <a:ext cx="1264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i="1" dirty="0">
                <a:solidFill>
                  <a:schemeClr val="accent6">
                    <a:lumMod val="50000"/>
                  </a:schemeClr>
                </a:solidFill>
                <a:latin typeface="inherit"/>
              </a:rPr>
              <a:t>Hướng dẫn:</a:t>
            </a:r>
            <a:endParaRPr lang="vi-VN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</a:rPr>
              <a:t>Em quan sát trong thực tế, tìm những đồ vật có cạnh tạo thành góc nhọn, góc vuông, góc tù, góc bẹt và nêu ví dụ.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49734"/>
            <a:ext cx="7772400" cy="3560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763000" y="3049844"/>
            <a:ext cx="90588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/>
              <a:t>- Góc vuông: Góc tạo bởi bức tường và sàn nhà.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8763001" y="4229663"/>
            <a:ext cx="9058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- Góc nhọn: Góc tạo bởi cánh cửa và bức tường khi ta mở hé cửa.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219200" y="7838689"/>
            <a:ext cx="106939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-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bẹt</a:t>
            </a:r>
            <a:r>
              <a:rPr lang="en-US" sz="3200" dirty="0">
                <a:latin typeface="Arial" panose="020B0604020202020204" pitchFamily="34" charset="0"/>
              </a:rPr>
              <a:t>: </a:t>
            </a:r>
            <a:r>
              <a:rPr lang="en-US" sz="3200" dirty="0" err="1">
                <a:latin typeface="Arial" panose="020B0604020202020204" pitchFamily="34" charset="0"/>
              </a:rPr>
              <a:t>Góc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tạo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bởi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kim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kim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phút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</a:rPr>
              <a:t> 6 </a:t>
            </a:r>
            <a:r>
              <a:rPr lang="en-US" sz="3200" dirty="0" err="1">
                <a:latin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</a:rPr>
              <a:t>sáng</a:t>
            </a:r>
            <a:r>
              <a:rPr lang="en-US" sz="3200" dirty="0">
                <a:latin typeface="Arial" panose="020B0604020202020204" pitchFamily="34" charset="0"/>
              </a:rPr>
              <a:t>.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369" y="6210299"/>
            <a:ext cx="7467600" cy="39623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77FE34A-21CE-4F84-8E0B-87ADA963B0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011400" y="7823916"/>
            <a:ext cx="3524250" cy="27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34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428</Words>
  <Application>Microsoft Office PowerPoint</Application>
  <PresentationFormat>Custom</PresentationFormat>
  <Paragraphs>51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黑体</vt:lpstr>
      <vt:lpstr>Calibri</vt:lpstr>
      <vt:lpstr>Times New Roman</vt:lpstr>
      <vt:lpstr>inherit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54</dc:title>
  <cp:lastModifiedBy>sontungdigi@outlook.com</cp:lastModifiedBy>
  <cp:revision>29</cp:revision>
  <dcterms:created xsi:type="dcterms:W3CDTF">2006-08-16T00:00:00Z</dcterms:created>
  <dcterms:modified xsi:type="dcterms:W3CDTF">2025-11-06T14:37:38Z</dcterms:modified>
  <dc:identifier>DAEtQOoRWgU</dc:identifier>
</cp:coreProperties>
</file>