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686" r:id="rId2"/>
  </p:sldMasterIdLst>
  <p:notesMasterIdLst>
    <p:notesMasterId r:id="rId36"/>
  </p:notesMasterIdLst>
  <p:sldIdLst>
    <p:sldId id="256" r:id="rId3"/>
    <p:sldId id="264" r:id="rId4"/>
    <p:sldId id="273" r:id="rId5"/>
    <p:sldId id="272" r:id="rId6"/>
    <p:sldId id="274" r:id="rId7"/>
    <p:sldId id="289" r:id="rId8"/>
    <p:sldId id="290" r:id="rId9"/>
    <p:sldId id="312" r:id="rId10"/>
    <p:sldId id="313" r:id="rId11"/>
    <p:sldId id="314" r:id="rId12"/>
    <p:sldId id="277" r:id="rId13"/>
    <p:sldId id="265" r:id="rId14"/>
    <p:sldId id="294" r:id="rId15"/>
    <p:sldId id="295" r:id="rId16"/>
    <p:sldId id="296" r:id="rId17"/>
    <p:sldId id="297" r:id="rId18"/>
    <p:sldId id="298" r:id="rId19"/>
    <p:sldId id="276"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267" r:id="rId34"/>
    <p:sldId id="270" r:id="rId35"/>
  </p:sldIdLst>
  <p:sldSz cx="12192000" cy="6858000"/>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86375" autoAdjust="0"/>
  </p:normalViewPr>
  <p:slideViewPr>
    <p:cSldViewPr snapToGrid="0">
      <p:cViewPr varScale="1">
        <p:scale>
          <a:sx n="68" d="100"/>
          <a:sy n="68"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82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15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57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01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4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85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010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27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269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51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2582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72749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224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3678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33930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65123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5987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8918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5722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71278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95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1555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21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777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346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656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22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987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lvl1pPr>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lvl1pPr>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769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blip>
          <a:srcRect/>
          <a:stretch>
            <a:fillRect/>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F248E26-D794-D9CE-7A51-3BADFEB61DF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C62CC340-7A04-47BC-8C5D-F3EDB73A65A2}" type="datetimeFigureOut">
              <a:rPr lang="en-US" smtClean="0">
                <a:solidFill>
                  <a:prstClr val="black">
                    <a:tint val="75000"/>
                  </a:prstClr>
                </a:solidFill>
              </a:rPr>
              <a:pPr/>
              <a:t>11/6/2025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A8D3FC3F-1E74-4A10-A9D6-2160F7355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25854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
        <p:nvSpPr>
          <p:cNvPr id="7" name="9Slide.vn - 2019">
            <a:extLst>
              <a:ext uri="{FF2B5EF4-FFF2-40B4-BE49-F238E27FC236}">
                <a16:creationId xmlns:a16="http://schemas.microsoft.com/office/drawing/2014/main" id="{18F68B23-9FD5-D2B7-19FD-491FD35112D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39452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khoa-hoc-4/1/393/24/" TargetMode="Externa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33.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jp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hyperlink" Target="https://hoc10.vn/doc-sach/khoa-hoc-4/1/393/24/"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7.sv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4/1/393/24/" TargetMode="Externa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notesSlide" Target="../notesSlides/notesSlide3.xml"/><Relationship Id="rId7" Type="http://schemas.openxmlformats.org/officeDocument/2006/relationships/image" Target="../media/image35.gif"/><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3.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notesSlide" Target="../notesSlides/notesSlide4.xml"/><Relationship Id="rId7" Type="http://schemas.openxmlformats.org/officeDocument/2006/relationships/image" Target="../media/image35.gif"/><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3.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notesSlide" Target="../notesSlides/notesSlide5.xml"/><Relationship Id="rId7" Type="http://schemas.openxmlformats.org/officeDocument/2006/relationships/image" Target="../media/image35.gif"/><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3.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notesSlide" Target="../notesSlides/notesSlide6.xml"/><Relationship Id="rId7" Type="http://schemas.openxmlformats.org/officeDocument/2006/relationships/image" Target="../media/image35.gif"/><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33.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notesSlide" Target="../notesSlides/notesSlide7.xml"/><Relationship Id="rId7" Type="http://schemas.openxmlformats.org/officeDocument/2006/relationships/image" Target="../media/image35.gif"/><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3.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hyperlink" Target="https://hoc10.vn/doc-sach/khoa-hoc-4/1/393/2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2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50.sv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4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svg"/><Relationship Id="rId3" Type="http://schemas.openxmlformats.org/officeDocument/2006/relationships/image" Target="../media/image12.png"/><Relationship Id="rId7" Type="http://schemas.openxmlformats.org/officeDocument/2006/relationships/image" Target="../media/image19.svg"/><Relationship Id="rId12"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13.png"/><Relationship Id="rId11" Type="http://schemas.openxmlformats.org/officeDocument/2006/relationships/image" Target="../media/image21.svg"/><Relationship Id="rId5" Type="http://schemas.openxmlformats.org/officeDocument/2006/relationships/image" Target="../media/image17.svg"/><Relationship Id="rId15" Type="http://schemas.openxmlformats.org/officeDocument/2006/relationships/image" Target="../media/image56.svg"/><Relationship Id="rId10" Type="http://schemas.openxmlformats.org/officeDocument/2006/relationships/image" Target="../media/image14.png"/><Relationship Id="rId9" Type="http://schemas.openxmlformats.org/officeDocument/2006/relationships/image" Target="../media/image54.svg"/><Relationship Id="rId1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slideLayout" Target="../slideLayouts/slideLayout18.xml"/><Relationship Id="rId1" Type="http://schemas.openxmlformats.org/officeDocument/2006/relationships/tags" Target="../tags/tag32.xml"/><Relationship Id="rId6" Type="http://schemas.openxmlformats.org/officeDocument/2006/relationships/image" Target="../media/image12.png"/><Relationship Id="rId5"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slideLayout" Target="../slideLayouts/slideLayout18.xml"/><Relationship Id="rId1" Type="http://schemas.openxmlformats.org/officeDocument/2006/relationships/tags" Target="../tags/tag34.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7.svg"/><Relationship Id="rId10" Type="http://schemas.openxmlformats.org/officeDocument/2006/relationships/image" Target="../media/image15.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Khoa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25431" y="3325921"/>
            <a:ext cx="10941137"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1: </a:t>
            </a:r>
            <a:r>
              <a:rPr lang="en-US" sz="5200" b="1" dirty="0" err="1">
                <a:solidFill>
                  <a:srgbClr val="002060"/>
                </a:solidFill>
                <a:latin typeface="UTM Avo" panose="02040603050506020204" pitchFamily="18" charset="0"/>
              </a:rPr>
              <a:t>Chất</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6: </a:t>
            </a:r>
            <a:r>
              <a:rPr lang="vi-VN" sz="5200" b="1" dirty="0">
                <a:solidFill>
                  <a:srgbClr val="FF0000"/>
                </a:solidFill>
                <a:latin typeface="UTM Avo" panose="02040603050506020204" pitchFamily="18" charset="0"/>
                <a:cs typeface="Arial" panose="020B0604020202020204" pitchFamily="34" charset="0"/>
              </a:rPr>
              <a:t>Vai trò của không khí và bảo vệ môi trường không khí (Tiết 1)</a:t>
            </a:r>
            <a:endParaRPr lang="en-US" sz="5200"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grpSp>
        <p:nvGrpSpPr>
          <p:cNvPr id="3" name="Group 2">
            <a:extLst>
              <a:ext uri="{FF2B5EF4-FFF2-40B4-BE49-F238E27FC236}">
                <a16:creationId xmlns:a16="http://schemas.microsoft.com/office/drawing/2014/main" id="{CD3AECBB-E4D7-42C1-9962-EC062B537216}"/>
              </a:ext>
            </a:extLst>
          </p:cNvPr>
          <p:cNvGrpSpPr/>
          <p:nvPr/>
        </p:nvGrpSpPr>
        <p:grpSpPr>
          <a:xfrm>
            <a:off x="5869329" y="2198191"/>
            <a:ext cx="5540587" cy="2147581"/>
            <a:chOff x="7924800" y="2130952"/>
            <a:chExt cx="8310880" cy="3221371"/>
          </a:xfrm>
        </p:grpSpPr>
        <p:grpSp>
          <p:nvGrpSpPr>
            <p:cNvPr id="6" name="Group 5">
              <a:extLst>
                <a:ext uri="{FF2B5EF4-FFF2-40B4-BE49-F238E27FC236}">
                  <a16:creationId xmlns:a16="http://schemas.microsoft.com/office/drawing/2014/main" id="{4ECE017A-5D1F-E363-397E-C7A0BEBF9A38}"/>
                </a:ext>
              </a:extLst>
            </p:cNvPr>
            <p:cNvGrpSpPr/>
            <p:nvPr/>
          </p:nvGrpSpPr>
          <p:grpSpPr>
            <a:xfrm>
              <a:off x="8158478" y="2130952"/>
              <a:ext cx="8077202" cy="3221371"/>
              <a:chOff x="8158478" y="2130952"/>
              <a:chExt cx="8077202" cy="3221371"/>
            </a:xfrm>
          </p:grpSpPr>
          <p:grpSp>
            <p:nvGrpSpPr>
              <p:cNvPr id="8" name="Group 11">
                <a:extLst>
                  <a:ext uri="{FF2B5EF4-FFF2-40B4-BE49-F238E27FC236}">
                    <a16:creationId xmlns:a16="http://schemas.microsoft.com/office/drawing/2014/main" id="{E214F01D-7280-6BC5-5B44-3C35ED686C46}"/>
                  </a:ext>
                </a:extLst>
              </p:cNvPr>
              <p:cNvGrpSpPr/>
              <p:nvPr/>
            </p:nvGrpSpPr>
            <p:grpSpPr>
              <a:xfrm flipH="1">
                <a:off x="8158478" y="2130952"/>
                <a:ext cx="8077202" cy="3221371"/>
                <a:chOff x="814720" y="-16705"/>
                <a:chExt cx="5420112" cy="2720936"/>
              </a:xfrm>
              <a:solidFill>
                <a:schemeClr val="accent6">
                  <a:lumMod val="20000"/>
                  <a:lumOff val="80000"/>
                </a:schemeClr>
              </a:solidFill>
              <a:effectLst>
                <a:outerShdw blurRad="50800" dist="38100" dir="8100000" algn="tr" rotWithShape="0">
                  <a:prstClr val="black">
                    <a:alpha val="40000"/>
                  </a:prstClr>
                </a:outerShdw>
              </a:effectLst>
            </p:grpSpPr>
            <p:sp>
              <p:nvSpPr>
                <p:cNvPr id="10" name="Freeform 12">
                  <a:extLst>
                    <a:ext uri="{FF2B5EF4-FFF2-40B4-BE49-F238E27FC236}">
                      <a16:creationId xmlns:a16="http://schemas.microsoft.com/office/drawing/2014/main" id="{E7073A6F-F1DB-25CB-ABCB-ABF252DC5C1D}"/>
                    </a:ext>
                  </a:extLst>
                </p:cNvPr>
                <p:cNvSpPr/>
                <p:nvPr/>
              </p:nvSpPr>
              <p:spPr>
                <a:xfrm>
                  <a:off x="814720" y="-16705"/>
                  <a:ext cx="5420112" cy="2720936"/>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FE285"/>
                </a:solidFill>
              </p:spPr>
              <p:txBody>
                <a:bodyPr/>
                <a:lstStyle/>
                <a:p>
                  <a:pPr defTabSz="609630">
                    <a:buClrTx/>
                  </a:pPr>
                  <a:endParaRPr lang="en-US" sz="2400" kern="1200" dirty="0">
                    <a:solidFill>
                      <a:prstClr val="black"/>
                    </a:solidFill>
                    <a:latin typeface="Calibri"/>
                    <a:ea typeface="+mn-ea"/>
                    <a:cs typeface="+mn-cs"/>
                  </a:endParaRPr>
                </a:p>
              </p:txBody>
            </p:sp>
          </p:grpSp>
          <p:sp>
            <p:nvSpPr>
              <p:cNvPr id="9" name="Rectangle 8">
                <a:extLst>
                  <a:ext uri="{FF2B5EF4-FFF2-40B4-BE49-F238E27FC236}">
                    <a16:creationId xmlns:a16="http://schemas.microsoft.com/office/drawing/2014/main" id="{CEF4D106-927B-5C25-7110-680DCA6539EA}"/>
                  </a:ext>
                </a:extLst>
              </p:cNvPr>
              <p:cNvSpPr/>
              <p:nvPr/>
            </p:nvSpPr>
            <p:spPr>
              <a:xfrm>
                <a:off x="9310313" y="2223392"/>
                <a:ext cx="6553201" cy="2513764"/>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UTM Avo" panose="02040603050506020204" pitchFamily="18" charset="0"/>
                    <a:ea typeface="+mn-ea"/>
                    <a:cs typeface="Arial" panose="020B0604020202020204" pitchFamily="34" charset="0"/>
                  </a:rPr>
                  <a:t>Cần</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phải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làm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gì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để</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duy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trì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sự</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cháy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đối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với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các</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cây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nến</a:t>
                </a:r>
                <a:r>
                  <a:rPr lang="en-US" sz="2400" kern="1200" dirty="0">
                    <a:solidFill>
                      <a:prstClr val="black"/>
                    </a:solidFill>
                    <a:latin typeface="UTM Avo" panose="02040603050506020204" pitchFamily="18" charset="0"/>
                    <a:ea typeface="+mn-ea"/>
                    <a:cs typeface="Arial" panose="020B0604020202020204" pitchFamily="34" charset="0"/>
                  </a:rPr>
                  <a:t> B, C? </a:t>
                </a:r>
                <a:r>
                  <a:rPr lang="en-US" sz="2400" kern="1200" dirty="0" err="1">
                    <a:solidFill>
                      <a:prstClr val="black"/>
                    </a:solidFill>
                    <a:latin typeface="UTM Avo" panose="02040603050506020204" pitchFamily="18" charset="0"/>
                    <a:ea typeface="+mn-ea"/>
                    <a:cs typeface="Arial" panose="020B0604020202020204" pitchFamily="34" charset="0"/>
                  </a:rPr>
                  <a:t>Vì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sao</a:t>
                </a:r>
                <a:r>
                  <a:rPr lang="en-US" sz="2400" kern="1200" dirty="0">
                    <a:solidFill>
                      <a:prstClr val="black"/>
                    </a:solidFill>
                    <a:latin typeface="UTM Avo" panose="02040603050506020204" pitchFamily="18" charset="0"/>
                    <a:ea typeface="+mn-ea"/>
                    <a:cs typeface="Arial" panose="020B0604020202020204" pitchFamily="34" charset="0"/>
                  </a:rPr>
                  <a:t>?</a:t>
                </a:r>
              </a:p>
            </p:txBody>
          </p:sp>
        </p:grpSp>
        <p:pic>
          <p:nvPicPr>
            <p:cNvPr id="7" name="Picture 6">
              <a:extLst>
                <a:ext uri="{FF2B5EF4-FFF2-40B4-BE49-F238E27FC236}">
                  <a16:creationId xmlns:a16="http://schemas.microsoft.com/office/drawing/2014/main" id="{E69FD8FF-B56C-2F5C-6DBC-F05E838FFCB2}"/>
                </a:ext>
              </a:extLst>
            </p:cNvPr>
            <p:cNvPicPr>
              <a:picLocks noChangeAspect="1"/>
            </p:cNvPicPr>
            <p:nvPr/>
          </p:nvPicPr>
          <p:blipFill>
            <a:blip r:embed="rId4"/>
            <a:stretch>
              <a:fillRect/>
            </a:stretch>
          </p:blipFill>
          <p:spPr>
            <a:xfrm>
              <a:off x="7924800" y="2347853"/>
              <a:ext cx="778169" cy="1168953"/>
            </a:xfrm>
            <a:prstGeom prst="rect">
              <a:avLst/>
            </a:prstGeom>
          </p:spPr>
        </p:pic>
      </p:grpSp>
      <p:sp>
        <p:nvSpPr>
          <p:cNvPr id="11" name="Rectangle 10">
            <a:extLst>
              <a:ext uri="{FF2B5EF4-FFF2-40B4-BE49-F238E27FC236}">
                <a16:creationId xmlns:a16="http://schemas.microsoft.com/office/drawing/2014/main" id="{2509ED3B-E594-DAD7-2818-F69D380BDAFF}"/>
              </a:ext>
            </a:extLst>
          </p:cNvPr>
          <p:cNvSpPr/>
          <p:nvPr/>
        </p:nvSpPr>
        <p:spPr>
          <a:xfrm>
            <a:off x="6940107" y="4803876"/>
            <a:ext cx="4838364"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tục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cung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cấp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a:t>
            </a:r>
            <a:r>
              <a:rPr lang="vi-VN" sz="2400" kern="1200" dirty="0">
                <a:solidFill>
                  <a:prstClr val="black"/>
                </a:solidFill>
                <a:latin typeface="+mn-lt"/>
                <a:ea typeface="+mn-ea"/>
                <a:cs typeface="Arial" panose="020B0604020202020204" pitchFamily="34" charset="0"/>
              </a:rPr>
              <a:t>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chúng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thể</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UTM Avo" panose="02040603050506020204" pitchFamily="18" charset="0"/>
                <a:ea typeface="+mn-ea"/>
                <a:cs typeface="Arial" panose="020B0604020202020204" pitchFamily="34" charset="0"/>
              </a:rPr>
              <a:t>.</a:t>
            </a:r>
          </a:p>
        </p:txBody>
      </p:sp>
      <p:pic>
        <p:nvPicPr>
          <p:cNvPr id="12" name="Picture 11">
            <a:extLst>
              <a:ext uri="{FF2B5EF4-FFF2-40B4-BE49-F238E27FC236}">
                <a16:creationId xmlns:a16="http://schemas.microsoft.com/office/drawing/2014/main" id="{A2B4D8D9-94DE-D295-D6CB-88A9DB70D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59397">
            <a:off x="9477316" y="3759478"/>
            <a:ext cx="458736" cy="1074408"/>
          </a:xfrm>
          <a:prstGeom prst="rect">
            <a:avLst/>
          </a:prstGeom>
        </p:spPr>
      </p:pic>
    </p:spTree>
    <p:custDataLst>
      <p:tags r:id="rId1"/>
    </p:custDataLst>
    <p:extLst>
      <p:ext uri="{BB962C8B-B14F-4D97-AF65-F5344CB8AC3E}">
        <p14:creationId xmlns:p14="http://schemas.microsoft.com/office/powerpoint/2010/main" val="3764928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214236" y="6478614"/>
            <a:ext cx="12835451" cy="1150505"/>
            <a:chOff x="0" y="0"/>
            <a:chExt cx="5070796" cy="454520"/>
          </a:xfrm>
        </p:grpSpPr>
        <p:sp>
          <p:nvSpPr>
            <p:cNvPr id="4" name="Freeform 4"/>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6" name="Freeform 6"/>
          <p:cNvSpPr/>
          <p:nvPr/>
        </p:nvSpPr>
        <p:spPr>
          <a:xfrm>
            <a:off x="10301401" y="661811"/>
            <a:ext cx="1494839" cy="781053"/>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 name="Freeform 7"/>
          <p:cNvSpPr/>
          <p:nvPr/>
        </p:nvSpPr>
        <p:spPr>
          <a:xfrm>
            <a:off x="9624405" y="1626207"/>
            <a:ext cx="898708" cy="469575"/>
          </a:xfrm>
          <a:custGeom>
            <a:avLst/>
            <a:gdLst/>
            <a:ahLst/>
            <a:cxnLst/>
            <a:rect l="l" t="t" r="r" b="b"/>
            <a:pathLst>
              <a:path w="1348062" h="704362">
                <a:moveTo>
                  <a:pt x="0" y="0"/>
                </a:moveTo>
                <a:lnTo>
                  <a:pt x="1348061" y="0"/>
                </a:lnTo>
                <a:lnTo>
                  <a:pt x="1348061" y="704362"/>
                </a:lnTo>
                <a:lnTo>
                  <a:pt x="0" y="70436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7" name="Rounded Rectangle 16"/>
          <p:cNvSpPr/>
          <p:nvPr/>
        </p:nvSpPr>
        <p:spPr>
          <a:xfrm>
            <a:off x="1098089" y="1897482"/>
            <a:ext cx="10210800" cy="44846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8" name="TextBox 17"/>
          <p:cNvSpPr txBox="1"/>
          <p:nvPr/>
        </p:nvSpPr>
        <p:spPr>
          <a:xfrm>
            <a:off x="4394200" y="1713481"/>
            <a:ext cx="3403600" cy="461665"/>
          </a:xfrm>
          <a:prstGeom prst="rect">
            <a:avLst/>
          </a:prstGeom>
          <a:noFill/>
        </p:spPr>
        <p:txBody>
          <a:bodyPr wrap="square" rtlCol="0">
            <a:spAutoFit/>
          </a:bodyPr>
          <a:lstStyle/>
          <a:p>
            <a:pPr algn="ctr" defTabSz="609630">
              <a:buClrTx/>
            </a:pPr>
            <a:r>
              <a:rPr lang="vi-VN" sz="2400" b="1" kern="1200" dirty="0">
                <a:solidFill>
                  <a:srgbClr val="C00000"/>
                </a:solidFill>
                <a:latin typeface="+mn-lt"/>
                <a:ea typeface="+mn-ea"/>
                <a:cs typeface="Arial" panose="020B0604020202020204" pitchFamily="34" charset="0"/>
              </a:rPr>
              <a:t>KẾT LUẬN</a:t>
            </a:r>
            <a:endParaRPr lang="en-US" sz="2400" b="1" kern="1200" dirty="0">
              <a:solidFill>
                <a:srgbClr val="C00000"/>
              </a:solidFill>
              <a:latin typeface="+mn-lt"/>
              <a:ea typeface="+mn-ea"/>
              <a:cs typeface="Arial" panose="020B0604020202020204" pitchFamily="34" charset="0"/>
            </a:endParaRPr>
          </a:p>
        </p:txBody>
      </p:sp>
      <p:sp>
        <p:nvSpPr>
          <p:cNvPr id="19" name="Rectangle 18"/>
          <p:cNvSpPr/>
          <p:nvPr/>
        </p:nvSpPr>
        <p:spPr>
          <a:xfrm>
            <a:off x="1631238" y="2223367"/>
            <a:ext cx="9144501" cy="3891835"/>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Khi các cây nến B, C tắt thì trong cốc chỉ hết ô-xi, còn các thành phần khác của không khí như ni-tơ, các-bô-níc vẫn còn.</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Muốn cây nến B, C tiếp tục cháy thì phải cung cấp thêm không khí cho nó bằng cách: nếu nến đã tắt thì phải châm lửa lại, còn nếu sắp tắt thì nhấc cốc lên để không khí vào thêm trong cốc.</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4478710"/>
            <a:ext cx="1093006" cy="2186013"/>
          </a:xfrm>
          <a:prstGeom prst="rect">
            <a:avLst/>
          </a:prstGeom>
        </p:spPr>
      </p:pic>
      <p:pic>
        <p:nvPicPr>
          <p:cNvPr id="21" name="Picture 20"/>
          <p:cNvPicPr>
            <a:picLocks noChangeAspect="1"/>
          </p:cNvPicPr>
          <p:nvPr/>
        </p:nvPicPr>
        <p:blipFill>
          <a:blip r:embed="rId5"/>
          <a:stretch>
            <a:fillRect/>
          </a:stretch>
        </p:blipFill>
        <p:spPr>
          <a:xfrm>
            <a:off x="410396" y="4790567"/>
            <a:ext cx="1330867" cy="1688047"/>
          </a:xfrm>
          <a:prstGeom prst="rect">
            <a:avLst/>
          </a:prstGeom>
        </p:spPr>
      </p:pic>
    </p:spTree>
    <p:custDataLst>
      <p:tags r:id="rId1"/>
    </p:custDataLst>
    <p:extLst>
      <p:ext uri="{BB962C8B-B14F-4D97-AF65-F5344CB8AC3E}">
        <p14:creationId xmlns:p14="http://schemas.microsoft.com/office/powerpoint/2010/main" val="11484629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anim calcmode="lin" valueType="num">
                                      <p:cBhvr>
                                        <p:cTn id="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500"/>
                                        <p:tgtEl>
                                          <p:spTgt spid="19">
                                            <p:txEl>
                                              <p:pRg st="1" end="1"/>
                                            </p:txEl>
                                          </p:spTgt>
                                        </p:tgtEl>
                                      </p:cBhvr>
                                    </p:animEffect>
                                    <p:anim calcmode="lin" valueType="num">
                                      <p:cBhvr>
                                        <p:cTn id="14"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8576635-D448-A6BA-573A-9907606AD916}"/>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9510356" y="1170076"/>
            <a:ext cx="1116417" cy="583328"/>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8" name="Group 8"/>
          <p:cNvGrpSpPr/>
          <p:nvPr/>
        </p:nvGrpSpPr>
        <p:grpSpPr>
          <a:xfrm>
            <a:off x="-214236" y="6478614"/>
            <a:ext cx="12835451" cy="1150505"/>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2" name="Freeform 12"/>
          <p:cNvSpPr/>
          <p:nvPr/>
        </p:nvSpPr>
        <p:spPr>
          <a:xfrm>
            <a:off x="10783438" y="1606009"/>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8" name="Group 17"/>
          <p:cNvGrpSpPr/>
          <p:nvPr/>
        </p:nvGrpSpPr>
        <p:grpSpPr>
          <a:xfrm>
            <a:off x="663141" y="1827312"/>
            <a:ext cx="5016767" cy="904801"/>
            <a:chOff x="1314936" y="2025969"/>
            <a:chExt cx="7525151" cy="1357201"/>
          </a:xfrm>
        </p:grpSpPr>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14936" y="2025969"/>
              <a:ext cx="1400489" cy="1357201"/>
            </a:xfrm>
            <a:prstGeom prst="rect">
              <a:avLst/>
            </a:prstGeom>
          </p:spPr>
        </p:pic>
        <p:sp>
          <p:nvSpPr>
            <p:cNvPr id="17" name="TextBox 16"/>
            <p:cNvSpPr txBox="1"/>
            <p:nvPr/>
          </p:nvSpPr>
          <p:spPr>
            <a:xfrm>
              <a:off x="2764745" y="2641336"/>
              <a:ext cx="6075342" cy="692497"/>
            </a:xfrm>
            <a:prstGeom prst="rect">
              <a:avLst/>
            </a:prstGeom>
            <a:noFill/>
          </p:spPr>
          <p:txBody>
            <a:bodyPr wrap="square" rtlCol="0">
              <a:spAutoFit/>
            </a:bodyPr>
            <a:lstStyle/>
            <a:p>
              <a:pPr defTabSz="609630">
                <a:buClrTx/>
              </a:pPr>
              <a:r>
                <a:rPr lang="vi-VN" sz="2400" b="1" kern="1200" dirty="0">
                  <a:solidFill>
                    <a:srgbClr val="C00000"/>
                  </a:solidFill>
                  <a:latin typeface="+mn-lt"/>
                  <a:ea typeface="+mn-ea"/>
                  <a:cs typeface="Arial" panose="020B0604020202020204" pitchFamily="34" charset="0"/>
                </a:rPr>
                <a:t>Thảo luận nhóm 4HS</a:t>
              </a:r>
              <a:endParaRPr lang="en-US" sz="2400" b="1" kern="1200" dirty="0">
                <a:solidFill>
                  <a:srgbClr val="C00000"/>
                </a:solidFill>
                <a:latin typeface="+mn-lt"/>
                <a:ea typeface="+mn-ea"/>
                <a:cs typeface="Arial" panose="020B0604020202020204" pitchFamily="34" charset="0"/>
              </a:endParaRPr>
            </a:p>
          </p:txBody>
        </p:sp>
      </p:grpSp>
      <p:sp>
        <p:nvSpPr>
          <p:cNvPr id="19" name="Rectangle 18"/>
          <p:cNvSpPr/>
          <p:nvPr/>
        </p:nvSpPr>
        <p:spPr>
          <a:xfrm>
            <a:off x="663140" y="2936528"/>
            <a:ext cx="5853525" cy="2783839"/>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Trong các buổi diễn tập phòng cháy chữa cháy, người ta sử dụng chăn ướt chụp lên đám cháy để dập lửa. Hãy giải thích vì sao có thể dập lửa như vậy.</a:t>
            </a:r>
            <a:endParaRPr lang="en-US" sz="2400" kern="1200" dirty="0">
              <a:solidFill>
                <a:prstClr val="black"/>
              </a:solidFill>
              <a:latin typeface="+mn-lt"/>
              <a:ea typeface="+mn-ea"/>
              <a:cs typeface="Arial" panose="020B0604020202020204" pitchFamily="34" charset="0"/>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0299" y="2237557"/>
            <a:ext cx="5000000" cy="37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202763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vertical)">
                                      <p:cBhvr>
                                        <p:cTn id="12" dur="500"/>
                                        <p:tgtEl>
                                          <p:spTgt spid="19"/>
                                        </p:tgtEl>
                                      </p:cBhvr>
                                    </p:animEffect>
                                  </p:childTnLst>
                                </p:cTn>
                              </p:par>
                              <p:par>
                                <p:cTn id="13" presetID="3" presetClass="entr" presetSubtype="5"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14236" y="6478614"/>
            <a:ext cx="12835451" cy="1150505"/>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2" name="Freeform 12"/>
          <p:cNvSpPr/>
          <p:nvPr/>
        </p:nvSpPr>
        <p:spPr>
          <a:xfrm>
            <a:off x="10423527" y="1317797"/>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019" y="2241009"/>
            <a:ext cx="5000000" cy="3750000"/>
          </a:xfrm>
          <a:prstGeom prst="roundRect">
            <a:avLst>
              <a:gd name="adj" fmla="val 11610"/>
            </a:avLst>
          </a:prstGeom>
          <a:ln w="38100">
            <a:solidFill>
              <a:schemeClr val="bg1"/>
            </a:solidFill>
          </a:ln>
        </p:spPr>
      </p:pic>
      <p:grpSp>
        <p:nvGrpSpPr>
          <p:cNvPr id="13" name="Group 12"/>
          <p:cNvGrpSpPr/>
          <p:nvPr/>
        </p:nvGrpSpPr>
        <p:grpSpPr>
          <a:xfrm>
            <a:off x="769907" y="1765978"/>
            <a:ext cx="5533508" cy="3741950"/>
            <a:chOff x="1154861" y="2648966"/>
            <a:chExt cx="8300261" cy="5612926"/>
          </a:xfrm>
        </p:grpSpPr>
        <p:sp>
          <p:nvSpPr>
            <p:cNvPr id="7" name="Rectangle 6"/>
            <p:cNvSpPr/>
            <p:nvPr/>
          </p:nvSpPr>
          <p:spPr>
            <a:xfrm>
              <a:off x="1458013" y="4086133"/>
              <a:ext cx="7997109" cy="4175759"/>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Chụp chăn ướt lên đám cháy để ngăn không khí tiếp xúc với vật đang cháy. Khi đó, đám cháy không được cung cấp thêm ô-xi nên sẽ tắt.</a:t>
              </a:r>
              <a:endParaRPr lang="en-US" sz="2400" kern="1200" dirty="0">
                <a:solidFill>
                  <a:prstClr val="black"/>
                </a:solidFill>
                <a:latin typeface="+mn-lt"/>
                <a:ea typeface="+mn-ea"/>
                <a:cs typeface="Arial" panose="020B0604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6180">
              <a:off x="1154861" y="2648966"/>
              <a:ext cx="1404718" cy="1444662"/>
            </a:xfrm>
            <a:prstGeom prst="rect">
              <a:avLst/>
            </a:prstGeom>
          </p:spPr>
        </p:pic>
      </p:grpSp>
    </p:spTree>
    <p:custDataLst>
      <p:tags r:id="rId1"/>
    </p:custDataLst>
    <p:extLst>
      <p:ext uri="{BB962C8B-B14F-4D97-AF65-F5344CB8AC3E}">
        <p14:creationId xmlns:p14="http://schemas.microsoft.com/office/powerpoint/2010/main" val="2632075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Freeform 14"/>
          <p:cNvSpPr/>
          <p:nvPr/>
        </p:nvSpPr>
        <p:spPr>
          <a:xfrm>
            <a:off x="10385104" y="799738"/>
            <a:ext cx="1806897" cy="894414"/>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7" name="Group 16"/>
          <p:cNvGrpSpPr/>
          <p:nvPr/>
        </p:nvGrpSpPr>
        <p:grpSpPr>
          <a:xfrm>
            <a:off x="1482110" y="1439597"/>
            <a:ext cx="9681429" cy="1006539"/>
            <a:chOff x="1786441" y="141217"/>
            <a:chExt cx="14522144" cy="1509809"/>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441" y="141217"/>
              <a:ext cx="1647825" cy="1509809"/>
            </a:xfrm>
            <a:prstGeom prst="rect">
              <a:avLst/>
            </a:prstGeom>
          </p:spPr>
        </p:pic>
        <p:sp>
          <p:nvSpPr>
            <p:cNvPr id="16" name="TextBox 15"/>
            <p:cNvSpPr txBox="1"/>
            <p:nvPr/>
          </p:nvSpPr>
          <p:spPr>
            <a:xfrm>
              <a:off x="3752013" y="549871"/>
              <a:ext cx="12556572" cy="692498"/>
            </a:xfrm>
            <a:prstGeom prst="rect">
              <a:avLst/>
            </a:prstGeom>
            <a:noFill/>
          </p:spPr>
          <p:txBody>
            <a:bodyPr wrap="square" rtlCol="0">
              <a:spAutoFit/>
            </a:bodyPr>
            <a:lstStyle/>
            <a:p>
              <a:pPr defTabSz="609630">
                <a:buClrTx/>
              </a:pPr>
              <a:r>
                <a:rPr lang="vi-VN" sz="2400" b="1" kern="1200" dirty="0">
                  <a:solidFill>
                    <a:schemeClr val="tx1"/>
                  </a:solidFill>
                  <a:latin typeface="+mn-lt"/>
                  <a:ea typeface="+mn-ea"/>
                  <a:cs typeface="Arial" panose="020B0604020202020204" pitchFamily="34" charset="0"/>
                </a:rPr>
                <a:t>Nêu một số cách chữa cháy khác trong thực tế.</a:t>
              </a:r>
              <a:endParaRPr lang="en-US" sz="2400" b="1" kern="1200" dirty="0">
                <a:solidFill>
                  <a:schemeClr val="tx1"/>
                </a:solidFill>
                <a:latin typeface="+mn-lt"/>
                <a:ea typeface="+mn-ea"/>
                <a:cs typeface="Arial" panose="020B0604020202020204" pitchFamily="34" charset="0"/>
              </a:endParaRPr>
            </a:p>
          </p:txBody>
        </p:sp>
      </p:grpSp>
      <p:grpSp>
        <p:nvGrpSpPr>
          <p:cNvPr id="26" name="Group 25"/>
          <p:cNvGrpSpPr/>
          <p:nvPr/>
        </p:nvGrpSpPr>
        <p:grpSpPr>
          <a:xfrm>
            <a:off x="645608" y="2718430"/>
            <a:ext cx="3496555" cy="2594649"/>
            <a:chOff x="211006" y="2382671"/>
            <a:chExt cx="6774236" cy="5026880"/>
          </a:xfrm>
        </p:grpSpPr>
        <p:sp>
          <p:nvSpPr>
            <p:cNvPr id="19" name="TextBox 18"/>
            <p:cNvSpPr txBox="1"/>
            <p:nvPr/>
          </p:nvSpPr>
          <p:spPr>
            <a:xfrm>
              <a:off x="704867" y="6515120"/>
              <a:ext cx="5786513" cy="894431"/>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Bình cứu hỏa</a:t>
              </a:r>
              <a:endParaRPr lang="en-US" sz="2400" kern="1200" dirty="0">
                <a:solidFill>
                  <a:prstClr val="black"/>
                </a:solidFill>
                <a:latin typeface="+mn-lt"/>
                <a:ea typeface="+mn-ea"/>
                <a:cs typeface="Arial" panose="020B0604020202020204" pitchFamily="34" charset="0"/>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3022"/>
            <a:stretch/>
          </p:blipFill>
          <p:spPr>
            <a:xfrm>
              <a:off x="211006" y="2382671"/>
              <a:ext cx="6774236" cy="3929229"/>
            </a:xfrm>
            <a:prstGeom prst="ellipse">
              <a:avLst/>
            </a:prstGeom>
            <a:solidFill>
              <a:schemeClr val="bg1"/>
            </a:solidFill>
            <a:ln w="38100">
              <a:solidFill>
                <a:schemeClr val="bg1"/>
              </a:solidFill>
            </a:ln>
          </p:spPr>
        </p:pic>
      </p:grpSp>
      <p:grpSp>
        <p:nvGrpSpPr>
          <p:cNvPr id="27" name="Group 26"/>
          <p:cNvGrpSpPr/>
          <p:nvPr/>
        </p:nvGrpSpPr>
        <p:grpSpPr>
          <a:xfrm>
            <a:off x="4636647" y="3798544"/>
            <a:ext cx="2986737" cy="2778927"/>
            <a:chOff x="6293342" y="4709249"/>
            <a:chExt cx="5786513" cy="5383901"/>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342" y="4709249"/>
              <a:ext cx="5715000" cy="4286250"/>
            </a:xfrm>
            <a:prstGeom prst="ellipse">
              <a:avLst/>
            </a:prstGeom>
            <a:solidFill>
              <a:schemeClr val="bg1"/>
            </a:solidFill>
            <a:ln w="38100">
              <a:solidFill>
                <a:schemeClr val="bg1"/>
              </a:solidFill>
            </a:ln>
          </p:spPr>
        </p:pic>
        <p:sp>
          <p:nvSpPr>
            <p:cNvPr id="23" name="TextBox 22"/>
            <p:cNvSpPr txBox="1"/>
            <p:nvPr/>
          </p:nvSpPr>
          <p:spPr>
            <a:xfrm>
              <a:off x="6293342" y="9198719"/>
              <a:ext cx="5786513" cy="894431"/>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Xịt nước</a:t>
              </a:r>
              <a:endParaRPr lang="en-US" sz="2400" kern="1200" dirty="0">
                <a:solidFill>
                  <a:prstClr val="black"/>
                </a:solidFill>
                <a:latin typeface="+mn-lt"/>
                <a:ea typeface="+mn-ea"/>
                <a:cs typeface="Arial" panose="020B0604020202020204" pitchFamily="34" charset="0"/>
              </a:endParaRPr>
            </a:p>
          </p:txBody>
        </p:sp>
      </p:grpSp>
      <p:grpSp>
        <p:nvGrpSpPr>
          <p:cNvPr id="28" name="Group 27"/>
          <p:cNvGrpSpPr/>
          <p:nvPr/>
        </p:nvGrpSpPr>
        <p:grpSpPr>
          <a:xfrm>
            <a:off x="8560260" y="2579006"/>
            <a:ext cx="3109597" cy="2734073"/>
            <a:chOff x="11741472" y="2410611"/>
            <a:chExt cx="6024541" cy="5297001"/>
          </a:xfrm>
        </p:grpSpPr>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r="18283"/>
            <a:stretch/>
          </p:blipFill>
          <p:spPr>
            <a:xfrm>
              <a:off x="11741472" y="2410611"/>
              <a:ext cx="6024541" cy="4200272"/>
            </a:xfrm>
            <a:prstGeom prst="ellipse">
              <a:avLst/>
            </a:prstGeom>
            <a:solidFill>
              <a:schemeClr val="bg1"/>
            </a:solidFill>
            <a:ln w="38100">
              <a:solidFill>
                <a:schemeClr val="bg1"/>
              </a:solidFill>
            </a:ln>
          </p:spPr>
        </p:pic>
        <p:sp>
          <p:nvSpPr>
            <p:cNvPr id="25" name="TextBox 24"/>
            <p:cNvSpPr txBox="1"/>
            <p:nvPr/>
          </p:nvSpPr>
          <p:spPr>
            <a:xfrm>
              <a:off x="11860485" y="6813181"/>
              <a:ext cx="5786514" cy="894431"/>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Dùng cát</a:t>
              </a:r>
              <a:endParaRPr lang="en-US" sz="2400" kern="1200" dirty="0">
                <a:solidFill>
                  <a:prstClr val="black"/>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9339863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2" y="3045933"/>
            <a:ext cx="3189835" cy="1764777"/>
          </a:xfrm>
          <a:prstGeom prst="rect">
            <a:avLst/>
          </a:prstGeom>
        </p:spPr>
      </p:pic>
    </p:spTree>
    <p:custDataLst>
      <p:tags r:id="rId1"/>
    </p:custDataLst>
    <p:extLst>
      <p:ext uri="{BB962C8B-B14F-4D97-AF65-F5344CB8AC3E}">
        <p14:creationId xmlns:p14="http://schemas.microsoft.com/office/powerpoint/2010/main" val="13267735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13"/>
          <p:cNvSpPr/>
          <p:nvPr/>
        </p:nvSpPr>
        <p:spPr>
          <a:xfrm>
            <a:off x="-3424890" y="1125650"/>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a:off x="9523125" y="730505"/>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a:off x="-1867222" y="5947989"/>
            <a:ext cx="15924719" cy="1071299"/>
          </a:xfrm>
          <a:custGeom>
            <a:avLst/>
            <a:gdLst/>
            <a:ahLst/>
            <a:cxnLst/>
            <a:rect l="l" t="t" r="r" b="b"/>
            <a:pathLst>
              <a:path w="23887078" h="1606949">
                <a:moveTo>
                  <a:pt x="0" y="0"/>
                </a:moveTo>
                <a:lnTo>
                  <a:pt x="23887077" y="0"/>
                </a:lnTo>
                <a:lnTo>
                  <a:pt x="23887077" y="1606948"/>
                </a:lnTo>
                <a:lnTo>
                  <a:pt x="0" y="16069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3" name="Freeform 23"/>
          <p:cNvSpPr/>
          <p:nvPr/>
        </p:nvSpPr>
        <p:spPr>
          <a:xfrm>
            <a:off x="10641091" y="1922584"/>
            <a:ext cx="6772191" cy="5109925"/>
          </a:xfrm>
          <a:custGeom>
            <a:avLst/>
            <a:gdLst/>
            <a:ahLst/>
            <a:cxnLst/>
            <a:rect l="l" t="t" r="r" b="b"/>
            <a:pathLst>
              <a:path w="10158286" h="7664888">
                <a:moveTo>
                  <a:pt x="0" y="0"/>
                </a:moveTo>
                <a:lnTo>
                  <a:pt x="10158286" y="0"/>
                </a:lnTo>
                <a:lnTo>
                  <a:pt x="10158286" y="7664888"/>
                </a:lnTo>
                <a:lnTo>
                  <a:pt x="0" y="76648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5" name="Freeform 7"/>
          <p:cNvSpPr/>
          <p:nvPr/>
        </p:nvSpPr>
        <p:spPr>
          <a:xfrm>
            <a:off x="1133104" y="2352225"/>
            <a:ext cx="9866621" cy="2924503"/>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a:solidFill>
              <a:schemeClr val="accent3">
                <a:lumMod val="75000"/>
              </a:schemeClr>
            </a:solidFill>
          </a:ln>
        </p:spPr>
        <p:txBody>
          <a:bodyPr/>
          <a:lstStyle/>
          <a:p>
            <a:pPr defTabSz="609630">
              <a:buClrTx/>
            </a:pPr>
            <a:endParaRPr lang="en-US" sz="1200" kern="1200" dirty="0">
              <a:solidFill>
                <a:prstClr val="black"/>
              </a:solidFill>
              <a:latin typeface="Calibri"/>
              <a:ea typeface="+mn-ea"/>
              <a:cs typeface="+mn-cs"/>
            </a:endParaRPr>
          </a:p>
        </p:txBody>
      </p:sp>
      <p:sp>
        <p:nvSpPr>
          <p:cNvPr id="31" name="Rectangle 30"/>
          <p:cNvSpPr/>
          <p:nvPr/>
        </p:nvSpPr>
        <p:spPr>
          <a:xfrm>
            <a:off x="1984518" y="3321661"/>
            <a:ext cx="8222964" cy="1675843"/>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trong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hoạt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động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hô</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hấp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của</a:t>
            </a:r>
            <a:r>
              <a:rPr lang="en-US" sz="2400" kern="1200" dirty="0">
                <a:solidFill>
                  <a:prstClr val="black"/>
                </a:solidFill>
                <a:latin typeface="+mn-lt"/>
                <a:ea typeface="+mn-ea"/>
                <a:cs typeface="Arial" panose="020B0604020202020204" pitchFamily="34" charset="0"/>
              </a:rPr>
              <a:t> con </a:t>
            </a:r>
            <a:r>
              <a:rPr lang="en-US" sz="2400" kern="1200" dirty="0" err="1">
                <a:solidFill>
                  <a:prstClr val="black"/>
                </a:solidFill>
                <a:latin typeface="+mn-lt"/>
                <a:ea typeface="+mn-ea"/>
                <a:cs typeface="Arial" panose="020B0604020202020204" pitchFamily="34" charset="0"/>
              </a:rPr>
              <a:t>người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động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thực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các-bô-níc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quá</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quang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hợp</a:t>
            </a:r>
            <a:r>
              <a:rPr lang="en-US" sz="2400" kern="1200" dirty="0">
                <a:solidFill>
                  <a:prstClr val="black"/>
                </a:solidFill>
                <a:latin typeface="+mn-lt"/>
                <a:ea typeface="+mn-ea"/>
                <a:cs typeface="Arial" panose="020B0604020202020204" pitchFamily="34" charset="0"/>
              </a:rPr>
              <a:t> ở </a:t>
            </a:r>
            <a:r>
              <a:rPr lang="en-US" sz="2400" kern="1200" dirty="0" err="1">
                <a:solidFill>
                  <a:prstClr val="black"/>
                </a:solidFill>
                <a:latin typeface="+mn-lt"/>
                <a:ea typeface="+mn-ea"/>
                <a:cs typeface="Arial" panose="020B0604020202020204" pitchFamily="34" charset="0"/>
              </a:rPr>
              <a:t>thực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a:t>
            </a:r>
          </a:p>
        </p:txBody>
      </p:sp>
      <p:sp>
        <p:nvSpPr>
          <p:cNvPr id="32" name="TextBox 31"/>
          <p:cNvSpPr txBox="1"/>
          <p:nvPr/>
        </p:nvSpPr>
        <p:spPr>
          <a:xfrm>
            <a:off x="1984518" y="2666054"/>
            <a:ext cx="5598801" cy="461665"/>
          </a:xfrm>
          <a:prstGeom prst="rect">
            <a:avLst/>
          </a:prstGeom>
          <a:noFill/>
        </p:spPr>
        <p:txBody>
          <a:bodyPr wrap="square" rtlCol="0">
            <a:spAutoFit/>
          </a:bodyPr>
          <a:lstStyle/>
          <a:p>
            <a:pPr defTabSz="609630">
              <a:buClrTx/>
            </a:pPr>
            <a:r>
              <a:rPr lang="vi-VN" sz="2400" b="1" kern="1200" dirty="0">
                <a:solidFill>
                  <a:srgbClr val="F79646">
                    <a:lumMod val="75000"/>
                  </a:srgbClr>
                </a:solidFill>
                <a:latin typeface="+mn-lt"/>
                <a:ea typeface="+mn-ea"/>
                <a:cs typeface="Arial" panose="020B0604020202020204" pitchFamily="34" charset="0"/>
              </a:rPr>
              <a:t>Không khí cần cho sự sống</a:t>
            </a:r>
            <a:endParaRPr lang="en-US" sz="2400" b="1" kern="1200" dirty="0">
              <a:solidFill>
                <a:srgbClr val="F79646">
                  <a:lumMod val="75000"/>
                </a:srgbClr>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3352450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0205606" y="1080634"/>
            <a:ext cx="1494839" cy="781053"/>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TextBox 12"/>
          <p:cNvSpPr txBox="1"/>
          <p:nvPr/>
        </p:nvSpPr>
        <p:spPr>
          <a:xfrm>
            <a:off x="491555" y="1730057"/>
            <a:ext cx="2057400" cy="2153841"/>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55" y="2591102"/>
            <a:ext cx="6984396" cy="3876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467586" y="1730057"/>
            <a:ext cx="7190686" cy="461665"/>
          </a:xfrm>
          <a:prstGeom prst="rect">
            <a:avLst/>
          </a:prstGeom>
        </p:spPr>
        <p:txBody>
          <a:bodyPr wrap="none">
            <a:spAutoFit/>
          </a:bodyPr>
          <a:lstStyle/>
          <a:p>
            <a:pPr defTabSz="609630">
              <a:buClrTx/>
            </a:pPr>
            <a:r>
              <a:rPr lang="vi-VN" sz="2400" i="1" kern="1200" dirty="0">
                <a:solidFill>
                  <a:srgbClr val="002060"/>
                </a:solidFill>
                <a:latin typeface="+mn-lt"/>
                <a:ea typeface="+mn-ea"/>
                <a:cs typeface="Arial" panose="020B0604020202020204" pitchFamily="34" charset="0"/>
              </a:rPr>
              <a:t>Quan sát </a:t>
            </a:r>
            <a:r>
              <a:rPr lang="en-US" sz="2400" i="1" kern="1200" dirty="0" err="1">
                <a:solidFill>
                  <a:srgbClr val="002060"/>
                </a:solidFill>
                <a:latin typeface="+mn-lt"/>
                <a:ea typeface="+mn-ea"/>
                <a:cs typeface="Arial" panose="020B0604020202020204" pitchFamily="34" charset="0"/>
              </a:rPr>
              <a:t>hình</a:t>
            </a:r>
            <a:r>
              <a:rPr lang="en-US" sz="2400" i="1" kern="1200" dirty="0">
                <a:solidFill>
                  <a:srgbClr val="002060"/>
                </a:solidFill>
                <a:latin typeface="+mn-lt"/>
                <a:ea typeface="+mn-ea"/>
                <a:cs typeface="Arial" panose="020B0604020202020204" pitchFamily="34" charset="0"/>
              </a:rPr>
              <a:t> 2 </a:t>
            </a:r>
            <a:r>
              <a:rPr lang="en-US" sz="2400" i="1" kern="1200" dirty="0" err="1">
                <a:solidFill>
                  <a:srgbClr val="002060"/>
                </a:solidFill>
                <a:latin typeface="+mn-lt"/>
                <a:ea typeface="+mn-ea"/>
                <a:cs typeface="Arial" panose="020B0604020202020204" pitchFamily="34" charset="0"/>
              </a:rPr>
              <a:t>trang</a:t>
            </a:r>
            <a:r>
              <a:rPr lang="en-US" sz="2400" i="1" kern="1200" dirty="0">
                <a:solidFill>
                  <a:srgbClr val="002060"/>
                </a:solidFill>
                <a:latin typeface="+mn-lt"/>
                <a:ea typeface="+mn-ea"/>
                <a:cs typeface="Arial" panose="020B0604020202020204" pitchFamily="34" charset="0"/>
              </a:rPr>
              <a:t> 25 SGK </a:t>
            </a:r>
            <a:r>
              <a:rPr lang="vi-VN" sz="2400" i="1" kern="1200" dirty="0">
                <a:solidFill>
                  <a:srgbClr val="002060"/>
                </a:solidFill>
                <a:latin typeface="+mn-lt"/>
                <a:ea typeface="+mn-ea"/>
                <a:cs typeface="Arial" panose="020B0604020202020204" pitchFamily="34" charset="0"/>
              </a:rPr>
              <a:t>và </a:t>
            </a:r>
            <a:r>
              <a:rPr lang="en-US" sz="2400" i="1" kern="1200" dirty="0" err="1">
                <a:solidFill>
                  <a:srgbClr val="002060"/>
                </a:solidFill>
                <a:latin typeface="+mn-lt"/>
                <a:ea typeface="+mn-ea"/>
                <a:cs typeface="Arial" panose="020B0604020202020204" pitchFamily="34" charset="0"/>
              </a:rPr>
              <a:t>trả</a:t>
            </a:r>
            <a:r>
              <a:rPr lang="en-US" sz="2400" i="1" kern="1200" dirty="0">
                <a:solidFill>
                  <a:srgbClr val="002060"/>
                </a:solidFill>
                <a:latin typeface="+mn-lt"/>
                <a:ea typeface="+mn-ea"/>
                <a:cs typeface="Arial" panose="020B0604020202020204" pitchFamily="34" charset="0"/>
              </a:rPr>
              <a:t> </a:t>
            </a:r>
            <a:r>
              <a:rPr lang="en-US" sz="2400" i="1" kern="1200" dirty="0" err="1">
                <a:solidFill>
                  <a:srgbClr val="002060"/>
                </a:solidFill>
                <a:latin typeface="+mn-lt"/>
                <a:ea typeface="+mn-ea"/>
                <a:cs typeface="Arial" panose="020B0604020202020204" pitchFamily="34" charset="0"/>
              </a:rPr>
              <a:t>lời</a:t>
            </a:r>
            <a:r>
              <a:rPr lang="en-US" sz="2400" i="1" kern="1200" dirty="0">
                <a:solidFill>
                  <a:srgbClr val="002060"/>
                </a:solidFill>
                <a:latin typeface="+mn-lt"/>
                <a:ea typeface="+mn-ea"/>
                <a:cs typeface="Arial" panose="020B0604020202020204" pitchFamily="34" charset="0"/>
              </a:rPr>
              <a:t> </a:t>
            </a:r>
            <a:r>
              <a:rPr lang="en-US" sz="2400" i="1" kern="1200" dirty="0" err="1">
                <a:solidFill>
                  <a:srgbClr val="002060"/>
                </a:solidFill>
                <a:latin typeface="+mn-lt"/>
                <a:ea typeface="+mn-ea"/>
                <a:cs typeface="Arial" panose="020B0604020202020204" pitchFamily="34" charset="0"/>
              </a:rPr>
              <a:t>câu</a:t>
            </a:r>
            <a:r>
              <a:rPr lang="en-US" sz="2400" i="1" kern="1200" dirty="0">
                <a:solidFill>
                  <a:srgbClr val="002060"/>
                </a:solidFill>
                <a:latin typeface="+mn-lt"/>
                <a:ea typeface="+mn-ea"/>
                <a:cs typeface="Arial" panose="020B0604020202020204" pitchFamily="34" charset="0"/>
              </a:rPr>
              <a:t> </a:t>
            </a:r>
            <a:r>
              <a:rPr lang="en-US" sz="2400" i="1" kern="1200" dirty="0" err="1">
                <a:solidFill>
                  <a:srgbClr val="002060"/>
                </a:solidFill>
                <a:latin typeface="+mn-lt"/>
                <a:ea typeface="+mn-ea"/>
                <a:cs typeface="Arial" panose="020B0604020202020204" pitchFamily="34" charset="0"/>
              </a:rPr>
              <a:t>hỏi</a:t>
            </a:r>
            <a:r>
              <a:rPr lang="en-US" sz="2400" i="1" kern="1200" dirty="0">
                <a:solidFill>
                  <a:srgbClr val="002060"/>
                </a:solidFill>
                <a:latin typeface="+mn-lt"/>
                <a:ea typeface="+mn-ea"/>
                <a:cs typeface="Arial" panose="020B0604020202020204" pitchFamily="34" charset="0"/>
              </a:rPr>
              <a:t>:</a:t>
            </a:r>
          </a:p>
        </p:txBody>
      </p:sp>
      <p:grpSp>
        <p:nvGrpSpPr>
          <p:cNvPr id="19" name="Group 18"/>
          <p:cNvGrpSpPr/>
          <p:nvPr/>
        </p:nvGrpSpPr>
        <p:grpSpPr>
          <a:xfrm>
            <a:off x="8043395" y="2191722"/>
            <a:ext cx="3767425" cy="2807762"/>
            <a:chOff x="12408906" y="3142094"/>
            <a:chExt cx="5651138" cy="4211643"/>
          </a:xfrm>
        </p:grpSpPr>
        <p:sp>
          <p:nvSpPr>
            <p:cNvPr id="17" name="Cloud Callout 16"/>
            <p:cNvSpPr/>
            <p:nvPr/>
          </p:nvSpPr>
          <p:spPr>
            <a:xfrm rot="309979">
              <a:off x="12408906" y="3142094"/>
              <a:ext cx="5651138" cy="4211643"/>
            </a:xfrm>
            <a:prstGeom prst="cloudCallout">
              <a:avLst>
                <a:gd name="adj1" fmla="val -44113"/>
                <a:gd name="adj2" fmla="val 80834"/>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endParaRPr>
            </a:p>
          </p:txBody>
        </p:sp>
        <p:sp>
          <p:nvSpPr>
            <p:cNvPr id="18" name="Rectangle 17"/>
            <p:cNvSpPr/>
            <p:nvPr/>
          </p:nvSpPr>
          <p:spPr>
            <a:xfrm>
              <a:off x="12813689" y="3866447"/>
              <a:ext cx="4841573" cy="2513765"/>
            </a:xfrm>
            <a:prstGeom prst="rect">
              <a:avLst/>
            </a:prstGeom>
          </p:spPr>
          <p:txBody>
            <a:bodyPr wrap="square">
              <a:spAutoFit/>
            </a:bodyPr>
            <a:lstStyle/>
            <a:p>
              <a:pPr algn="ctr" defTabSz="609630">
                <a:lnSpc>
                  <a:spcPct val="150000"/>
                </a:lnSpc>
                <a:buClrTx/>
              </a:pPr>
              <a:r>
                <a:rPr lang="vi-VN" sz="2400" kern="1200" dirty="0">
                  <a:solidFill>
                    <a:sysClr val="windowText" lastClr="000000"/>
                  </a:solidFill>
                  <a:latin typeface="+mn-lt"/>
                  <a:ea typeface="+mn-ea"/>
                  <a:cs typeface="+mn-cs"/>
                </a:rPr>
                <a:t>Không khí có vai trò như thế nào đối với sự sống?</a:t>
              </a:r>
              <a:endParaRPr lang="en-US" sz="2400" kern="1200" dirty="0">
                <a:solidFill>
                  <a:sysClr val="windowText" lastClr="000000"/>
                </a:solidFill>
                <a:latin typeface="+mn-lt"/>
                <a:ea typeface="+mn-ea"/>
                <a:cs typeface="+mn-cs"/>
              </a:endParaRPr>
            </a:p>
          </p:txBody>
        </p:sp>
      </p:grpSp>
    </p:spTree>
    <p:custDataLst>
      <p:tags r:id="rId1"/>
    </p:custDataLst>
    <p:extLst>
      <p:ext uri="{BB962C8B-B14F-4D97-AF65-F5344CB8AC3E}">
        <p14:creationId xmlns:p14="http://schemas.microsoft.com/office/powerpoint/2010/main" val="40241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3" presetClass="entr" presetSubtype="5"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0205606" y="1339530"/>
            <a:ext cx="1494839" cy="781053"/>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8" name="Freeform 8"/>
          <p:cNvSpPr/>
          <p:nvPr/>
        </p:nvSpPr>
        <p:spPr>
          <a:xfrm>
            <a:off x="7880630" y="735594"/>
            <a:ext cx="1939203" cy="198892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9" name="Freeform 9"/>
          <p:cNvSpPr/>
          <p:nvPr/>
        </p:nvSpPr>
        <p:spPr>
          <a:xfrm>
            <a:off x="9087787" y="1909154"/>
            <a:ext cx="1372855" cy="679563"/>
          </a:xfrm>
          <a:custGeom>
            <a:avLst/>
            <a:gdLst/>
            <a:ahLst/>
            <a:cxnLst/>
            <a:rect l="l" t="t" r="r" b="b"/>
            <a:pathLst>
              <a:path w="2059283" h="1019345">
                <a:moveTo>
                  <a:pt x="0" y="0"/>
                </a:moveTo>
                <a:lnTo>
                  <a:pt x="2059283" y="0"/>
                </a:lnTo>
                <a:lnTo>
                  <a:pt x="2059283" y="1019345"/>
                </a:lnTo>
                <a:lnTo>
                  <a:pt x="0" y="1019345"/>
                </a:lnTo>
                <a:lnTo>
                  <a:pt x="0" y="0"/>
                </a:lnTo>
                <a:close/>
              </a:path>
            </a:pathLst>
          </a:custGeom>
          <a:blipFill>
            <a:blip r:embed="rId5"/>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TextBox 12"/>
          <p:cNvSpPr txBox="1"/>
          <p:nvPr/>
        </p:nvSpPr>
        <p:spPr>
          <a:xfrm>
            <a:off x="491555" y="1730057"/>
            <a:ext cx="2057400" cy="2153841"/>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234" y="2900407"/>
            <a:ext cx="6500921" cy="360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Straight Arrow Connector 2"/>
          <p:cNvCxnSpPr/>
          <p:nvPr/>
        </p:nvCxnSpPr>
        <p:spPr>
          <a:xfrm flipV="1">
            <a:off x="2654059" y="2311400"/>
            <a:ext cx="0" cy="1117600"/>
          </a:xfrm>
          <a:prstGeom prst="straightConnector1">
            <a:avLst/>
          </a:prstGeom>
          <a:ln w="76200">
            <a:solidFill>
              <a:srgbClr val="FF0000"/>
            </a:solidFill>
            <a:headEnd type="none" w="med" len="med"/>
            <a:tailEnd type="arrow" w="med" len="me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99221" y="1781465"/>
            <a:ext cx="6787436" cy="461665"/>
          </a:xfrm>
          <a:prstGeom prst="rect">
            <a:avLst/>
          </a:prstGeom>
        </p:spPr>
        <p:txBody>
          <a:bodyPr wrap="none">
            <a:spAutoFit/>
          </a:bodyPr>
          <a:lstStyle/>
          <a:p>
            <a:pPr defTabSz="609630">
              <a:buClrTx/>
            </a:pPr>
            <a:r>
              <a:rPr lang="vi-VN" sz="2400" kern="1200" dirty="0">
                <a:solidFill>
                  <a:sysClr val="windowText" lastClr="000000"/>
                </a:solidFill>
                <a:latin typeface="+mn-lt"/>
                <a:ea typeface="+mn-ea"/>
                <a:cs typeface="Arial" panose="020B0604020202020204" pitchFamily="34" charset="0"/>
              </a:rPr>
              <a:t>Không khí giúp con người, động vật hô hấp.</a:t>
            </a:r>
            <a:endParaRPr lang="en-US" sz="2400" kern="1200" dirty="0">
              <a:solidFill>
                <a:sysClr val="windowText" lastClr="000000"/>
              </a:solidFill>
              <a:latin typeface="+mn-lt"/>
              <a:ea typeface="+mn-ea"/>
              <a:cs typeface="Arial" panose="020B0604020202020204" pitchFamily="34" charset="0"/>
            </a:endParaRPr>
          </a:p>
        </p:txBody>
      </p:sp>
      <p:cxnSp>
        <p:nvCxnSpPr>
          <p:cNvPr id="14" name="Straight Arrow Connector 13"/>
          <p:cNvCxnSpPr/>
          <p:nvPr/>
        </p:nvCxnSpPr>
        <p:spPr>
          <a:xfrm rot="5400000" flipV="1">
            <a:off x="6861017" y="2901908"/>
            <a:ext cx="0" cy="1117600"/>
          </a:xfrm>
          <a:prstGeom prst="straightConnector1">
            <a:avLst/>
          </a:prstGeom>
          <a:ln w="76200">
            <a:solidFill>
              <a:srgbClr val="FF0000"/>
            </a:solidFill>
            <a:headEnd type="none" w="med" len="med"/>
            <a:tailEnd type="arrow" w="med" len="me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880630" y="2906026"/>
            <a:ext cx="3565136" cy="1121846"/>
          </a:xfrm>
          <a:prstGeom prst="rect">
            <a:avLst/>
          </a:prstGeom>
        </p:spPr>
        <p:txBody>
          <a:bodyPr wrap="square">
            <a:spAutoFit/>
          </a:bodyPr>
          <a:lstStyle/>
          <a:p>
            <a:pPr defTabSz="609630">
              <a:lnSpc>
                <a:spcPct val="150000"/>
              </a:lnSpc>
              <a:buClrTx/>
            </a:pPr>
            <a:r>
              <a:rPr lang="en-US" sz="2400" kern="1200" dirty="0" err="1">
                <a:solidFill>
                  <a:sysClr val="windowText" lastClr="000000"/>
                </a:solidFill>
                <a:latin typeface="+mn-lt"/>
                <a:ea typeface="+mn-ea"/>
                <a:cs typeface="Arial" panose="020B0604020202020204" pitchFamily="34" charset="0"/>
              </a:rPr>
              <a:t>Không</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khí</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giúp</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thực</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vật</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quang</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hợp</a:t>
            </a:r>
            <a:r>
              <a:rPr lang="en-US" sz="2400" kern="1200" dirty="0">
                <a:solidFill>
                  <a:sysClr val="windowText" lastClr="000000"/>
                </a:solidFill>
                <a:latin typeface="+mn-lt"/>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1989203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2ECD5E8-016F-6856-4551-50AF3133F651}"/>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1547155" y="57580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30385" y="2756262"/>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95093" y="80209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5970" y="607549"/>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66277" y="1223157"/>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1336" y="1259144"/>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14011" y="792285"/>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80151" y="707529"/>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3809588" y="2359814"/>
            <a:ext cx="8152876" cy="2554545"/>
          </a:xfrm>
          <a:prstGeom prst="rect">
            <a:avLst/>
          </a:prstGeom>
          <a:noFill/>
        </p:spPr>
        <p:txBody>
          <a:bodyPr wrap="square" rtlCol="0">
            <a:spAutoFit/>
          </a:bodyPr>
          <a:lstStyle/>
          <a:p>
            <a:pPr algn="ctr" defTabSz="609630">
              <a:buClrTx/>
            </a:pPr>
            <a:r>
              <a:rPr lang="en-US" sz="8000" b="1" kern="1200" dirty="0">
                <a:solidFill>
                  <a:srgbClr val="EF5374"/>
                </a:solidFill>
                <a:latin typeface="UTM Avo" panose="02040603050506020204" pitchFamily="18" charset="0"/>
                <a:ea typeface="+mn-ea"/>
                <a:cs typeface="Arial" panose="020B0604020202020204" pitchFamily="34" charset="0"/>
              </a:rPr>
              <a:t>KHINH KHÍ CẦU</a:t>
            </a:r>
          </a:p>
        </p:txBody>
      </p:sp>
      <p:sp>
        <p:nvSpPr>
          <p:cNvPr id="19" name="Oval 18">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0" name="Oval 19">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1" name="Oval 20">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2" name="Oval 21">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3" name="Oval 22">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pic>
        <p:nvPicPr>
          <p:cNvPr id="2" name="Picture 1">
            <a:hlinkClick r:id="" action="ppaction://noaction"/>
            <a:extLst>
              <a:ext uri="{FF2B5EF4-FFF2-40B4-BE49-F238E27FC236}">
                <a16:creationId xmlns:a16="http://schemas.microsoft.com/office/drawing/2014/main" id="{15C6ED19-7680-7BE5-F6DE-26E4198A3AA5}"/>
              </a:ext>
            </a:extLst>
          </p:cNvPr>
          <p:cNvPicPr>
            <a:picLocks noChangeAspect="1"/>
          </p:cNvPicPr>
          <p:nvPr/>
        </p:nvPicPr>
        <p:blipFill>
          <a:blip r:embed="rId6"/>
          <a:stretch>
            <a:fillRect/>
          </a:stretch>
        </p:blipFill>
        <p:spPr>
          <a:xfrm>
            <a:off x="405406" y="5435224"/>
            <a:ext cx="1085182" cy="1018120"/>
          </a:xfrm>
          <a:prstGeom prst="rect">
            <a:avLst/>
          </a:prstGeom>
        </p:spPr>
      </p:pic>
    </p:spTree>
    <p:custDataLst>
      <p:tags r:id="rId1"/>
    </p:custDataLst>
    <p:extLst>
      <p:ext uri="{BB962C8B-B14F-4D97-AF65-F5344CB8AC3E}">
        <p14:creationId xmlns:p14="http://schemas.microsoft.com/office/powerpoint/2010/main" val="14925064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8" y="689693"/>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1550" y="611418"/>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3932" y="1137468"/>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54" y="1014726"/>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03005" y="1106748"/>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0045387" y="5720892"/>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sp>
        <p:nvSpPr>
          <p:cNvPr id="28" name="Oval 27">
            <a:extLst>
              <a:ext uri="{FF2B5EF4-FFF2-40B4-BE49-F238E27FC236}">
                <a16:creationId xmlns:a16="http://schemas.microsoft.com/office/drawing/2014/main" id="{8F5B3BE0-D1D4-47FD-A368-9DFCA7F65FC5}"/>
              </a:ext>
            </a:extLst>
          </p:cNvPr>
          <p:cNvSpPr/>
          <p:nvPr/>
        </p:nvSpPr>
        <p:spPr>
          <a:xfrm>
            <a:off x="1938676" y="5398731"/>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2049823" y="1079658"/>
            <a:ext cx="7793731" cy="461665"/>
          </a:xfrm>
          <a:prstGeom prst="rect">
            <a:avLst/>
          </a:prstGeom>
          <a:noFill/>
        </p:spPr>
        <p:txBody>
          <a:bodyPr wrap="square" rtlCol="0">
            <a:spAutoFit/>
          </a:bodyPr>
          <a:lstStyle/>
          <a:p>
            <a:pPr algn="ctr" defTabSz="609630">
              <a:buClrTx/>
            </a:pPr>
            <a:r>
              <a:rPr lang="vi-VN" sz="2400" b="1" kern="1200" noProof="1">
                <a:solidFill>
                  <a:prstClr val="black"/>
                </a:solidFill>
                <a:latin typeface="+mn-lt"/>
                <a:ea typeface="+mn-ea"/>
                <a:cs typeface="Arial" panose="020B0604020202020204" pitchFamily="34" charset="0"/>
              </a:rPr>
              <a:t>Câu 1: </a:t>
            </a:r>
            <a:r>
              <a:rPr lang="en-US" sz="2400" kern="1200" noProof="1">
                <a:solidFill>
                  <a:prstClr val="black"/>
                </a:solidFill>
                <a:latin typeface="+mn-lt"/>
                <a:ea typeface="+mn-ea"/>
                <a:cs typeface="Arial" panose="020B0604020202020204" pitchFamily="34" charset="0"/>
              </a:rPr>
              <a:t>Ô-xi</a:t>
            </a:r>
            <a:r>
              <a:rPr lang="vi-VN" sz="2400" kern="1200" noProof="1">
                <a:solidFill>
                  <a:prstClr val="black"/>
                </a:solidFill>
                <a:latin typeface="+mn-lt"/>
                <a:ea typeface="+mn-ea"/>
                <a:cs typeface="Arial" panose="020B0604020202020204" pitchFamily="34" charset="0"/>
              </a:rPr>
              <a:t> </a:t>
            </a:r>
            <a:r>
              <a:rPr lang="vi-VN" sz="2400" b="1" kern="1200" noProof="1">
                <a:solidFill>
                  <a:prstClr val="black"/>
                </a:solidFill>
                <a:latin typeface="+mn-lt"/>
                <a:ea typeface="+mn-ea"/>
                <a:cs typeface="Arial" panose="020B0604020202020204" pitchFamily="34" charset="0"/>
              </a:rPr>
              <a:t>không</a:t>
            </a:r>
            <a:r>
              <a:rPr lang="vi-VN" sz="2400" kern="1200" noProof="1">
                <a:solidFill>
                  <a:prstClr val="black"/>
                </a:solidFill>
                <a:latin typeface="+mn-lt"/>
                <a:ea typeface="+mn-ea"/>
                <a:cs typeface="Arial" panose="020B0604020202020204" pitchFamily="34" charset="0"/>
              </a:rPr>
              <a:t> duy trì</a:t>
            </a:r>
          </a:p>
        </p:txBody>
      </p:sp>
      <p:sp>
        <p:nvSpPr>
          <p:cNvPr id="4" name="A. Đáp án sai">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a:t>
            </a:r>
            <a:r>
              <a:rPr lang="en-US" sz="2400" kern="1200" noProof="1">
                <a:solidFill>
                  <a:prstClr val="black"/>
                </a:solidFill>
                <a:cs typeface="Arial" panose="020B0604020202020204" pitchFamily="34" charset="0"/>
              </a:rPr>
              <a:t>s</a:t>
            </a:r>
            <a:r>
              <a:rPr lang="vi-VN" sz="2400" kern="1200" noProof="1">
                <a:solidFill>
                  <a:prstClr val="black"/>
                </a:solidFill>
                <a:cs typeface="Arial" panose="020B0604020202020204" pitchFamily="34" charset="0"/>
              </a:rPr>
              <a:t>ự sống</a:t>
            </a:r>
          </a:p>
        </p:txBody>
      </p:sp>
      <p:sp>
        <p:nvSpPr>
          <p:cNvPr id="37" name="B. Đáp án đúng">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a:t>
            </a:r>
            <a:r>
              <a:rPr lang="en-US" sz="2400" kern="1200" noProof="1">
                <a:solidFill>
                  <a:prstClr val="black"/>
                </a:solidFill>
                <a:cs typeface="Arial" panose="020B0604020202020204" pitchFamily="34" charset="0"/>
              </a:rPr>
              <a:t>l</a:t>
            </a:r>
            <a:r>
              <a:rPr lang="vi-VN" sz="2400" kern="1200" noProof="1">
                <a:solidFill>
                  <a:prstClr val="black"/>
                </a:solidFill>
                <a:cs typeface="Arial" panose="020B0604020202020204" pitchFamily="34" charset="0"/>
              </a:rPr>
              <a:t>ượng nước trong ao, hồ</a:t>
            </a:r>
          </a:p>
        </p:txBody>
      </p:sp>
      <p:sp>
        <p:nvSpPr>
          <p:cNvPr id="38" name="C. Đáp án sai">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a:t>
            </a:r>
            <a:r>
              <a:rPr lang="en-US" sz="2400" kern="1200" noProof="1">
                <a:solidFill>
                  <a:prstClr val="black"/>
                </a:solidFill>
                <a:cs typeface="Arial" panose="020B0604020202020204" pitchFamily="34" charset="0"/>
              </a:rPr>
              <a:t>s</a:t>
            </a:r>
            <a:r>
              <a:rPr lang="vi-VN" sz="2400" kern="1200" noProof="1">
                <a:solidFill>
                  <a:prstClr val="black"/>
                </a:solidFill>
                <a:cs typeface="Arial" panose="020B0604020202020204" pitchFamily="34" charset="0"/>
              </a:rPr>
              <a:t>ự cháy</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04399" y="292207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436569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2246588"/>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426152" y="5808595"/>
            <a:ext cx="1085182" cy="1018120"/>
          </a:xfrm>
          <a:prstGeom prst="rect">
            <a:avLst/>
          </a:prstGeom>
        </p:spPr>
      </p:pic>
      <p:sp>
        <p:nvSpPr>
          <p:cNvPr id="24" name="Oval 23">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5" name="Oval 24">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7" name="Oval 26">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6" name="Oval 35">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29999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7823200" y="5766729"/>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308" y="670773"/>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7136" y="618931"/>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3932" y="1012782"/>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31141" y="933491"/>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34865" y="1862094"/>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949364" y="1039337"/>
            <a:ext cx="8458373" cy="461665"/>
          </a:xfrm>
          <a:prstGeom prst="rect">
            <a:avLst/>
          </a:prstGeom>
          <a:noFill/>
        </p:spPr>
        <p:txBody>
          <a:bodyPr wrap="square" rtlCol="0">
            <a:spAutoFit/>
          </a:bodyPr>
          <a:lstStyle/>
          <a:p>
            <a:pPr algn="ctr" defTabSz="609630">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2</a:t>
            </a:r>
            <a:r>
              <a:rPr lang="vi-VN" sz="2400" b="1" kern="1200" noProof="1">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Quá</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sau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đây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cần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a:t>
            </a:r>
            <a:endParaRPr lang="vi-VN" sz="2400" b="1" kern="1200" noProof="1">
              <a:solidFill>
                <a:prstClr val="black"/>
              </a:solidFill>
              <a:latin typeface="+mn-lt"/>
              <a:ea typeface="+mn-ea"/>
              <a:cs typeface="Arial" panose="020B0604020202020204" pitchFamily="34" charset="0"/>
            </a:endParaRPr>
          </a:p>
        </p:txBody>
      </p:sp>
      <p:sp>
        <p:nvSpPr>
          <p:cNvPr id="4" name="A. Đáp án đúng">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Hô hấp</a:t>
            </a:r>
          </a:p>
        </p:txBody>
      </p:sp>
      <p:sp>
        <p:nvSpPr>
          <p:cNvPr id="37" name="B. Đáp án sai">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Nóng chảy</a:t>
            </a:r>
          </a:p>
        </p:txBody>
      </p:sp>
      <p:sp>
        <p:nvSpPr>
          <p:cNvPr id="38" name="C. Đáp án sai">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Ngưng tụ</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39935" y="1936656"/>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436569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3286934"/>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54815" y="5391042"/>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559697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3F72720B-D3AF-5785-F3EC-53B335808E4D}"/>
              </a:ext>
            </a:extLst>
          </p:cNvPr>
          <p:cNvSpPr/>
          <p:nvPr/>
        </p:nvSpPr>
        <p:spPr>
          <a:xfrm>
            <a:off x="-5588000" y="573043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842" y="798681"/>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2081" y="769770"/>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3932" y="1336672"/>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2709" y="987842"/>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222437" y="1100257"/>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773638" y="1135433"/>
            <a:ext cx="9199664" cy="573234"/>
          </a:xfrm>
          <a:prstGeom prst="rect">
            <a:avLst/>
          </a:prstGeom>
          <a:noFill/>
        </p:spPr>
        <p:txBody>
          <a:bodyPr wrap="square" rtlCol="0">
            <a:spAutoFit/>
          </a:bodyPr>
          <a:lstStyle/>
          <a:p>
            <a:pPr algn="ctr" defTabSz="609630">
              <a:lnSpc>
                <a:spcPct val="150000"/>
              </a:lnSpc>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3</a:t>
            </a:r>
            <a:r>
              <a:rPr lang="vi-VN" sz="2400" b="1" kern="1200" noProof="1">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Đâu</a:t>
            </a:r>
            <a:r>
              <a:rPr lang="en-US" sz="2400" kern="1200" dirty="0">
                <a:solidFill>
                  <a:prstClr val="black"/>
                </a:solidFill>
                <a:latin typeface="+mn-lt"/>
                <a:ea typeface="+mn-ea"/>
                <a:cs typeface="Arial" panose="020B0604020202020204" pitchFamily="34" charset="0"/>
              </a:rPr>
              <a:t> </a:t>
            </a:r>
            <a:r>
              <a:rPr lang="en-US" sz="2400" b="1"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vai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trò</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của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đối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với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sống</a:t>
            </a:r>
            <a:r>
              <a:rPr lang="en-US" sz="2400" kern="1200" dirty="0">
                <a:solidFill>
                  <a:prstClr val="black"/>
                </a:solidFill>
                <a:latin typeface="+mn-lt"/>
                <a:ea typeface="+mn-ea"/>
                <a:cs typeface="Arial" panose="020B0604020202020204" pitchFamily="34" charset="0"/>
              </a:rPr>
              <a:t>?</a:t>
            </a:r>
          </a:p>
        </p:txBody>
      </p:sp>
      <p:sp>
        <p:nvSpPr>
          <p:cNvPr id="4" name="A. Đáp án sai">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a:t>
            </a:r>
            <a:r>
              <a:rPr lang="en-US" sz="2400" kern="1200">
                <a:solidFill>
                  <a:prstClr val="black"/>
                </a:solidFill>
                <a:cs typeface="Arial" panose="020B0604020202020204" pitchFamily="34" charset="0"/>
              </a:rPr>
              <a:t>Duy trì </a:t>
            </a:r>
            <a:r>
              <a:rPr lang="en-US" sz="2400" kern="1200" dirty="0" err="1">
                <a:solidFill>
                  <a:prstClr val="black"/>
                </a:solidFill>
                <a:cs typeface="Arial" panose="020B0604020202020204" pitchFamily="34" charset="0"/>
              </a:rPr>
              <a:t>sự</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sống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sự</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cháy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cho</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vạn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vật</a:t>
            </a:r>
            <a:r>
              <a:rPr lang="vi-VN" sz="2400" kern="1200" dirty="0">
                <a:solidFill>
                  <a:prstClr val="black"/>
                </a:solidFill>
                <a:cs typeface="Arial" panose="020B0604020202020204" pitchFamily="34" charset="0"/>
              </a:rPr>
              <a:t>.</a:t>
            </a:r>
            <a:endParaRPr lang="vi-VN" sz="2400" kern="1200" noProof="1">
              <a:solidFill>
                <a:prstClr val="black"/>
              </a:solidFill>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a:t>
            </a:r>
            <a:r>
              <a:rPr lang="en-US" sz="2400" kern="1200" dirty="0" err="1">
                <a:solidFill>
                  <a:prstClr val="black"/>
                </a:solidFill>
                <a:cs typeface="Arial" panose="020B0604020202020204" pitchFamily="34" charset="0"/>
              </a:rPr>
              <a:t>Không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khí</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giúp</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điều</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hòa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khí</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hậu</a:t>
            </a:r>
            <a:r>
              <a:rPr lang="vi-VN" sz="2400" kern="1200" dirty="0">
                <a:solidFill>
                  <a:prstClr val="black"/>
                </a:solidFill>
                <a:cs typeface="Arial" panose="020B0604020202020204" pitchFamily="34" charset="0"/>
              </a:rPr>
              <a:t>.</a:t>
            </a:r>
            <a:endParaRPr lang="vi-VN" sz="2400" kern="1200" noProof="1">
              <a:solidFill>
                <a:prstClr val="black"/>
              </a:solidFill>
              <a:cs typeface="Arial" panose="020B0604020202020204" pitchFamily="34" charset="0"/>
            </a:endParaRPr>
          </a:p>
        </p:txBody>
      </p:sp>
      <p:sp>
        <p:nvSpPr>
          <p:cNvPr id="38" name="C. Đáp án đúng">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a:t>
            </a:r>
            <a:r>
              <a:rPr lang="en-US" sz="2400" kern="1200" dirty="0" err="1">
                <a:solidFill>
                  <a:prstClr val="black"/>
                </a:solidFill>
                <a:cs typeface="Arial" panose="020B0604020202020204" pitchFamily="34" charset="0"/>
              </a:rPr>
              <a:t>Gây</a:t>
            </a:r>
            <a:r>
              <a:rPr lang="en-US" sz="2400" kern="1200" dirty="0">
                <a:solidFill>
                  <a:prstClr val="black"/>
                </a:solidFill>
                <a:cs typeface="Arial" panose="020B0604020202020204" pitchFamily="34" charset="0"/>
              </a:rPr>
              <a:t> ô </a:t>
            </a:r>
            <a:r>
              <a:rPr lang="en-US" sz="2400" kern="1200" dirty="0" err="1">
                <a:solidFill>
                  <a:prstClr val="black"/>
                </a:solidFill>
                <a:cs typeface="Arial" panose="020B0604020202020204" pitchFamily="34" charset="0"/>
              </a:rPr>
              <a:t>nhiễm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môi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trường</a:t>
            </a:r>
            <a:endParaRPr lang="vi-VN" sz="2400" kern="1200" noProof="1">
              <a:solidFill>
                <a:prstClr val="black"/>
              </a:solidFill>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5752" y="3999439"/>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2172512"/>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329007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379497"/>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09270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E8F4E39-164D-2EA8-4557-C4324956022C}"/>
              </a:ext>
            </a:extLst>
          </p:cNvPr>
          <p:cNvSpPr/>
          <p:nvPr/>
        </p:nvSpPr>
        <p:spPr>
          <a:xfrm>
            <a:off x="-3352800" y="574181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43" y="732147"/>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9732" y="666288"/>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4425" y="1334336"/>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247" y="73540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91513" y="1192546"/>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870182" y="1253378"/>
            <a:ext cx="8843609" cy="573234"/>
          </a:xfrm>
          <a:prstGeom prst="rect">
            <a:avLst/>
          </a:prstGeom>
          <a:noFill/>
        </p:spPr>
        <p:txBody>
          <a:bodyPr wrap="square" rtlCol="0">
            <a:spAutoFit/>
          </a:bodyPr>
          <a:lstStyle/>
          <a:p>
            <a:pPr algn="ctr" defTabSz="609630">
              <a:lnSpc>
                <a:spcPct val="150000"/>
              </a:lnSpc>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4</a:t>
            </a:r>
            <a:r>
              <a:rPr lang="vi-VN" sz="2400" b="1" kern="1200" noProof="1">
                <a:solidFill>
                  <a:prstClr val="black"/>
                </a:solidFill>
                <a:latin typeface="+mn-lt"/>
                <a:ea typeface="+mn-ea"/>
                <a:cs typeface="Arial" panose="020B0604020202020204" pitchFamily="34" charset="0"/>
              </a:rPr>
              <a:t>: </a:t>
            </a:r>
            <a:r>
              <a:rPr lang="vi-VN" sz="2400" kern="1200" noProof="1">
                <a:solidFill>
                  <a:prstClr val="black"/>
                </a:solidFill>
                <a:latin typeface="+mn-lt"/>
                <a:ea typeface="+mn-ea"/>
                <a:cs typeface="Arial" panose="020B0604020202020204" pitchFamily="34" charset="0"/>
              </a:rPr>
              <a:t>Cách nào sau đây </a:t>
            </a:r>
            <a:r>
              <a:rPr lang="vi-VN" sz="2400" b="1" kern="1200" noProof="1">
                <a:solidFill>
                  <a:prstClr val="black"/>
                </a:solidFill>
                <a:latin typeface="+mn-lt"/>
                <a:ea typeface="+mn-ea"/>
                <a:cs typeface="Arial" panose="020B0604020202020204" pitchFamily="34" charset="0"/>
              </a:rPr>
              <a:t>không </a:t>
            </a:r>
            <a:r>
              <a:rPr lang="vi-VN" sz="2400" kern="1200" noProof="1">
                <a:solidFill>
                  <a:prstClr val="black"/>
                </a:solidFill>
                <a:latin typeface="+mn-lt"/>
                <a:ea typeface="+mn-ea"/>
                <a:cs typeface="Arial" panose="020B0604020202020204" pitchFamily="34" charset="0"/>
              </a:rPr>
              <a:t>được dùng để dập lửa?</a:t>
            </a:r>
            <a:endParaRPr lang="vi-VN" sz="2400" b="1" kern="1200" noProof="1">
              <a:solidFill>
                <a:prstClr val="black"/>
              </a:solidFill>
              <a:latin typeface="+mn-lt"/>
              <a:ea typeface="+mn-ea"/>
              <a:cs typeface="Arial" panose="020B0604020202020204" pitchFamily="34" charset="0"/>
            </a:endParaRPr>
          </a:p>
        </p:txBody>
      </p:sp>
      <p:sp>
        <p:nvSpPr>
          <p:cNvPr id="4" name="A. Đáp án sai">
            <a:extLst>
              <a:ext uri="{FF2B5EF4-FFF2-40B4-BE49-F238E27FC236}">
                <a16:creationId xmlns:a16="http://schemas.microsoft.com/office/drawing/2014/main" id="{C7D0E9B2-90BA-4B02-B8F1-BA2C37DF853D}"/>
              </a:ext>
            </a:extLst>
          </p:cNvPr>
          <p:cNvSpPr/>
          <p:nvPr/>
        </p:nvSpPr>
        <p:spPr>
          <a:xfrm>
            <a:off x="2441550" y="2241241"/>
            <a:ext cx="7863840"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Dùng chăn ướt</a:t>
            </a:r>
          </a:p>
        </p:txBody>
      </p:sp>
      <p:sp>
        <p:nvSpPr>
          <p:cNvPr id="37" name="B. Đáp án đúng">
            <a:extLst>
              <a:ext uri="{FF2B5EF4-FFF2-40B4-BE49-F238E27FC236}">
                <a16:creationId xmlns:a16="http://schemas.microsoft.com/office/drawing/2014/main" id="{16A526F5-1C4F-469D-9F73-F9C2082BA7DE}"/>
              </a:ext>
            </a:extLst>
          </p:cNvPr>
          <p:cNvSpPr/>
          <p:nvPr/>
        </p:nvSpPr>
        <p:spPr>
          <a:xfrm>
            <a:off x="2457136" y="3308085"/>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Lấy quạt thổi</a:t>
            </a:r>
          </a:p>
        </p:txBody>
      </p:sp>
      <p:sp>
        <p:nvSpPr>
          <p:cNvPr id="38" name="C. Đáp án sai">
            <a:extLst>
              <a:ext uri="{FF2B5EF4-FFF2-40B4-BE49-F238E27FC236}">
                <a16:creationId xmlns:a16="http://schemas.microsoft.com/office/drawing/2014/main" id="{D48A2C34-20CA-48ED-88FF-01E54E465E18}"/>
              </a:ext>
            </a:extLst>
          </p:cNvPr>
          <p:cNvSpPr/>
          <p:nvPr/>
        </p:nvSpPr>
        <p:spPr>
          <a:xfrm>
            <a:off x="2457136" y="4365697"/>
            <a:ext cx="7848254"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Sử dụng cát</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04399" y="292207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436569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6" y="2246588"/>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595201" y="5409438"/>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80066"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4030207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6777171C-1D3B-4759-7A1B-97458188EA7D}"/>
              </a:ext>
            </a:extLst>
          </p:cNvPr>
          <p:cNvSpPr/>
          <p:nvPr/>
        </p:nvSpPr>
        <p:spPr>
          <a:xfrm>
            <a:off x="-1168400" y="5704010"/>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buClrTx/>
            </a:pPr>
            <a:endParaRPr lang="en-US" sz="1800" kern="1200" dirty="0">
              <a:solidFill>
                <a:prstClr val="white"/>
              </a:solidFill>
              <a:latin typeface="Calibri" panose="020F0502020204030204"/>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791" y="861835"/>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5969" y="647413"/>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3403" y="1587930"/>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8255" y="686849"/>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87502" y="1432237"/>
            <a:ext cx="1577989" cy="1012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972139" y="787489"/>
            <a:ext cx="10345377" cy="1681229"/>
          </a:xfrm>
          <a:prstGeom prst="rect">
            <a:avLst/>
          </a:prstGeom>
          <a:noFill/>
        </p:spPr>
        <p:txBody>
          <a:bodyPr wrap="square" rtlCol="0">
            <a:spAutoFit/>
          </a:bodyPr>
          <a:lstStyle/>
          <a:p>
            <a:pPr algn="ctr" defTabSz="609630">
              <a:lnSpc>
                <a:spcPct val="150000"/>
              </a:lnSpc>
              <a:buClrTx/>
            </a:pPr>
            <a:r>
              <a:rPr lang="vi-VN" sz="2400" b="1" kern="1200" noProof="1">
                <a:solidFill>
                  <a:prstClr val="black"/>
                </a:solidFill>
                <a:latin typeface="+mn-lt"/>
                <a:ea typeface="+mn-ea"/>
                <a:cs typeface="Arial" panose="020B0604020202020204" pitchFamily="34" charset="0"/>
              </a:rPr>
              <a:t>Câu </a:t>
            </a:r>
            <a:r>
              <a:rPr lang="en-US" sz="2400" b="1" kern="1200" noProof="1">
                <a:solidFill>
                  <a:prstClr val="black"/>
                </a:solidFill>
                <a:latin typeface="+mn-lt"/>
                <a:ea typeface="+mn-ea"/>
                <a:cs typeface="Arial" panose="020B0604020202020204" pitchFamily="34" charset="0"/>
              </a:rPr>
              <a:t>5</a:t>
            </a:r>
            <a:r>
              <a:rPr lang="vi-VN" sz="2400" b="1" kern="1200" noProof="1">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trồng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rau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mái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được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bằng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hoặc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liệu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tương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nhằm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hại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từ</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thời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nhiên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đều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cửa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mục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đích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để</a:t>
            </a:r>
            <a:r>
              <a:rPr lang="vi-VN" sz="2400" b="1" kern="1200" noProof="1">
                <a:solidFill>
                  <a:prstClr val="black"/>
                </a:solidFill>
                <a:latin typeface="+mn-lt"/>
                <a:ea typeface="+mn-ea"/>
                <a:cs typeface="Arial" panose="020B0604020202020204" pitchFamily="34" charset="0"/>
              </a:rPr>
              <a:t> </a:t>
            </a:r>
          </a:p>
        </p:txBody>
      </p:sp>
      <p:sp>
        <p:nvSpPr>
          <p:cNvPr id="4" name="A. Đáp án sai">
            <a:extLst>
              <a:ext uri="{FF2B5EF4-FFF2-40B4-BE49-F238E27FC236}">
                <a16:creationId xmlns:a16="http://schemas.microsoft.com/office/drawing/2014/main" id="{C7D0E9B2-90BA-4B02-B8F1-BA2C37DF853D}"/>
              </a:ext>
            </a:extLst>
          </p:cNvPr>
          <p:cNvSpPr/>
          <p:nvPr/>
        </p:nvSpPr>
        <p:spPr>
          <a:xfrm>
            <a:off x="1511334" y="2607209"/>
            <a:ext cx="9106676"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A. </a:t>
            </a:r>
            <a:r>
              <a:rPr lang="en-US" sz="2400" kern="1200" noProof="1">
                <a:solidFill>
                  <a:prstClr val="black"/>
                </a:solidFill>
                <a:cs typeface="Arial" panose="020B0604020202020204" pitchFamily="34" charset="0"/>
              </a:rPr>
              <a:t>t</a:t>
            </a:r>
            <a:r>
              <a:rPr lang="vi-VN" sz="2400" kern="1200" noProof="1">
                <a:solidFill>
                  <a:prstClr val="black"/>
                </a:solidFill>
                <a:cs typeface="Arial" panose="020B0604020202020204" pitchFamily="34" charset="0"/>
              </a:rPr>
              <a:t>rao đổi nhiệt độ với bên ngoài.</a:t>
            </a:r>
          </a:p>
        </p:txBody>
      </p:sp>
      <p:sp>
        <p:nvSpPr>
          <p:cNvPr id="37" name="B. Đáp án sai">
            <a:extLst>
              <a:ext uri="{FF2B5EF4-FFF2-40B4-BE49-F238E27FC236}">
                <a16:creationId xmlns:a16="http://schemas.microsoft.com/office/drawing/2014/main" id="{16A526F5-1C4F-469D-9F73-F9C2082BA7DE}"/>
              </a:ext>
            </a:extLst>
          </p:cNvPr>
          <p:cNvSpPr/>
          <p:nvPr/>
        </p:nvSpPr>
        <p:spPr>
          <a:xfrm>
            <a:off x="1529384" y="3633845"/>
            <a:ext cx="9088627"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B. </a:t>
            </a:r>
            <a:r>
              <a:rPr lang="en-US" sz="2400" kern="1200">
                <a:solidFill>
                  <a:prstClr val="black"/>
                </a:solidFill>
                <a:cs typeface="Arial" panose="020B0604020202020204" pitchFamily="34" charset="0"/>
              </a:rPr>
              <a:t>cung </a:t>
            </a:r>
            <a:r>
              <a:rPr lang="en-US" sz="2400" kern="1200" dirty="0" err="1">
                <a:solidFill>
                  <a:prstClr val="black"/>
                </a:solidFill>
                <a:cs typeface="Arial" panose="020B0604020202020204" pitchFamily="34" charset="0"/>
              </a:rPr>
              <a:t>cấp</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độ</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ẩm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của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môi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trường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bên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ngoài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cho</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cây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cối</a:t>
            </a:r>
            <a:r>
              <a:rPr lang="en-US" sz="2400" kern="1200" dirty="0">
                <a:solidFill>
                  <a:prstClr val="black"/>
                </a:solidFill>
                <a:cs typeface="Arial" panose="020B0604020202020204" pitchFamily="34" charset="0"/>
              </a:rPr>
              <a:t>.</a:t>
            </a:r>
          </a:p>
        </p:txBody>
      </p:sp>
      <p:sp>
        <p:nvSpPr>
          <p:cNvPr id="38" name="C. Đáp án đúng">
            <a:extLst>
              <a:ext uri="{FF2B5EF4-FFF2-40B4-BE49-F238E27FC236}">
                <a16:creationId xmlns:a16="http://schemas.microsoft.com/office/drawing/2014/main" id="{D48A2C34-20CA-48ED-88FF-01E54E465E18}"/>
              </a:ext>
            </a:extLst>
          </p:cNvPr>
          <p:cNvSpPr/>
          <p:nvPr/>
        </p:nvSpPr>
        <p:spPr>
          <a:xfrm>
            <a:off x="1529384" y="4691457"/>
            <a:ext cx="9088627"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pPr>
            <a:r>
              <a:rPr lang="vi-VN" sz="2400" kern="1200" noProof="1">
                <a:solidFill>
                  <a:prstClr val="black"/>
                </a:solidFill>
                <a:cs typeface="Arial" panose="020B0604020202020204" pitchFamily="34" charset="0"/>
              </a:rPr>
              <a:t>C. </a:t>
            </a:r>
            <a:r>
              <a:rPr lang="en-US" sz="2400" kern="1200" noProof="1">
                <a:solidFill>
                  <a:prstClr val="black"/>
                </a:solidFill>
                <a:cs typeface="Arial" panose="020B0604020202020204" pitchFamily="34" charset="0"/>
              </a:rPr>
              <a:t>c</a:t>
            </a:r>
            <a:r>
              <a:rPr lang="vi-VN" sz="2400" kern="1200" noProof="1">
                <a:solidFill>
                  <a:prstClr val="black"/>
                </a:solidFill>
                <a:cs typeface="Arial" panose="020B0604020202020204" pitchFamily="34" charset="0"/>
              </a:rPr>
              <a:t>ung cấp không khí cho cây cối.</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0110" y="4292149"/>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1586" y="3713872"/>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1586" y="2599640"/>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426152" y="5808595"/>
            <a:ext cx="1085182" cy="1018120"/>
          </a:xfrm>
          <a:prstGeom prst="rect">
            <a:avLst/>
          </a:prstGeom>
        </p:spPr>
      </p:pic>
      <p:sp>
        <p:nvSpPr>
          <p:cNvPr id="26" name="Oval 25">
            <a:extLst>
              <a:ext uri="{FF2B5EF4-FFF2-40B4-BE49-F238E27FC236}">
                <a16:creationId xmlns:a16="http://schemas.microsoft.com/office/drawing/2014/main" id="{B961B581-9A8B-4646-9241-5D714C639EB3}"/>
              </a:ext>
            </a:extLst>
          </p:cNvPr>
          <p:cNvSpPr/>
          <p:nvPr/>
        </p:nvSpPr>
        <p:spPr>
          <a:xfrm>
            <a:off x="1905775" y="5809890"/>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1</a:t>
            </a:r>
            <a:endParaRPr lang="en-US" sz="4400" kern="1200" dirty="0">
              <a:solidFill>
                <a:prstClr val="white"/>
              </a:solidFill>
              <a:latin typeface="UTM Avo" panose="02040603050506020204" pitchFamily="18" charset="0"/>
              <a:cs typeface="Arial" panose="020B0604020202020204" pitchFamily="34" charset="0"/>
            </a:endParaRPr>
          </a:p>
        </p:txBody>
      </p:sp>
      <p:sp>
        <p:nvSpPr>
          <p:cNvPr id="28" name="Oval 27">
            <a:extLst>
              <a:ext uri="{FF2B5EF4-FFF2-40B4-BE49-F238E27FC236}">
                <a16:creationId xmlns:a16="http://schemas.microsoft.com/office/drawing/2014/main" id="{C2920F32-4D29-4F82-8647-4B5805AD16D2}"/>
              </a:ext>
            </a:extLst>
          </p:cNvPr>
          <p:cNvSpPr/>
          <p:nvPr/>
        </p:nvSpPr>
        <p:spPr>
          <a:xfrm>
            <a:off x="4149348"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2</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0" name="Oval 29">
            <a:extLst>
              <a:ext uri="{FF2B5EF4-FFF2-40B4-BE49-F238E27FC236}">
                <a16:creationId xmlns:a16="http://schemas.microsoft.com/office/drawing/2014/main" id="{357F6E98-2D72-4FFE-9986-8ADF3D71029D}"/>
              </a:ext>
            </a:extLst>
          </p:cNvPr>
          <p:cNvSpPr/>
          <p:nvPr/>
        </p:nvSpPr>
        <p:spPr>
          <a:xfrm>
            <a:off x="6392921" y="5805723"/>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3</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1" name="Oval 30">
            <a:extLst>
              <a:ext uri="{FF2B5EF4-FFF2-40B4-BE49-F238E27FC236}">
                <a16:creationId xmlns:a16="http://schemas.microsoft.com/office/drawing/2014/main" id="{C92615F7-A192-407F-8FAB-496E0BD7367B}"/>
              </a:ext>
            </a:extLst>
          </p:cNvPr>
          <p:cNvSpPr/>
          <p:nvPr/>
        </p:nvSpPr>
        <p:spPr>
          <a:xfrm>
            <a:off x="8636493" y="5796765"/>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4</a:t>
            </a:r>
            <a:endParaRPr lang="en-US" sz="4400" kern="1200" dirty="0">
              <a:solidFill>
                <a:prstClr val="white"/>
              </a:solidFill>
              <a:latin typeface="UTM Avo" panose="02040603050506020204" pitchFamily="18" charset="0"/>
              <a:cs typeface="Arial" panose="020B0604020202020204" pitchFamily="34" charset="0"/>
            </a:endParaRPr>
          </a:p>
        </p:txBody>
      </p:sp>
      <p:sp>
        <p:nvSpPr>
          <p:cNvPr id="32" name="Oval 31">
            <a:extLst>
              <a:ext uri="{FF2B5EF4-FFF2-40B4-BE49-F238E27FC236}">
                <a16:creationId xmlns:a16="http://schemas.microsoft.com/office/drawing/2014/main" id="{28ED415A-A47F-406A-9F84-811ED4D2A809}"/>
              </a:ext>
            </a:extLst>
          </p:cNvPr>
          <p:cNvSpPr/>
          <p:nvPr/>
        </p:nvSpPr>
        <p:spPr>
          <a:xfrm>
            <a:off x="10838338" y="5379497"/>
            <a:ext cx="938159" cy="93815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400" b="1" kern="1200" dirty="0">
                <a:solidFill>
                  <a:srgbClr val="E5D4B5"/>
                </a:solidFill>
                <a:latin typeface="UTM Avo" panose="02040603050506020204" pitchFamily="18" charset="0"/>
                <a:cs typeface="Arial" panose="020B0604020202020204" pitchFamily="34" charset="0"/>
              </a:rPr>
              <a:t>5</a:t>
            </a:r>
            <a:endParaRPr lang="en-US" sz="4400"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288726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1684613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43" y="2669264"/>
            <a:ext cx="10288664" cy="4010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p:cNvGrpSpPr/>
          <p:nvPr/>
        </p:nvGrpSpPr>
        <p:grpSpPr>
          <a:xfrm>
            <a:off x="871443" y="1465350"/>
            <a:ext cx="10446211" cy="1203914"/>
            <a:chOff x="1307164" y="2198024"/>
            <a:chExt cx="15669316" cy="180587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164" y="2198024"/>
              <a:ext cx="1805871" cy="1805871"/>
            </a:xfrm>
            <a:prstGeom prst="rect">
              <a:avLst/>
            </a:prstGeom>
          </p:spPr>
        </p:pic>
        <p:sp>
          <p:nvSpPr>
            <p:cNvPr id="13" name="TextBox 12"/>
            <p:cNvSpPr txBox="1"/>
            <p:nvPr/>
          </p:nvSpPr>
          <p:spPr>
            <a:xfrm>
              <a:off x="3276599" y="2907412"/>
              <a:ext cx="13699881" cy="692498"/>
            </a:xfrm>
            <a:prstGeom prst="rect">
              <a:avLst/>
            </a:prstGeom>
            <a:noFill/>
          </p:spPr>
          <p:txBody>
            <a:bodyPr wrap="square" rtlCol="0">
              <a:spAutoFit/>
            </a:bodyPr>
            <a:lstStyle/>
            <a:p>
              <a:pPr defTabSz="609630">
                <a:buClrTx/>
              </a:pPr>
              <a:r>
                <a:rPr lang="vi-VN" sz="2400" i="1" kern="1200" dirty="0">
                  <a:solidFill>
                    <a:prstClr val="black"/>
                  </a:solidFill>
                  <a:latin typeface="+mn-lt"/>
                  <a:ea typeface="+mn-ea"/>
                  <a:cs typeface="Arial" panose="020B0604020202020204" pitchFamily="34" charset="0"/>
                </a:rPr>
                <a:t>Nêu ý nghĩa của mỗi việc làm trong các hình </a:t>
              </a:r>
              <a:r>
                <a:rPr lang="vi-VN" sz="2400" i="1" kern="1200">
                  <a:solidFill>
                    <a:prstClr val="black"/>
                  </a:solidFill>
                  <a:latin typeface="+mn-lt"/>
                  <a:ea typeface="+mn-ea"/>
                  <a:cs typeface="Arial" panose="020B0604020202020204" pitchFamily="34" charset="0"/>
                </a:rPr>
                <a:t>dưới đây</a:t>
              </a:r>
              <a:r>
                <a:rPr lang="en-US" sz="2400" i="1" kern="1200">
                  <a:solidFill>
                    <a:prstClr val="black"/>
                  </a:solidFill>
                  <a:latin typeface="+mn-lt"/>
                  <a:ea typeface="+mn-ea"/>
                  <a:cs typeface="Arial" panose="020B0604020202020204" pitchFamily="34" charset="0"/>
                </a:rPr>
                <a:t>.</a:t>
              </a:r>
              <a:endParaRPr lang="en-US" sz="2400" i="1" kern="1200" dirty="0">
                <a:solidFill>
                  <a:prstClr val="black"/>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6303293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Freeform 14"/>
          <p:cNvSpPr/>
          <p:nvPr/>
        </p:nvSpPr>
        <p:spPr>
          <a:xfrm>
            <a:off x="-682413" y="1583421"/>
            <a:ext cx="1806897" cy="894414"/>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9" name="Rectangle 8"/>
          <p:cNvSpPr/>
          <p:nvPr/>
        </p:nvSpPr>
        <p:spPr>
          <a:xfrm>
            <a:off x="6076529" y="1349663"/>
            <a:ext cx="5332187" cy="2229841"/>
          </a:xfrm>
          <a:prstGeom prst="rect">
            <a:avLst/>
          </a:prstGeom>
        </p:spPr>
        <p:txBody>
          <a:bodyPr wrap="square">
            <a:spAutoFit/>
          </a:bodyPr>
          <a:lstStyle/>
          <a:p>
            <a:pPr algn="just" defTabSz="609630">
              <a:lnSpc>
                <a:spcPct val="150000"/>
              </a:lnSpc>
              <a:buClrTx/>
            </a:pPr>
            <a:r>
              <a:rPr lang="vi-VN" sz="2400" b="1" kern="1200" dirty="0">
                <a:solidFill>
                  <a:srgbClr val="0070C0"/>
                </a:solidFill>
                <a:latin typeface="+mn-lt"/>
                <a:ea typeface="+mn-ea"/>
                <a:cs typeface="Arial" panose="020B0604020202020204" pitchFamily="34" charset="0"/>
              </a:rPr>
              <a:t>Mục đích: </a:t>
            </a:r>
            <a:r>
              <a:rPr lang="vi-VN" sz="2400" kern="1200" dirty="0">
                <a:solidFill>
                  <a:prstClr val="black"/>
                </a:solidFill>
                <a:latin typeface="+mn-lt"/>
                <a:ea typeface="+mn-ea"/>
                <a:cs typeface="Arial" panose="020B0604020202020204" pitchFamily="34" charset="0"/>
              </a:rPr>
              <a:t>Tạo hiệu ứng làm mới không khí trong nhà kính, đảm bảo không khí từ ngoài có thể vào trong nhà kính và ngược lại. </a:t>
            </a:r>
            <a:endParaRPr lang="en-US" sz="2400" kern="1200" dirty="0">
              <a:solidFill>
                <a:prstClr val="black"/>
              </a:solidFill>
              <a:latin typeface="+mn-lt"/>
              <a:ea typeface="+mn-ea"/>
              <a:cs typeface="Arial" panose="020B0604020202020204" pitchFamily="34" charset="0"/>
            </a:endParaRPr>
          </a:p>
        </p:txBody>
      </p:sp>
      <p:sp>
        <p:nvSpPr>
          <p:cNvPr id="10" name="Down Arrow 9"/>
          <p:cNvSpPr/>
          <p:nvPr/>
        </p:nvSpPr>
        <p:spPr>
          <a:xfrm>
            <a:off x="8539422" y="3836843"/>
            <a:ext cx="406400" cy="4678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6" name="Rectangle 15"/>
          <p:cNvSpPr/>
          <p:nvPr/>
        </p:nvSpPr>
        <p:spPr>
          <a:xfrm>
            <a:off x="6130466" y="4562055"/>
            <a:ext cx="5278250"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Cung cấp đủ lượng oxi cho cây phát triển và thải được khí các-bô-níc ra bên ngoài. </a:t>
            </a:r>
            <a:endParaRPr lang="en-US" sz="2400" kern="1200" dirty="0">
              <a:solidFill>
                <a:prstClr val="black"/>
              </a:solidFill>
              <a:latin typeface="+mn-lt"/>
              <a:ea typeface="+mn-ea"/>
              <a:cs typeface="Arial" panose="020B0604020202020204" pitchFamily="34" charset="0"/>
            </a:endParaRPr>
          </a:p>
        </p:txBody>
      </p:sp>
      <p:sp>
        <p:nvSpPr>
          <p:cNvPr id="18" name="Freeform 13"/>
          <p:cNvSpPr/>
          <p:nvPr/>
        </p:nvSpPr>
        <p:spPr>
          <a:xfrm>
            <a:off x="9428881" y="5771116"/>
            <a:ext cx="3061305" cy="1586313"/>
          </a:xfrm>
          <a:custGeom>
            <a:avLst/>
            <a:gdLst/>
            <a:ahLst/>
            <a:cxnLst/>
            <a:rect l="l" t="t" r="r" b="b"/>
            <a:pathLst>
              <a:path w="4591958" h="2379469">
                <a:moveTo>
                  <a:pt x="0" y="0"/>
                </a:moveTo>
                <a:lnTo>
                  <a:pt x="4591957" y="0"/>
                </a:lnTo>
                <a:lnTo>
                  <a:pt x="4591957" y="2379469"/>
                </a:lnTo>
                <a:lnTo>
                  <a:pt x="0" y="2379469"/>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17" name="Picture 16"/>
          <p:cNvPicPr>
            <a:picLocks noChangeAspect="1"/>
          </p:cNvPicPr>
          <p:nvPr/>
        </p:nvPicPr>
        <p:blipFill>
          <a:blip r:embed="rId7"/>
          <a:stretch>
            <a:fillRect/>
          </a:stretch>
        </p:blipFill>
        <p:spPr>
          <a:xfrm>
            <a:off x="783284" y="2143096"/>
            <a:ext cx="4837120" cy="402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6138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down)">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9976265" y="985862"/>
            <a:ext cx="1116417" cy="583328"/>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a:off x="11504798" y="1583421"/>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9424" t="172" r="369" b="-172"/>
          <a:stretch/>
        </p:blipFill>
        <p:spPr>
          <a:xfrm>
            <a:off x="687203" y="1969734"/>
            <a:ext cx="5059111" cy="3927664"/>
          </a:xfrm>
          <a:prstGeom prst="rect">
            <a:avLst/>
          </a:prstGeom>
        </p:spPr>
      </p:pic>
      <p:sp>
        <p:nvSpPr>
          <p:cNvPr id="2" name="Rectangle 1"/>
          <p:cNvSpPr/>
          <p:nvPr/>
        </p:nvSpPr>
        <p:spPr>
          <a:xfrm>
            <a:off x="6633868" y="2383569"/>
            <a:ext cx="4349817" cy="1121846"/>
          </a:xfrm>
          <a:prstGeom prst="rect">
            <a:avLst/>
          </a:prstGeom>
        </p:spPr>
        <p:txBody>
          <a:bodyPr wrap="square">
            <a:spAutoFit/>
          </a:bodyPr>
          <a:lstStyle/>
          <a:p>
            <a:pPr defTabSz="609630">
              <a:lnSpc>
                <a:spcPct val="150000"/>
              </a:lnSpc>
              <a:buClrTx/>
            </a:pPr>
            <a:r>
              <a:rPr lang="vi-VN" sz="2400" kern="1200" dirty="0">
                <a:solidFill>
                  <a:prstClr val="black"/>
                </a:solidFill>
                <a:latin typeface="+mn-lt"/>
                <a:ea typeface="+mn-ea"/>
                <a:cs typeface="Arial" panose="020B0604020202020204" pitchFamily="34" charset="0"/>
              </a:rPr>
              <a:t>Nhằm cung cấp ô-xi cho sự thở của người thợ lặn.</a:t>
            </a:r>
            <a:endParaRPr lang="en-US" sz="2400" kern="1200" dirty="0">
              <a:solidFill>
                <a:prstClr val="black"/>
              </a:solidFill>
              <a:latin typeface="+mn-lt"/>
              <a:ea typeface="+mn-ea"/>
              <a:cs typeface="Arial" panose="020B0604020202020204" pitchFamily="34" charset="0"/>
            </a:endParaRPr>
          </a:p>
        </p:txBody>
      </p:sp>
      <p:sp>
        <p:nvSpPr>
          <p:cNvPr id="11" name="Down Arrow 10"/>
          <p:cNvSpPr/>
          <p:nvPr/>
        </p:nvSpPr>
        <p:spPr>
          <a:xfrm rot="16200000">
            <a:off x="6008552" y="2625870"/>
            <a:ext cx="406400" cy="4678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247" y="3429000"/>
            <a:ext cx="3606808" cy="3606808"/>
          </a:xfrm>
          <a:prstGeom prst="rect">
            <a:avLst/>
          </a:prstGeom>
        </p:spPr>
      </p:pic>
    </p:spTree>
    <p:custDataLst>
      <p:tags r:id="rId1"/>
    </p:custDataLst>
    <p:extLst>
      <p:ext uri="{BB962C8B-B14F-4D97-AF65-F5344CB8AC3E}">
        <p14:creationId xmlns:p14="http://schemas.microsoft.com/office/powerpoint/2010/main" val="1350388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7"/>
          <p:cNvSpPr/>
          <p:nvPr/>
        </p:nvSpPr>
        <p:spPr>
          <a:xfrm>
            <a:off x="6585336" y="1664190"/>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8" name="Freeform 8"/>
          <p:cNvSpPr/>
          <p:nvPr/>
        </p:nvSpPr>
        <p:spPr>
          <a:xfrm>
            <a:off x="0" y="4826938"/>
            <a:ext cx="1116417" cy="583328"/>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9" name="Freeform 9"/>
          <p:cNvSpPr/>
          <p:nvPr/>
        </p:nvSpPr>
        <p:spPr>
          <a:xfrm>
            <a:off x="5414184" y="733193"/>
            <a:ext cx="1196790" cy="1227477"/>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3261" t="1716" r="5066" b="5147"/>
          <a:stretch/>
        </p:blipFill>
        <p:spPr>
          <a:xfrm>
            <a:off x="7557804" y="1816338"/>
            <a:ext cx="4230249" cy="4143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C7DC4308-A471-3800-C582-DCE4384CB7B1}"/>
              </a:ext>
            </a:extLst>
          </p:cNvPr>
          <p:cNvGrpSpPr/>
          <p:nvPr/>
        </p:nvGrpSpPr>
        <p:grpSpPr>
          <a:xfrm>
            <a:off x="558208" y="2004027"/>
            <a:ext cx="6052766" cy="2516616"/>
            <a:chOff x="558208" y="2004027"/>
            <a:chExt cx="6052766" cy="2516616"/>
          </a:xfrm>
        </p:grpSpPr>
        <p:sp>
          <p:nvSpPr>
            <p:cNvPr id="6" name="Rectangle 5">
              <a:extLst>
                <a:ext uri="{FF2B5EF4-FFF2-40B4-BE49-F238E27FC236}">
                  <a16:creationId xmlns:a16="http://schemas.microsoft.com/office/drawing/2014/main" id="{89666B54-71FA-F7C0-6A92-9A4BFF7242CC}"/>
                </a:ext>
              </a:extLst>
            </p:cNvPr>
            <p:cNvSpPr/>
            <p:nvPr/>
          </p:nvSpPr>
          <p:spPr>
            <a:xfrm>
              <a:off x="558208" y="2844800"/>
              <a:ext cx="6052766" cy="167584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98386" y="2004027"/>
              <a:ext cx="5668017" cy="2445460"/>
              <a:chOff x="1165198" y="2363793"/>
              <a:chExt cx="8502026" cy="3668191"/>
            </a:xfrm>
          </p:grpSpPr>
          <p:sp>
            <p:nvSpPr>
              <p:cNvPr id="12" name="Rectangle 11"/>
              <p:cNvSpPr/>
              <p:nvPr/>
            </p:nvSpPr>
            <p:spPr>
              <a:xfrm>
                <a:off x="1165198" y="3518219"/>
                <a:ext cx="8502026" cy="2513765"/>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UTM Avo" panose="02040603050506020204" pitchFamily="18" charset="0"/>
                    <a:ea typeface="+mn-ea"/>
                    <a:cs typeface="Arial" panose="020B0604020202020204" pitchFamily="34" charset="0"/>
                  </a:rPr>
                  <a:t>Khi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thổi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không</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khí</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vào</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bếp</a:t>
                </a:r>
                <a:r>
                  <a:rPr lang="en-US" sz="2400" kern="1200" dirty="0">
                    <a:solidFill>
                      <a:prstClr val="black"/>
                    </a:solidFill>
                    <a:latin typeface="UTM Avo" panose="02040603050506020204" pitchFamily="18" charset="0"/>
                    <a:ea typeface="+mn-ea"/>
                    <a:cs typeface="Arial" panose="020B0604020202020204" pitchFamily="34" charset="0"/>
                  </a:rPr>
                  <a:t> than </a:t>
                </a:r>
                <a:r>
                  <a:rPr lang="en-US" sz="2400" kern="1200" dirty="0" err="1">
                    <a:solidFill>
                      <a:prstClr val="black"/>
                    </a:solidFill>
                    <a:latin typeface="UTM Avo" panose="02040603050506020204" pitchFamily="18" charset="0"/>
                    <a:ea typeface="+mn-ea"/>
                    <a:cs typeface="Arial" panose="020B0604020202020204" pitchFamily="34" charset="0"/>
                  </a:rPr>
                  <a:t>hoặc</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bếp</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củi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lửa</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sẽ</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cháy</a:t>
                </a:r>
                <a:r>
                  <a:rPr lang="en-US" sz="2400" kern="1200" dirty="0">
                    <a:solidFill>
                      <a:prstClr val="black"/>
                    </a:solidFill>
                    <a:latin typeface="UTM Avo" panose="02040603050506020204" pitchFamily="18" charset="0"/>
                    <a:ea typeface="+mn-ea"/>
                    <a:cs typeface="Arial" panose="020B0604020202020204" pitchFamily="34" charset="0"/>
                  </a:rPr>
                  <a:t> to </a:t>
                </a:r>
                <a:r>
                  <a:rPr lang="en-US" sz="2400" kern="1200" dirty="0" err="1">
                    <a:solidFill>
                      <a:prstClr val="black"/>
                    </a:solidFill>
                    <a:latin typeface="UTM Avo" panose="02040603050506020204" pitchFamily="18" charset="0"/>
                    <a:ea typeface="+mn-ea"/>
                    <a:cs typeface="Arial" panose="020B0604020202020204" pitchFamily="34" charset="0"/>
                  </a:rPr>
                  <a:t>lên</a:t>
                </a:r>
                <a:r>
                  <a:rPr lang="en-US" sz="2400" kern="1200" dirty="0">
                    <a:solidFill>
                      <a:prstClr val="black"/>
                    </a:solidFill>
                    <a:latin typeface="UTM Avo" panose="02040603050506020204" pitchFamily="18" charset="0"/>
                    <a:ea typeface="+mn-ea"/>
                    <a:cs typeface="Arial" panose="020B0604020202020204" pitchFamily="34" charset="0"/>
                  </a:rPr>
                  <a:t> hay </a:t>
                </a:r>
                <a:r>
                  <a:rPr lang="en-US" sz="2400" kern="1200" dirty="0" err="1">
                    <a:solidFill>
                      <a:prstClr val="black"/>
                    </a:solidFill>
                    <a:latin typeface="UTM Avo" panose="02040603050506020204" pitchFamily="18" charset="0"/>
                    <a:ea typeface="+mn-ea"/>
                    <a:cs typeface="Arial" panose="020B0604020202020204" pitchFamily="34" charset="0"/>
                  </a:rPr>
                  <a:t>nhỏ</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Vì</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sao</a:t>
                </a:r>
                <a:r>
                  <a:rPr lang="en-US" sz="2400" kern="1200" dirty="0">
                    <a:solidFill>
                      <a:prstClr val="black"/>
                    </a:solidFill>
                    <a:latin typeface="UTM Avo" panose="02040603050506020204" pitchFamily="18" charset="0"/>
                    <a:ea typeface="+mn-ea"/>
                    <a:cs typeface="Arial" panose="020B0604020202020204" pitchFamily="34" charset="0"/>
                  </a:rPr>
                  <a:t>?</a:t>
                </a:r>
              </a:p>
            </p:txBody>
          </p:sp>
          <p:pic>
            <p:nvPicPr>
              <p:cNvPr id="14" name="Picture 13"/>
              <p:cNvPicPr>
                <a:picLocks noChangeAspect="1"/>
              </p:cNvPicPr>
              <p:nvPr/>
            </p:nvPicPr>
            <p:blipFill>
              <a:blip r:embed="rId6"/>
              <a:stretch>
                <a:fillRect/>
              </a:stretch>
            </p:blipFill>
            <p:spPr>
              <a:xfrm>
                <a:off x="4343945" y="2363793"/>
                <a:ext cx="2144533" cy="1154425"/>
              </a:xfrm>
              <a:prstGeom prst="rect">
                <a:avLst/>
              </a:prstGeom>
            </p:spPr>
          </p:pic>
        </p:grpSp>
      </p:grpSp>
      <p:grpSp>
        <p:nvGrpSpPr>
          <p:cNvPr id="17" name="Group 16"/>
          <p:cNvGrpSpPr/>
          <p:nvPr/>
        </p:nvGrpSpPr>
        <p:grpSpPr>
          <a:xfrm>
            <a:off x="1919662" y="4798097"/>
            <a:ext cx="5429069" cy="1770817"/>
            <a:chOff x="2291082" y="6917034"/>
            <a:chExt cx="8143603" cy="2656225"/>
          </a:xfrm>
        </p:grpSpPr>
        <p:pic>
          <p:nvPicPr>
            <p:cNvPr id="15" name="Picture 14"/>
            <p:cNvPicPr>
              <a:picLocks noChangeAspect="1"/>
            </p:cNvPicPr>
            <p:nvPr/>
          </p:nvPicPr>
          <p:blipFill>
            <a:blip r:embed="rId7"/>
            <a:stretch>
              <a:fillRect/>
            </a:stretch>
          </p:blipFill>
          <p:spPr>
            <a:xfrm flipH="1">
              <a:off x="8245311" y="6917034"/>
              <a:ext cx="2189374" cy="2656225"/>
            </a:xfrm>
            <a:prstGeom prst="rect">
              <a:avLst/>
            </a:prstGeom>
          </p:spPr>
        </p:pic>
        <p:sp>
          <p:nvSpPr>
            <p:cNvPr id="16" name="Rounded Rectangular Callout 15"/>
            <p:cNvSpPr/>
            <p:nvPr/>
          </p:nvSpPr>
          <p:spPr>
            <a:xfrm>
              <a:off x="2291082" y="6962649"/>
              <a:ext cx="5138198" cy="1698630"/>
            </a:xfrm>
            <a:prstGeom prst="wedgeRoundRectCallout">
              <a:avLst>
                <a:gd name="adj1" fmla="val 63880"/>
                <a:gd name="adj2" fmla="val 38461"/>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630">
                <a:buClrTx/>
              </a:pPr>
              <a:r>
                <a:rPr lang="vi-VN" sz="2400" kern="1200" dirty="0">
                  <a:solidFill>
                    <a:prstClr val="black"/>
                  </a:solidFill>
                  <a:cs typeface="Arial" panose="020B0604020202020204" pitchFamily="34" charset="0"/>
                </a:rPr>
                <a:t>Lửa sẽ cháy to lên</a:t>
              </a:r>
              <a:endParaRPr lang="en-US" sz="2400" kern="1200" dirty="0">
                <a:solidFill>
                  <a:prstClr val="black"/>
                </a:solidFill>
                <a:cs typeface="Arial" panose="020B0604020202020204" pitchFamily="34" charset="0"/>
              </a:endParaRPr>
            </a:p>
          </p:txBody>
        </p:sp>
      </p:grpSp>
    </p:spTree>
    <p:custDataLst>
      <p:tags r:id="rId1"/>
    </p:custDataLst>
    <p:extLst>
      <p:ext uri="{BB962C8B-B14F-4D97-AF65-F5344CB8AC3E}">
        <p14:creationId xmlns:p14="http://schemas.microsoft.com/office/powerpoint/2010/main" val="30219438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982139" y="994423"/>
            <a:ext cx="5337750" cy="2494185"/>
          </a:xfrm>
          <a:custGeom>
            <a:avLst/>
            <a:gdLst/>
            <a:ahLst/>
            <a:cxnLst/>
            <a:rect l="l" t="t" r="r" b="b"/>
            <a:pathLst>
              <a:path w="8006625" h="3741278">
                <a:moveTo>
                  <a:pt x="0" y="0"/>
                </a:moveTo>
                <a:lnTo>
                  <a:pt x="8006626" y="0"/>
                </a:lnTo>
                <a:lnTo>
                  <a:pt x="8006626" y="3741277"/>
                </a:lnTo>
                <a:lnTo>
                  <a:pt x="0" y="374127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6" name="Freeform 6"/>
          <p:cNvSpPr/>
          <p:nvPr/>
        </p:nvSpPr>
        <p:spPr>
          <a:xfrm flipH="1">
            <a:off x="-298184" y="5655071"/>
            <a:ext cx="12788371" cy="860309"/>
          </a:xfrm>
          <a:custGeom>
            <a:avLst/>
            <a:gdLst/>
            <a:ahLst/>
            <a:cxnLst/>
            <a:rect l="l" t="t" r="r" b="b"/>
            <a:pathLst>
              <a:path w="19182557" h="1290463">
                <a:moveTo>
                  <a:pt x="19182556" y="0"/>
                </a:moveTo>
                <a:lnTo>
                  <a:pt x="0" y="0"/>
                </a:lnTo>
                <a:lnTo>
                  <a:pt x="0" y="1290462"/>
                </a:lnTo>
                <a:lnTo>
                  <a:pt x="19182556" y="1290462"/>
                </a:lnTo>
                <a:lnTo>
                  <a:pt x="19182556"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7" name="Freeform 7"/>
          <p:cNvSpPr/>
          <p:nvPr/>
        </p:nvSpPr>
        <p:spPr>
          <a:xfrm>
            <a:off x="-81154" y="6456467"/>
            <a:ext cx="12571339" cy="3783489"/>
          </a:xfrm>
          <a:custGeom>
            <a:avLst/>
            <a:gdLst/>
            <a:ahLst/>
            <a:cxnLst/>
            <a:rect l="l" t="t" r="r" b="b"/>
            <a:pathLst>
              <a:path w="18857008" h="5675234">
                <a:moveTo>
                  <a:pt x="0" y="0"/>
                </a:moveTo>
                <a:lnTo>
                  <a:pt x="18857008" y="0"/>
                </a:lnTo>
                <a:lnTo>
                  <a:pt x="18857008" y="5675234"/>
                </a:lnTo>
                <a:lnTo>
                  <a:pt x="0" y="5675234"/>
                </a:lnTo>
                <a:lnTo>
                  <a:pt x="0" y="0"/>
                </a:lnTo>
                <a:close/>
              </a:path>
            </a:pathLst>
          </a:custGeom>
          <a:blipFill>
            <a:blip r:embed="rId8">
              <a:extLst>
                <a:ext uri="{96DAC541-7B7A-43D3-8B79-37D633B846F1}">
                  <asvg:svgBlip xmlns="" xmlns:asvg="http://schemas.microsoft.com/office/drawing/2016/SVG/main" r:embed="rId9"/>
                </a:ext>
              </a:extLst>
            </a:blip>
            <a:stretch>
              <a:fillRect t="-29292" r="-951"/>
            </a:stretch>
          </a:blipFill>
        </p:spPr>
        <p:txBody>
          <a:bodyPr/>
          <a:lstStyle/>
          <a:p>
            <a:pPr defTabSz="609660">
              <a:buClrTx/>
            </a:pPr>
            <a:endParaRPr lang="en-US" sz="1200" kern="1200" dirty="0">
              <a:solidFill>
                <a:prstClr val="black"/>
              </a:solidFill>
              <a:latin typeface="Calibri"/>
              <a:ea typeface="+mn-ea"/>
              <a:cs typeface="+mn-cs"/>
            </a:endParaRPr>
          </a:p>
        </p:txBody>
      </p:sp>
      <p:sp>
        <p:nvSpPr>
          <p:cNvPr id="11" name="Freeform 11"/>
          <p:cNvSpPr/>
          <p:nvPr/>
        </p:nvSpPr>
        <p:spPr>
          <a:xfrm flipH="1">
            <a:off x="7371333" y="813908"/>
            <a:ext cx="5337750" cy="2494185"/>
          </a:xfrm>
          <a:custGeom>
            <a:avLst/>
            <a:gdLst/>
            <a:ahLst/>
            <a:cxnLst/>
            <a:rect l="l" t="t" r="r" b="b"/>
            <a:pathLst>
              <a:path w="8006625" h="3741278">
                <a:moveTo>
                  <a:pt x="8006625" y="0"/>
                </a:moveTo>
                <a:lnTo>
                  <a:pt x="0" y="0"/>
                </a:lnTo>
                <a:lnTo>
                  <a:pt x="0" y="3741278"/>
                </a:lnTo>
                <a:lnTo>
                  <a:pt x="8006625" y="3741278"/>
                </a:lnTo>
                <a:lnTo>
                  <a:pt x="8006625"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2" name="Freeform 12"/>
          <p:cNvSpPr/>
          <p:nvPr/>
        </p:nvSpPr>
        <p:spPr>
          <a:xfrm>
            <a:off x="8341941" y="1926611"/>
            <a:ext cx="6535576" cy="4931389"/>
          </a:xfrm>
          <a:custGeom>
            <a:avLst/>
            <a:gdLst/>
            <a:ahLst/>
            <a:cxnLst/>
            <a:rect l="l" t="t" r="r" b="b"/>
            <a:pathLst>
              <a:path w="9803364" h="7397084">
                <a:moveTo>
                  <a:pt x="0" y="0"/>
                </a:moveTo>
                <a:lnTo>
                  <a:pt x="9803364" y="0"/>
                </a:lnTo>
                <a:lnTo>
                  <a:pt x="9803364" y="7397084"/>
                </a:lnTo>
                <a:lnTo>
                  <a:pt x="0" y="739708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6" name="Freeform 16"/>
          <p:cNvSpPr/>
          <p:nvPr/>
        </p:nvSpPr>
        <p:spPr>
          <a:xfrm>
            <a:off x="-494729" y="5329353"/>
            <a:ext cx="3061305" cy="1586313"/>
          </a:xfrm>
          <a:custGeom>
            <a:avLst/>
            <a:gdLst/>
            <a:ahLst/>
            <a:cxnLst/>
            <a:rect l="l" t="t" r="r" b="b"/>
            <a:pathLst>
              <a:path w="4591958" h="2379469">
                <a:moveTo>
                  <a:pt x="0" y="0"/>
                </a:moveTo>
                <a:lnTo>
                  <a:pt x="4591958" y="0"/>
                </a:lnTo>
                <a:lnTo>
                  <a:pt x="4591958" y="2379469"/>
                </a:lnTo>
                <a:lnTo>
                  <a:pt x="0" y="237946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7" name="Freeform 7"/>
          <p:cNvSpPr/>
          <p:nvPr/>
        </p:nvSpPr>
        <p:spPr>
          <a:xfrm>
            <a:off x="1162689" y="3319803"/>
            <a:ext cx="9866621" cy="211373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a:solidFill>
              <a:schemeClr val="accent3">
                <a:lumMod val="75000"/>
              </a:schemeClr>
            </a:solidFill>
          </a:ln>
        </p:spPr>
        <p:txBody>
          <a:bodyPr/>
          <a:lstStyle/>
          <a:p>
            <a:pPr defTabSz="609660">
              <a:buClrTx/>
            </a:pPr>
            <a:endParaRPr lang="en-US" sz="1200" kern="1200" dirty="0">
              <a:solidFill>
                <a:prstClr val="black"/>
              </a:solidFill>
              <a:latin typeface="Calibri"/>
              <a:ea typeface="+mn-ea"/>
              <a:cs typeface="+mn-cs"/>
            </a:endParaRPr>
          </a:p>
        </p:txBody>
      </p:sp>
      <p:sp>
        <p:nvSpPr>
          <p:cNvPr id="18" name="Freeform 10"/>
          <p:cNvSpPr/>
          <p:nvPr/>
        </p:nvSpPr>
        <p:spPr>
          <a:xfrm>
            <a:off x="2814967" y="2878968"/>
            <a:ext cx="6562065" cy="880999"/>
          </a:xfrm>
          <a:custGeom>
            <a:avLst/>
            <a:gdLst/>
            <a:ahLst/>
            <a:cxnLst/>
            <a:rect l="l" t="t" r="r" b="b"/>
            <a:pathLst>
              <a:path w="3024664" h="406080">
                <a:moveTo>
                  <a:pt x="78653" y="0"/>
                </a:moveTo>
                <a:lnTo>
                  <a:pt x="2946010" y="0"/>
                </a:lnTo>
                <a:cubicBezTo>
                  <a:pt x="2989450" y="0"/>
                  <a:pt x="3024664" y="35214"/>
                  <a:pt x="3024664" y="78653"/>
                </a:cubicBezTo>
                <a:lnTo>
                  <a:pt x="3024664" y="327427"/>
                </a:lnTo>
                <a:cubicBezTo>
                  <a:pt x="3024664" y="348287"/>
                  <a:pt x="3016377" y="368293"/>
                  <a:pt x="3001627" y="383043"/>
                </a:cubicBezTo>
                <a:cubicBezTo>
                  <a:pt x="2986876" y="397794"/>
                  <a:pt x="2966871" y="406080"/>
                  <a:pt x="2946010" y="406080"/>
                </a:cubicBezTo>
                <a:lnTo>
                  <a:pt x="78653" y="406080"/>
                </a:lnTo>
                <a:cubicBezTo>
                  <a:pt x="35214" y="406080"/>
                  <a:pt x="0" y="370866"/>
                  <a:pt x="0" y="327427"/>
                </a:cubicBezTo>
                <a:lnTo>
                  <a:pt x="0" y="78653"/>
                </a:lnTo>
                <a:cubicBezTo>
                  <a:pt x="0" y="57793"/>
                  <a:pt x="8287" y="37787"/>
                  <a:pt x="23037" y="23037"/>
                </a:cubicBezTo>
                <a:cubicBezTo>
                  <a:pt x="37787" y="8287"/>
                  <a:pt x="57793" y="0"/>
                  <a:pt x="78653" y="0"/>
                </a:cubicBezTo>
                <a:close/>
              </a:path>
            </a:pathLst>
          </a:custGeom>
          <a:solidFill>
            <a:srgbClr val="FFFFFF"/>
          </a:solidFill>
          <a:ln w="57150">
            <a:solidFill>
              <a:schemeClr val="accent3">
                <a:lumMod val="75000"/>
              </a:schemeClr>
            </a:solidFill>
          </a:ln>
        </p:spPr>
        <p:txBody>
          <a:bodyPr/>
          <a:lstStyle/>
          <a:p>
            <a:pPr defTabSz="609660">
              <a:buClrTx/>
            </a:pPr>
            <a:endParaRPr lang="en-US" sz="1200" kern="1200" dirty="0">
              <a:solidFill>
                <a:prstClr val="black"/>
              </a:solidFill>
              <a:latin typeface="Calibri"/>
              <a:ea typeface="+mn-ea"/>
              <a:cs typeface="+mn-cs"/>
            </a:endParaRPr>
          </a:p>
        </p:txBody>
      </p:sp>
      <p:sp>
        <p:nvSpPr>
          <p:cNvPr id="19" name="Rectangle 18"/>
          <p:cNvSpPr/>
          <p:nvPr/>
        </p:nvSpPr>
        <p:spPr>
          <a:xfrm>
            <a:off x="1895516" y="4135759"/>
            <a:ext cx="9133794" cy="567848"/>
          </a:xfrm>
          <a:prstGeom prst="rect">
            <a:avLst/>
          </a:prstGeom>
        </p:spPr>
        <p:txBody>
          <a:bodyPr wrap="square">
            <a:spAutoFit/>
          </a:bodyPr>
          <a:lstStyle/>
          <a:p>
            <a:pPr marL="381038" indent="-381038" algn="just" defTabSz="609660">
              <a:lnSpc>
                <a:spcPct val="150000"/>
              </a:lnSpc>
              <a:buClrTx/>
              <a:buFont typeface="Wingdings" panose="05000000000000000000" pitchFamily="2" charset="2"/>
              <a:buChar char="Ø"/>
            </a:pP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vai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trò</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sống</a:t>
            </a:r>
            <a:r>
              <a:rPr lang="en-US" sz="2400" kern="1200" dirty="0">
                <a:solidFill>
                  <a:prstClr val="black"/>
                </a:solidFill>
                <a:latin typeface="+mn-lt"/>
                <a:ea typeface="+mn-ea"/>
                <a:cs typeface="Arial" panose="020B0604020202020204" pitchFamily="34" charset="0"/>
              </a:rPr>
              <a:t>.</a:t>
            </a:r>
          </a:p>
        </p:txBody>
      </p:sp>
      <p:sp>
        <p:nvSpPr>
          <p:cNvPr id="20" name="TextBox 19"/>
          <p:cNvSpPr txBox="1"/>
          <p:nvPr/>
        </p:nvSpPr>
        <p:spPr>
          <a:xfrm>
            <a:off x="3809618" y="3068744"/>
            <a:ext cx="4421724" cy="523220"/>
          </a:xfrm>
          <a:prstGeom prst="rect">
            <a:avLst/>
          </a:prstGeom>
          <a:noFill/>
        </p:spPr>
        <p:txBody>
          <a:bodyPr wrap="square" rtlCol="0">
            <a:spAutoFit/>
          </a:bodyPr>
          <a:lstStyle/>
          <a:p>
            <a:pPr algn="ctr" defTabSz="609660">
              <a:buClrTx/>
            </a:pPr>
            <a:r>
              <a:rPr lang="vi-VN" sz="2800" b="1" kern="1200" dirty="0">
                <a:solidFill>
                  <a:srgbClr val="C00000"/>
                </a:solidFill>
                <a:latin typeface="+mn-lt"/>
                <a:ea typeface="+mn-ea"/>
                <a:cs typeface="Arial" panose="020B0604020202020204" pitchFamily="34" charset="0"/>
              </a:rPr>
              <a:t>KẾT</a:t>
            </a:r>
            <a:r>
              <a:rPr lang="en-US" sz="2800" b="1" kern="1200" dirty="0">
                <a:solidFill>
                  <a:srgbClr val="C00000"/>
                </a:solidFill>
                <a:latin typeface="+mn-lt"/>
                <a:ea typeface="+mn-ea"/>
                <a:cs typeface="Arial" panose="020B0604020202020204" pitchFamily="34" charset="0"/>
              </a:rPr>
              <a:t> LUẬN</a:t>
            </a:r>
          </a:p>
        </p:txBody>
      </p:sp>
      <p:sp>
        <p:nvSpPr>
          <p:cNvPr id="21" name="Freeform 5"/>
          <p:cNvSpPr/>
          <p:nvPr/>
        </p:nvSpPr>
        <p:spPr>
          <a:xfrm rot="-178616">
            <a:off x="3029652" y="6101511"/>
            <a:ext cx="13115998" cy="3410159"/>
          </a:xfrm>
          <a:custGeom>
            <a:avLst/>
            <a:gdLst/>
            <a:ahLst/>
            <a:cxnLst/>
            <a:rect l="l" t="t" r="r" b="b"/>
            <a:pathLst>
              <a:path w="19673997" h="5115239">
                <a:moveTo>
                  <a:pt x="0" y="0"/>
                </a:moveTo>
                <a:lnTo>
                  <a:pt x="19673997" y="0"/>
                </a:lnTo>
                <a:lnTo>
                  <a:pt x="19673997" y="5115239"/>
                </a:lnTo>
                <a:lnTo>
                  <a:pt x="0" y="511523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Tree>
    <p:custDataLst>
      <p:tags r:id="rId1"/>
    </p:custData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anim calcmode="lin" valueType="num">
                                      <p:cBhvr>
                                        <p:cTn id="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2"/>
          <p:cNvSpPr txBox="1"/>
          <p:nvPr/>
        </p:nvSpPr>
        <p:spPr>
          <a:xfrm>
            <a:off x="1152957" y="1118280"/>
            <a:ext cx="9884359" cy="635495"/>
          </a:xfrm>
          <a:prstGeom prst="rect">
            <a:avLst/>
          </a:prstGeom>
        </p:spPr>
        <p:txBody>
          <a:bodyPr lIns="0" tIns="0" rIns="0" bIns="0" rtlCol="0" anchor="t">
            <a:spAutoFit/>
          </a:bodyPr>
          <a:lstStyle/>
          <a:p>
            <a:pPr algn="ctr" defTabSz="609660">
              <a:lnSpc>
                <a:spcPts val="5822"/>
              </a:lnSpc>
              <a:spcBef>
                <a:spcPct val="0"/>
              </a:spcBef>
              <a:buClrTx/>
            </a:pPr>
            <a:r>
              <a:rPr lang="vi-VN" sz="2800" b="1" kern="1200" dirty="0">
                <a:solidFill>
                  <a:schemeClr val="tx1"/>
                </a:solidFill>
                <a:latin typeface="+mn-lt"/>
                <a:ea typeface="+mn-ea"/>
                <a:cs typeface="Arial" panose="020B0604020202020204" pitchFamily="34" charset="0"/>
              </a:rPr>
              <a:t>HƯỚNG DẪN VỀ NHÀ</a:t>
            </a:r>
            <a:endParaRPr lang="en-US" sz="2800" b="1" kern="1200" dirty="0">
              <a:solidFill>
                <a:schemeClr val="tx1"/>
              </a:solidFill>
              <a:latin typeface="+mn-lt"/>
              <a:ea typeface="+mn-ea"/>
              <a:cs typeface="Arial" panose="020B0604020202020204" pitchFamily="34" charset="0"/>
            </a:endParaRPr>
          </a:p>
        </p:txBody>
      </p:sp>
      <p:sp>
        <p:nvSpPr>
          <p:cNvPr id="3" name="Freeform 3"/>
          <p:cNvSpPr/>
          <p:nvPr/>
        </p:nvSpPr>
        <p:spPr>
          <a:xfrm>
            <a:off x="-1867224" y="5838255"/>
            <a:ext cx="15924719" cy="1071299"/>
          </a:xfrm>
          <a:custGeom>
            <a:avLst/>
            <a:gdLst/>
            <a:ahLst/>
            <a:cxnLst/>
            <a:rect l="l" t="t" r="r" b="b"/>
            <a:pathLst>
              <a:path w="23887078" h="1606949">
                <a:moveTo>
                  <a:pt x="0" y="0"/>
                </a:moveTo>
                <a:lnTo>
                  <a:pt x="23887077" y="0"/>
                </a:lnTo>
                <a:lnTo>
                  <a:pt x="23887077" y="1606948"/>
                </a:lnTo>
                <a:lnTo>
                  <a:pt x="0" y="160694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grpSp>
        <p:nvGrpSpPr>
          <p:cNvPr id="8" name="Group 8"/>
          <p:cNvGrpSpPr/>
          <p:nvPr/>
        </p:nvGrpSpPr>
        <p:grpSpPr>
          <a:xfrm>
            <a:off x="1167676" y="2186422"/>
            <a:ext cx="4217125" cy="3528579"/>
            <a:chOff x="0" y="0"/>
            <a:chExt cx="8123831" cy="6292235"/>
          </a:xfrm>
          <a:solidFill>
            <a:schemeClr val="accent6">
              <a:lumMod val="20000"/>
              <a:lumOff val="80000"/>
            </a:schemeClr>
          </a:solidFill>
        </p:grpSpPr>
        <p:sp>
          <p:nvSpPr>
            <p:cNvPr id="9" name="Freeform 9"/>
            <p:cNvSpPr/>
            <p:nvPr/>
          </p:nvSpPr>
          <p:spPr>
            <a:xfrm>
              <a:off x="-1" y="0"/>
              <a:ext cx="8131491" cy="6292235"/>
            </a:xfrm>
            <a:custGeom>
              <a:avLst/>
              <a:gdLst/>
              <a:ahLst/>
              <a:cxnLst/>
              <a:rect l="l" t="t" r="r" b="b"/>
              <a:pathLst>
                <a:path w="8131491" h="6292235">
                  <a:moveTo>
                    <a:pt x="7625051" y="6275317"/>
                  </a:moveTo>
                  <a:cubicBezTo>
                    <a:pt x="7625051" y="6275317"/>
                    <a:pt x="7388055" y="6265347"/>
                    <a:pt x="7025916" y="6278791"/>
                  </a:cubicBezTo>
                  <a:cubicBezTo>
                    <a:pt x="6663778" y="6292235"/>
                    <a:pt x="490924" y="6292235"/>
                    <a:pt x="490924" y="6292235"/>
                  </a:cubicBezTo>
                  <a:cubicBezTo>
                    <a:pt x="245502" y="6292235"/>
                    <a:pt x="32509" y="6194967"/>
                    <a:pt x="31032" y="6034853"/>
                  </a:cubicBezTo>
                  <a:cubicBezTo>
                    <a:pt x="31032" y="6034853"/>
                    <a:pt x="0" y="410527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578503" y="0"/>
                    <a:pt x="7578503" y="0"/>
                  </a:cubicBezTo>
                  <a:cubicBezTo>
                    <a:pt x="7890404" y="0"/>
                    <a:pt x="8123832" y="101069"/>
                    <a:pt x="8115975" y="303616"/>
                  </a:cubicBezTo>
                  <a:cubicBezTo>
                    <a:pt x="8115975" y="303616"/>
                    <a:pt x="8113979" y="3794040"/>
                    <a:pt x="8122735" y="5335266"/>
                  </a:cubicBezTo>
                  <a:cubicBezTo>
                    <a:pt x="8131491" y="5628568"/>
                    <a:pt x="8084942" y="5961639"/>
                    <a:pt x="8084942" y="5961639"/>
                  </a:cubicBezTo>
                  <a:cubicBezTo>
                    <a:pt x="8081977" y="6141664"/>
                    <a:pt x="7870473" y="6275317"/>
                    <a:pt x="7625051" y="6275317"/>
                  </a:cubicBezTo>
                  <a:close/>
                </a:path>
              </a:pathLst>
            </a:custGeom>
            <a:grpFill/>
          </p:spPr>
          <p:txBody>
            <a:bodyPr/>
            <a:lstStyle/>
            <a:p>
              <a:pPr defTabSz="609660">
                <a:buClrTx/>
              </a:pPr>
              <a:endParaRPr lang="en-US" sz="1200" kern="1200" dirty="0">
                <a:solidFill>
                  <a:prstClr val="black"/>
                </a:solidFill>
                <a:latin typeface="Calibri"/>
                <a:ea typeface="+mn-ea"/>
                <a:cs typeface="+mn-cs"/>
              </a:endParaRPr>
            </a:p>
          </p:txBody>
        </p:sp>
      </p:grpSp>
      <p:sp>
        <p:nvSpPr>
          <p:cNvPr id="12" name="Freeform 12"/>
          <p:cNvSpPr/>
          <p:nvPr/>
        </p:nvSpPr>
        <p:spPr>
          <a:xfrm>
            <a:off x="-3957385" y="363931"/>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13" name="Freeform 13"/>
          <p:cNvSpPr/>
          <p:nvPr/>
        </p:nvSpPr>
        <p:spPr>
          <a:xfrm flipH="1">
            <a:off x="10638454" y="1123607"/>
            <a:ext cx="5337750" cy="2494185"/>
          </a:xfrm>
          <a:custGeom>
            <a:avLst/>
            <a:gdLst/>
            <a:ahLst/>
            <a:cxnLst/>
            <a:rect l="l" t="t" r="r" b="b"/>
            <a:pathLst>
              <a:path w="8006625" h="3741278">
                <a:moveTo>
                  <a:pt x="8006625" y="0"/>
                </a:moveTo>
                <a:lnTo>
                  <a:pt x="0" y="0"/>
                </a:lnTo>
                <a:lnTo>
                  <a:pt x="0" y="3741277"/>
                </a:lnTo>
                <a:lnTo>
                  <a:pt x="8006625" y="3741277"/>
                </a:lnTo>
                <a:lnTo>
                  <a:pt x="8006625"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grpSp>
        <p:nvGrpSpPr>
          <p:cNvPr id="28" name="Group 8"/>
          <p:cNvGrpSpPr/>
          <p:nvPr/>
        </p:nvGrpSpPr>
        <p:grpSpPr>
          <a:xfrm>
            <a:off x="6505425" y="2186422"/>
            <a:ext cx="4217125" cy="3528579"/>
            <a:chOff x="0" y="0"/>
            <a:chExt cx="8123831" cy="6292235"/>
          </a:xfrm>
          <a:solidFill>
            <a:schemeClr val="accent6">
              <a:lumMod val="20000"/>
              <a:lumOff val="80000"/>
            </a:schemeClr>
          </a:solidFill>
        </p:grpSpPr>
        <p:sp>
          <p:nvSpPr>
            <p:cNvPr id="29" name="Freeform 9"/>
            <p:cNvSpPr/>
            <p:nvPr/>
          </p:nvSpPr>
          <p:spPr>
            <a:xfrm>
              <a:off x="-1" y="0"/>
              <a:ext cx="8131491" cy="6292235"/>
            </a:xfrm>
            <a:custGeom>
              <a:avLst/>
              <a:gdLst/>
              <a:ahLst/>
              <a:cxnLst/>
              <a:rect l="l" t="t" r="r" b="b"/>
              <a:pathLst>
                <a:path w="8131491" h="6292235">
                  <a:moveTo>
                    <a:pt x="7625051" y="6275317"/>
                  </a:moveTo>
                  <a:cubicBezTo>
                    <a:pt x="7625051" y="6275317"/>
                    <a:pt x="7388055" y="6265347"/>
                    <a:pt x="7025916" y="6278791"/>
                  </a:cubicBezTo>
                  <a:cubicBezTo>
                    <a:pt x="6663778" y="6292235"/>
                    <a:pt x="490924" y="6292235"/>
                    <a:pt x="490924" y="6292235"/>
                  </a:cubicBezTo>
                  <a:cubicBezTo>
                    <a:pt x="245502" y="6292235"/>
                    <a:pt x="32509" y="6194967"/>
                    <a:pt x="31032" y="6034853"/>
                  </a:cubicBezTo>
                  <a:cubicBezTo>
                    <a:pt x="31032" y="6034853"/>
                    <a:pt x="0" y="410527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578503" y="0"/>
                    <a:pt x="7578503" y="0"/>
                  </a:cubicBezTo>
                  <a:cubicBezTo>
                    <a:pt x="7890404" y="0"/>
                    <a:pt x="8123832" y="101069"/>
                    <a:pt x="8115975" y="303616"/>
                  </a:cubicBezTo>
                  <a:cubicBezTo>
                    <a:pt x="8115975" y="303616"/>
                    <a:pt x="8113979" y="3794040"/>
                    <a:pt x="8122735" y="5335266"/>
                  </a:cubicBezTo>
                  <a:cubicBezTo>
                    <a:pt x="8131491" y="5628568"/>
                    <a:pt x="8084942" y="5961639"/>
                    <a:pt x="8084942" y="5961639"/>
                  </a:cubicBezTo>
                  <a:cubicBezTo>
                    <a:pt x="8081977" y="6141664"/>
                    <a:pt x="7870473" y="6275317"/>
                    <a:pt x="7625051" y="6275317"/>
                  </a:cubicBezTo>
                  <a:close/>
                </a:path>
              </a:pathLst>
            </a:custGeom>
            <a:grpFill/>
          </p:spPr>
          <p:txBody>
            <a:bodyPr/>
            <a:lstStyle/>
            <a:p>
              <a:pPr defTabSz="609660">
                <a:buClrTx/>
              </a:pPr>
              <a:endParaRPr lang="en-US" sz="1200" kern="1200" dirty="0">
                <a:solidFill>
                  <a:prstClr val="black"/>
                </a:solidFill>
                <a:latin typeface="Calibri"/>
                <a:ea typeface="+mn-ea"/>
                <a:cs typeface="+mn-cs"/>
              </a:endParaRPr>
            </a:p>
          </p:txBody>
        </p:sp>
      </p:grpSp>
      <p:sp>
        <p:nvSpPr>
          <p:cNvPr id="30" name="TextBox 29"/>
          <p:cNvSpPr txBox="1"/>
          <p:nvPr/>
        </p:nvSpPr>
        <p:spPr>
          <a:xfrm>
            <a:off x="1613275" y="2866109"/>
            <a:ext cx="3200400" cy="1121846"/>
          </a:xfrm>
          <a:prstGeom prst="rect">
            <a:avLst/>
          </a:prstGeom>
          <a:noFill/>
        </p:spPr>
        <p:txBody>
          <a:bodyPr wrap="square" rtlCol="0">
            <a:spAutoFit/>
          </a:bodyPr>
          <a:lstStyle/>
          <a:p>
            <a:pPr algn="ctr" defTabSz="609660">
              <a:lnSpc>
                <a:spcPct val="150000"/>
              </a:lnSpc>
              <a:buClrTx/>
            </a:pPr>
            <a:r>
              <a:rPr lang="vi-VN" sz="2400" kern="1200" dirty="0">
                <a:solidFill>
                  <a:schemeClr val="tx1"/>
                </a:solidFill>
                <a:latin typeface="+mn-lt"/>
                <a:ea typeface="+mn-ea"/>
                <a:cs typeface="Arial" panose="020B0604020202020204" pitchFamily="34" charset="0"/>
              </a:rPr>
              <a:t>Ôn tập kiến thức đã học trong bài</a:t>
            </a:r>
            <a:endParaRPr lang="en-US" sz="2400" kern="1200" dirty="0">
              <a:solidFill>
                <a:schemeClr val="tx1"/>
              </a:solidFill>
              <a:latin typeface="+mn-lt"/>
              <a:ea typeface="+mn-ea"/>
              <a:cs typeface="Arial" panose="020B0604020202020204" pitchFamily="34" charset="0"/>
            </a:endParaRPr>
          </a:p>
        </p:txBody>
      </p:sp>
      <p:sp>
        <p:nvSpPr>
          <p:cNvPr id="31" name="Rectangle 30"/>
          <p:cNvSpPr/>
          <p:nvPr/>
        </p:nvSpPr>
        <p:spPr>
          <a:xfrm>
            <a:off x="6660812" y="2845326"/>
            <a:ext cx="3910327" cy="2236381"/>
          </a:xfrm>
          <a:prstGeom prst="rect">
            <a:avLst/>
          </a:prstGeom>
        </p:spPr>
        <p:txBody>
          <a:bodyPr wrap="square">
            <a:spAutoFit/>
          </a:bodyPr>
          <a:lstStyle/>
          <a:p>
            <a:pPr algn="ctr" defTabSz="609660">
              <a:lnSpc>
                <a:spcPct val="150000"/>
              </a:lnSpc>
              <a:buClrTx/>
            </a:pPr>
            <a:r>
              <a:rPr lang="vi-VN" sz="2400" kern="1200" dirty="0">
                <a:solidFill>
                  <a:schemeClr val="tx1"/>
                </a:solidFill>
                <a:latin typeface="+mn-lt"/>
                <a:ea typeface="+mn-ea"/>
                <a:cs typeface="Arial" panose="020B0604020202020204" pitchFamily="34" charset="0"/>
              </a:rPr>
              <a:t>Đọc và chuẩn bị trước bài sau - </a:t>
            </a:r>
            <a:r>
              <a:rPr lang="en-US" sz="2400" b="1" kern="1200" dirty="0" err="1">
                <a:solidFill>
                  <a:schemeClr val="tx1"/>
                </a:solidFill>
                <a:latin typeface="+mn-lt"/>
                <a:ea typeface="+mn-ea"/>
                <a:cs typeface="Arial" panose="020B0604020202020204" pitchFamily="34" charset="0"/>
              </a:rPr>
              <a:t>Phần</a:t>
            </a:r>
            <a:r>
              <a:rPr lang="en-US" sz="2400" b="1" kern="1200" dirty="0">
                <a:solidFill>
                  <a:schemeClr val="tx1"/>
                </a:solidFill>
                <a:latin typeface="+mn-lt"/>
                <a:ea typeface="+mn-ea"/>
                <a:cs typeface="Arial" panose="020B0604020202020204" pitchFamily="34" charset="0"/>
              </a:rPr>
              <a:t> 2. </a:t>
            </a:r>
            <a:r>
              <a:rPr lang="en-US" sz="2400" b="1" kern="1200" dirty="0" err="1">
                <a:solidFill>
                  <a:schemeClr val="tx1"/>
                </a:solidFill>
                <a:latin typeface="+mn-lt"/>
                <a:ea typeface="+mn-ea"/>
                <a:cs typeface="Arial" panose="020B0604020202020204" pitchFamily="34" charset="0"/>
              </a:rPr>
              <a:t>Nguyên</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nhân</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gây</a:t>
            </a:r>
            <a:r>
              <a:rPr lang="en-US" sz="2400" b="1" kern="1200" dirty="0">
                <a:solidFill>
                  <a:schemeClr val="tx1"/>
                </a:solidFill>
                <a:latin typeface="+mn-lt"/>
                <a:ea typeface="+mn-ea"/>
                <a:cs typeface="Arial" panose="020B0604020202020204" pitchFamily="34" charset="0"/>
              </a:rPr>
              <a:t> ô </a:t>
            </a:r>
            <a:r>
              <a:rPr lang="en-US" sz="2400" b="1" kern="1200" dirty="0" err="1">
                <a:solidFill>
                  <a:schemeClr val="tx1"/>
                </a:solidFill>
                <a:latin typeface="+mn-lt"/>
                <a:ea typeface="+mn-ea"/>
                <a:cs typeface="Arial" panose="020B0604020202020204" pitchFamily="34" charset="0"/>
              </a:rPr>
              <a:t>nhiễm</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không</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khí</a:t>
            </a:r>
            <a:endParaRPr lang="en-US" sz="2400" b="1" kern="1200" dirty="0">
              <a:solidFill>
                <a:schemeClr val="tx1"/>
              </a:solidFill>
              <a:latin typeface="+mn-lt"/>
              <a:ea typeface="+mn-ea"/>
              <a:cs typeface="Arial" panose="020B0604020202020204" pitchFamily="34" charset="0"/>
            </a:endParaRPr>
          </a:p>
        </p:txBody>
      </p:sp>
    </p:spTree>
    <p:custDataLst>
      <p:tags r:id="rId1"/>
    </p:custData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a:hlinkClick r:id="rId3"/>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2719008" y="1693566"/>
            <a:ext cx="5867471" cy="5765528"/>
            <a:chOff x="0" y="0"/>
            <a:chExt cx="827172" cy="812800"/>
          </a:xfrm>
        </p:grpSpPr>
        <p:sp>
          <p:nvSpPr>
            <p:cNvPr id="3" name="Freeform 3"/>
            <p:cNvSpPr/>
            <p:nvPr/>
          </p:nvSpPr>
          <p:spPr>
            <a:xfrm>
              <a:off x="899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pPr defTabSz="609630">
                <a:buClrTx/>
              </a:pPr>
              <a:endParaRPr lang="en-US" sz="1200" kern="1200" dirty="0">
                <a:solidFill>
                  <a:prstClr val="black"/>
                </a:solidFill>
                <a:latin typeface="Calibri"/>
                <a:ea typeface="+mn-ea"/>
                <a:cs typeface="+mn-cs"/>
              </a:endParaRPr>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grpSp>
      <p:sp>
        <p:nvSpPr>
          <p:cNvPr id="5" name="Freeform 5"/>
          <p:cNvSpPr/>
          <p:nvPr/>
        </p:nvSpPr>
        <p:spPr>
          <a:xfrm>
            <a:off x="10098609" y="3721792"/>
            <a:ext cx="1971025" cy="2898565"/>
          </a:xfrm>
          <a:custGeom>
            <a:avLst/>
            <a:gdLst/>
            <a:ahLst/>
            <a:cxnLst/>
            <a:rect l="l" t="t" r="r" b="b"/>
            <a:pathLst>
              <a:path w="2956537" h="4347848">
                <a:moveTo>
                  <a:pt x="0" y="0"/>
                </a:moveTo>
                <a:lnTo>
                  <a:pt x="2956537" y="0"/>
                </a:lnTo>
                <a:lnTo>
                  <a:pt x="2956537" y="4347848"/>
                </a:lnTo>
                <a:lnTo>
                  <a:pt x="0" y="4347848"/>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6" name="Freeform 6"/>
          <p:cNvSpPr/>
          <p:nvPr/>
        </p:nvSpPr>
        <p:spPr>
          <a:xfrm>
            <a:off x="126686" y="3689871"/>
            <a:ext cx="1971025" cy="2898565"/>
          </a:xfrm>
          <a:custGeom>
            <a:avLst/>
            <a:gdLst/>
            <a:ahLst/>
            <a:cxnLst/>
            <a:rect l="l" t="t" r="r" b="b"/>
            <a:pathLst>
              <a:path w="2956537" h="4347848">
                <a:moveTo>
                  <a:pt x="0" y="0"/>
                </a:moveTo>
                <a:lnTo>
                  <a:pt x="2956536" y="0"/>
                </a:lnTo>
                <a:lnTo>
                  <a:pt x="2956536" y="4347848"/>
                </a:lnTo>
                <a:lnTo>
                  <a:pt x="0" y="4347848"/>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7" name="Group 7"/>
          <p:cNvGrpSpPr/>
          <p:nvPr/>
        </p:nvGrpSpPr>
        <p:grpSpPr>
          <a:xfrm>
            <a:off x="-214236" y="6478614"/>
            <a:ext cx="12835451" cy="1150505"/>
            <a:chOff x="0" y="0"/>
            <a:chExt cx="5070796" cy="454520"/>
          </a:xfrm>
        </p:grpSpPr>
        <p:sp>
          <p:nvSpPr>
            <p:cNvPr id="8" name="Freeform 8"/>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txBody>
            <a:bodyPr/>
            <a:lstStyle/>
            <a:p>
              <a:pPr defTabSz="609630">
                <a:buClrTx/>
              </a:pPr>
              <a:endParaRPr lang="en-US" sz="1200" kern="1200" dirty="0">
                <a:solidFill>
                  <a:prstClr val="black"/>
                </a:solidFill>
                <a:latin typeface="Calibri"/>
                <a:ea typeface="+mn-ea"/>
                <a:cs typeface="+mn-cs"/>
              </a:endParaRPr>
            </a:p>
          </p:txBody>
        </p:sp>
        <p:sp>
          <p:nvSpPr>
            <p:cNvPr id="9" name="TextBox 9"/>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0" name="Freeform 10"/>
          <p:cNvSpPr/>
          <p:nvPr/>
        </p:nvSpPr>
        <p:spPr>
          <a:xfrm>
            <a:off x="8686942" y="4698633"/>
            <a:ext cx="1411667" cy="1921725"/>
          </a:xfrm>
          <a:custGeom>
            <a:avLst/>
            <a:gdLst/>
            <a:ahLst/>
            <a:cxnLst/>
            <a:rect l="l" t="t" r="r" b="b"/>
            <a:pathLst>
              <a:path w="2117500" h="2882587">
                <a:moveTo>
                  <a:pt x="0" y="0"/>
                </a:moveTo>
                <a:lnTo>
                  <a:pt x="2117500" y="0"/>
                </a:lnTo>
                <a:lnTo>
                  <a:pt x="2117500" y="2882587"/>
                </a:lnTo>
                <a:lnTo>
                  <a:pt x="0" y="2882587"/>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a:off x="1918249" y="4627864"/>
            <a:ext cx="1493286" cy="2063262"/>
          </a:xfrm>
          <a:custGeom>
            <a:avLst/>
            <a:gdLst/>
            <a:ahLst/>
            <a:cxnLst/>
            <a:rect l="l" t="t" r="r" b="b"/>
            <a:pathLst>
              <a:path w="2239929" h="3094893">
                <a:moveTo>
                  <a:pt x="0" y="0"/>
                </a:moveTo>
                <a:lnTo>
                  <a:pt x="2239928" y="0"/>
                </a:lnTo>
                <a:lnTo>
                  <a:pt x="2239928" y="3094893"/>
                </a:lnTo>
                <a:lnTo>
                  <a:pt x="0" y="3094893"/>
                </a:lnTo>
                <a:lnTo>
                  <a:pt x="0" y="0"/>
                </a:lnTo>
                <a:close/>
              </a:path>
            </a:pathLst>
          </a:custGeom>
          <a:blipFill>
            <a:blip r:embed="rId5"/>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3" name="Freeform 13"/>
          <p:cNvSpPr/>
          <p:nvPr/>
        </p:nvSpPr>
        <p:spPr>
          <a:xfrm>
            <a:off x="202424" y="1892660"/>
            <a:ext cx="2088932" cy="1091467"/>
          </a:xfrm>
          <a:custGeom>
            <a:avLst/>
            <a:gdLst/>
            <a:ahLst/>
            <a:cxnLst/>
            <a:rect l="l" t="t" r="r" b="b"/>
            <a:pathLst>
              <a:path w="3133398" h="1637200">
                <a:moveTo>
                  <a:pt x="0" y="0"/>
                </a:moveTo>
                <a:lnTo>
                  <a:pt x="3133398" y="0"/>
                </a:lnTo>
                <a:lnTo>
                  <a:pt x="3133398" y="1637200"/>
                </a:lnTo>
                <a:lnTo>
                  <a:pt x="0" y="1637200"/>
                </a:lnTo>
                <a:lnTo>
                  <a:pt x="0" y="0"/>
                </a:lnTo>
                <a:close/>
              </a:path>
            </a:pathLst>
          </a:custGeom>
          <a:blipFill>
            <a:blip r:embed="rId6"/>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a:off x="9854298" y="2159164"/>
            <a:ext cx="1806897" cy="894414"/>
          </a:xfrm>
          <a:custGeom>
            <a:avLst/>
            <a:gdLst/>
            <a:ahLst/>
            <a:cxnLst/>
            <a:rect l="l" t="t" r="r" b="b"/>
            <a:pathLst>
              <a:path w="2710345" h="1341621">
                <a:moveTo>
                  <a:pt x="0" y="0"/>
                </a:moveTo>
                <a:lnTo>
                  <a:pt x="2710345" y="0"/>
                </a:lnTo>
                <a:lnTo>
                  <a:pt x="2710345" y="1341621"/>
                </a:lnTo>
                <a:lnTo>
                  <a:pt x="0" y="1341621"/>
                </a:lnTo>
                <a:lnTo>
                  <a:pt x="0" y="0"/>
                </a:lnTo>
                <a:close/>
              </a:path>
            </a:pathLst>
          </a:custGeom>
          <a:blipFill>
            <a:blip r:embed="rId7"/>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TextBox 15"/>
          <p:cNvSpPr txBox="1"/>
          <p:nvPr/>
        </p:nvSpPr>
        <p:spPr>
          <a:xfrm>
            <a:off x="3213068" y="2930977"/>
            <a:ext cx="4894969" cy="931473"/>
          </a:xfrm>
          <a:prstGeom prst="rect">
            <a:avLst/>
          </a:prstGeom>
        </p:spPr>
        <p:txBody>
          <a:bodyPr wrap="square" lIns="0" tIns="0" rIns="0" bIns="0" rtlCol="0" anchor="t">
            <a:spAutoFit/>
          </a:bodyPr>
          <a:lstStyle/>
          <a:p>
            <a:pPr algn="ctr" defTabSz="609630">
              <a:lnSpc>
                <a:spcPts val="8250"/>
              </a:lnSpc>
              <a:buClrTx/>
            </a:pPr>
            <a:r>
              <a:rPr lang="vi-VN" sz="4800" b="1" kern="1200" dirty="0">
                <a:solidFill>
                  <a:srgbClr val="C00000"/>
                </a:solidFill>
                <a:latin typeface="+mn-lt"/>
                <a:ea typeface="+mn-ea"/>
                <a:cs typeface="Arial" panose="020B0604020202020204" pitchFamily="34" charset="0"/>
              </a:rPr>
              <a:t>01</a:t>
            </a:r>
            <a:endParaRPr lang="en-US" sz="4800" b="1" kern="1200" dirty="0">
              <a:solidFill>
                <a:srgbClr val="C00000"/>
              </a:solidFill>
              <a:latin typeface="+mn-lt"/>
              <a:ea typeface="+mn-ea"/>
              <a:cs typeface="Arial" panose="020B0604020202020204" pitchFamily="34" charset="0"/>
            </a:endParaRPr>
          </a:p>
        </p:txBody>
      </p:sp>
      <p:sp>
        <p:nvSpPr>
          <p:cNvPr id="17" name="Rectangle 16"/>
          <p:cNvSpPr/>
          <p:nvPr/>
        </p:nvSpPr>
        <p:spPr>
          <a:xfrm>
            <a:off x="3155622" y="4007721"/>
            <a:ext cx="5044307" cy="654731"/>
          </a:xfrm>
          <a:prstGeom prst="rect">
            <a:avLst/>
          </a:prstGeom>
        </p:spPr>
        <p:txBody>
          <a:bodyPr wrap="square">
            <a:spAutoFit/>
          </a:bodyPr>
          <a:lstStyle/>
          <a:p>
            <a:pPr algn="ctr" defTabSz="609630">
              <a:lnSpc>
                <a:spcPct val="150000"/>
              </a:lnSpc>
              <a:buClrTx/>
            </a:pPr>
            <a:r>
              <a:rPr lang="en-US" sz="2800" b="1" kern="1200" dirty="0">
                <a:solidFill>
                  <a:srgbClr val="4F81BD">
                    <a:lumMod val="50000"/>
                  </a:srgbClr>
                </a:solidFill>
                <a:latin typeface="+mn-lt"/>
                <a:ea typeface="+mn-ea"/>
                <a:cs typeface="Arial" panose="020B0604020202020204" pitchFamily="34" charset="0"/>
              </a:rPr>
              <a:t>VAI TRÒ CỦA KHÔNG KHÍ</a:t>
            </a:r>
          </a:p>
        </p:txBody>
      </p:sp>
    </p:spTree>
    <p:custDataLst>
      <p:tags r:id="rId1"/>
    </p:custDataLst>
    <p:extLst>
      <p:ext uri="{BB962C8B-B14F-4D97-AF65-F5344CB8AC3E}">
        <p14:creationId xmlns:p14="http://schemas.microsoft.com/office/powerpoint/2010/main" val="1446796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13"/>
          <p:cNvSpPr/>
          <p:nvPr/>
        </p:nvSpPr>
        <p:spPr>
          <a:xfrm>
            <a:off x="-2780606" y="1291511"/>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a:off x="9727707" y="685800"/>
            <a:ext cx="5337750" cy="2494185"/>
          </a:xfrm>
          <a:custGeom>
            <a:avLst/>
            <a:gdLst/>
            <a:ahLst/>
            <a:cxnLst/>
            <a:rect l="l" t="t" r="r" b="b"/>
            <a:pathLst>
              <a:path w="8006625" h="3741278">
                <a:moveTo>
                  <a:pt x="0" y="0"/>
                </a:moveTo>
                <a:lnTo>
                  <a:pt x="8006625" y="0"/>
                </a:lnTo>
                <a:lnTo>
                  <a:pt x="8006625" y="3741278"/>
                </a:lnTo>
                <a:lnTo>
                  <a:pt x="0" y="374127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a:off x="-1867222" y="5947989"/>
            <a:ext cx="15924719" cy="1071299"/>
          </a:xfrm>
          <a:custGeom>
            <a:avLst/>
            <a:gdLst/>
            <a:ahLst/>
            <a:cxnLst/>
            <a:rect l="l" t="t" r="r" b="b"/>
            <a:pathLst>
              <a:path w="23887078" h="1606949">
                <a:moveTo>
                  <a:pt x="0" y="0"/>
                </a:moveTo>
                <a:lnTo>
                  <a:pt x="23887077" y="0"/>
                </a:lnTo>
                <a:lnTo>
                  <a:pt x="23887077" y="1606948"/>
                </a:lnTo>
                <a:lnTo>
                  <a:pt x="0" y="16069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3" name="Freeform 23"/>
          <p:cNvSpPr/>
          <p:nvPr/>
        </p:nvSpPr>
        <p:spPr>
          <a:xfrm>
            <a:off x="10641091" y="1922584"/>
            <a:ext cx="6772191" cy="5109925"/>
          </a:xfrm>
          <a:custGeom>
            <a:avLst/>
            <a:gdLst/>
            <a:ahLst/>
            <a:cxnLst/>
            <a:rect l="l" t="t" r="r" b="b"/>
            <a:pathLst>
              <a:path w="10158286" h="7664888">
                <a:moveTo>
                  <a:pt x="0" y="0"/>
                </a:moveTo>
                <a:lnTo>
                  <a:pt x="10158286" y="0"/>
                </a:lnTo>
                <a:lnTo>
                  <a:pt x="10158286" y="7664888"/>
                </a:lnTo>
                <a:lnTo>
                  <a:pt x="0" y="76648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5" name="Freeform 7"/>
          <p:cNvSpPr/>
          <p:nvPr/>
        </p:nvSpPr>
        <p:spPr>
          <a:xfrm>
            <a:off x="1162690" y="2764221"/>
            <a:ext cx="9866621" cy="3407979"/>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a:solidFill>
              <a:schemeClr val="accent3">
                <a:lumMod val="75000"/>
              </a:schemeClr>
            </a:solidFill>
          </a:ln>
        </p:spPr>
        <p:txBody>
          <a:bodyPr/>
          <a:lstStyle/>
          <a:p>
            <a:pPr defTabSz="609630">
              <a:buClrTx/>
            </a:pPr>
            <a:endParaRPr lang="en-US" sz="1200" kern="1200" dirty="0">
              <a:solidFill>
                <a:prstClr val="black"/>
              </a:solidFill>
              <a:latin typeface="Calibri"/>
              <a:ea typeface="+mn-ea"/>
              <a:cs typeface="+mn-cs"/>
            </a:endParaRPr>
          </a:p>
        </p:txBody>
      </p:sp>
      <p:sp>
        <p:nvSpPr>
          <p:cNvPr id="28" name="Freeform 10"/>
          <p:cNvSpPr/>
          <p:nvPr/>
        </p:nvSpPr>
        <p:spPr>
          <a:xfrm>
            <a:off x="2814104" y="1648691"/>
            <a:ext cx="6562065" cy="880999"/>
          </a:xfrm>
          <a:custGeom>
            <a:avLst/>
            <a:gdLst/>
            <a:ahLst/>
            <a:cxnLst/>
            <a:rect l="l" t="t" r="r" b="b"/>
            <a:pathLst>
              <a:path w="3024664" h="406080">
                <a:moveTo>
                  <a:pt x="78653" y="0"/>
                </a:moveTo>
                <a:lnTo>
                  <a:pt x="2946010" y="0"/>
                </a:lnTo>
                <a:cubicBezTo>
                  <a:pt x="2989450" y="0"/>
                  <a:pt x="3024664" y="35214"/>
                  <a:pt x="3024664" y="78653"/>
                </a:cubicBezTo>
                <a:lnTo>
                  <a:pt x="3024664" y="327427"/>
                </a:lnTo>
                <a:cubicBezTo>
                  <a:pt x="3024664" y="348287"/>
                  <a:pt x="3016377" y="368293"/>
                  <a:pt x="3001627" y="383043"/>
                </a:cubicBezTo>
                <a:cubicBezTo>
                  <a:pt x="2986876" y="397794"/>
                  <a:pt x="2966871" y="406080"/>
                  <a:pt x="2946010" y="406080"/>
                </a:cubicBezTo>
                <a:lnTo>
                  <a:pt x="78653" y="406080"/>
                </a:lnTo>
                <a:cubicBezTo>
                  <a:pt x="35214" y="406080"/>
                  <a:pt x="0" y="370866"/>
                  <a:pt x="0" y="327427"/>
                </a:cubicBezTo>
                <a:lnTo>
                  <a:pt x="0" y="78653"/>
                </a:lnTo>
                <a:cubicBezTo>
                  <a:pt x="0" y="57793"/>
                  <a:pt x="8287" y="37787"/>
                  <a:pt x="23037" y="23037"/>
                </a:cubicBezTo>
                <a:cubicBezTo>
                  <a:pt x="37787" y="8287"/>
                  <a:pt x="57793" y="0"/>
                  <a:pt x="78653" y="0"/>
                </a:cubicBezTo>
                <a:close/>
              </a:path>
            </a:pathLst>
          </a:custGeom>
          <a:solidFill>
            <a:srgbClr val="FFFFFF"/>
          </a:solidFill>
          <a:ln w="57150">
            <a:solidFill>
              <a:schemeClr val="accent3">
                <a:lumMod val="75000"/>
              </a:schemeClr>
            </a:solidFill>
          </a:ln>
        </p:spPr>
        <p:txBody>
          <a:bodyPr/>
          <a:lstStyle/>
          <a:p>
            <a:pPr defTabSz="609630">
              <a:buClrTx/>
            </a:pPr>
            <a:endParaRPr lang="en-US" sz="1200" kern="1200" dirty="0">
              <a:solidFill>
                <a:prstClr val="black"/>
              </a:solidFill>
              <a:latin typeface="Calibri"/>
              <a:ea typeface="+mn-ea"/>
              <a:cs typeface="+mn-cs"/>
            </a:endParaRPr>
          </a:p>
        </p:txBody>
      </p:sp>
      <p:sp>
        <p:nvSpPr>
          <p:cNvPr id="30" name="TextBox 29"/>
          <p:cNvSpPr txBox="1"/>
          <p:nvPr/>
        </p:nvSpPr>
        <p:spPr>
          <a:xfrm>
            <a:off x="3632054" y="1862126"/>
            <a:ext cx="4539673" cy="523220"/>
          </a:xfrm>
          <a:prstGeom prst="rect">
            <a:avLst/>
          </a:prstGeom>
          <a:noFill/>
        </p:spPr>
        <p:txBody>
          <a:bodyPr wrap="square" rtlCol="0">
            <a:spAutoFit/>
          </a:bodyPr>
          <a:lstStyle/>
          <a:p>
            <a:pPr algn="ctr" defTabSz="609630">
              <a:buClrTx/>
            </a:pPr>
            <a:r>
              <a:rPr lang="vi-VN" sz="2800" b="1" kern="1200" dirty="0">
                <a:solidFill>
                  <a:srgbClr val="C00000"/>
                </a:solidFill>
                <a:latin typeface="+mn-lt"/>
                <a:ea typeface="+mn-ea"/>
                <a:cs typeface="Arial" panose="020B0604020202020204" pitchFamily="34" charset="0"/>
              </a:rPr>
              <a:t>GHI NHỚ</a:t>
            </a:r>
            <a:endParaRPr lang="en-US" sz="2800" b="1" kern="1200" dirty="0">
              <a:solidFill>
                <a:srgbClr val="C00000"/>
              </a:solidFill>
              <a:latin typeface="+mn-lt"/>
              <a:ea typeface="+mn-ea"/>
              <a:cs typeface="Arial" panose="020B0604020202020204" pitchFamily="34" charset="0"/>
            </a:endParaRPr>
          </a:p>
        </p:txBody>
      </p:sp>
      <p:sp>
        <p:nvSpPr>
          <p:cNvPr id="31" name="Rectangle 30"/>
          <p:cNvSpPr/>
          <p:nvPr/>
        </p:nvSpPr>
        <p:spPr>
          <a:xfrm>
            <a:off x="1891889" y="4087463"/>
            <a:ext cx="5271360" cy="1121846"/>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duy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Nếu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khí</a:t>
            </a:r>
            <a:r>
              <a:rPr lang="en-US" sz="2400" kern="1200" dirty="0">
                <a:solidFill>
                  <a:prstClr val="black"/>
                </a:solidFill>
                <a:latin typeface="+mn-lt"/>
                <a:ea typeface="+mn-ea"/>
                <a:cs typeface="Arial" panose="020B0604020202020204" pitchFamily="34" charset="0"/>
              </a:rPr>
              <a:t> ô-xi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không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sự</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cháy</a:t>
            </a:r>
            <a:r>
              <a:rPr lang="en-US" sz="2400" kern="1200" dirty="0">
                <a:solidFill>
                  <a:prstClr val="black"/>
                </a:solidFill>
                <a:latin typeface="+mn-lt"/>
                <a:ea typeface="+mn-ea"/>
                <a:cs typeface="Arial" panose="020B0604020202020204" pitchFamily="34" charset="0"/>
              </a:rPr>
              <a:t>.</a:t>
            </a:r>
          </a:p>
        </p:txBody>
      </p:sp>
      <p:sp>
        <p:nvSpPr>
          <p:cNvPr id="32" name="TextBox 31"/>
          <p:cNvSpPr txBox="1"/>
          <p:nvPr/>
        </p:nvSpPr>
        <p:spPr>
          <a:xfrm>
            <a:off x="1891888" y="3441296"/>
            <a:ext cx="5598801" cy="461665"/>
          </a:xfrm>
          <a:prstGeom prst="rect">
            <a:avLst/>
          </a:prstGeom>
          <a:noFill/>
        </p:spPr>
        <p:txBody>
          <a:bodyPr wrap="square" rtlCol="0">
            <a:spAutoFit/>
          </a:bodyPr>
          <a:lstStyle/>
          <a:p>
            <a:pPr defTabSz="609630">
              <a:buClrTx/>
            </a:pPr>
            <a:r>
              <a:rPr lang="vi-VN" sz="2400" b="1" kern="1200" dirty="0">
                <a:solidFill>
                  <a:srgbClr val="F79646">
                    <a:lumMod val="75000"/>
                  </a:srgbClr>
                </a:solidFill>
                <a:latin typeface="+mn-lt"/>
                <a:ea typeface="+mn-ea"/>
                <a:cs typeface="Arial" panose="020B0604020202020204" pitchFamily="34" charset="0"/>
              </a:rPr>
              <a:t>Không khí cần cho sự cháy</a:t>
            </a:r>
            <a:endParaRPr lang="en-US" sz="2400" b="1" kern="1200" dirty="0">
              <a:solidFill>
                <a:srgbClr val="F79646">
                  <a:lumMod val="75000"/>
                </a:srgbClr>
              </a:solidFill>
              <a:latin typeface="+mn-lt"/>
              <a:ea typeface="+mn-ea"/>
              <a:cs typeface="Arial" panose="020B0604020202020204" pitchFamily="34" charset="0"/>
            </a:endParaRPr>
          </a:p>
        </p:txBody>
      </p:sp>
      <p:pic>
        <p:nvPicPr>
          <p:cNvPr id="33" name="Picture 32"/>
          <p:cNvPicPr>
            <a:picLocks noChangeAspect="1"/>
          </p:cNvPicPr>
          <p:nvPr/>
        </p:nvPicPr>
        <p:blipFill>
          <a:blip r:embed="rId10"/>
          <a:stretch>
            <a:fillRect/>
          </a:stretch>
        </p:blipFill>
        <p:spPr>
          <a:xfrm>
            <a:off x="7540274" y="3068738"/>
            <a:ext cx="2291951" cy="2727745"/>
          </a:xfrm>
          <a:prstGeom prst="rect">
            <a:avLst/>
          </a:prstGeom>
        </p:spPr>
      </p:pic>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p:cNvSpPr txBox="1"/>
          <p:nvPr/>
        </p:nvSpPr>
        <p:spPr>
          <a:xfrm>
            <a:off x="744471" y="1437694"/>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2" name="Freeform 12"/>
          <p:cNvSpPr/>
          <p:nvPr/>
        </p:nvSpPr>
        <p:spPr>
          <a:xfrm>
            <a:off x="10820400" y="2602015"/>
            <a:ext cx="1116417" cy="583328"/>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6" name="Rectangle 15"/>
          <p:cNvSpPr/>
          <p:nvPr/>
        </p:nvSpPr>
        <p:spPr>
          <a:xfrm>
            <a:off x="3261568" y="1599496"/>
            <a:ext cx="7829387" cy="543675"/>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47360" y="2343189"/>
            <a:ext cx="2286000" cy="808310"/>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Chuẩn bị:</a:t>
            </a:r>
            <a:endParaRPr lang="en-US" sz="2400" b="1" kern="1200" dirty="0">
              <a:solidFill>
                <a:prstClr val="white"/>
              </a:solidFill>
              <a:cs typeface="Arial" panose="020B0604020202020204" pitchFamily="34" charset="0"/>
            </a:endParaRPr>
          </a:p>
        </p:txBody>
      </p:sp>
      <p:grpSp>
        <p:nvGrpSpPr>
          <p:cNvPr id="31" name="Group 30"/>
          <p:cNvGrpSpPr/>
          <p:nvPr/>
        </p:nvGrpSpPr>
        <p:grpSpPr>
          <a:xfrm>
            <a:off x="1006488" y="3200279"/>
            <a:ext cx="4616694" cy="2899487"/>
            <a:chOff x="1337220" y="4329397"/>
            <a:chExt cx="6925041" cy="4349231"/>
          </a:xfrm>
        </p:grpSpPr>
        <p:grpSp>
          <p:nvGrpSpPr>
            <p:cNvPr id="26" name="Group 25"/>
            <p:cNvGrpSpPr/>
            <p:nvPr/>
          </p:nvGrpSpPr>
          <p:grpSpPr>
            <a:xfrm>
              <a:off x="1337220" y="4347177"/>
              <a:ext cx="1571230" cy="3142462"/>
              <a:chOff x="2362200" y="4452971"/>
              <a:chExt cx="1571230" cy="3142462"/>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4452971"/>
                <a:ext cx="1571230" cy="3142462"/>
              </a:xfrm>
              <a:prstGeom prst="rect">
                <a:avLst/>
              </a:prstGeom>
            </p:spPr>
          </p:pic>
          <p:sp>
            <p:nvSpPr>
              <p:cNvPr id="23" name="TextBox 22"/>
              <p:cNvSpPr txBox="1"/>
              <p:nvPr/>
            </p:nvSpPr>
            <p:spPr>
              <a:xfrm>
                <a:off x="2764744" y="6236460"/>
                <a:ext cx="664255"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A</a:t>
                </a:r>
                <a:endParaRPr lang="en-US" sz="2400" kern="1200" dirty="0">
                  <a:solidFill>
                    <a:prstClr val="black"/>
                  </a:solidFill>
                  <a:latin typeface="+mn-lt"/>
                  <a:ea typeface="+mn-ea"/>
                  <a:cs typeface="Arial" panose="020B0604020202020204" pitchFamily="34" charset="0"/>
                </a:endParaRPr>
              </a:p>
            </p:txBody>
          </p:sp>
        </p:grpSp>
        <p:grpSp>
          <p:nvGrpSpPr>
            <p:cNvPr id="27" name="Group 26"/>
            <p:cNvGrpSpPr/>
            <p:nvPr/>
          </p:nvGrpSpPr>
          <p:grpSpPr>
            <a:xfrm>
              <a:off x="3964673" y="4329397"/>
              <a:ext cx="1571230" cy="3142462"/>
              <a:chOff x="4989653" y="4435191"/>
              <a:chExt cx="1571230" cy="3142462"/>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653" y="4435191"/>
                <a:ext cx="1571230" cy="3142462"/>
              </a:xfrm>
              <a:prstGeom prst="rect">
                <a:avLst/>
              </a:prstGeom>
            </p:spPr>
          </p:pic>
          <p:sp>
            <p:nvSpPr>
              <p:cNvPr id="24" name="TextBox 23"/>
              <p:cNvSpPr txBox="1"/>
              <p:nvPr/>
            </p:nvSpPr>
            <p:spPr>
              <a:xfrm>
                <a:off x="5412693" y="6236458"/>
                <a:ext cx="664255"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B</a:t>
                </a:r>
                <a:endParaRPr lang="en-US" sz="2400" kern="1200" dirty="0">
                  <a:solidFill>
                    <a:prstClr val="black"/>
                  </a:solidFill>
                  <a:latin typeface="+mn-lt"/>
                  <a:ea typeface="+mn-ea"/>
                  <a:cs typeface="Arial" panose="020B0604020202020204" pitchFamily="34" charset="0"/>
                </a:endParaRPr>
              </a:p>
            </p:txBody>
          </p:sp>
        </p:grpSp>
        <p:grpSp>
          <p:nvGrpSpPr>
            <p:cNvPr id="28" name="Group 27"/>
            <p:cNvGrpSpPr/>
            <p:nvPr/>
          </p:nvGrpSpPr>
          <p:grpSpPr>
            <a:xfrm>
              <a:off x="6592126" y="4329397"/>
              <a:ext cx="1571230" cy="3142462"/>
              <a:chOff x="7617106" y="4435191"/>
              <a:chExt cx="1571230" cy="3142462"/>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7106" y="4435191"/>
                <a:ext cx="1571230" cy="3142462"/>
              </a:xfrm>
              <a:prstGeom prst="rect">
                <a:avLst/>
              </a:prstGeom>
            </p:spPr>
          </p:pic>
          <p:sp>
            <p:nvSpPr>
              <p:cNvPr id="25" name="TextBox 24"/>
              <p:cNvSpPr txBox="1"/>
              <p:nvPr/>
            </p:nvSpPr>
            <p:spPr>
              <a:xfrm>
                <a:off x="8070593" y="6236458"/>
                <a:ext cx="664255"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C</a:t>
                </a:r>
                <a:endParaRPr lang="en-US" sz="2400" kern="1200" dirty="0">
                  <a:solidFill>
                    <a:prstClr val="black"/>
                  </a:solidFill>
                  <a:latin typeface="+mn-lt"/>
                  <a:ea typeface="+mn-ea"/>
                  <a:cs typeface="Arial" panose="020B0604020202020204" pitchFamily="34" charset="0"/>
                </a:endParaRPr>
              </a:p>
            </p:txBody>
          </p:sp>
        </p:grpSp>
        <p:sp>
          <p:nvSpPr>
            <p:cNvPr id="29" name="TextBox 28"/>
            <p:cNvSpPr txBox="1"/>
            <p:nvPr/>
          </p:nvSpPr>
          <p:spPr>
            <a:xfrm>
              <a:off x="1354788" y="7986130"/>
              <a:ext cx="6907473" cy="692498"/>
            </a:xfrm>
            <a:prstGeom prst="rect">
              <a:avLst/>
            </a:prstGeom>
            <a:noFill/>
          </p:spPr>
          <p:txBody>
            <a:bodyPr wrap="square" rtlCol="0">
              <a:spAutoFit/>
            </a:bodyPr>
            <a:lstStyle/>
            <a:p>
              <a:pPr algn="ctr" defTabSz="609630">
                <a:buClrTx/>
              </a:pPr>
              <a:r>
                <a:rPr lang="vi-VN" sz="2400" kern="1200" dirty="0">
                  <a:solidFill>
                    <a:prstClr val="black"/>
                  </a:solidFill>
                  <a:latin typeface="+mn-lt"/>
                  <a:ea typeface="+mn-ea"/>
                  <a:cs typeface="Arial" panose="020B0604020202020204" pitchFamily="34" charset="0"/>
                </a:rPr>
                <a:t>3 cây nến A, B, C giống nhau</a:t>
              </a:r>
              <a:endParaRPr lang="en-US" sz="2400" kern="1200" dirty="0">
                <a:solidFill>
                  <a:prstClr val="black"/>
                </a:solidFill>
                <a:latin typeface="+mn-lt"/>
                <a:ea typeface="+mn-ea"/>
                <a:cs typeface="Arial" panose="020B0604020202020204" pitchFamily="34" charset="0"/>
              </a:endParaRPr>
            </a:p>
          </p:txBody>
        </p:sp>
      </p:grpSp>
      <p:grpSp>
        <p:nvGrpSpPr>
          <p:cNvPr id="32" name="Group 31"/>
          <p:cNvGrpSpPr/>
          <p:nvPr/>
        </p:nvGrpSpPr>
        <p:grpSpPr>
          <a:xfrm>
            <a:off x="6445739" y="2192688"/>
            <a:ext cx="4604982" cy="4487129"/>
            <a:chOff x="9496096" y="2523063"/>
            <a:chExt cx="7205241" cy="7020841"/>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3215" y="3443333"/>
              <a:ext cx="3114675" cy="432435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2754" y="2523063"/>
              <a:ext cx="4008583" cy="5244620"/>
            </a:xfrm>
            <a:prstGeom prst="rect">
              <a:avLst/>
            </a:prstGeom>
          </p:spPr>
        </p:pic>
        <p:sp>
          <p:nvSpPr>
            <p:cNvPr id="30" name="Rectangle 29"/>
            <p:cNvSpPr/>
            <p:nvPr/>
          </p:nvSpPr>
          <p:spPr>
            <a:xfrm>
              <a:off x="9496096" y="7788594"/>
              <a:ext cx="7205241" cy="1755310"/>
            </a:xfrm>
            <a:prstGeom prst="rect">
              <a:avLst/>
            </a:prstGeom>
          </p:spPr>
          <p:txBody>
            <a:bodyPr wrap="square">
              <a:spAutoFit/>
            </a:bodyPr>
            <a:lstStyle/>
            <a:p>
              <a:pPr algn="ctr" defTabSz="609630">
                <a:lnSpc>
                  <a:spcPct val="150000"/>
                </a:lnSpc>
                <a:buClrTx/>
              </a:pPr>
              <a:r>
                <a:rPr lang="vi-VN" sz="2400" kern="1200" dirty="0">
                  <a:solidFill>
                    <a:prstClr val="black"/>
                  </a:solidFill>
                  <a:latin typeface="+mn-lt"/>
                  <a:ea typeface="+mn-ea"/>
                  <a:cs typeface="Arial" panose="020B0604020202020204" pitchFamily="34" charset="0"/>
                </a:rPr>
                <a:t>2 cốc thuỷ tinh có kích thước khác nhau</a:t>
              </a:r>
              <a:endParaRPr lang="en-US" sz="2400" kern="1200" dirty="0">
                <a:solidFill>
                  <a:prstClr val="black"/>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538953237"/>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sp>
        <p:nvSpPr>
          <p:cNvPr id="2" name="Rectangle 1"/>
          <p:cNvSpPr/>
          <p:nvPr/>
        </p:nvSpPr>
        <p:spPr>
          <a:xfrm>
            <a:off x="6706233" y="2376203"/>
            <a:ext cx="5125481" cy="3891835"/>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Đốt cho ba cây nến cháy. Sau đó, đồng thời úp cốc thuỷ tinh nhỏ lên cây nến B và cốc thuỷ tinh to lên cây nến C (hình 1). Quan sát và cho biết cây nến nào cháy lâu hơn.</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Giải thích kết quả.</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spTree>
    <p:custDataLst>
      <p:tags r:id="rId1"/>
    </p:custDataLst>
    <p:extLst>
      <p:ext uri="{BB962C8B-B14F-4D97-AF65-F5344CB8AC3E}">
        <p14:creationId xmlns:p14="http://schemas.microsoft.com/office/powerpoint/2010/main" val="1286885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anim calcmode="lin" valueType="num">
                                      <p:cBhvr>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sp>
        <p:nvSpPr>
          <p:cNvPr id="3" name="Rectangle 2">
            <a:extLst>
              <a:ext uri="{FF2B5EF4-FFF2-40B4-BE49-F238E27FC236}">
                <a16:creationId xmlns:a16="http://schemas.microsoft.com/office/drawing/2014/main" id="{A591238E-0E22-29F9-72E0-9DEBE18565D5}"/>
              </a:ext>
            </a:extLst>
          </p:cNvPr>
          <p:cNvSpPr/>
          <p:nvPr/>
        </p:nvSpPr>
        <p:spPr>
          <a:xfrm>
            <a:off x="6706233" y="2322050"/>
            <a:ext cx="5358101" cy="1121846"/>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en-US" sz="2400" kern="1200" dirty="0" err="1">
                <a:solidFill>
                  <a:srgbClr val="002060"/>
                </a:solidFill>
                <a:latin typeface="+mn-lt"/>
                <a:ea typeface="+mn-ea"/>
                <a:cs typeface="Arial" panose="020B0604020202020204" pitchFamily="34" charset="0"/>
              </a:rPr>
              <a:t>Cây</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nến</a:t>
            </a:r>
            <a:r>
              <a:rPr lang="en-US" sz="2400" kern="1200" dirty="0">
                <a:solidFill>
                  <a:srgbClr val="002060"/>
                </a:solidFill>
                <a:latin typeface="+mn-lt"/>
                <a:ea typeface="+mn-ea"/>
                <a:cs typeface="Arial" panose="020B0604020202020204" pitchFamily="34" charset="0"/>
              </a:rPr>
              <a:t> A </a:t>
            </a:r>
            <a:r>
              <a:rPr lang="en-US" sz="2400" kern="1200" dirty="0" err="1">
                <a:solidFill>
                  <a:srgbClr val="002060"/>
                </a:solidFill>
                <a:latin typeface="+mn-lt"/>
                <a:ea typeface="+mn-ea"/>
                <a:cs typeface="Arial" panose="020B0604020202020204" pitchFamily="34" charset="0"/>
              </a:rPr>
              <a:t>cháy</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lâu</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nhất</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vì</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không</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bị</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úp</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cốc</a:t>
            </a:r>
            <a:r>
              <a:rPr lang="en-US" sz="2400" kern="1200" dirty="0">
                <a:solidFill>
                  <a:srgbClr val="002060"/>
                </a:solidFill>
                <a:latin typeface="+mn-lt"/>
                <a:ea typeface="+mn-ea"/>
                <a:cs typeface="Arial" panose="020B0604020202020204" pitchFamily="34" charset="0"/>
              </a:rPr>
              <a:t>.</a:t>
            </a:r>
          </a:p>
        </p:txBody>
      </p:sp>
      <p:sp>
        <p:nvSpPr>
          <p:cNvPr id="6" name="Rectangle 5">
            <a:extLst>
              <a:ext uri="{FF2B5EF4-FFF2-40B4-BE49-F238E27FC236}">
                <a16:creationId xmlns:a16="http://schemas.microsoft.com/office/drawing/2014/main" id="{6E020A80-C262-15D9-9ACA-713CE78AE14D}"/>
              </a:ext>
            </a:extLst>
          </p:cNvPr>
          <p:cNvSpPr/>
          <p:nvPr/>
        </p:nvSpPr>
        <p:spPr>
          <a:xfrm>
            <a:off x="6706233" y="3751391"/>
            <a:ext cx="5382728"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vi-VN" sz="2400" kern="1200" dirty="0">
                <a:solidFill>
                  <a:srgbClr val="002060"/>
                </a:solidFill>
                <a:latin typeface="+mn-lt"/>
                <a:ea typeface="+mn-ea"/>
                <a:cs typeface="Arial" panose="020B0604020202020204" pitchFamily="34" charset="0"/>
              </a:rPr>
              <a:t>Cây nến B tắt nhanh nhất, vì cốc úp cây nến B nhỏ hơn dẫn tới có ít không khí nhất, nghĩa là ít ô-xi nhất. Khi trong </a:t>
            </a:r>
            <a:r>
              <a:rPr lang="vi-VN" sz="2400" kern="1200">
                <a:solidFill>
                  <a:srgbClr val="002060"/>
                </a:solidFill>
                <a:latin typeface="+mn-lt"/>
                <a:ea typeface="+mn-ea"/>
                <a:cs typeface="Arial" panose="020B0604020202020204" pitchFamily="34" charset="0"/>
              </a:rPr>
              <a:t>cốc hết</a:t>
            </a:r>
            <a:r>
              <a:rPr lang="en-US" sz="2400" kern="1200">
                <a:solidFill>
                  <a:srgbClr val="002060"/>
                </a:solidFill>
                <a:latin typeface="+mn-lt"/>
                <a:ea typeface="+mn-ea"/>
                <a:cs typeface="Arial" panose="020B0604020202020204" pitchFamily="34" charset="0"/>
              </a:rPr>
              <a:t/>
            </a:r>
            <a:br>
              <a:rPr lang="en-US" sz="2400" kern="1200">
                <a:solidFill>
                  <a:srgbClr val="002060"/>
                </a:solidFill>
                <a:latin typeface="+mn-lt"/>
                <a:ea typeface="+mn-ea"/>
                <a:cs typeface="Arial" panose="020B0604020202020204" pitchFamily="34" charset="0"/>
              </a:rPr>
            </a:br>
            <a:r>
              <a:rPr lang="vi-VN" sz="2400" kern="1200">
                <a:solidFill>
                  <a:srgbClr val="002060"/>
                </a:solidFill>
                <a:latin typeface="+mn-lt"/>
                <a:ea typeface="+mn-ea"/>
                <a:cs typeface="Arial" panose="020B0604020202020204" pitchFamily="34" charset="0"/>
              </a:rPr>
              <a:t>ô-xi </a:t>
            </a:r>
            <a:r>
              <a:rPr lang="vi-VN" sz="2400" kern="1200" dirty="0">
                <a:solidFill>
                  <a:srgbClr val="002060"/>
                </a:solidFill>
                <a:latin typeface="+mn-lt"/>
                <a:ea typeface="+mn-ea"/>
                <a:cs typeface="Arial" panose="020B0604020202020204" pitchFamily="34" charset="0"/>
              </a:rPr>
              <a:t>thì cây nến B sẽ tắt. </a:t>
            </a:r>
            <a:endParaRPr lang="en-US" sz="2400" kern="1200" dirty="0">
              <a:solidFill>
                <a:srgbClr val="002060"/>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75949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p:cNvSpPr txBox="1"/>
          <p:nvPr/>
        </p:nvSpPr>
        <p:spPr>
          <a:xfrm>
            <a:off x="842204" y="1360162"/>
            <a:ext cx="2738516" cy="691536"/>
          </a:xfrm>
          <a:prstGeom prst="rect">
            <a:avLst/>
          </a:prstGeom>
        </p:spPr>
        <p:txBody>
          <a:bodyPr wrap="square" lIns="0" tIns="0" rIns="0" bIns="0" rtlCol="0" anchor="t">
            <a:spAutoFit/>
          </a:bodyPr>
          <a:lstStyle/>
          <a:p>
            <a:pPr algn="ctr" defTabSz="609630">
              <a:lnSpc>
                <a:spcPts val="6323"/>
              </a:lnSpc>
              <a:buClrTx/>
            </a:pPr>
            <a:r>
              <a:rPr lang="vi-VN" sz="2800" b="1" kern="1200" dirty="0">
                <a:solidFill>
                  <a:srgbClr val="8064A2">
                    <a:lumMod val="50000"/>
                  </a:srgbClr>
                </a:solidFill>
                <a:latin typeface="+mn-lt"/>
                <a:ea typeface="+mn-ea"/>
                <a:cs typeface="Arial" panose="020B0604020202020204" pitchFamily="34" charset="0"/>
              </a:rPr>
              <a:t>THÍ NGHIỆM</a:t>
            </a:r>
            <a:endParaRPr lang="en-US" sz="2800" b="1" kern="1200" dirty="0">
              <a:solidFill>
                <a:srgbClr val="8064A2">
                  <a:lumMod val="50000"/>
                </a:srgbClr>
              </a:solidFill>
              <a:latin typeface="+mn-lt"/>
              <a:ea typeface="+mn-ea"/>
              <a:cs typeface="Arial" panose="020B0604020202020204" pitchFamily="34" charset="0"/>
            </a:endParaRPr>
          </a:p>
        </p:txBody>
      </p:sp>
      <p:sp>
        <p:nvSpPr>
          <p:cNvPr id="16" name="Rectangle 15"/>
          <p:cNvSpPr/>
          <p:nvPr/>
        </p:nvSpPr>
        <p:spPr>
          <a:xfrm>
            <a:off x="3495260" y="1528478"/>
            <a:ext cx="7534435" cy="523220"/>
          </a:xfrm>
          <a:prstGeom prst="rect">
            <a:avLst/>
          </a:prstGeom>
        </p:spPr>
        <p:txBody>
          <a:bodyPr wrap="none">
            <a:spAutoFit/>
          </a:bodyPr>
          <a:lstStyle/>
          <a:p>
            <a:pPr defTabSz="609630">
              <a:buClrTx/>
            </a:pPr>
            <a:r>
              <a:rPr lang="vi-VN" sz="2800" b="1" kern="1200" dirty="0" err="1">
                <a:solidFill>
                  <a:srgbClr val="C00000"/>
                </a:solidFill>
                <a:latin typeface="+mn-lt"/>
                <a:ea typeface="+mn-ea"/>
                <a:cs typeface="Arial" panose="020B0604020202020204" pitchFamily="34" charset="0"/>
              </a:rPr>
              <a:t>C</a:t>
            </a:r>
            <a:r>
              <a:rPr lang="en-US" sz="2800" b="1" kern="1200" dirty="0" err="1">
                <a:solidFill>
                  <a:srgbClr val="C00000"/>
                </a:solidFill>
                <a:latin typeface="+mn-lt"/>
                <a:ea typeface="+mn-ea"/>
                <a:cs typeface="Arial" panose="020B0604020202020204" pitchFamily="34" charset="0"/>
              </a:rPr>
              <a:t>hứng</a:t>
            </a:r>
            <a:r>
              <a:rPr lang="en-US" sz="2800" b="1" kern="1200" dirty="0">
                <a:solidFill>
                  <a:srgbClr val="C00000"/>
                </a:solidFill>
                <a:latin typeface="+mn-lt"/>
                <a:ea typeface="+mn-ea"/>
                <a:cs typeface="Arial" panose="020B0604020202020204" pitchFamily="34" charset="0"/>
              </a:rPr>
              <a:t> minh </a:t>
            </a:r>
            <a:r>
              <a:rPr lang="en-US" sz="2800" b="1" kern="1200" dirty="0" err="1">
                <a:solidFill>
                  <a:srgbClr val="C00000"/>
                </a:solidFill>
                <a:latin typeface="+mn-lt"/>
                <a:ea typeface="+mn-ea"/>
                <a:cs typeface="Arial" panose="020B0604020202020204" pitchFamily="34" charset="0"/>
              </a:rPr>
              <a:t>không</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khí</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cần</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cho</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sự</a:t>
            </a:r>
            <a:r>
              <a:rPr lang="en-US" sz="2800" b="1" kern="1200" dirty="0">
                <a:solidFill>
                  <a:srgbClr val="C00000"/>
                </a:solidFill>
                <a:latin typeface="+mn-lt"/>
                <a:ea typeface="+mn-ea"/>
                <a:cs typeface="Arial" panose="020B0604020202020204" pitchFamily="34" charset="0"/>
              </a:rPr>
              <a:t> </a:t>
            </a:r>
            <a:r>
              <a:rPr lang="en-US" sz="2800" b="1" kern="1200" dirty="0" err="1">
                <a:solidFill>
                  <a:srgbClr val="C00000"/>
                </a:solidFill>
                <a:latin typeface="+mn-lt"/>
                <a:ea typeface="+mn-ea"/>
                <a:cs typeface="Arial" panose="020B0604020202020204" pitchFamily="34" charset="0"/>
              </a:rPr>
              <a:t>cháy</a:t>
            </a:r>
            <a:endParaRPr lang="en-US" sz="2800" b="1" kern="1200" dirty="0">
              <a:solidFill>
                <a:srgbClr val="C00000"/>
              </a:solidFill>
              <a:latin typeface="+mn-lt"/>
              <a:ea typeface="+mn-ea"/>
              <a:cs typeface="Arial" panose="020B0604020202020204" pitchFamily="34" charset="0"/>
            </a:endParaRPr>
          </a:p>
        </p:txBody>
      </p:sp>
      <p:sp>
        <p:nvSpPr>
          <p:cNvPr id="17" name="Pentagon 16"/>
          <p:cNvSpPr/>
          <p:nvPr/>
        </p:nvSpPr>
        <p:spPr>
          <a:xfrm>
            <a:off x="-74538" y="2198191"/>
            <a:ext cx="2286000" cy="691536"/>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Tiến hành:</a:t>
            </a:r>
            <a:endParaRPr lang="en-US" sz="2400" b="1" kern="1200" dirty="0">
              <a:solidFill>
                <a:prstClr val="white"/>
              </a:solidFill>
              <a:cs typeface="Arial" panose="020B060402020202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39" y="3009082"/>
            <a:ext cx="6603194" cy="3258956"/>
          </a:xfrm>
          <a:prstGeom prst="rect">
            <a:avLst/>
          </a:prstGeom>
        </p:spPr>
      </p:pic>
      <p:sp>
        <p:nvSpPr>
          <p:cNvPr id="2" name="Rectangle 1">
            <a:extLst>
              <a:ext uri="{FF2B5EF4-FFF2-40B4-BE49-F238E27FC236}">
                <a16:creationId xmlns:a16="http://schemas.microsoft.com/office/drawing/2014/main" id="{2BC797BD-ADF1-1C0D-3B9D-7CCCC0D25A66}"/>
              </a:ext>
            </a:extLst>
          </p:cNvPr>
          <p:cNvSpPr/>
          <p:nvPr/>
        </p:nvSpPr>
        <p:spPr>
          <a:xfrm>
            <a:off x="6803862" y="3106558"/>
            <a:ext cx="5030383"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en-US" sz="2400" kern="1200" dirty="0" err="1">
                <a:solidFill>
                  <a:srgbClr val="002060"/>
                </a:solidFill>
                <a:latin typeface="UTM Avo" panose="02040603050506020204" pitchFamily="18" charset="0"/>
                <a:ea typeface="+mn-ea"/>
                <a:cs typeface="Arial" panose="020B0604020202020204" pitchFamily="34" charset="0"/>
              </a:rPr>
              <a:t>Vì</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cốc</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úp</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cây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nến</a:t>
            </a:r>
            <a:r>
              <a:rPr lang="en-US" sz="2400" kern="1200" dirty="0">
                <a:solidFill>
                  <a:srgbClr val="002060"/>
                </a:solidFill>
                <a:latin typeface="UTM Avo" panose="02040603050506020204" pitchFamily="18" charset="0"/>
                <a:ea typeface="+mn-ea"/>
                <a:cs typeface="Arial" panose="020B0604020202020204" pitchFamily="34" charset="0"/>
              </a:rPr>
              <a:t> C to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nên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chứa</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nhiều</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không</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khí</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nghĩa</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là</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chứa</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nhiều</a:t>
            </a:r>
            <a:r>
              <a:rPr lang="en-US" sz="2400" kern="1200" dirty="0">
                <a:solidFill>
                  <a:srgbClr val="002060"/>
                </a:solidFill>
                <a:latin typeface="UTM Avo" panose="02040603050506020204" pitchFamily="18" charset="0"/>
                <a:ea typeface="+mn-ea"/>
                <a:cs typeface="Arial" panose="020B0604020202020204" pitchFamily="34" charset="0"/>
              </a:rPr>
              <a:t> ô-xi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vi-VN" sz="2400" kern="1200" dirty="0">
                <a:solidFill>
                  <a:srgbClr val="002060"/>
                </a:solidFill>
                <a:latin typeface="Arial" panose="020B0604020202020204" pitchFamily="34" charset="0"/>
                <a:ea typeface="+mn-ea"/>
                <a:cs typeface="Arial" panose="020B0604020202020204" pitchFamily="34" charset="0"/>
              </a:rPr>
              <a:t> → C</a:t>
            </a:r>
            <a:r>
              <a:rPr lang="en-US" sz="2400" kern="1200" dirty="0" err="1">
                <a:solidFill>
                  <a:srgbClr val="002060"/>
                </a:solidFill>
                <a:latin typeface="UTM Avo" panose="02040603050506020204" pitchFamily="18" charset="0"/>
                <a:ea typeface="+mn-ea"/>
                <a:cs typeface="Arial" panose="020B0604020202020204" pitchFamily="34" charset="0"/>
              </a:rPr>
              <a:t>ây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nến</a:t>
            </a:r>
            <a:r>
              <a:rPr lang="en-US" sz="2400" kern="1200" dirty="0">
                <a:solidFill>
                  <a:srgbClr val="002060"/>
                </a:solidFill>
                <a:latin typeface="UTM Avo" panose="02040603050506020204" pitchFamily="18" charset="0"/>
                <a:ea typeface="+mn-ea"/>
                <a:cs typeface="Arial" panose="020B0604020202020204" pitchFamily="34" charset="0"/>
              </a:rPr>
              <a:t> C </a:t>
            </a:r>
            <a:r>
              <a:rPr lang="en-US" sz="2400" kern="1200" dirty="0" err="1">
                <a:solidFill>
                  <a:srgbClr val="002060"/>
                </a:solidFill>
                <a:latin typeface="UTM Avo" panose="02040603050506020204" pitchFamily="18" charset="0"/>
                <a:ea typeface="+mn-ea"/>
                <a:cs typeface="Arial" panose="020B0604020202020204" pitchFamily="34" charset="0"/>
              </a:rPr>
              <a:t>cháy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lâu</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hơn</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cây</a:t>
            </a:r>
            <a:r>
              <a:rPr lang="en-US" sz="2400" kern="1200" dirty="0">
                <a:solidFill>
                  <a:srgbClr val="002060"/>
                </a:solidFill>
                <a:latin typeface="UTM Avo" panose="02040603050506020204" pitchFamily="18" charset="0"/>
                <a:ea typeface="+mn-ea"/>
                <a:cs typeface="Arial" panose="020B0604020202020204" pitchFamily="34" charset="0"/>
              </a:rPr>
              <a:t> </a:t>
            </a:r>
            <a:r>
              <a:rPr lang="en-US" sz="2400" kern="1200" dirty="0" err="1">
                <a:solidFill>
                  <a:srgbClr val="002060"/>
                </a:solidFill>
                <a:latin typeface="UTM Avo" panose="02040603050506020204" pitchFamily="18" charset="0"/>
                <a:ea typeface="+mn-ea"/>
                <a:cs typeface="Arial" panose="020B0604020202020204" pitchFamily="34" charset="0"/>
              </a:rPr>
              <a:t>nến</a:t>
            </a:r>
            <a:r>
              <a:rPr lang="en-US" sz="2400" kern="1200" dirty="0">
                <a:solidFill>
                  <a:srgbClr val="002060"/>
                </a:solidFill>
                <a:latin typeface="UTM Avo" panose="02040603050506020204" pitchFamily="18" charset="0"/>
                <a:ea typeface="+mn-ea"/>
                <a:cs typeface="Arial" panose="020B0604020202020204" pitchFamily="34" charset="0"/>
              </a:rPr>
              <a:t> B.</a:t>
            </a:r>
          </a:p>
        </p:txBody>
      </p:sp>
    </p:spTree>
    <p:custDataLst>
      <p:tags r:id="rId1"/>
    </p:custDataLst>
    <p:extLst>
      <p:ext uri="{BB962C8B-B14F-4D97-AF65-F5344CB8AC3E}">
        <p14:creationId xmlns:p14="http://schemas.microsoft.com/office/powerpoint/2010/main" val="791188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122</TotalTime>
  <Words>1256</Words>
  <Application>Microsoft Office PowerPoint</Application>
  <PresentationFormat>Widescreen</PresentationFormat>
  <Paragraphs>139</Paragraphs>
  <Slides>33</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Calibri Light</vt:lpstr>
      <vt:lpstr>UTM Avo</vt:lpstr>
      <vt:lpstr>Wingdings</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sontungdigi@outlook.com</cp:lastModifiedBy>
  <cp:revision>32</cp:revision>
  <dcterms:modified xsi:type="dcterms:W3CDTF">2025-11-06T07:45:24Z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