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6"/>
  </p:notesMasterIdLst>
  <p:sldIdLst>
    <p:sldId id="4232" r:id="rId3"/>
    <p:sldId id="4210" r:id="rId4"/>
    <p:sldId id="4227" r:id="rId5"/>
    <p:sldId id="4201" r:id="rId6"/>
    <p:sldId id="4158" r:id="rId7"/>
    <p:sldId id="4192" r:id="rId8"/>
    <p:sldId id="4204" r:id="rId9"/>
    <p:sldId id="4205" r:id="rId10"/>
    <p:sldId id="4202" r:id="rId11"/>
    <p:sldId id="4206" r:id="rId12"/>
    <p:sldId id="4207" r:id="rId13"/>
    <p:sldId id="4224" r:id="rId14"/>
    <p:sldId id="4226" r:id="rId15"/>
    <p:sldId id="4169" r:id="rId16"/>
    <p:sldId id="4170" r:id="rId17"/>
    <p:sldId id="4152" r:id="rId18"/>
    <p:sldId id="4212" r:id="rId19"/>
    <p:sldId id="4211" r:id="rId20"/>
    <p:sldId id="4214" r:id="rId21"/>
    <p:sldId id="4195" r:id="rId22"/>
    <p:sldId id="4168" r:id="rId23"/>
    <p:sldId id="4215" r:id="rId24"/>
    <p:sldId id="4217" r:id="rId25"/>
    <p:sldId id="4213" r:id="rId26"/>
    <p:sldId id="4216" r:id="rId27"/>
    <p:sldId id="4218" r:id="rId28"/>
    <p:sldId id="4219" r:id="rId29"/>
    <p:sldId id="4220" r:id="rId30"/>
    <p:sldId id="4222" r:id="rId31"/>
    <p:sldId id="4199" r:id="rId32"/>
    <p:sldId id="4200" r:id="rId33"/>
    <p:sldId id="4186" r:id="rId34"/>
    <p:sldId id="4187" r:id="rId35"/>
  </p:sldIdLst>
  <p:sldSz cx="12192000" cy="6858000"/>
  <p:notesSz cx="6858000" cy="9144000"/>
  <p:embeddedFontLst>
    <p:embeddedFont>
      <p:font typeface="Muli" panose="020B0604020202020204" charset="0"/>
      <p:regular r:id="rId37"/>
      <p:bold r:id="rId38"/>
      <p:italic r:id="rId39"/>
      <p:boldItalic r:id="rId40"/>
    </p:embeddedFont>
    <p:embeddedFont>
      <p:font typeface="Roboto Black" panose="02000000000000000000" pitchFamily="2" charset="0"/>
      <p:regular r:id="rId41"/>
      <p:bold r:id="rId42"/>
      <p:boldItalic r:id="rId43"/>
    </p:embeddedFont>
    <p:embeddedFont>
      <p:font typeface="Calibri Light" panose="020F0302020204030204" pitchFamily="34" charset="0"/>
      <p:regular r:id="rId44"/>
      <p:italic r:id="rId45"/>
    </p:embeddedFont>
    <p:embeddedFont>
      <p:font typeface="Calibri" panose="020F0502020204030204" pitchFamily="34"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VnAristote" panose="020B0604020202020204" charset="0"/>
      <p:regular r:id="rId5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T"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2608"/>
    <a:srgbClr val="2208E2"/>
    <a:srgbClr val="F81C41"/>
    <a:srgbClr val="49702E"/>
    <a:srgbClr val="94D6F4"/>
    <a:srgbClr val="DAF1FB"/>
    <a:srgbClr val="BAE5F8"/>
    <a:srgbClr val="537EAB"/>
    <a:srgbClr val="6DD0F6"/>
    <a:srgbClr val="FDB8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888" autoAdjust="0"/>
  </p:normalViewPr>
  <p:slideViewPr>
    <p:cSldViewPr snapToGrid="0">
      <p:cViewPr varScale="1">
        <p:scale>
          <a:sx n="59" d="100"/>
          <a:sy n="59" d="100"/>
        </p:scale>
        <p:origin x="964"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pPr/>
              <a:t>06/11/2025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pPr/>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Giáo</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viên</a:t>
            </a:r>
            <a:r>
              <a:rPr lang="en-US" baseline="0">
                <a:latin typeface="Times New Roman" panose="02020603050405020304" pitchFamily="18" charset="0"/>
                <a:cs typeface="Times New Roman" panose="02020603050405020304" pitchFamily="18" charset="0"/>
              </a:rPr>
              <a:t> cho HS chơi từ 3-5p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8207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7917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3215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Tiết học</a:t>
            </a:r>
            <a:r>
              <a:rPr lang="en-US" baseline="0"/>
              <a:t> thực hành và vận dụng</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pPr/>
              <a:t>16</a:t>
            </a:fld>
            <a:endParaRPr lang="vi-VN"/>
          </a:p>
        </p:txBody>
      </p:sp>
    </p:spTree>
    <p:extLst>
      <p:ext uri="{BB962C8B-B14F-4D97-AF65-F5344CB8AC3E}">
        <p14:creationId xmlns:p14="http://schemas.microsoft.com/office/powerpoint/2010/main" val="2141879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a:t>
            </a:r>
            <a:r>
              <a:rPr lang="en-US" baseline="0"/>
              <a:t> luận và trình bày kết quả thảo luận nhóm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0099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a:t>
            </a:r>
            <a:r>
              <a:rPr lang="en-US" baseline="0"/>
              <a:t> luận và trình bày kết quả thảo luận nhóm dưới sự dẫn dắt từng bước của GV, nhấn mạnh do đâu nước chuyển thể được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488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chữ màu đỏ là gợi ý trả lời câu 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882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về sản phẩm và yêu cầu nội dung thảo luận cần bám theo tiêu chí.</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9008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dirty="0" err="1"/>
              <a:t>cắt</a:t>
            </a:r>
            <a:r>
              <a:rPr lang="en-US" baseline="0" dirty="0"/>
              <a:t> </a:t>
            </a:r>
            <a:r>
              <a:rPr lang="en-US" baseline="0" dirty="0" err="1"/>
              <a:t>dán</a:t>
            </a:r>
            <a:r>
              <a:rPr lang="en-US" baseline="0" dirty="0"/>
              <a:t> </a:t>
            </a:r>
            <a:r>
              <a:rPr lang="en-US" baseline="0" dirty="0" err="1"/>
              <a:t>hoặc</a:t>
            </a:r>
            <a:r>
              <a:rPr lang="en-US" baseline="0" dirty="0"/>
              <a:t> </a:t>
            </a:r>
            <a:r>
              <a:rPr lang="en-US" baseline="0" dirty="0" err="1"/>
              <a:t>một</a:t>
            </a:r>
            <a:r>
              <a:rPr lang="en-US" baseline="0" dirty="0"/>
              <a:t> </a:t>
            </a:r>
            <a:r>
              <a:rPr lang="en-US" baseline="0" dirty="0" err="1"/>
              <a:t>số</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có</a:t>
            </a:r>
            <a:r>
              <a:rPr lang="en-US" baseline="0" dirty="0"/>
              <a:t> </a:t>
            </a:r>
            <a:r>
              <a:rPr lang="en-US" baseline="0" dirty="0" err="1"/>
              <a:t>sẵn</a:t>
            </a:r>
            <a:r>
              <a:rPr lang="en-US" baseline="0" dirty="0"/>
              <a:t> </a:t>
            </a:r>
            <a:r>
              <a:rPr lang="en-US" baseline="0" dirty="0" err="1"/>
              <a:t>thực</a:t>
            </a:r>
            <a:r>
              <a:rPr lang="en-US" baseline="0" dirty="0"/>
              <a:t> </a:t>
            </a:r>
            <a:r>
              <a:rPr lang="en-US" baseline="0" dirty="0" err="1"/>
              <a:t>hiện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80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suy nghĩ xem nước có thể ở những dạng nào? HS quan sát hình ảnh và nêu các dạng của nước.</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1868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cho</a:t>
            </a:r>
            <a:r>
              <a:rPr lang="en-US" baseline="0">
                <a:latin typeface="Times New Roman" panose="02020603050405020304" pitchFamily="18" charset="0"/>
                <a:cs typeface="Times New Roman" panose="02020603050405020304" pitchFamily="18" charset="0"/>
              </a:rPr>
              <a:t> nhóm HS thống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chuẩn bị nguyên vật liệu để thực hành, hoàn thiện phiếu học tập số 3</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9032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Times New Roman" panose="02020603050405020304" pitchFamily="18" charset="0"/>
                <a:cs typeface="Times New Roman" panose="02020603050405020304" pitchFamily="18" charset="0"/>
              </a:rPr>
              <a:t>Đại diện từng nhóm lên trình bày ý tưởng của nhóm qua phiếu học tập số 3</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8620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lựa</a:t>
            </a:r>
            <a:r>
              <a:rPr lang="en-US" baseline="0"/>
              <a:t> chọn nguyên vật liệu phù hợp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616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hướng dẫn HS vẽ hình với đầy đủ cảnh quan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2818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cắt</a:t>
            </a:r>
            <a:r>
              <a:rPr lang="en-US" baseline="0"/>
              <a:t>, dán hình vẽ vào mô hình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1063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thực hiện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7597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Hoàn</a:t>
            </a:r>
            <a:r>
              <a:rPr lang="en-US" baseline="0"/>
              <a:t> thiện mô hình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5945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Kiểm tra tiêu chí từ sản phẩm vừa làm được. Khuyến khích HS sáng tạo để tạo ra sản phẩm độc đáo trưng bày trong 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6266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Cho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mẫu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6994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Gợi</a:t>
            </a:r>
            <a:r>
              <a:rPr lang="en-US" dirty="0">
                <a:latin typeface="Times New Roman" panose="02020603050405020304" pitchFamily="18" charset="0"/>
                <a:cs typeface="Times New Roman" panose="02020603050405020304" pitchFamily="18" charset="0"/>
              </a:rPr>
              <a:t> ý, HS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505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lấy ví dụ các dạng của nước trong tự nhiên và khẳng định: “n</a:t>
            </a:r>
            <a:r>
              <a:rPr lang="vi-VN" baseline="0"/>
              <a:t>ước có thể chuyển từ dạng này sang dạng khác</a:t>
            </a:r>
            <a:r>
              <a:rPr lang="en-US" baseline="0"/>
              <a:t>“. Mở rộng thêm: n</a:t>
            </a:r>
            <a:r>
              <a:rPr lang="vi-VN" b="0" i="0">
                <a:solidFill>
                  <a:srgbClr val="4A4A4A"/>
                </a:solidFill>
                <a:effectLst/>
                <a:latin typeface="Muli" panose="00000500000000000000" pitchFamily="2" charset="0"/>
              </a:rPr>
              <a:t>ước có thể tồn tại ở </a:t>
            </a:r>
            <a:r>
              <a:rPr lang="en-US" b="0" i="0">
                <a:solidFill>
                  <a:srgbClr val="4A4A4A"/>
                </a:solidFill>
                <a:effectLst/>
                <a:latin typeface="Muli" panose="00000500000000000000" pitchFamily="2" charset="0"/>
              </a:rPr>
              <a:t>thể</a:t>
            </a:r>
            <a:r>
              <a:rPr lang="vi-VN" b="0" i="0">
                <a:solidFill>
                  <a:srgbClr val="4A4A4A"/>
                </a:solidFill>
                <a:effectLst/>
                <a:latin typeface="Muli" panose="00000500000000000000" pitchFamily="2" charset="0"/>
              </a:rPr>
              <a:t> rắn (nước đá, băng, tuyết), thể lỏng, thể khí (hơi nước).</a:t>
            </a:r>
            <a:endParaRPr lang="en-US" b="0" i="0">
              <a:solidFill>
                <a:srgbClr val="4A4A4A"/>
              </a:solidFill>
              <a:effectLst/>
              <a:latin typeface="Muli" panose="00000500000000000000" pitchFamily="2" charset="0"/>
            </a:endParaRPr>
          </a:p>
          <a:p>
            <a:r>
              <a:rPr lang="en-US" b="0" i="0">
                <a:solidFill>
                  <a:srgbClr val="4A4A4A"/>
                </a:solidFill>
                <a:effectLst/>
                <a:latin typeface="Muli" panose="00000500000000000000" pitchFamily="2" charset="0"/>
              </a:rPr>
              <a:t>GV nêu</a:t>
            </a:r>
            <a:r>
              <a:rPr lang="en-US" b="0" i="0" baseline="0">
                <a:solidFill>
                  <a:srgbClr val="4A4A4A"/>
                </a:solidFill>
                <a:effectLst/>
                <a:latin typeface="Muli" panose="00000500000000000000" pitchFamily="2" charset="0"/>
              </a:rPr>
              <a:t> nhiệm vụ: làm mô hình vòng tuần hoàn của nước để hiểu rõ hơn về sự chuyển thể của nước trong tự nhiên nhé</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2641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3602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a:t>
            </a:r>
            <a:r>
              <a:rPr lang="en-US" baseline="0"/>
              <a:t> câu hỏi cho lần lượt từng hình, bấm vào hình ảnh để hiện ra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6125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hỏi HS về sự thay đổi các thể của nước</a:t>
            </a:r>
          </a:p>
          <a:p>
            <a:r>
              <a:rPr lang="en-US" baseline="0"/>
              <a:t>Giải thích: </a:t>
            </a:r>
            <a:r>
              <a:rPr lang="vi-VN" baseline="0"/>
              <a:t>Đông đặc là một quá trình chuyển trạng thái khi một chất chuyển từ trạng thái lỏng sang trạng thái rắn khi nhiệt độ của nó giảm xuống dưới nhiệt độ đông đặc</a:t>
            </a:r>
            <a:endParaRPr lang="en-US" baseline="0"/>
          </a:p>
          <a:p>
            <a:r>
              <a:rPr lang="vi-VN"/>
              <a:t>Nóng chảy là một quá trình vật lý đặc trưng với quá trình chuyển đổi của một chất chuyển từ trạng thái rắn sang trạng thái lỏng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7694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a:t>
            </a:r>
            <a:r>
              <a:rPr lang="en-US" baseline="0"/>
              <a:t> luận và trình bày kết quả thảo luận nhóm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339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giải</a:t>
            </a:r>
            <a:r>
              <a:rPr lang="en-US" baseline="0"/>
              <a:t> thích: </a:t>
            </a:r>
            <a:r>
              <a:rPr lang="vi-VN" baseline="0"/>
              <a:t>bay hơi là một quá trình chuyển đổi từ thể lỏng sang thể khí</a:t>
            </a:r>
            <a:endParaRPr lang="en-US" baseline="0"/>
          </a:p>
          <a:p>
            <a:r>
              <a:rPr lang="vi-VN"/>
              <a:t>Ngưng tụ là quá trình thay đổi trạng thái vật chất từ trạng thái khí sang trạng thái lỏng và là quá trình ngược của bay hơi</a:t>
            </a:r>
            <a:r>
              <a:rPr lang="en-US"/>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6143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a:t>
            </a:r>
            <a:r>
              <a:rPr lang="en-US" baseline="0"/>
              <a:t> luận và trình bày kết quả thảo luận nhóm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0753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a:t>
            </a:r>
            <a:r>
              <a:rPr lang="en-US" baseline="0"/>
              <a:t> luận và trình bày kết quả thảo luận nhóm</a:t>
            </a:r>
          </a:p>
          <a:p>
            <a:r>
              <a:rPr lang="en-US" baseline="0"/>
              <a:t>GV đặt vấn đề: tại sao em biết được đó là hiện tượng nào? Trong thực tế em đã nhìn thấy các hiện tượng này chưa? Ở đâu? Có xảy ra thường xuyên không?</a:t>
            </a:r>
          </a:p>
          <a:p>
            <a:r>
              <a:rPr lang="en-US" baseline="0"/>
              <a:t>GV bấm vào các ô số để điền kết quả đúng.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6648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a:blip r:embed="rId2">
            <a:extLst>
              <a:ext uri="{28A0092B-C50C-407E-A947-70E740481C1C}">
                <a14:useLocalDpi xmlns:a14="http://schemas.microsoft.com/office/drawing/2010/main" val="0"/>
              </a:ext>
            </a:extLst>
          </a:blip>
          <a:srcRect l="8309" r="8309"/>
          <a:stretch/>
        </p:blipFill>
        <p:spPr>
          <a:xfrm>
            <a:off x="0" y="0"/>
            <a:ext cx="12192000" cy="6858000"/>
          </a:xfrm>
          <a:prstGeom prst="rect">
            <a:avLst/>
          </a:prstGeom>
        </p:spPr>
      </p:pic>
    </p:spTree>
    <p:extLst>
      <p:ext uri="{BB962C8B-B14F-4D97-AF65-F5344CB8AC3E}">
        <p14:creationId xmlns:p14="http://schemas.microsoft.com/office/powerpoint/2010/main" val="3844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4.png"/><Relationship Id="rId12" Type="http://schemas.microsoft.com/office/2007/relationships/hdphoto" Target="../media/hdphoto2.wdp"/><Relationship Id="rId2" Type="http://schemas.openxmlformats.org/officeDocument/2006/relationships/notesSlide" Target="../notesSlides/notesSlide10.xml"/><Relationship Id="rId16"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39.png"/><Relationship Id="rId10"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36.png"/><Relationship Id="rId1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file:///I:\STEM%2016.9.23\V&#242;ng%20tu&#7847;n%20ho&#224;n%20c&#7911;a%20n&#432;&#7899;c.mp4" TargetMode="Externa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ideo" Target="file:///I:\STEM%2016.9.23\NH&#7882;P%20&#272;I&#7878;U%20&#194;M%20NH&#7840;C%20A%20RAM%20SAM%20SAM.mp4" TargetMode="Externa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audio" Target="file:///I:\STEM%2016.9.23\50%20B&#7843;n%20Nh&#7841;c%20Kh&#244;ng%20L&#7901;i%20Hay%20Nh&#7845;t%20Th&#7871;%20Gi&#7899;i%20Nh&#7865;%20Nh&#224;ng%20Th&#432;%20Gi&#227;n%20-%20Nh&#7841;c%20Ch&#224;o%20Bu&#7893;i%20S&#225;ng.mp3"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video" Target="file:///I:\STEM%2016.9.23\Ice%20Breaking%20Dreamer%20Jungkook.mp4"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958850" y="2819852"/>
            <a:ext cx="10934700" cy="118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5400" b="1" dirty="0" err="1" smtClean="0">
                <a:solidFill>
                  <a:srgbClr val="0000FF"/>
                </a:solidFill>
                <a:latin typeface="Times New Roman" panose="02020603050405020304" pitchFamily="18" charset="0"/>
                <a:cs typeface="Times New Roman" panose="02020603050405020304" pitchFamily="18" charset="0"/>
              </a:rPr>
              <a:t>Môn</a:t>
            </a:r>
            <a:r>
              <a:rPr lang="en-US" altLang="en-US" sz="5400" b="1" dirty="0" smtClean="0">
                <a:solidFill>
                  <a:srgbClr val="0000FF"/>
                </a:solidFill>
                <a:latin typeface="Times New Roman" panose="02020603050405020304" pitchFamily="18" charset="0"/>
                <a:cs typeface="Times New Roman" panose="02020603050405020304" pitchFamily="18" charset="0"/>
              </a:rPr>
              <a:t>: </a:t>
            </a:r>
            <a:r>
              <a:rPr lang="en-US" altLang="en-US" sz="5400" b="1" dirty="0" err="1" smtClean="0">
                <a:solidFill>
                  <a:srgbClr val="0000FF"/>
                </a:solidFill>
                <a:latin typeface="Times New Roman" panose="02020603050405020304" pitchFamily="18" charset="0"/>
                <a:cs typeface="Times New Roman" panose="02020603050405020304" pitchFamily="18" charset="0"/>
              </a:rPr>
              <a:t>Khoa</a:t>
            </a:r>
            <a:r>
              <a:rPr lang="en-US" altLang="en-US" sz="5400" b="1" dirty="0" smtClean="0">
                <a:solidFill>
                  <a:srgbClr val="0000FF"/>
                </a:solidFill>
                <a:latin typeface="Times New Roman" panose="02020603050405020304" pitchFamily="18" charset="0"/>
                <a:cs typeface="Times New Roman" panose="02020603050405020304" pitchFamily="18" charset="0"/>
              </a:rPr>
              <a:t> </a:t>
            </a:r>
            <a:r>
              <a:rPr lang="en-US" altLang="en-US" sz="5400" b="1" dirty="0" err="1" smtClean="0">
                <a:solidFill>
                  <a:srgbClr val="0000FF"/>
                </a:solidFill>
                <a:latin typeface="Times New Roman" panose="02020603050405020304" pitchFamily="18" charset="0"/>
                <a:cs typeface="Times New Roman" panose="02020603050405020304" pitchFamily="18" charset="0"/>
              </a:rPr>
              <a:t>học</a:t>
            </a:r>
            <a:endParaRPr lang="en-US" altLang="en-US" sz="5400" b="1" dirty="0">
              <a:solidFill>
                <a:srgbClr val="0000FF"/>
              </a:solidFill>
              <a:latin typeface="Times New Roman" panose="02020603050405020304" pitchFamily="18" charset="0"/>
              <a:cs typeface="Times New Roman" panose="02020603050405020304" pitchFamily="18" charset="0"/>
            </a:endParaRPr>
          </a:p>
        </p:txBody>
      </p:sp>
      <p:sp>
        <p:nvSpPr>
          <p:cNvPr id="6" name="Text Box 6"/>
          <p:cNvSpPr txBox="1">
            <a:spLocks noChangeArrowheads="1"/>
          </p:cNvSpPr>
          <p:nvPr/>
        </p:nvSpPr>
        <p:spPr bwMode="auto">
          <a:xfrm>
            <a:off x="2514600" y="1752600"/>
            <a:ext cx="7823200" cy="1446550"/>
          </a:xfrm>
          <a:prstGeom prst="rect">
            <a:avLst/>
          </a:prstGeom>
          <a:noFill/>
          <a:ln w="9525">
            <a:noFill/>
            <a:miter lim="800000"/>
            <a:headEnd/>
            <a:tailEnd/>
          </a:ln>
          <a:effectLst/>
        </p:spPr>
        <p:txBody>
          <a:bodyPr>
            <a:spAutoFit/>
          </a:bodyPr>
          <a:lstStyle/>
          <a:p>
            <a:pPr algn="ctr">
              <a:spcBef>
                <a:spcPct val="50000"/>
              </a:spcBef>
            </a:pPr>
            <a:r>
              <a:rPr lang="en-US" sz="8000" b="1" dirty="0" err="1" smtClean="0">
                <a:solidFill>
                  <a:srgbClr val="FF0000"/>
                </a:solidFill>
                <a:latin typeface="Times New Roman" pitchFamily="18" charset="0"/>
                <a:cs typeface="Times New Roman" pitchFamily="18" charset="0"/>
              </a:rPr>
              <a:t>Bài</a:t>
            </a:r>
            <a:r>
              <a:rPr lang="en-US" sz="8000" b="1" dirty="0" smtClean="0">
                <a:solidFill>
                  <a:srgbClr val="FF0000"/>
                </a:solidFill>
                <a:latin typeface="Times New Roman" pitchFamily="18" charset="0"/>
                <a:cs typeface="Times New Roman" pitchFamily="18" charset="0"/>
              </a:rPr>
              <a:t> </a:t>
            </a:r>
            <a:r>
              <a:rPr lang="en-US" sz="8000" b="1" dirty="0" err="1" smtClean="0">
                <a:solidFill>
                  <a:srgbClr val="FF0000"/>
                </a:solidFill>
                <a:latin typeface="Times New Roman" pitchFamily="18" charset="0"/>
                <a:cs typeface="Times New Roman" pitchFamily="18" charset="0"/>
              </a:rPr>
              <a:t>học</a:t>
            </a:r>
            <a:r>
              <a:rPr lang="en-US" sz="8000" b="1" smtClean="0">
                <a:solidFill>
                  <a:srgbClr val="FF0000"/>
                </a:solidFill>
                <a:latin typeface="Times New Roman" pitchFamily="18" charset="0"/>
                <a:cs typeface="Times New Roman" pitchFamily="18" charset="0"/>
              </a:rPr>
              <a:t> </a:t>
            </a:r>
            <a:r>
              <a:rPr lang="en-US" sz="8800" b="1" smtClean="0">
                <a:solidFill>
                  <a:srgbClr val="FF0000"/>
                </a:solidFill>
                <a:latin typeface=".VnAristote" pitchFamily="34" charset="0"/>
              </a:rPr>
              <a:t>STEM </a:t>
            </a:r>
            <a:endParaRPr lang="en-US" sz="8800" b="1" dirty="0">
              <a:solidFill>
                <a:srgbClr val="FF0000"/>
              </a:solidFill>
              <a:latin typeface=".VnAristote" pitchFamily="34" charset="0"/>
            </a:endParaRPr>
          </a:p>
        </p:txBody>
      </p:sp>
      <p:sp>
        <p:nvSpPr>
          <p:cNvPr id="7" name="Text Box 7"/>
          <p:cNvSpPr txBox="1">
            <a:spLocks noChangeArrowheads="1"/>
          </p:cNvSpPr>
          <p:nvPr/>
        </p:nvSpPr>
        <p:spPr bwMode="auto">
          <a:xfrm>
            <a:off x="2743201" y="5341972"/>
            <a:ext cx="6908800" cy="523220"/>
          </a:xfrm>
          <a:prstGeom prst="rect">
            <a:avLst/>
          </a:prstGeom>
          <a:noFill/>
          <a:ln w="9525">
            <a:noFill/>
            <a:miter lim="800000"/>
            <a:headEnd/>
            <a:tailEnd/>
          </a:ln>
          <a:effectLst/>
        </p:spPr>
        <p:txBody>
          <a:bodyPr>
            <a:spAutoFit/>
          </a:bodyPr>
          <a:lstStyle/>
          <a:p>
            <a:pPr algn="ctr">
              <a:spcBef>
                <a:spcPct val="50000"/>
              </a:spcBef>
            </a:pPr>
            <a:r>
              <a:rPr lang="en-US" sz="2800" dirty="0" err="1">
                <a:solidFill>
                  <a:srgbClr val="FF0000"/>
                </a:solidFill>
                <a:latin typeface="Times New Roman" panose="02020603050405020304" pitchFamily="18" charset="0"/>
                <a:cs typeface="Times New Roman" panose="02020603050405020304" pitchFamily="18" charset="0"/>
              </a:rPr>
              <a:t>Giáo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itchFamily="18" charset="0"/>
                <a:cs typeface="Times New Roman" pitchFamily="18" charset="0"/>
              </a:rPr>
              <a:t>Bùi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Thị</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Phượng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79898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02D27E-6A30-AD2D-47BF-71FDDBF608D3}"/>
              </a:ext>
            </a:extLst>
          </p:cNvPr>
          <p:cNvSpPr txBox="1"/>
          <p:nvPr/>
        </p:nvSpPr>
        <p:spPr>
          <a:xfrm>
            <a:off x="2294234" y="1278004"/>
            <a:ext cx="797596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Trình bày sự chuyển thể của nước trong thí nghiệm</a:t>
            </a:r>
            <a:endParaRPr lang="en-US" altLang="zh-CN" sz="3200" dirty="0">
              <a:solidFill>
                <a:srgbClr val="002060"/>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3977851C-5B4D-4AD5-C307-2B5E4CE70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671" y="1739669"/>
            <a:ext cx="1828471" cy="1777897"/>
          </a:xfrm>
          <a:prstGeom prst="round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B80DD754-24C5-79FF-FA33-ECF2B66ADC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6271" y="2477924"/>
            <a:ext cx="1868804" cy="1840304"/>
          </a:xfrm>
          <a:prstGeom prst="round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B80DD754-24C5-79FF-FA33-ECF2B66AD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6271" y="4443499"/>
            <a:ext cx="1937958" cy="1882199"/>
          </a:xfrm>
          <a:prstGeom prst="roundRect">
            <a:avLst/>
          </a:prstGeom>
          <a:effectLst>
            <a:outerShdw blurRad="63500" sx="102000" sy="102000" algn="ctr" rotWithShape="0">
              <a:prstClr val="black">
                <a:alpha val="40000"/>
              </a:prstClr>
            </a:outerShdw>
          </a:effectLst>
        </p:spPr>
      </p:pic>
      <p:sp>
        <p:nvSpPr>
          <p:cNvPr id="17" name="TextBox 16">
            <a:extLst>
              <a:ext uri="{FF2B5EF4-FFF2-40B4-BE49-F238E27FC236}">
                <a16:creationId xmlns:a16="http://schemas.microsoft.com/office/drawing/2014/main" id="{E202D27E-6A30-AD2D-47BF-71FDDBF608D3}"/>
              </a:ext>
            </a:extLst>
          </p:cNvPr>
          <p:cNvSpPr txBox="1"/>
          <p:nvPr/>
        </p:nvSpPr>
        <p:spPr>
          <a:xfrm>
            <a:off x="2983630" y="4356141"/>
            <a:ext cx="531596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Nước chuyển từ thể khí sang thể lỏng</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8" name="Oval 17"/>
          <p:cNvSpPr/>
          <p:nvPr/>
        </p:nvSpPr>
        <p:spPr>
          <a:xfrm>
            <a:off x="2139931" y="2911529"/>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9" name="Oval 18"/>
          <p:cNvSpPr/>
          <p:nvPr/>
        </p:nvSpPr>
        <p:spPr>
          <a:xfrm>
            <a:off x="9890741" y="3739482"/>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20" name="Oval 19"/>
          <p:cNvSpPr/>
          <p:nvPr/>
        </p:nvSpPr>
        <p:spPr>
          <a:xfrm>
            <a:off x="9954692" y="5666925"/>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21" name="TextBox 20">
            <a:extLst>
              <a:ext uri="{FF2B5EF4-FFF2-40B4-BE49-F238E27FC236}">
                <a16:creationId xmlns:a16="http://schemas.microsoft.com/office/drawing/2014/main" id="{E202D27E-6A30-AD2D-47BF-71FDDBF608D3}"/>
              </a:ext>
            </a:extLst>
          </p:cNvPr>
          <p:cNvSpPr txBox="1"/>
          <p:nvPr/>
        </p:nvSpPr>
        <p:spPr>
          <a:xfrm>
            <a:off x="2794203" y="2127066"/>
            <a:ext cx="54155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Nước từ thể lỏng chuyển sang thể khí</a:t>
            </a:r>
            <a:endParaRPr lang="vi-VN" sz="2400">
              <a:solidFill>
                <a:srgbClr val="002060"/>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590B054E-B6AE-14CB-111F-0FBA1645B82B}"/>
              </a:ext>
            </a:extLst>
          </p:cNvPr>
          <p:cNvSpPr txBox="1"/>
          <p:nvPr/>
        </p:nvSpPr>
        <p:spPr>
          <a:xfrm>
            <a:off x="2441004" y="420754"/>
            <a:ext cx="9004235" cy="584775"/>
          </a:xfrm>
          <a:prstGeom prst="rect">
            <a:avLst/>
          </a:prstGeom>
          <a:noFill/>
        </p:spPr>
        <p:txBody>
          <a:bodyPr wrap="square" rtlCol="0">
            <a:spAutoFit/>
          </a:bodyPr>
          <a:lstStyle/>
          <a:p>
            <a:pPr lvl="0" algn="ctr">
              <a:defRPr/>
            </a:pPr>
            <a:r>
              <a:rPr lang="en-US" altLang="zh-CN" sz="3200" b="1" smtClean="0">
                <a:solidFill>
                  <a:srgbClr val="002060"/>
                </a:solidFill>
                <a:latin typeface="Roboto" panose="02000000000000000000" pitchFamily="2" charset="0"/>
                <a:ea typeface="Roboto" panose="02000000000000000000" pitchFamily="2" charset="0"/>
              </a:rPr>
              <a:t>3.</a:t>
            </a:r>
            <a:r>
              <a:rPr lang="vi-VN" altLang="zh-CN" sz="3200" b="1" smtClean="0">
                <a:solidFill>
                  <a:srgbClr val="002060"/>
                </a:solidFill>
                <a:latin typeface="Roboto" panose="02000000000000000000" pitchFamily="2" charset="0"/>
                <a:ea typeface="Roboto" panose="02000000000000000000" pitchFamily="2" charset="0"/>
              </a:rPr>
              <a:t>TÌM </a:t>
            </a:r>
            <a:r>
              <a:rPr lang="vi-VN" altLang="zh-CN" sz="3200" b="1">
                <a:solidFill>
                  <a:srgbClr val="002060"/>
                </a:solidFill>
                <a:latin typeface="Roboto" panose="02000000000000000000" pitchFamily="2" charset="0"/>
                <a:ea typeface="Roboto" panose="02000000000000000000" pitchFamily="2" charset="0"/>
              </a:rPr>
              <a:t>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7142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animBg="1"/>
      <p:bldP spid="19" grpId="0" animBg="1"/>
      <p:bldP spid="20" grpId="0" animBg="1"/>
      <p:bldP spid="2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02D27E-6A30-AD2D-47BF-71FDDBF608D3}"/>
              </a:ext>
            </a:extLst>
          </p:cNvPr>
          <p:cNvSpPr txBox="1"/>
          <p:nvPr/>
        </p:nvSpPr>
        <p:spPr>
          <a:xfrm>
            <a:off x="2467218" y="618421"/>
            <a:ext cx="7286855" cy="461665"/>
          </a:xfrm>
          <a:prstGeom prst="rect">
            <a:avLst/>
          </a:prstGeom>
          <a:noFill/>
        </p:spPr>
        <p:txBody>
          <a:bodyPr wrap="square" rtlCol="0">
            <a:spAutoFit/>
          </a:bodyPr>
          <a:lstStyle/>
          <a:p>
            <a:pPr lvl="0" algn="ctr">
              <a:defRPr/>
            </a:pPr>
            <a:r>
              <a:rPr lang="vi-VN" sz="2400">
                <a:solidFill>
                  <a:srgbClr val="582608"/>
                </a:solidFill>
                <a:latin typeface="Roboto" panose="02000000000000000000" pitchFamily="2" charset="0"/>
                <a:ea typeface="Roboto" panose="02000000000000000000" pitchFamily="2" charset="0"/>
              </a:rPr>
              <a:t>Hoàn thiện sơ đồ mô tả sự chuyển thể của nước</a:t>
            </a:r>
            <a:endParaRPr lang="en-US" altLang="zh-CN" sz="3200" dirty="0">
              <a:solidFill>
                <a:srgbClr val="582608"/>
              </a:solidFill>
              <a:latin typeface="Roboto" panose="02000000000000000000" pitchFamily="2" charset="0"/>
              <a:ea typeface="Roboto" panose="02000000000000000000" pitchFamily="2" charset="0"/>
            </a:endParaRPr>
          </a:p>
        </p:txBody>
      </p:sp>
      <p:pic>
        <p:nvPicPr>
          <p:cNvPr id="10" name="Picture 9">
            <a:extLst>
              <a:ext uri="{FF2B5EF4-FFF2-40B4-BE49-F238E27FC236}">
                <a16:creationId xmlns:a16="http://schemas.microsoft.com/office/drawing/2014/main" id="{B80DD754-24C5-79FF-FA33-ECF2B66AD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107" y="1524000"/>
            <a:ext cx="9805079" cy="3865575"/>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E202D27E-6A30-AD2D-47BF-71FDDBF608D3}"/>
              </a:ext>
            </a:extLst>
          </p:cNvPr>
          <p:cNvSpPr txBox="1"/>
          <p:nvPr/>
        </p:nvSpPr>
        <p:spPr>
          <a:xfrm>
            <a:off x="4587535" y="5716201"/>
            <a:ext cx="1407910" cy="461665"/>
          </a:xfrm>
          <a:prstGeom prst="rect">
            <a:avLst/>
          </a:prstGeom>
          <a:solidFill>
            <a:srgbClr val="92D050"/>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Bay hơi</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9164392" y="5716201"/>
            <a:ext cx="1707113" cy="461665"/>
          </a:xfrm>
          <a:prstGeom prst="rect">
            <a:avLst/>
          </a:prstGeom>
          <a:solidFill>
            <a:srgbClr val="6CBFD7"/>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Ngưng tụ</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202D27E-6A30-AD2D-47BF-71FDDBF608D3}"/>
              </a:ext>
            </a:extLst>
          </p:cNvPr>
          <p:cNvSpPr txBox="1"/>
          <p:nvPr/>
        </p:nvSpPr>
        <p:spPr>
          <a:xfrm>
            <a:off x="472440" y="1085174"/>
            <a:ext cx="11430000" cy="954107"/>
          </a:xfrm>
          <a:prstGeom prst="rect">
            <a:avLst/>
          </a:prstGeom>
          <a:noFill/>
        </p:spPr>
        <p:txBody>
          <a:bodyPr wrap="square" rtlCol="0">
            <a:spAutoFit/>
          </a:bodyPr>
          <a:lstStyle/>
          <a:p>
            <a:pPr lvl="0" algn="ctr">
              <a:defRPr/>
            </a:pPr>
            <a:r>
              <a:rPr lang="en-US" sz="2800" smtClean="0">
                <a:solidFill>
                  <a:srgbClr val="002060"/>
                </a:solidFill>
                <a:latin typeface="Roboto" panose="02000000000000000000" pitchFamily="2" charset="0"/>
                <a:ea typeface="Roboto" panose="02000000000000000000" pitchFamily="2" charset="0"/>
              </a:rPr>
              <a:t>                </a:t>
            </a:r>
            <a:r>
              <a:rPr lang="vi-VN" sz="2800" smtClean="0">
                <a:solidFill>
                  <a:srgbClr val="002060"/>
                </a:solidFill>
                <a:latin typeface="Roboto" panose="02000000000000000000" pitchFamily="2" charset="0"/>
                <a:ea typeface="Roboto" panose="02000000000000000000" pitchFamily="2" charset="0"/>
              </a:rPr>
              <a:t>Sắp </a:t>
            </a:r>
            <a:r>
              <a:rPr lang="vi-VN" sz="2800">
                <a:solidFill>
                  <a:srgbClr val="002060"/>
                </a:solidFill>
                <a:latin typeface="Roboto" panose="02000000000000000000" pitchFamily="2" charset="0"/>
                <a:ea typeface="Roboto" panose="02000000000000000000" pitchFamily="2" charset="0"/>
              </a:rPr>
              <a:t>xếp các hiện tượng dưới đây tương ứng với các dấu </a:t>
            </a:r>
            <a:r>
              <a:rPr lang="vi-VN" sz="2800" smtClean="0">
                <a:solidFill>
                  <a:srgbClr val="FFFF00"/>
                </a:solidFill>
                <a:latin typeface="Roboto" panose="02000000000000000000" pitchFamily="2" charset="0"/>
                <a:ea typeface="Roboto" panose="02000000000000000000" pitchFamily="2" charset="0"/>
              </a:rPr>
              <a:t>"?“</a:t>
            </a:r>
            <a:endParaRPr lang="en-US" sz="2800" smtClean="0">
              <a:solidFill>
                <a:srgbClr val="FFFF00"/>
              </a:solidFill>
              <a:latin typeface="Roboto" panose="02000000000000000000" pitchFamily="2" charset="0"/>
              <a:ea typeface="Roboto" panose="02000000000000000000" pitchFamily="2" charset="0"/>
            </a:endParaRPr>
          </a:p>
          <a:p>
            <a:pPr lvl="0" algn="ctr">
              <a:defRPr/>
            </a:pPr>
            <a:r>
              <a:rPr lang="vi-VN" sz="2800" smtClean="0">
                <a:solidFill>
                  <a:srgbClr val="002060"/>
                </a:solidFill>
                <a:latin typeface="Roboto" panose="02000000000000000000" pitchFamily="2" charset="0"/>
                <a:ea typeface="Roboto" panose="02000000000000000000" pitchFamily="2" charset="0"/>
              </a:rPr>
              <a:t>trong </a:t>
            </a:r>
            <a:r>
              <a:rPr lang="vi-VN" sz="2800">
                <a:solidFill>
                  <a:srgbClr val="002060"/>
                </a:solidFill>
                <a:latin typeface="Roboto" panose="02000000000000000000" pitchFamily="2" charset="0"/>
                <a:ea typeface="Roboto" panose="02000000000000000000" pitchFamily="2" charset="0"/>
              </a:rPr>
              <a:t>sơ đồ để mô tả sự chuyển thể của nước</a:t>
            </a:r>
            <a:r>
              <a:rPr lang="en-US" sz="2800">
                <a:solidFill>
                  <a:srgbClr val="002060"/>
                </a:solidFill>
                <a:latin typeface="Roboto" panose="02000000000000000000" pitchFamily="2" charset="0"/>
                <a:ea typeface="Roboto" panose="02000000000000000000" pitchFamily="2" charset="0"/>
              </a:rPr>
              <a:t>.</a:t>
            </a:r>
            <a:endParaRPr lang="vi-VN" sz="280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E202D27E-6A30-AD2D-47BF-71FDDBF608D3}"/>
              </a:ext>
            </a:extLst>
          </p:cNvPr>
          <p:cNvSpPr txBox="1"/>
          <p:nvPr/>
        </p:nvSpPr>
        <p:spPr>
          <a:xfrm>
            <a:off x="1684934" y="5716201"/>
            <a:ext cx="1656009" cy="461665"/>
          </a:xfrm>
          <a:prstGeom prst="rect">
            <a:avLst/>
          </a:prstGeom>
          <a:solidFill>
            <a:srgbClr val="FFC000"/>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Nóng chảy</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E202D27E-6A30-AD2D-47BF-71FDDBF608D3}"/>
              </a:ext>
            </a:extLst>
          </p:cNvPr>
          <p:cNvSpPr txBox="1"/>
          <p:nvPr/>
        </p:nvSpPr>
        <p:spPr>
          <a:xfrm>
            <a:off x="6808775" y="5716201"/>
            <a:ext cx="1627088" cy="461665"/>
          </a:xfrm>
          <a:prstGeom prst="rect">
            <a:avLst/>
          </a:prstGeom>
          <a:solidFill>
            <a:srgbClr val="FDCB93"/>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Đông đặc</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8" name="Oval 17"/>
          <p:cNvSpPr/>
          <p:nvPr/>
        </p:nvSpPr>
        <p:spPr>
          <a:xfrm>
            <a:off x="3366496" y="2823483"/>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9" name="Oval 18"/>
          <p:cNvSpPr/>
          <p:nvPr/>
        </p:nvSpPr>
        <p:spPr>
          <a:xfrm>
            <a:off x="4509496" y="4275267"/>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4</a:t>
            </a:r>
          </a:p>
        </p:txBody>
      </p:sp>
      <p:sp>
        <p:nvSpPr>
          <p:cNvPr id="20" name="Oval 19"/>
          <p:cNvSpPr/>
          <p:nvPr/>
        </p:nvSpPr>
        <p:spPr>
          <a:xfrm>
            <a:off x="7163407" y="2821213"/>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cxnSp>
        <p:nvCxnSpPr>
          <p:cNvPr id="5" name="Straight Arrow Connector 4"/>
          <p:cNvCxnSpPr/>
          <p:nvPr/>
        </p:nvCxnSpPr>
        <p:spPr>
          <a:xfrm flipV="1">
            <a:off x="7213453" y="3330153"/>
            <a:ext cx="1520802" cy="249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396410" y="3355076"/>
            <a:ext cx="1520802" cy="249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295223" y="4799045"/>
            <a:ext cx="1520802" cy="249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7198213" y="4841578"/>
            <a:ext cx="1520802" cy="249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482983" y="4342108"/>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25" name="TextBox 24">
            <a:extLst>
              <a:ext uri="{FF2B5EF4-FFF2-40B4-BE49-F238E27FC236}">
                <a16:creationId xmlns:a16="http://schemas.microsoft.com/office/drawing/2014/main" id="{590B054E-B6AE-14CB-111F-0FBA1645B82B}"/>
              </a:ext>
            </a:extLst>
          </p:cNvPr>
          <p:cNvSpPr txBox="1"/>
          <p:nvPr/>
        </p:nvSpPr>
        <p:spPr>
          <a:xfrm>
            <a:off x="2441004" y="117943"/>
            <a:ext cx="8973755" cy="584775"/>
          </a:xfrm>
          <a:prstGeom prst="rect">
            <a:avLst/>
          </a:prstGeom>
          <a:noFill/>
        </p:spPr>
        <p:txBody>
          <a:bodyPr wrap="square" rtlCol="0">
            <a:spAutoFit/>
          </a:bodyPr>
          <a:lstStyle/>
          <a:p>
            <a:pPr lvl="0" algn="ctr">
              <a:defRPr/>
            </a:pPr>
            <a:r>
              <a:rPr lang="en-US" altLang="zh-CN" sz="3200" b="1" smtClean="0">
                <a:solidFill>
                  <a:srgbClr val="002060"/>
                </a:solidFill>
                <a:latin typeface="Roboto" panose="02000000000000000000" pitchFamily="2" charset="0"/>
                <a:ea typeface="Roboto" panose="02000000000000000000" pitchFamily="2" charset="0"/>
              </a:rPr>
              <a:t>3.</a:t>
            </a:r>
            <a:r>
              <a:rPr lang="vi-VN" altLang="zh-CN" sz="3200" b="1" smtClean="0">
                <a:solidFill>
                  <a:srgbClr val="002060"/>
                </a:solidFill>
                <a:latin typeface="Roboto" panose="02000000000000000000" pitchFamily="2" charset="0"/>
                <a:ea typeface="Roboto" panose="02000000000000000000" pitchFamily="2" charset="0"/>
              </a:rPr>
              <a:t>TÌM </a:t>
            </a:r>
            <a:r>
              <a:rPr lang="vi-VN" altLang="zh-CN" sz="3200" b="1">
                <a:solidFill>
                  <a:srgbClr val="002060"/>
                </a:solidFill>
                <a:latin typeface="Roboto" panose="02000000000000000000" pitchFamily="2" charset="0"/>
                <a:ea typeface="Roboto" panose="02000000000000000000" pitchFamily="2" charset="0"/>
              </a:rPr>
              <a:t>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8504" y="2790733"/>
            <a:ext cx="350668" cy="459354"/>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3226" y="2820296"/>
            <a:ext cx="350668" cy="459354"/>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8011" y="4364593"/>
            <a:ext cx="350668" cy="459354"/>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7124" y="4307431"/>
            <a:ext cx="350668" cy="459354"/>
          </a:xfrm>
          <a:prstGeom prst="rect">
            <a:avLst/>
          </a:prstGeom>
        </p:spPr>
      </p:pic>
      <p:pic>
        <p:nvPicPr>
          <p:cNvPr id="26" name="Picture 25" descr="A picture containing sketch, art&#10;&#10;Description automatically generated">
            <a:extLst>
              <a:ext uri="{FF2B5EF4-FFF2-40B4-BE49-F238E27FC236}">
                <a16:creationId xmlns:a16="http://schemas.microsoft.com/office/drawing/2014/main" id="{5974C976-F9C8-7828-6D2E-A70AE26FBE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2085" y="1988547"/>
            <a:ext cx="1228725" cy="741623"/>
          </a:xfrm>
          <a:prstGeom prst="rect">
            <a:avLst/>
          </a:prstGeom>
        </p:spPr>
      </p:pic>
    </p:spTree>
    <p:extLst>
      <p:ext uri="{BB962C8B-B14F-4D97-AF65-F5344CB8AC3E}">
        <p14:creationId xmlns:p14="http://schemas.microsoft.com/office/powerpoint/2010/main" val="176727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2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22" presetClass="entr" presetSubtype="4"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down)">
                                      <p:cBhvr>
                                        <p:cTn id="51" dur="500"/>
                                        <p:tgtEl>
                                          <p:spTgt spid="5"/>
                                        </p:tgtEl>
                                      </p:cBhvr>
                                    </p:animEffect>
                                  </p:childTnLst>
                                </p:cTn>
                              </p:par>
                              <p:par>
                                <p:cTn id="52" presetID="22" presetClass="entr" presetSubtype="4"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par>
                                <p:cTn id="67" presetID="10" presetClass="entr" presetSubtype="0"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par>
                                <p:cTn id="73" presetID="10"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par>
                                <p:cTn id="76" presetID="10" presetClass="entr" presetSubtype="0"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par>
                                <p:cTn id="79" presetID="42" presetClass="entr" presetSubtype="0"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1000"/>
                                        <p:tgtEl>
                                          <p:spTgt spid="26"/>
                                        </p:tgtEl>
                                      </p:cBhvr>
                                    </p:animEffect>
                                    <p:anim calcmode="lin" valueType="num">
                                      <p:cBhvr>
                                        <p:cTn id="82" dur="1000" fill="hold"/>
                                        <p:tgtEl>
                                          <p:spTgt spid="26"/>
                                        </p:tgtEl>
                                        <p:attrNameLst>
                                          <p:attrName>ppt_x</p:attrName>
                                        </p:attrNameLst>
                                      </p:cBhvr>
                                      <p:tavLst>
                                        <p:tav tm="0">
                                          <p:val>
                                            <p:strVal val="#ppt_x"/>
                                          </p:val>
                                        </p:tav>
                                        <p:tav tm="100000">
                                          <p:val>
                                            <p:strVal val="#ppt_x"/>
                                          </p:val>
                                        </p:tav>
                                      </p:tavLst>
                                    </p:anim>
                                    <p:anim calcmode="lin" valueType="num">
                                      <p:cBhvr>
                                        <p:cTn id="8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20"/>
                    </p:tgtEl>
                  </p:cond>
                </p:stCondLst>
                <p:endSync evt="end" delay="0">
                  <p:rtn val="all"/>
                </p:endSync>
                <p:childTnLst>
                  <p:par>
                    <p:cTn id="85" fill="hold">
                      <p:stCondLst>
                        <p:cond delay="0"/>
                      </p:stCondLst>
                      <p:childTnLst>
                        <p:par>
                          <p:cTn id="86" fill="hold">
                            <p:stCondLst>
                              <p:cond delay="0"/>
                            </p:stCondLst>
                            <p:childTnLst>
                              <p:par>
                                <p:cTn id="87" presetID="42" presetClass="path" presetSubtype="0" accel="50000" decel="50000" fill="hold" grpId="1" nodeType="clickEffect">
                                  <p:stCondLst>
                                    <p:cond delay="0"/>
                                  </p:stCondLst>
                                  <p:childTnLst>
                                    <p:animMotion origin="layout" path="M 3.75E-6 3.7037E-7 L 0.24869 -0.35116 " pathEditMode="relative" rAng="0" ptsTypes="AA">
                                      <p:cBhvr>
                                        <p:cTn id="88" dur="2000" fill="hold"/>
                                        <p:tgtEl>
                                          <p:spTgt spid="11"/>
                                        </p:tgtEl>
                                        <p:attrNameLst>
                                          <p:attrName>ppt_x</p:attrName>
                                          <p:attrName>ppt_y</p:attrName>
                                        </p:attrNameLst>
                                      </p:cBhvr>
                                      <p:rCtr x="12435" y="-17569"/>
                                    </p:animMotion>
                                  </p:childTnLst>
                                </p:cTn>
                              </p:par>
                              <p:par>
                                <p:cTn id="89" presetID="1" presetClass="exit" presetSubtype="0" fill="hold" nodeType="withEffect">
                                  <p:stCondLst>
                                    <p:cond delay="0"/>
                                  </p:stCondLst>
                                  <p:childTnLst>
                                    <p:set>
                                      <p:cBhvr>
                                        <p:cTn id="90"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1" restart="whenNotActive" fill="hold" evtFilter="cancelBubble" nodeType="interactiveSeq">
                <p:stCondLst>
                  <p:cond evt="onClick" delay="0">
                    <p:tgtEl>
                      <p:spTgt spid="24"/>
                    </p:tgtEl>
                  </p:cond>
                </p:stCondLst>
                <p:endSync evt="end" delay="0">
                  <p:rtn val="all"/>
                </p:endSync>
                <p:childTnLst>
                  <p:par>
                    <p:cTn id="92" fill="hold">
                      <p:stCondLst>
                        <p:cond delay="0"/>
                      </p:stCondLst>
                      <p:childTnLst>
                        <p:par>
                          <p:cTn id="93" fill="hold">
                            <p:stCondLst>
                              <p:cond delay="0"/>
                            </p:stCondLst>
                            <p:childTnLst>
                              <p:par>
                                <p:cTn id="94" presetID="42" presetClass="path" presetSubtype="0" accel="50000" decel="50000" fill="hold" grpId="1" nodeType="clickEffect">
                                  <p:stCondLst>
                                    <p:cond delay="0"/>
                                  </p:stCondLst>
                                  <p:childTnLst>
                                    <p:animMotion origin="layout" path="M 3.33333E-6 3.7037E-7 L -0.18711 -0.13426 " pathEditMode="relative" rAng="0" ptsTypes="AA">
                                      <p:cBhvr>
                                        <p:cTn id="95" dur="2000" fill="hold"/>
                                        <p:tgtEl>
                                          <p:spTgt spid="14"/>
                                        </p:tgtEl>
                                        <p:attrNameLst>
                                          <p:attrName>ppt_x</p:attrName>
                                          <p:attrName>ppt_y</p:attrName>
                                        </p:attrNameLst>
                                      </p:cBhvr>
                                      <p:rCtr x="-94" y="-67"/>
                                    </p:animMotion>
                                  </p:childTnLst>
                                </p:cTn>
                              </p:par>
                              <p:par>
                                <p:cTn id="96" presetID="1" presetClass="exit" presetSubtype="0" fill="hold" nodeType="withEffect">
                                  <p:stCondLst>
                                    <p:cond delay="0"/>
                                  </p:stCondLst>
                                  <p:childTnLst>
                                    <p:set>
                                      <p:cBhvr>
                                        <p:cTn id="97"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8" restart="whenNotActive" fill="hold" evtFilter="cancelBubble" nodeType="interactiveSeq">
                <p:stCondLst>
                  <p:cond evt="onClick" delay="0">
                    <p:tgtEl>
                      <p:spTgt spid="19"/>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accel="50000" decel="50000" fill="hold" grpId="1" nodeType="clickEffect">
                                  <p:stCondLst>
                                    <p:cond delay="0"/>
                                  </p:stCondLst>
                                  <p:childTnLst>
                                    <p:animMotion origin="layout" path="M -2.29167E-6 3.7037E-7 L -0.28919 -0.13843 " pathEditMode="relative" rAng="0" ptsTypes="AA">
                                      <p:cBhvr>
                                        <p:cTn id="102" dur="2000" fill="hold"/>
                                        <p:tgtEl>
                                          <p:spTgt spid="17"/>
                                        </p:tgtEl>
                                        <p:attrNameLst>
                                          <p:attrName>ppt_x</p:attrName>
                                          <p:attrName>ppt_y</p:attrName>
                                        </p:attrNameLst>
                                      </p:cBhvr>
                                      <p:rCtr x="-145" y="-69"/>
                                    </p:animMotion>
                                  </p:childTnLst>
                                </p:cTn>
                              </p:par>
                              <p:par>
                                <p:cTn id="103" presetID="1" presetClass="exit" presetSubtype="0" fill="hold" nodeType="withEffect">
                                  <p:stCondLst>
                                    <p:cond delay="0"/>
                                  </p:stCondLst>
                                  <p:childTnLst>
                                    <p:set>
                                      <p:cBhvr>
                                        <p:cTn id="10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5" restart="whenNotActive" fill="hold" evtFilter="cancelBubble" nodeType="interactiveSeq">
                <p:stCondLst>
                  <p:cond evt="onClick" delay="0">
                    <p:tgtEl>
                      <p:spTgt spid="18"/>
                    </p:tgtEl>
                  </p:cond>
                </p:stCondLst>
                <p:endSync evt="end" delay="0">
                  <p:rtn val="all"/>
                </p:endSync>
                <p:childTnLst>
                  <p:par>
                    <p:cTn id="106" fill="hold">
                      <p:stCondLst>
                        <p:cond delay="0"/>
                      </p:stCondLst>
                      <p:childTnLst>
                        <p:par>
                          <p:cTn id="107" fill="hold">
                            <p:stCondLst>
                              <p:cond delay="0"/>
                            </p:stCondLst>
                            <p:childTnLst>
                              <p:par>
                                <p:cTn id="108" presetID="42" presetClass="path" presetSubtype="0" accel="50000" decel="50000" fill="hold" grpId="1" nodeType="clickEffect">
                                  <p:stCondLst>
                                    <p:cond delay="0"/>
                                  </p:stCondLst>
                                  <p:childTnLst>
                                    <p:animMotion origin="layout" path="M -1.66667E-6 3.7037E-7 L 0.14323 -0.35347 " pathEditMode="relative" rAng="0" ptsTypes="AA">
                                      <p:cBhvr>
                                        <p:cTn id="109" dur="2000" fill="hold"/>
                                        <p:tgtEl>
                                          <p:spTgt spid="16"/>
                                        </p:tgtEl>
                                        <p:attrNameLst>
                                          <p:attrName>ppt_x</p:attrName>
                                          <p:attrName>ppt_y</p:attrName>
                                        </p:attrNameLst>
                                      </p:cBhvr>
                                      <p:rCtr x="72" y="-177"/>
                                    </p:animMotion>
                                  </p:childTnLst>
                                </p:cTn>
                              </p:par>
                              <p:par>
                                <p:cTn id="110" presetID="1" presetClass="exit" presetSubtype="0" fill="hold" nodeType="withEffect">
                                  <p:stCondLst>
                                    <p:cond delay="0"/>
                                  </p:stCondLst>
                                  <p:childTnLst>
                                    <p:set>
                                      <p:cBhvr>
                                        <p:cTn id="11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8" grpId="0"/>
      <p:bldP spid="11" grpId="0" animBg="1"/>
      <p:bldP spid="11" grpId="1" animBg="1"/>
      <p:bldP spid="14" grpId="0" animBg="1"/>
      <p:bldP spid="14" grpId="1" animBg="1"/>
      <p:bldP spid="15" grpId="0"/>
      <p:bldP spid="16" grpId="0" animBg="1"/>
      <p:bldP spid="16" grpId="1" animBg="1"/>
      <p:bldP spid="17" grpId="0" animBg="1"/>
      <p:bldP spid="17" grpId="1" animBg="1"/>
      <p:bldP spid="18" grpId="0" animBg="1"/>
      <p:bldP spid="19" grpId="0" animBg="1"/>
      <p:bldP spid="20" grpId="0" animBg="1"/>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red arrow pointing down&#10;&#10;Description automatically generated with low confidence">
            <a:extLst>
              <a:ext uri="{FF2B5EF4-FFF2-40B4-BE49-F238E27FC236}">
                <a16:creationId xmlns:a16="http://schemas.microsoft.com/office/drawing/2014/main" id="{8BA9CD72-AD0E-CDD7-2702-251B28DA79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707275">
            <a:off x="3850641" y="3918783"/>
            <a:ext cx="1663048" cy="1978715"/>
          </a:xfrm>
          <a:prstGeom prst="rect">
            <a:avLst/>
          </a:prstGeom>
        </p:spPr>
      </p:pic>
      <p:pic>
        <p:nvPicPr>
          <p:cNvPr id="36" name="Picture 35" descr="A picture containing sketch, art&#10;&#10;Description automatically generated">
            <a:extLst>
              <a:ext uri="{FF2B5EF4-FFF2-40B4-BE49-F238E27FC236}">
                <a16:creationId xmlns:a16="http://schemas.microsoft.com/office/drawing/2014/main" id="{5974C976-F9C8-7828-6D2E-A70AE26FBE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3725" y="3283947"/>
            <a:ext cx="1228725" cy="741623"/>
          </a:xfrm>
          <a:prstGeom prst="rect">
            <a:avLst/>
          </a:prstGeom>
        </p:spPr>
      </p:pic>
      <p:pic>
        <p:nvPicPr>
          <p:cNvPr id="37" name="Picture 36" descr="A picture containing sketch, art&#10;&#10;Description automatically generated">
            <a:extLst>
              <a:ext uri="{FF2B5EF4-FFF2-40B4-BE49-F238E27FC236}">
                <a16:creationId xmlns:a16="http://schemas.microsoft.com/office/drawing/2014/main" id="{D32A87E6-A6B9-43EF-1704-6FBDCF0197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274422"/>
            <a:ext cx="1218751" cy="735603"/>
          </a:xfrm>
          <a:prstGeom prst="rect">
            <a:avLst/>
          </a:prstGeom>
        </p:spPr>
      </p:pic>
      <p:pic>
        <p:nvPicPr>
          <p:cNvPr id="38" name="Picture 37" descr="A red arrow pointing down&#10;&#10;Description automatically generated with low confidence">
            <a:extLst>
              <a:ext uri="{FF2B5EF4-FFF2-40B4-BE49-F238E27FC236}">
                <a16:creationId xmlns:a16="http://schemas.microsoft.com/office/drawing/2014/main" id="{396E2FF7-B6AE-447A-AD9F-A5A640880F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84386">
            <a:off x="3915396" y="1053038"/>
            <a:ext cx="1561603" cy="2093128"/>
          </a:xfrm>
          <a:prstGeom prst="rect">
            <a:avLst/>
          </a:prstGeom>
        </p:spPr>
      </p:pic>
      <p:pic>
        <p:nvPicPr>
          <p:cNvPr id="40" name="Picture 39" descr="A white cloud with blue swirls&#10;&#10;Description automatically generated with medium confidence">
            <a:extLst>
              <a:ext uri="{FF2B5EF4-FFF2-40B4-BE49-F238E27FC236}">
                <a16:creationId xmlns:a16="http://schemas.microsoft.com/office/drawing/2014/main" id="{EFF625FB-FB78-17E0-BAFB-6F971994B0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500" y="38100"/>
            <a:ext cx="2343150" cy="2343150"/>
          </a:xfrm>
          <a:prstGeom prst="rect">
            <a:avLst/>
          </a:prstGeom>
        </p:spPr>
      </p:pic>
      <p:pic>
        <p:nvPicPr>
          <p:cNvPr id="41" name="Picture 40" descr="A red arrow pointing down&#10;&#10;Description automatically generated with low confidence">
            <a:extLst>
              <a:ext uri="{FF2B5EF4-FFF2-40B4-BE49-F238E27FC236}">
                <a16:creationId xmlns:a16="http://schemas.microsoft.com/office/drawing/2014/main" id="{95E2B7EE-89F7-9761-AEF9-BEAD51B112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640600">
            <a:off x="7502915" y="689556"/>
            <a:ext cx="1132918" cy="1643480"/>
          </a:xfrm>
          <a:prstGeom prst="rect">
            <a:avLst/>
          </a:prstGeom>
        </p:spPr>
      </p:pic>
      <p:pic>
        <p:nvPicPr>
          <p:cNvPr id="42" name="Picture 41" descr="A white cloud with blue swirls&#10;&#10;Description automatically generated with medium confidence">
            <a:extLst>
              <a:ext uri="{FF2B5EF4-FFF2-40B4-BE49-F238E27FC236}">
                <a16:creationId xmlns:a16="http://schemas.microsoft.com/office/drawing/2014/main" id="{AA64ED49-F3AD-9293-48DC-64AEC238DFE6}"/>
              </a:ext>
            </a:extLst>
          </p:cNvPr>
          <p:cNvPicPr>
            <a:picLocks noChangeAspect="1"/>
          </p:cNvPicPr>
          <p:nvPr/>
        </p:nvPicPr>
        <p:blipFill>
          <a:blip r:embed="rId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886700" y="1419225"/>
            <a:ext cx="2343150" cy="2343150"/>
          </a:xfrm>
          <a:prstGeom prst="rect">
            <a:avLst/>
          </a:prstGeom>
        </p:spPr>
      </p:pic>
      <p:pic>
        <p:nvPicPr>
          <p:cNvPr id="43" name="Picture 42" descr="A red arrow pointing down&#10;&#10;Description automatically generated with low confidence">
            <a:extLst>
              <a:ext uri="{FF2B5EF4-FFF2-40B4-BE49-F238E27FC236}">
                <a16:creationId xmlns:a16="http://schemas.microsoft.com/office/drawing/2014/main" id="{99814223-8D72-3E76-23FD-0AA478B927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056046">
            <a:off x="7893924" y="4642049"/>
            <a:ext cx="841992" cy="1581331"/>
          </a:xfrm>
          <a:prstGeom prst="rect">
            <a:avLst/>
          </a:prstGeom>
        </p:spPr>
      </p:pic>
      <p:pic>
        <p:nvPicPr>
          <p:cNvPr id="45" name="Picture 44" descr="A picture containing graphics, font, symbol, black&#10;&#10;Description automatically generated">
            <a:extLst>
              <a:ext uri="{FF2B5EF4-FFF2-40B4-BE49-F238E27FC236}">
                <a16:creationId xmlns:a16="http://schemas.microsoft.com/office/drawing/2014/main" id="{085DB62F-B67F-0DA9-D4DF-B506C21C2BAE}"/>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8305800" y="3162300"/>
            <a:ext cx="847725" cy="2743200"/>
          </a:xfrm>
          <a:prstGeom prst="rect">
            <a:avLst/>
          </a:prstGeom>
        </p:spPr>
      </p:pic>
      <p:pic>
        <p:nvPicPr>
          <p:cNvPr id="47" name="Picture 46" descr="A picture containing graphics, font, symbol, black&#10;&#10;Description automatically generated">
            <a:extLst>
              <a:ext uri="{FF2B5EF4-FFF2-40B4-BE49-F238E27FC236}">
                <a16:creationId xmlns:a16="http://schemas.microsoft.com/office/drawing/2014/main" id="{4E42B667-79F5-4CF6-3EAC-5CAB76F6E25D}"/>
              </a:ext>
            </a:extLst>
          </p:cNvPr>
          <p:cNvPicPr>
            <a:picLocks noChangeAspect="1"/>
          </p:cNvPicPr>
          <p:nvPr/>
        </p:nvPicPr>
        <p:blipFill>
          <a:blip r:embed="rId11" cstate="print">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58250" y="3276600"/>
            <a:ext cx="971550" cy="2743200"/>
          </a:xfrm>
          <a:prstGeom prst="rect">
            <a:avLst/>
          </a:prstGeom>
        </p:spPr>
      </p:pic>
      <p:pic>
        <p:nvPicPr>
          <p:cNvPr id="48" name="Picture 47" descr="A picture containing graphics, font, symbol, black&#10;&#10;Description automatically generated">
            <a:extLst>
              <a:ext uri="{FF2B5EF4-FFF2-40B4-BE49-F238E27FC236}">
                <a16:creationId xmlns:a16="http://schemas.microsoft.com/office/drawing/2014/main" id="{58EBC383-745D-7401-3A7D-D1D4917EEEE4}"/>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a:off x="8582025" y="3209925"/>
            <a:ext cx="904875" cy="2743200"/>
          </a:xfrm>
          <a:prstGeom prst="rect">
            <a:avLst/>
          </a:prstGeom>
        </p:spPr>
      </p:pic>
      <p:pic>
        <p:nvPicPr>
          <p:cNvPr id="51" name="Picture 50" descr="A red arrow pointing down&#10;&#10;Description automatically generated with low confidence">
            <a:extLst>
              <a:ext uri="{FF2B5EF4-FFF2-40B4-BE49-F238E27FC236}">
                <a16:creationId xmlns:a16="http://schemas.microsoft.com/office/drawing/2014/main" id="{41CC78BD-07FC-E6B6-3900-1893BAF2510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420479">
            <a:off x="8624902" y="2827195"/>
            <a:ext cx="1132918" cy="1321152"/>
          </a:xfrm>
          <a:prstGeom prst="rect">
            <a:avLst/>
          </a:prstGeom>
        </p:spPr>
      </p:pic>
      <p:sp>
        <p:nvSpPr>
          <p:cNvPr id="57" name="Rectangle: Rounded Corners 56">
            <a:extLst>
              <a:ext uri="{FF2B5EF4-FFF2-40B4-BE49-F238E27FC236}">
                <a16:creationId xmlns:a16="http://schemas.microsoft.com/office/drawing/2014/main" id="{D025AC4B-3C29-1B79-94DC-DA268B57F89B}"/>
              </a:ext>
            </a:extLst>
          </p:cNvPr>
          <p:cNvSpPr/>
          <p:nvPr/>
        </p:nvSpPr>
        <p:spPr>
          <a:xfrm>
            <a:off x="859510" y="3676004"/>
            <a:ext cx="2905125"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Mặt Trời làm nước</a:t>
            </a:r>
            <a:r>
              <a:rPr lang="en-US" sz="2000"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ở trên mặt đất, sông,</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hồ,</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biển,... nóng lên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 </a:t>
            </a:r>
            <a:r>
              <a:rPr lang="vi-VN" sz="2000" b="1" i="1" u="none" strike="noStrike" dirty="0">
                <a:solidFill>
                  <a:srgbClr val="002060"/>
                </a:solidFill>
                <a:effectLst/>
                <a:latin typeface="Calibri" panose="020F0502020204030204" pitchFamily="34" charset="0"/>
                <a:cs typeface="Calibri" panose="020F0502020204030204" pitchFamily="34" charset="0"/>
              </a:rPr>
              <a:t>bay hơi</a:t>
            </a:r>
            <a:r>
              <a:rPr lang="en-US" sz="2000" b="1"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vào không khí.</a:t>
            </a:r>
            <a:endParaRPr lang="en-US" sz="2000" i="1" dirty="0">
              <a:solidFill>
                <a:srgbClr val="002060"/>
              </a:solidFill>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6646D983-F5CC-3AD4-2DE3-7699C0786C4F}"/>
              </a:ext>
            </a:extLst>
          </p:cNvPr>
          <p:cNvSpPr/>
          <p:nvPr/>
        </p:nvSpPr>
        <p:spPr>
          <a:xfrm>
            <a:off x="5429250" y="5067300"/>
            <a:ext cx="2162175" cy="885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Nước</a:t>
            </a:r>
            <a:r>
              <a:rPr lang="en-US" sz="2000" b="1" dirty="0">
                <a:solidFill>
                  <a:srgbClr val="002060"/>
                </a:solidFill>
                <a:latin typeface="Calibri" panose="020F0502020204030204" pitchFamily="34" charset="0"/>
                <a:cs typeface="Calibri" panose="020F0502020204030204" pitchFamily="34" charset="0"/>
              </a:rPr>
              <a:t> ở </a:t>
            </a:r>
            <a:r>
              <a:rPr lang="en-US" sz="2000" b="1" dirty="0" err="1">
                <a:solidFill>
                  <a:srgbClr val="002060"/>
                </a:solidFill>
                <a:latin typeface="Calibri" panose="020F0502020204030204" pitchFamily="34" charset="0"/>
                <a:cs typeface="Calibri" panose="020F0502020204030204" pitchFamily="34" charset="0"/>
              </a:rPr>
              <a:t>mặt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đất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sông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hồ</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biển</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B0F963E-D091-018A-F850-7181B672D5C5}"/>
              </a:ext>
            </a:extLst>
          </p:cNvPr>
          <p:cNvSpPr txBox="1"/>
          <p:nvPr/>
        </p:nvSpPr>
        <p:spPr>
          <a:xfrm>
            <a:off x="3259093" y="-2686218"/>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sp>
        <p:nvSpPr>
          <p:cNvPr id="61" name="Rectangle: Rounded Corners 60">
            <a:extLst>
              <a:ext uri="{FF2B5EF4-FFF2-40B4-BE49-F238E27FC236}">
                <a16:creationId xmlns:a16="http://schemas.microsoft.com/office/drawing/2014/main" id="{9CD51841-99F7-E8F6-BA2F-CB036AA5F03E}"/>
              </a:ext>
            </a:extLst>
          </p:cNvPr>
          <p:cNvSpPr/>
          <p:nvPr/>
        </p:nvSpPr>
        <p:spPr>
          <a:xfrm>
            <a:off x="1185783" y="740850"/>
            <a:ext cx="3143250" cy="15335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Hơi nước trong không khí lạnh dần, </a:t>
            </a:r>
            <a:r>
              <a:rPr lang="vi-VN" sz="2000" b="1" i="1" u="none" strike="noStrike" dirty="0">
                <a:solidFill>
                  <a:srgbClr val="002060"/>
                </a:solidFill>
                <a:effectLst/>
                <a:latin typeface="Calibri" panose="020F0502020204030204" pitchFamily="34" charset="0"/>
                <a:cs typeface="Calibri" panose="020F0502020204030204" pitchFamily="34" charset="0"/>
              </a:rPr>
              <a:t>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nhỏ li ti và hợp thành những đám mây trắng.</a:t>
            </a:r>
            <a:endParaRPr lang="en-US" sz="2000" i="1" dirty="0">
              <a:solidFill>
                <a:srgbClr val="002060"/>
              </a:solidFill>
              <a:latin typeface="Calibri" panose="020F0502020204030204" pitchFamily="34" charset="0"/>
              <a:cs typeface="Calibri" panose="020F0502020204030204" pitchFamily="34" charset="0"/>
            </a:endParaRPr>
          </a:p>
        </p:txBody>
      </p:sp>
      <p:sp>
        <p:nvSpPr>
          <p:cNvPr id="62" name="Rectangle: Rounded Corners 61">
            <a:extLst>
              <a:ext uri="{FF2B5EF4-FFF2-40B4-BE49-F238E27FC236}">
                <a16:creationId xmlns:a16="http://schemas.microsoft.com/office/drawing/2014/main" id="{146A89BE-E36A-B620-2D81-FFE58408EF1C}"/>
              </a:ext>
            </a:extLst>
          </p:cNvPr>
          <p:cNvSpPr/>
          <p:nvPr/>
        </p:nvSpPr>
        <p:spPr>
          <a:xfrm>
            <a:off x="8220076" y="575536"/>
            <a:ext cx="3971924"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nhỏ </a:t>
            </a:r>
            <a:r>
              <a:rPr lang="vi-VN" sz="2000" b="1" i="1" u="none" strike="noStrike" dirty="0">
                <a:solidFill>
                  <a:srgbClr val="002060"/>
                </a:solidFill>
                <a:effectLst/>
                <a:latin typeface="Calibri" panose="020F0502020204030204" pitchFamily="34" charset="0"/>
                <a:cs typeface="Calibri" panose="020F0502020204030204" pitchFamily="34" charset="0"/>
              </a:rPr>
              <a:t>tiếp tục 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lớn hơn, tạo thành đám mây đen.</a:t>
            </a:r>
          </a:p>
        </p:txBody>
      </p:sp>
      <p:sp>
        <p:nvSpPr>
          <p:cNvPr id="63" name="Rectangle: Rounded Corners 62">
            <a:extLst>
              <a:ext uri="{FF2B5EF4-FFF2-40B4-BE49-F238E27FC236}">
                <a16:creationId xmlns:a16="http://schemas.microsoft.com/office/drawing/2014/main" id="{9A742AD6-CBD1-7DBA-7FF7-863ECDAED63B}"/>
              </a:ext>
            </a:extLst>
          </p:cNvPr>
          <p:cNvSpPr/>
          <p:nvPr/>
        </p:nvSpPr>
        <p:spPr>
          <a:xfrm>
            <a:off x="9582149" y="2873159"/>
            <a:ext cx="2609851"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lớn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trong đám mây đen rơi xuống thành </a:t>
            </a:r>
            <a:r>
              <a:rPr lang="vi-VN" sz="2000" b="1" i="1" u="none" strike="noStrike" dirty="0">
                <a:solidFill>
                  <a:srgbClr val="002060"/>
                </a:solidFill>
                <a:effectLst/>
                <a:latin typeface="Calibri" panose="020F0502020204030204" pitchFamily="34" charset="0"/>
                <a:cs typeface="Calibri" panose="020F0502020204030204" pitchFamily="34" charset="0"/>
              </a:rPr>
              <a:t>mưa</a:t>
            </a:r>
            <a:r>
              <a:rPr lang="vi-VN" sz="2000" i="1" u="none" strike="noStrike" dirty="0">
                <a:solidFill>
                  <a:srgbClr val="002060"/>
                </a:solidFill>
                <a:effectLst/>
                <a:latin typeface="Calibri" panose="020F0502020204030204" pitchFamily="34" charset="0"/>
                <a:cs typeface="Calibri" panose="020F0502020204030204" pitchFamily="34" charset="0"/>
              </a:rPr>
              <a:t>.</a:t>
            </a:r>
          </a:p>
        </p:txBody>
      </p:sp>
      <p:sp>
        <p:nvSpPr>
          <p:cNvPr id="64" name="Rectangle: Rounded Corners 63">
            <a:extLst>
              <a:ext uri="{FF2B5EF4-FFF2-40B4-BE49-F238E27FC236}">
                <a16:creationId xmlns:a16="http://schemas.microsoft.com/office/drawing/2014/main" id="{16A15C22-B5AF-BCAB-8CD8-3C73726FE0DB}"/>
              </a:ext>
            </a:extLst>
          </p:cNvPr>
          <p:cNvSpPr/>
          <p:nvPr/>
        </p:nvSpPr>
        <p:spPr>
          <a:xfrm>
            <a:off x="8701654" y="5308008"/>
            <a:ext cx="2571750" cy="742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Nước </a:t>
            </a:r>
            <a:r>
              <a:rPr lang="vi-VN" sz="2000" b="1" i="1" u="none" strike="noStrike" dirty="0">
                <a:solidFill>
                  <a:srgbClr val="002060"/>
                </a:solidFill>
                <a:effectLst/>
                <a:latin typeface="Calibri" panose="020F0502020204030204" pitchFamily="34" charset="0"/>
                <a:cs typeface="Calibri" panose="020F0502020204030204" pitchFamily="34" charset="0"/>
              </a:rPr>
              <a:t>trở về</a:t>
            </a:r>
            <a:r>
              <a:rPr lang="vi-VN" sz="2000" i="1" u="none" strike="noStrike" dirty="0">
                <a:solidFill>
                  <a:srgbClr val="002060"/>
                </a:solidFill>
                <a:effectLst/>
                <a:latin typeface="Calibri" panose="020F0502020204030204" pitchFamily="34" charset="0"/>
                <a:cs typeface="Calibri" panose="020F0502020204030204" pitchFamily="34" charset="0"/>
              </a:rPr>
              <a:t> với đất, sông, hồ, biển,...</a:t>
            </a:r>
          </a:p>
        </p:txBody>
      </p:sp>
      <p:pic>
        <p:nvPicPr>
          <p:cNvPr id="66" name="Picture 65" descr="A yellow sun with black background&#10;&#10;Description automatically generated with low confidence">
            <a:extLst>
              <a:ext uri="{FF2B5EF4-FFF2-40B4-BE49-F238E27FC236}">
                <a16:creationId xmlns:a16="http://schemas.microsoft.com/office/drawing/2014/main" id="{517485C9-3E70-52BB-8514-DD6E0F5E35A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1400175" cy="1400175"/>
          </a:xfrm>
          <a:prstGeom prst="rect">
            <a:avLst/>
          </a:prstGeom>
        </p:spPr>
      </p:pic>
      <p:sp>
        <p:nvSpPr>
          <p:cNvPr id="22" name="TextBox 21">
            <a:extLst>
              <a:ext uri="{FF2B5EF4-FFF2-40B4-BE49-F238E27FC236}">
                <a16:creationId xmlns:a16="http://schemas.microsoft.com/office/drawing/2014/main" id="{590B054E-B6AE-14CB-111F-0FBA1645B82B}"/>
              </a:ext>
            </a:extLst>
          </p:cNvPr>
          <p:cNvSpPr txBox="1"/>
          <p:nvPr/>
        </p:nvSpPr>
        <p:spPr>
          <a:xfrm>
            <a:off x="0" y="0"/>
            <a:ext cx="11367986" cy="523220"/>
          </a:xfrm>
          <a:prstGeom prst="rect">
            <a:avLst/>
          </a:prstGeom>
          <a:noFill/>
        </p:spPr>
        <p:txBody>
          <a:bodyPr wrap="square" rtlCol="0">
            <a:spAutoFit/>
          </a:bodyPr>
          <a:lstStyle/>
          <a:p>
            <a:pPr lvl="0" algn="ctr">
              <a:defRPr/>
            </a:pPr>
            <a:r>
              <a:rPr lang="en-US" altLang="zh-CN" sz="2800" b="1" smtClean="0">
                <a:solidFill>
                  <a:srgbClr val="002060"/>
                </a:solidFill>
                <a:latin typeface="Roboto" panose="02000000000000000000" pitchFamily="2" charset="0"/>
                <a:ea typeface="Roboto" panose="02000000000000000000" pitchFamily="2" charset="0"/>
              </a:rPr>
              <a:t>4.</a:t>
            </a:r>
            <a:r>
              <a:rPr lang="vi-VN" altLang="zh-CN" sz="2800" b="1" smtClean="0">
                <a:solidFill>
                  <a:srgbClr val="002060"/>
                </a:solidFill>
                <a:latin typeface="Roboto" panose="02000000000000000000" pitchFamily="2" charset="0"/>
                <a:ea typeface="Roboto" panose="02000000000000000000" pitchFamily="2" charset="0"/>
              </a:rPr>
              <a:t>TÌM </a:t>
            </a:r>
            <a:r>
              <a:rPr lang="vi-VN" altLang="zh-CN" sz="2800" b="1">
                <a:solidFill>
                  <a:srgbClr val="002060"/>
                </a:solidFill>
                <a:latin typeface="Roboto" panose="02000000000000000000" pitchFamily="2" charset="0"/>
                <a:ea typeface="Roboto" panose="02000000000000000000" pitchFamily="2" charset="0"/>
              </a:rPr>
              <a:t>HIỂU VỀ </a:t>
            </a:r>
            <a:r>
              <a:rPr lang="en-US" altLang="zh-CN" sz="2800" b="1" smtClean="0">
                <a:solidFill>
                  <a:srgbClr val="002060"/>
                </a:solidFill>
                <a:latin typeface="Roboto" panose="02000000000000000000" pitchFamily="2" charset="0"/>
                <a:ea typeface="Roboto" panose="02000000000000000000" pitchFamily="2" charset="0"/>
              </a:rPr>
              <a:t>VÒNG TUẦN HOÀN</a:t>
            </a:r>
            <a:r>
              <a:rPr lang="vi-VN" altLang="zh-CN" sz="2800" b="1" smtClean="0">
                <a:solidFill>
                  <a:srgbClr val="002060"/>
                </a:solidFill>
                <a:latin typeface="Roboto" panose="02000000000000000000" pitchFamily="2" charset="0"/>
                <a:ea typeface="Roboto" panose="02000000000000000000" pitchFamily="2" charset="0"/>
              </a:rPr>
              <a:t> </a:t>
            </a:r>
            <a:r>
              <a:rPr lang="vi-VN" altLang="zh-CN" sz="2800" b="1">
                <a:solidFill>
                  <a:srgbClr val="002060"/>
                </a:solidFill>
                <a:latin typeface="Roboto" panose="02000000000000000000" pitchFamily="2" charset="0"/>
                <a:ea typeface="Roboto" panose="02000000000000000000" pitchFamily="2" charset="0"/>
              </a:rPr>
              <a:t>CỦA </a:t>
            </a:r>
            <a:r>
              <a:rPr lang="vi-VN" altLang="zh-CN" sz="2800" b="1" smtClean="0">
                <a:solidFill>
                  <a:srgbClr val="002060"/>
                </a:solidFill>
                <a:latin typeface="Roboto" panose="02000000000000000000" pitchFamily="2" charset="0"/>
                <a:ea typeface="Roboto" panose="02000000000000000000" pitchFamily="2" charset="0"/>
              </a:rPr>
              <a:t>NƯỚC</a:t>
            </a:r>
            <a:r>
              <a:rPr lang="en-US" altLang="zh-CN" sz="2800" b="1" smtClean="0">
                <a:solidFill>
                  <a:srgbClr val="002060"/>
                </a:solidFill>
                <a:latin typeface="Roboto" panose="02000000000000000000" pitchFamily="2" charset="0"/>
                <a:ea typeface="Roboto" panose="02000000000000000000" pitchFamily="2" charset="0"/>
              </a:rPr>
              <a:t> TRONG TỰ NHIÊN</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55176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inVertic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1000"/>
                                        <p:tgtEl>
                                          <p:spTgt spid="57"/>
                                        </p:tgtEl>
                                      </p:cBhvr>
                                    </p:animEffect>
                                    <p:anim calcmode="lin" valueType="num">
                                      <p:cBhvr>
                                        <p:cTn id="28" dur="1000" fill="hold"/>
                                        <p:tgtEl>
                                          <p:spTgt spid="57"/>
                                        </p:tgtEl>
                                        <p:attrNameLst>
                                          <p:attrName>ppt_x</p:attrName>
                                        </p:attrNameLst>
                                      </p:cBhvr>
                                      <p:tavLst>
                                        <p:tav tm="0">
                                          <p:val>
                                            <p:strVal val="#ppt_x"/>
                                          </p:val>
                                        </p:tav>
                                        <p:tav tm="100000">
                                          <p:val>
                                            <p:strVal val="#ppt_x"/>
                                          </p:val>
                                        </p:tav>
                                      </p:tavLst>
                                    </p:anim>
                                    <p:anim calcmode="lin" valueType="num">
                                      <p:cBhvr>
                                        <p:cTn id="29" dur="1000" fill="hold"/>
                                        <p:tgtEl>
                                          <p:spTgt spid="5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1000"/>
                                        <p:tgtEl>
                                          <p:spTgt spid="61"/>
                                        </p:tgtEl>
                                      </p:cBhvr>
                                    </p:animEffect>
                                    <p:anim calcmode="lin" valueType="num">
                                      <p:cBhvr>
                                        <p:cTn id="45" dur="1000" fill="hold"/>
                                        <p:tgtEl>
                                          <p:spTgt spid="61"/>
                                        </p:tgtEl>
                                        <p:attrNameLst>
                                          <p:attrName>ppt_x</p:attrName>
                                        </p:attrNameLst>
                                      </p:cBhvr>
                                      <p:tavLst>
                                        <p:tav tm="0">
                                          <p:val>
                                            <p:strVal val="#ppt_x"/>
                                          </p:val>
                                        </p:tav>
                                        <p:tav tm="100000">
                                          <p:val>
                                            <p:strVal val="#ppt_x"/>
                                          </p:val>
                                        </p:tav>
                                      </p:tavLst>
                                    </p:anim>
                                    <p:anim calcmode="lin" valueType="num">
                                      <p:cBhvr>
                                        <p:cTn id="46" dur="1000" fill="hold"/>
                                        <p:tgtEl>
                                          <p:spTgt spid="6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1000"/>
                                        <p:tgtEl>
                                          <p:spTgt spid="41"/>
                                        </p:tgtEl>
                                      </p:cBhvr>
                                    </p:animEffect>
                                    <p:anim calcmode="lin" valueType="num">
                                      <p:cBhvr>
                                        <p:cTn id="57" dur="1000" fill="hold"/>
                                        <p:tgtEl>
                                          <p:spTgt spid="41"/>
                                        </p:tgtEl>
                                        <p:attrNameLst>
                                          <p:attrName>ppt_x</p:attrName>
                                        </p:attrNameLst>
                                      </p:cBhvr>
                                      <p:tavLst>
                                        <p:tav tm="0">
                                          <p:val>
                                            <p:strVal val="#ppt_x"/>
                                          </p:val>
                                        </p:tav>
                                        <p:tav tm="100000">
                                          <p:val>
                                            <p:strVal val="#ppt_x"/>
                                          </p:val>
                                        </p:tav>
                                      </p:tavLst>
                                    </p:anim>
                                    <p:anim calcmode="lin" valueType="num">
                                      <p:cBhvr>
                                        <p:cTn id="58" dur="1000" fill="hold"/>
                                        <p:tgtEl>
                                          <p:spTgt spid="4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1000"/>
                                        <p:tgtEl>
                                          <p:spTgt spid="62"/>
                                        </p:tgtEl>
                                      </p:cBhvr>
                                    </p:animEffect>
                                    <p:anim calcmode="lin" valueType="num">
                                      <p:cBhvr>
                                        <p:cTn id="62" dur="1000" fill="hold"/>
                                        <p:tgtEl>
                                          <p:spTgt spid="62"/>
                                        </p:tgtEl>
                                        <p:attrNameLst>
                                          <p:attrName>ppt_x</p:attrName>
                                        </p:attrNameLst>
                                      </p:cBhvr>
                                      <p:tavLst>
                                        <p:tav tm="0">
                                          <p:val>
                                            <p:strVal val="#ppt_x"/>
                                          </p:val>
                                        </p:tav>
                                        <p:tav tm="100000">
                                          <p:val>
                                            <p:strVal val="#ppt_x"/>
                                          </p:val>
                                        </p:tav>
                                      </p:tavLst>
                                    </p:anim>
                                    <p:anim calcmode="lin" valueType="num">
                                      <p:cBhvr>
                                        <p:cTn id="63" dur="1000" fill="hold"/>
                                        <p:tgtEl>
                                          <p:spTgt spid="62"/>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1000"/>
                                        <p:tgtEl>
                                          <p:spTgt spid="42"/>
                                        </p:tgtEl>
                                      </p:cBhvr>
                                    </p:animEffect>
                                    <p:anim calcmode="lin" valueType="num">
                                      <p:cBhvr>
                                        <p:cTn id="67" dur="1000" fill="hold"/>
                                        <p:tgtEl>
                                          <p:spTgt spid="42"/>
                                        </p:tgtEl>
                                        <p:attrNameLst>
                                          <p:attrName>ppt_x</p:attrName>
                                        </p:attrNameLst>
                                      </p:cBhvr>
                                      <p:tavLst>
                                        <p:tav tm="0">
                                          <p:val>
                                            <p:strVal val="#ppt_x"/>
                                          </p:val>
                                        </p:tav>
                                        <p:tav tm="100000">
                                          <p:val>
                                            <p:strVal val="#ppt_x"/>
                                          </p:val>
                                        </p:tav>
                                      </p:tavLst>
                                    </p:anim>
                                    <p:anim calcmode="lin" valueType="num">
                                      <p:cBhvr>
                                        <p:cTn id="6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1000"/>
                                        <p:tgtEl>
                                          <p:spTgt spid="45"/>
                                        </p:tgtEl>
                                      </p:cBhvr>
                                    </p:animEffect>
                                    <p:anim calcmode="lin" valueType="num">
                                      <p:cBhvr>
                                        <p:cTn id="74" dur="1000" fill="hold"/>
                                        <p:tgtEl>
                                          <p:spTgt spid="45"/>
                                        </p:tgtEl>
                                        <p:attrNameLst>
                                          <p:attrName>ppt_x</p:attrName>
                                        </p:attrNameLst>
                                      </p:cBhvr>
                                      <p:tavLst>
                                        <p:tav tm="0">
                                          <p:val>
                                            <p:strVal val="#ppt_x"/>
                                          </p:val>
                                        </p:tav>
                                        <p:tav tm="100000">
                                          <p:val>
                                            <p:strVal val="#ppt_x"/>
                                          </p:val>
                                        </p:tav>
                                      </p:tavLst>
                                    </p:anim>
                                    <p:anim calcmode="lin" valueType="num">
                                      <p:cBhvr>
                                        <p:cTn id="75" dur="1000" fill="hold"/>
                                        <p:tgtEl>
                                          <p:spTgt spid="45"/>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1000"/>
                                        <p:tgtEl>
                                          <p:spTgt spid="47"/>
                                        </p:tgtEl>
                                      </p:cBhvr>
                                    </p:animEffect>
                                    <p:anim calcmode="lin" valueType="num">
                                      <p:cBhvr>
                                        <p:cTn id="79" dur="1000" fill="hold"/>
                                        <p:tgtEl>
                                          <p:spTgt spid="47"/>
                                        </p:tgtEl>
                                        <p:attrNameLst>
                                          <p:attrName>ppt_x</p:attrName>
                                        </p:attrNameLst>
                                      </p:cBhvr>
                                      <p:tavLst>
                                        <p:tav tm="0">
                                          <p:val>
                                            <p:strVal val="#ppt_x"/>
                                          </p:val>
                                        </p:tav>
                                        <p:tav tm="100000">
                                          <p:val>
                                            <p:strVal val="#ppt_x"/>
                                          </p:val>
                                        </p:tav>
                                      </p:tavLst>
                                    </p:anim>
                                    <p:anim calcmode="lin" valueType="num">
                                      <p:cBhvr>
                                        <p:cTn id="80" dur="1000" fill="hold"/>
                                        <p:tgtEl>
                                          <p:spTgt spid="47"/>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fade">
                                      <p:cBhvr>
                                        <p:cTn id="83" dur="1000"/>
                                        <p:tgtEl>
                                          <p:spTgt spid="48"/>
                                        </p:tgtEl>
                                      </p:cBhvr>
                                    </p:animEffect>
                                    <p:anim calcmode="lin" valueType="num">
                                      <p:cBhvr>
                                        <p:cTn id="84" dur="1000" fill="hold"/>
                                        <p:tgtEl>
                                          <p:spTgt spid="48"/>
                                        </p:tgtEl>
                                        <p:attrNameLst>
                                          <p:attrName>ppt_x</p:attrName>
                                        </p:attrNameLst>
                                      </p:cBhvr>
                                      <p:tavLst>
                                        <p:tav tm="0">
                                          <p:val>
                                            <p:strVal val="#ppt_x"/>
                                          </p:val>
                                        </p:tav>
                                        <p:tav tm="100000">
                                          <p:val>
                                            <p:strVal val="#ppt_x"/>
                                          </p:val>
                                        </p:tav>
                                      </p:tavLst>
                                    </p:anim>
                                    <p:anim calcmode="lin" valueType="num">
                                      <p:cBhvr>
                                        <p:cTn id="85" dur="1000" fill="hold"/>
                                        <p:tgtEl>
                                          <p:spTgt spid="48"/>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1000"/>
                                        <p:tgtEl>
                                          <p:spTgt spid="51"/>
                                        </p:tgtEl>
                                      </p:cBhvr>
                                    </p:animEffect>
                                    <p:anim calcmode="lin" valueType="num">
                                      <p:cBhvr>
                                        <p:cTn id="89" dur="1000" fill="hold"/>
                                        <p:tgtEl>
                                          <p:spTgt spid="51"/>
                                        </p:tgtEl>
                                        <p:attrNameLst>
                                          <p:attrName>ppt_x</p:attrName>
                                        </p:attrNameLst>
                                      </p:cBhvr>
                                      <p:tavLst>
                                        <p:tav tm="0">
                                          <p:val>
                                            <p:strVal val="#ppt_x"/>
                                          </p:val>
                                        </p:tav>
                                        <p:tav tm="100000">
                                          <p:val>
                                            <p:strVal val="#ppt_x"/>
                                          </p:val>
                                        </p:tav>
                                      </p:tavLst>
                                    </p:anim>
                                    <p:anim calcmode="lin" valueType="num">
                                      <p:cBhvr>
                                        <p:cTn id="90" dur="1000" fill="hold"/>
                                        <p:tgtEl>
                                          <p:spTgt spid="51"/>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63"/>
                                        </p:tgtEl>
                                        <p:attrNameLst>
                                          <p:attrName>style.visibility</p:attrName>
                                        </p:attrNameLst>
                                      </p:cBhvr>
                                      <p:to>
                                        <p:strVal val="visible"/>
                                      </p:to>
                                    </p:set>
                                    <p:animEffect transition="in" filter="fade">
                                      <p:cBhvr>
                                        <p:cTn id="93" dur="1000"/>
                                        <p:tgtEl>
                                          <p:spTgt spid="63"/>
                                        </p:tgtEl>
                                      </p:cBhvr>
                                    </p:animEffect>
                                    <p:anim calcmode="lin" valueType="num">
                                      <p:cBhvr>
                                        <p:cTn id="94" dur="1000" fill="hold"/>
                                        <p:tgtEl>
                                          <p:spTgt spid="63"/>
                                        </p:tgtEl>
                                        <p:attrNameLst>
                                          <p:attrName>ppt_x</p:attrName>
                                        </p:attrNameLst>
                                      </p:cBhvr>
                                      <p:tavLst>
                                        <p:tav tm="0">
                                          <p:val>
                                            <p:strVal val="#ppt_x"/>
                                          </p:val>
                                        </p:tav>
                                        <p:tav tm="100000">
                                          <p:val>
                                            <p:strVal val="#ppt_x"/>
                                          </p:val>
                                        </p:tav>
                                      </p:tavLst>
                                    </p:anim>
                                    <p:anim calcmode="lin" valueType="num">
                                      <p:cBhvr>
                                        <p:cTn id="9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fade">
                                      <p:cBhvr>
                                        <p:cTn id="100" dur="1000"/>
                                        <p:tgtEl>
                                          <p:spTgt spid="64"/>
                                        </p:tgtEl>
                                      </p:cBhvr>
                                    </p:animEffect>
                                    <p:anim calcmode="lin" valueType="num">
                                      <p:cBhvr>
                                        <p:cTn id="101" dur="1000" fill="hold"/>
                                        <p:tgtEl>
                                          <p:spTgt spid="64"/>
                                        </p:tgtEl>
                                        <p:attrNameLst>
                                          <p:attrName>ppt_x</p:attrName>
                                        </p:attrNameLst>
                                      </p:cBhvr>
                                      <p:tavLst>
                                        <p:tav tm="0">
                                          <p:val>
                                            <p:strVal val="#ppt_x"/>
                                          </p:val>
                                        </p:tav>
                                        <p:tav tm="100000">
                                          <p:val>
                                            <p:strVal val="#ppt_x"/>
                                          </p:val>
                                        </p:tav>
                                      </p:tavLst>
                                    </p:anim>
                                    <p:anim calcmode="lin" valueType="num">
                                      <p:cBhvr>
                                        <p:cTn id="102" dur="1000" fill="hold"/>
                                        <p:tgtEl>
                                          <p:spTgt spid="64"/>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fade">
                                      <p:cBhvr>
                                        <p:cTn id="105" dur="1000"/>
                                        <p:tgtEl>
                                          <p:spTgt spid="43"/>
                                        </p:tgtEl>
                                      </p:cBhvr>
                                    </p:animEffect>
                                    <p:anim calcmode="lin" valueType="num">
                                      <p:cBhvr>
                                        <p:cTn id="106" dur="1000" fill="hold"/>
                                        <p:tgtEl>
                                          <p:spTgt spid="43"/>
                                        </p:tgtEl>
                                        <p:attrNameLst>
                                          <p:attrName>ppt_x</p:attrName>
                                        </p:attrNameLst>
                                      </p:cBhvr>
                                      <p:tavLst>
                                        <p:tav tm="0">
                                          <p:val>
                                            <p:strVal val="#ppt_x"/>
                                          </p:val>
                                        </p:tav>
                                        <p:tav tm="100000">
                                          <p:val>
                                            <p:strVal val="#ppt_x"/>
                                          </p:val>
                                        </p:tav>
                                      </p:tavLst>
                                    </p:anim>
                                    <p:anim calcmode="lin" valueType="num">
                                      <p:cBhvr>
                                        <p:cTn id="10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2" grpId="0" animBg="1"/>
      <p:bldP spid="63" grpId="0" animBg="1"/>
      <p:bldP spid="64"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A1DD84-D651-C9D7-1D3D-549FE6D4D8FF}"/>
              </a:ext>
            </a:extLst>
          </p:cNvPr>
          <p:cNvSpPr txBox="1"/>
          <p:nvPr/>
        </p:nvSpPr>
        <p:spPr>
          <a:xfrm>
            <a:off x="1862781" y="0"/>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Vòng tuần hoàn của nước.mp4">
            <a:hlinkClick r:id="" action="ppaction://media"/>
          </p:cNvPr>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2355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93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091193" y="716526"/>
            <a:ext cx="5670278"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5" name="TextBox 14">
            <a:extLst>
              <a:ext uri="{FF2B5EF4-FFF2-40B4-BE49-F238E27FC236}">
                <a16:creationId xmlns:a16="http://schemas.microsoft.com/office/drawing/2014/main" id="{F47EDC76-93E4-69B2-B3EB-FFBB9F9285CB}"/>
              </a:ext>
            </a:extLst>
          </p:cNvPr>
          <p:cNvSpPr txBox="1"/>
          <p:nvPr/>
        </p:nvSpPr>
        <p:spPr>
          <a:xfrm>
            <a:off x="2530868" y="184775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845068" y="2388568"/>
            <a:ext cx="8229600" cy="738664"/>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Giấy màu, đất nặn, kéo, keo dán, bút màu, bút chì</a:t>
            </a:r>
            <a:r>
              <a:rPr lang="en-US" sz="2400">
                <a:solidFill>
                  <a:srgbClr val="002060"/>
                </a:solidFill>
                <a:latin typeface="Roboto" panose="02000000000000000000" pitchFamily="2" charset="0"/>
                <a:ea typeface="Roboto" panose="02000000000000000000" pitchFamily="2" charset="0"/>
              </a:rPr>
              <a:t>, b</a:t>
            </a:r>
            <a:r>
              <a:rPr lang="vi-VN" sz="2400">
                <a:solidFill>
                  <a:srgbClr val="002060"/>
                </a:solidFill>
                <a:latin typeface="Roboto" panose="02000000000000000000" pitchFamily="2" charset="0"/>
                <a:ea typeface="Roboto" panose="02000000000000000000" pitchFamily="2" charset="0"/>
              </a:rPr>
              <a:t>ìa cứng</a:t>
            </a:r>
            <a:r>
              <a:rPr lang="en-US" sz="2400">
                <a:solidFill>
                  <a:srgbClr val="002060"/>
                </a:solidFill>
                <a:latin typeface="Roboto" panose="02000000000000000000" pitchFamily="2" charset="0"/>
                <a:ea typeface="Roboto" panose="02000000000000000000" pitchFamily="2" charset="0"/>
              </a:rPr>
              <a:t>, xốp, m</a:t>
            </a:r>
            <a:r>
              <a:rPr lang="vi-VN" sz="2400">
                <a:solidFill>
                  <a:srgbClr val="002060"/>
                </a:solidFill>
                <a:latin typeface="Roboto" panose="02000000000000000000" pitchFamily="2" charset="0"/>
                <a:ea typeface="Roboto" panose="02000000000000000000" pitchFamily="2" charset="0"/>
              </a:rPr>
              <a:t>àu </a:t>
            </a:r>
            <a:r>
              <a:rPr lang="vi-VN" sz="2400" smtClean="0">
                <a:solidFill>
                  <a:srgbClr val="002060"/>
                </a:solidFill>
                <a:latin typeface="Roboto" panose="02000000000000000000" pitchFamily="2" charset="0"/>
                <a:ea typeface="Roboto" panose="02000000000000000000" pitchFamily="2" charset="0"/>
              </a:rPr>
              <a:t>nước</a:t>
            </a:r>
            <a:r>
              <a:rPr lang="en-US" sz="2400" smtClean="0">
                <a:solidFill>
                  <a:srgbClr val="002060"/>
                </a:solidFill>
                <a:latin typeface="Roboto" panose="02000000000000000000" pitchFamily="2" charset="0"/>
                <a:ea typeface="Roboto" panose="02000000000000000000" pitchFamily="2" charset="0"/>
              </a:rPr>
              <a:t>, dây thép, b</a:t>
            </a:r>
            <a:r>
              <a:rPr lang="vi-VN" sz="2400" smtClean="0">
                <a:solidFill>
                  <a:srgbClr val="002060"/>
                </a:solidFill>
                <a:latin typeface="Roboto" panose="02000000000000000000" pitchFamily="2" charset="0"/>
                <a:ea typeface="Roboto" panose="02000000000000000000" pitchFamily="2" charset="0"/>
              </a:rPr>
              <a:t>ă</a:t>
            </a:r>
            <a:r>
              <a:rPr lang="en-US" sz="2400" smtClean="0">
                <a:solidFill>
                  <a:srgbClr val="002060"/>
                </a:solidFill>
                <a:latin typeface="Roboto" panose="02000000000000000000" pitchFamily="2" charset="0"/>
                <a:ea typeface="Roboto" panose="02000000000000000000" pitchFamily="2" charset="0"/>
              </a:rPr>
              <a:t>ng dính…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stretch>
            <a:fillRect/>
          </a:stretch>
        </p:blipFill>
        <p:spPr>
          <a:xfrm>
            <a:off x="3338080" y="3298712"/>
            <a:ext cx="1431190" cy="124552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4"/>
          <a:stretch>
            <a:fillRect/>
          </a:stretch>
        </p:blipFill>
        <p:spPr>
          <a:xfrm>
            <a:off x="5197856" y="3298712"/>
            <a:ext cx="1524024" cy="12223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5"/>
          <a:stretch>
            <a:fillRect/>
          </a:stretch>
        </p:blipFill>
        <p:spPr>
          <a:xfrm>
            <a:off x="7150466" y="3246454"/>
            <a:ext cx="1678747" cy="127457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 name="Picture 15">
            <a:extLst>
              <a:ext uri="{FF2B5EF4-FFF2-40B4-BE49-F238E27FC236}">
                <a16:creationId xmlns:a16="http://schemas.microsoft.com/office/drawing/2014/main" id="{2F0B38A0-9C2A-CC9E-621D-1963F69D092A}"/>
              </a:ext>
            </a:extLst>
          </p:cNvPr>
          <p:cNvPicPr>
            <a:picLocks noChangeAspect="1"/>
          </p:cNvPicPr>
          <p:nvPr/>
        </p:nvPicPr>
        <p:blipFill>
          <a:blip r:embed="rId6"/>
          <a:stretch>
            <a:fillRect/>
          </a:stretch>
        </p:blipFill>
        <p:spPr>
          <a:xfrm>
            <a:off x="6935140" y="4890028"/>
            <a:ext cx="1054699" cy="646232"/>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6643628" y="5779032"/>
            <a:ext cx="1827964" cy="301520"/>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7AAC4A3A-4601-67D9-6062-241328F08330}"/>
              </a:ext>
            </a:extLst>
          </p:cNvPr>
          <p:cNvPicPr>
            <a:picLocks noChangeAspect="1"/>
          </p:cNvPicPr>
          <p:nvPr/>
        </p:nvPicPr>
        <p:blipFill>
          <a:blip r:embed="rId8"/>
          <a:stretch>
            <a:fillRect/>
          </a:stretch>
        </p:blipFill>
        <p:spPr>
          <a:xfrm>
            <a:off x="3338080" y="4890028"/>
            <a:ext cx="958854" cy="988087"/>
          </a:xfrm>
          <a:prstGeom prst="rect">
            <a:avLst/>
          </a:prstGeom>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id="{4A2210E2-AFE1-878C-C378-54692377689D}"/>
              </a:ext>
            </a:extLst>
          </p:cNvPr>
          <p:cNvPicPr>
            <a:picLocks noChangeAspect="1"/>
          </p:cNvPicPr>
          <p:nvPr/>
        </p:nvPicPr>
        <p:blipFill rotWithShape="1">
          <a:blip r:embed="rId9">
            <a:extLst>
              <a:ext uri="{28A0092B-C50C-407E-A947-70E740481C1C}">
                <a14:useLocalDpi xmlns:a14="http://schemas.microsoft.com/office/drawing/2010/main" val="0"/>
              </a:ext>
            </a:extLst>
          </a:blip>
          <a:srcRect l="16228" r="13090"/>
          <a:stretch/>
        </p:blipFill>
        <p:spPr>
          <a:xfrm>
            <a:off x="8684898" y="4677924"/>
            <a:ext cx="1091108" cy="1412294"/>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901E8F2F-82B1-8289-A128-7A4A6AA36D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7457" y="3278266"/>
            <a:ext cx="1534400" cy="1534400"/>
          </a:xfrm>
          <a:prstGeom prst="rect">
            <a:avLst/>
          </a:prstGeom>
        </p:spPr>
      </p:pic>
      <p:pic>
        <p:nvPicPr>
          <p:cNvPr id="5" name="Picture 4"/>
          <p:cNvPicPr>
            <a:picLocks noChangeAspect="1"/>
          </p:cNvPicPr>
          <p:nvPr/>
        </p:nvPicPr>
        <p:blipFill>
          <a:blip r:embed="rId11"/>
          <a:stretch>
            <a:fillRect/>
          </a:stretch>
        </p:blipFill>
        <p:spPr>
          <a:xfrm>
            <a:off x="4690331" y="4861940"/>
            <a:ext cx="1549750" cy="9871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362200" y="594724"/>
            <a:ext cx="6888481" cy="2308324"/>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ctr">
              <a:defRPr/>
            </a:pPr>
            <a:r>
              <a:rPr lang="en-US" sz="4800" smtClean="0">
                <a:solidFill>
                  <a:srgbClr val="7030A0"/>
                </a:solidFill>
                <a:latin typeface="Roboto Black" panose="02000000000000000000" pitchFamily="2" charset="0"/>
                <a:ea typeface="Roboto Black" panose="02000000000000000000" pitchFamily="2" charset="0"/>
              </a:rPr>
              <a:t>CHÚNG MÌNH</a:t>
            </a:r>
          </a:p>
          <a:p>
            <a:pPr lvl="0" algn="ctr">
              <a:defRPr/>
            </a:pPr>
            <a:r>
              <a:rPr lang="en-US" sz="4800" smtClean="0">
                <a:solidFill>
                  <a:srgbClr val="7030A0"/>
                </a:solidFill>
                <a:latin typeface="Roboto Black" panose="02000000000000000000" pitchFamily="2" charset="0"/>
                <a:ea typeface="Roboto Black" panose="02000000000000000000" pitchFamily="2" charset="0"/>
              </a:rPr>
              <a:t> CÙNG NGHỈ </a:t>
            </a:r>
          </a:p>
          <a:p>
            <a:pPr lvl="0" algn="ctr">
              <a:defRPr/>
            </a:pPr>
            <a:r>
              <a:rPr lang="en-US" sz="4800" smtClean="0">
                <a:solidFill>
                  <a:srgbClr val="7030A0"/>
                </a:solidFill>
                <a:latin typeface="Roboto Black" panose="02000000000000000000" pitchFamily="2" charset="0"/>
                <a:ea typeface="Roboto Black" panose="02000000000000000000" pitchFamily="2" charset="0"/>
              </a:rPr>
              <a:t>CHÚT NHÉ !</a:t>
            </a:r>
            <a:endParaRPr kumimoji="0" lang="en-US" sz="48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5"/>
                                        </p:tgtEl>
                                        <p:attrNameLst>
                                          <p:attrName>ppt_x</p:attrName>
                                          <p:attrName>ppt_y</p:attrName>
                                        </p:attrNameLst>
                                      </p:cBhvr>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2663968" y="66102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1</a:t>
            </a:r>
          </a:p>
        </p:txBody>
      </p:sp>
      <p:sp>
        <p:nvSpPr>
          <p:cNvPr id="7" name="TextBox 6"/>
          <p:cNvSpPr txBox="1"/>
          <p:nvPr/>
        </p:nvSpPr>
        <p:spPr>
          <a:xfrm>
            <a:off x="175367" y="1723710"/>
            <a:ext cx="76158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SỰ</a:t>
            </a:r>
            <a:r>
              <a:rPr kumimoji="0" lang="en-US" altLang="zh-CN" sz="44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CHUYỂN THỂ CỦA NƯỚC</a:t>
            </a:r>
            <a:endParaRPr kumimoji="0" lang="en-US" altLang="zh-CN" sz="4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5" name="Group 4">
            <a:extLst>
              <a:ext uri="{FF2B5EF4-FFF2-40B4-BE49-F238E27FC236}">
                <a16:creationId xmlns:a16="http://schemas.microsoft.com/office/drawing/2014/main" id="{C55C413E-991A-11DF-E8A3-D103913BEB1B}"/>
              </a:ext>
            </a:extLst>
          </p:cNvPr>
          <p:cNvGrpSpPr/>
          <p:nvPr/>
        </p:nvGrpSpPr>
        <p:grpSpPr>
          <a:xfrm>
            <a:off x="1959309" y="5719922"/>
            <a:ext cx="1232274" cy="707886"/>
            <a:chOff x="694180" y="2626768"/>
            <a:chExt cx="1232274" cy="707886"/>
          </a:xfrm>
        </p:grpSpPr>
        <p:sp>
          <p:nvSpPr>
            <p:cNvPr id="26" name="Arrow: Pentagon 25">
              <a:extLst>
                <a:ext uri="{FF2B5EF4-FFF2-40B4-BE49-F238E27FC236}">
                  <a16:creationId xmlns:a16="http://schemas.microsoft.com/office/drawing/2014/main" id="{F1C07DEE-8892-24B9-69DB-4BC45E9619CB}"/>
                </a:ext>
              </a:extLst>
            </p:cNvPr>
            <p:cNvSpPr/>
            <p:nvPr/>
          </p:nvSpPr>
          <p:spPr>
            <a:xfrm>
              <a:off x="694180" y="2626768"/>
              <a:ext cx="1232274" cy="707886"/>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94180" y="27498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grpSp>
        <p:nvGrpSpPr>
          <p:cNvPr id="10" name="Group 9">
            <a:extLst>
              <a:ext uri="{FF2B5EF4-FFF2-40B4-BE49-F238E27FC236}">
                <a16:creationId xmlns:a16="http://schemas.microsoft.com/office/drawing/2014/main" id="{A28C810D-95D6-258E-39CC-A0A4B61543EB}"/>
              </a:ext>
            </a:extLst>
          </p:cNvPr>
          <p:cNvGrpSpPr/>
          <p:nvPr/>
        </p:nvGrpSpPr>
        <p:grpSpPr>
          <a:xfrm>
            <a:off x="7791191" y="1973434"/>
            <a:ext cx="3481745" cy="3481745"/>
            <a:chOff x="7114671" y="1785681"/>
            <a:chExt cx="3906933" cy="3906933"/>
          </a:xfrm>
        </p:grpSpPr>
        <p:sp>
          <p:nvSpPr>
            <p:cNvPr id="6" name="Circle: Hollow 5">
              <a:extLst>
                <a:ext uri="{FF2B5EF4-FFF2-40B4-BE49-F238E27FC236}">
                  <a16:creationId xmlns:a16="http://schemas.microsoft.com/office/drawing/2014/main" id="{3C00E085-FE04-905B-9BE3-FD8261C495C3}"/>
                </a:ext>
              </a:extLst>
            </p:cNvPr>
            <p:cNvSpPr/>
            <p:nvPr/>
          </p:nvSpPr>
          <p:spPr>
            <a:xfrm>
              <a:off x="7114671" y="1785681"/>
              <a:ext cx="3906933" cy="3906933"/>
            </a:xfrm>
            <a:prstGeom prst="donut">
              <a:avLst>
                <a:gd name="adj" fmla="val 9091"/>
              </a:avLst>
            </a:prstGeom>
            <a:solidFill>
              <a:srgbClr val="6F4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9F6A7F1C-2F2E-86B8-D6CA-EDFEFCBF7F14}"/>
                </a:ext>
              </a:extLst>
            </p:cNvPr>
            <p:cNvSpPr/>
            <p:nvPr/>
          </p:nvSpPr>
          <p:spPr>
            <a:xfrm>
              <a:off x="7500861" y="2107951"/>
              <a:ext cx="3129850" cy="3273459"/>
            </a:xfrm>
            <a:prstGeom prst="ellipse">
              <a:avLst/>
            </a:prstGeom>
            <a:blipFill dpi="0" rotWithShape="1">
              <a:blip r:embed="rId3">
                <a:extLst>
                  <a:ext uri="{28A0092B-C50C-407E-A947-70E740481C1C}">
                    <a14:useLocalDpi xmlns:a14="http://schemas.microsoft.com/office/drawing/2010/main" val="0"/>
                  </a:ext>
                </a:extLst>
              </a:blip>
              <a:srcRect/>
              <a:stretch>
                <a:fillRect l="-2326" t="-1907" r="-14952" b="-15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3693D5C-E3CB-82E4-7676-320D36C3B49E}"/>
              </a:ext>
            </a:extLst>
          </p:cNvPr>
          <p:cNvSpPr txBox="1"/>
          <p:nvPr/>
        </p:nvSpPr>
        <p:spPr>
          <a:xfrm>
            <a:off x="709239" y="2356651"/>
            <a:ext cx="605007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VÀ VÒNG TUẦN HOÀN TRONG TỰ NHIÊN</a:t>
            </a:r>
            <a:endParaRPr kumimoji="0" lang="en-US" altLang="zh-CN" sz="4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8665748-B287-B77E-C12B-186C7468D630}"/>
              </a:ext>
            </a:extLst>
          </p:cNvPr>
          <p:cNvSpPr/>
          <p:nvPr/>
        </p:nvSpPr>
        <p:spPr>
          <a:xfrm>
            <a:off x="1994054" y="1178856"/>
            <a:ext cx="8643466" cy="5100024"/>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815D314F-626E-FEC7-DDEF-C317D8A1ADEA}"/>
              </a:ext>
            </a:extLst>
          </p:cNvPr>
          <p:cNvSpPr txBox="1"/>
          <p:nvPr/>
        </p:nvSpPr>
        <p:spPr>
          <a:xfrm>
            <a:off x="3051238" y="0"/>
            <a:ext cx="667226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Mời các em cùng </a:t>
            </a:r>
            <a:r>
              <a:rPr kumimoji="0" lang="en-US" sz="3200" b="1" i="0" u="none" strike="noStrike" kern="1200" cap="none" spc="0" normalizeH="0" baseline="0" noProof="0" dirty="0" err="1" smtClean="0">
                <a:ln>
                  <a:noFill/>
                </a:ln>
                <a:solidFill>
                  <a:srgbClr val="002060"/>
                </a:solidFill>
                <a:effectLst/>
                <a:uLnTx/>
                <a:uFillTx/>
                <a:latin typeface="Roboto Black" panose="02000000000000000000" pitchFamily="2" charset="0"/>
                <a:ea typeface="Roboto Black" panose="02000000000000000000" pitchFamily="2" charset="0"/>
                <a:cs typeface="+mn-cs"/>
              </a:rPr>
              <a:t>khởi</a:t>
            </a:r>
            <a:r>
              <a:rPr kumimoji="0" lang="en-US" sz="3200" b="1" i="0" u="none" strike="noStrike" kern="1200" cap="none" spc="0" normalizeH="0" noProof="0" dirty="0" smtClean="0">
                <a:ln>
                  <a:noFill/>
                </a:ln>
                <a:solidFill>
                  <a:srgbClr val="002060"/>
                </a:solidFill>
                <a:effectLst/>
                <a:uLnTx/>
                <a:uFillTx/>
                <a:latin typeface="Roboto Black" panose="02000000000000000000" pitchFamily="2" charset="0"/>
                <a:ea typeface="Roboto Black" panose="02000000000000000000" pitchFamily="2" charset="0"/>
                <a:cs typeface="+mn-cs"/>
              </a:rPr>
              <a:t> </a:t>
            </a:r>
            <a:r>
              <a:rPr kumimoji="0" lang="en-US" sz="3200" b="1" i="0" u="none" strike="noStrike" kern="1200" cap="none" spc="0" normalizeH="0" noProof="0" dirty="0" err="1" smtClean="0">
                <a:ln>
                  <a:noFill/>
                </a:ln>
                <a:solidFill>
                  <a:srgbClr val="002060"/>
                </a:solidFill>
                <a:effectLst/>
                <a:uLnTx/>
                <a:uFillTx/>
                <a:latin typeface="Roboto Black" panose="02000000000000000000" pitchFamily="2" charset="0"/>
                <a:ea typeface="Roboto Black" panose="02000000000000000000" pitchFamily="2" charset="0"/>
                <a:cs typeface="+mn-cs"/>
              </a:rPr>
              <a:t>động</a:t>
            </a:r>
            <a:r>
              <a:rPr kumimoji="0" lang="en-US" sz="3200" b="1" i="0" u="none" strike="noStrike" kern="1200" cap="none" spc="0" normalizeH="0" noProof="0" dirty="0" smtClean="0">
                <a:ln>
                  <a:noFill/>
                </a:ln>
                <a:solidFill>
                  <a:srgbClr val="002060"/>
                </a:solidFill>
                <a:effectLst/>
                <a:uLnTx/>
                <a:uFillTx/>
                <a:latin typeface="Roboto Black" panose="02000000000000000000" pitchFamily="2" charset="0"/>
                <a:ea typeface="Roboto Black" panose="02000000000000000000" pitchFamily="2" charset="0"/>
                <a:cs typeface="+mn-cs"/>
              </a:rPr>
              <a:t> </a:t>
            </a:r>
            <a:r>
              <a:rPr kumimoji="0" lang="en-US" sz="3200" b="1" i="0" u="none" strike="noStrike" kern="1200" cap="none" spc="0" normalizeH="0" noProof="0" dirty="0" err="1" smtClean="0">
                <a:ln>
                  <a:noFill/>
                </a:ln>
                <a:solidFill>
                  <a:srgbClr val="002060"/>
                </a:solidFill>
                <a:effectLst/>
                <a:uLnTx/>
                <a:uFillTx/>
                <a:latin typeface="Roboto Black" panose="02000000000000000000" pitchFamily="2" charset="0"/>
                <a:ea typeface="Roboto Black" panose="02000000000000000000" pitchFamily="2" charset="0"/>
                <a:cs typeface="+mn-cs"/>
              </a:rPr>
              <a:t>nào</a:t>
            </a:r>
            <a:r>
              <a:rPr kumimoji="0" lang="en-US" sz="3200" b="1" i="0" u="none" strike="noStrike" kern="1200" cap="none" spc="0" normalizeH="0" noProof="0" dirty="0" smtClean="0">
                <a:ln>
                  <a:noFill/>
                </a:ln>
                <a:solidFill>
                  <a:srgbClr val="002060"/>
                </a:solidFill>
                <a:effectLst/>
                <a:uLnTx/>
                <a:uFillTx/>
                <a:latin typeface="Roboto Black" panose="02000000000000000000" pitchFamily="2" charset="0"/>
                <a:ea typeface="Roboto Black" panose="02000000000000000000" pitchFamily="2" charset="0"/>
                <a:cs typeface="+mn-cs"/>
              </a:rPr>
              <a:t>?</a:t>
            </a:r>
            <a:endPar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4" name="NHỊP ĐIỆU ÂM NHẠC A RAM SAM SAM.mp4">
            <a:hlinkClick r:id="" action="ppaction://media"/>
          </p:cNvPr>
          <p:cNvPicPr>
            <a:picLocks noRot="1" noChangeAspect="1"/>
          </p:cNvPicPr>
          <p:nvPr>
            <a:videoFile r:link="rId1"/>
          </p:nvPr>
        </p:nvPicPr>
        <p:blipFill>
          <a:blip r:embed="rId4"/>
          <a:stretch>
            <a:fillRect/>
          </a:stretch>
        </p:blipFill>
        <p:spPr>
          <a:xfrm>
            <a:off x="693683" y="693684"/>
            <a:ext cx="10752083" cy="5770178"/>
          </a:xfrm>
          <a:prstGeom prst="rect">
            <a:avLst/>
          </a:prstGeom>
        </p:spPr>
      </p:pic>
    </p:spTree>
    <p:extLst>
      <p:ext uri="{BB962C8B-B14F-4D97-AF65-F5344CB8AC3E}">
        <p14:creationId xmlns:p14="http://schemas.microsoft.com/office/powerpoint/2010/main" val="36465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anim calcmode="lin" valueType="num">
                                      <p:cBhvr>
                                        <p:cTn id="11" dur="1000" fill="hold"/>
                                        <p:tgtEl>
                                          <p:spTgt spid="48"/>
                                        </p:tgtEl>
                                        <p:attrNameLst>
                                          <p:attrName>ppt_x</p:attrName>
                                        </p:attrNameLst>
                                      </p:cBhvr>
                                      <p:tavLst>
                                        <p:tav tm="0">
                                          <p:val>
                                            <p:strVal val="#ppt_x"/>
                                          </p:val>
                                        </p:tav>
                                        <p:tav tm="100000">
                                          <p:val>
                                            <p:strVal val="#ppt_x"/>
                                          </p:val>
                                        </p:tav>
                                      </p:tavLst>
                                    </p:anim>
                                    <p:anim calcmode="lin" valueType="num">
                                      <p:cBhvr>
                                        <p:cTn id="12" dur="1000" fill="hold"/>
                                        <p:tgtEl>
                                          <p:spTgt spid="4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2037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bldLst>
      <p:bldP spid="47" grpId="0" animBg="1"/>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loud 25"/>
          <p:cNvSpPr/>
          <p:nvPr/>
        </p:nvSpPr>
        <p:spPr>
          <a:xfrm rot="20976473" flipV="1">
            <a:off x="4172120" y="3658288"/>
            <a:ext cx="1303954" cy="93401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p:cNvSpPr/>
          <p:nvPr/>
        </p:nvSpPr>
        <p:spPr>
          <a:xfrm rot="20912896" flipV="1">
            <a:off x="4501900" y="3075320"/>
            <a:ext cx="723596" cy="56068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3969263" y="6070923"/>
            <a:ext cx="6072916" cy="787077"/>
          </a:xfrm>
          <a:prstGeom prst="rect">
            <a:avLst/>
          </a:prstGeom>
        </p:spPr>
      </p:pic>
      <p:sp>
        <p:nvSpPr>
          <p:cNvPr id="8" name="TextBox 7">
            <a:extLst>
              <a:ext uri="{FF2B5EF4-FFF2-40B4-BE49-F238E27FC236}">
                <a16:creationId xmlns:a16="http://schemas.microsoft.com/office/drawing/2014/main" id="{E202D27E-6A30-AD2D-47BF-71FDDBF608D3}"/>
              </a:ext>
            </a:extLst>
          </p:cNvPr>
          <p:cNvSpPr txBox="1"/>
          <p:nvPr/>
        </p:nvSpPr>
        <p:spPr>
          <a:xfrm>
            <a:off x="1874520" y="931714"/>
            <a:ext cx="8168640" cy="523220"/>
          </a:xfrm>
          <a:prstGeom prst="rect">
            <a:avLst/>
          </a:prstGeom>
          <a:noFill/>
        </p:spPr>
        <p:txBody>
          <a:bodyPr wrap="square" rtlCol="0">
            <a:spAutoFit/>
          </a:bodyPr>
          <a:lstStyle/>
          <a:p>
            <a:pPr lvl="0" algn="ctr">
              <a:defRPr/>
            </a:pPr>
            <a:r>
              <a:rPr lang="nn-NO" sz="2800">
                <a:solidFill>
                  <a:srgbClr val="002060"/>
                </a:solidFill>
                <a:latin typeface="Roboto" panose="02000000000000000000" pitchFamily="2" charset="0"/>
                <a:ea typeface="Roboto" panose="02000000000000000000" pitchFamily="2" charset="0"/>
              </a:rPr>
              <a:t>Quan sát và đọc thông tin trong hình</a:t>
            </a:r>
            <a:endParaRPr lang="en-US" altLang="zh-CN" sz="2800"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E202D27E-6A30-AD2D-47BF-71FDDBF608D3}"/>
              </a:ext>
            </a:extLst>
          </p:cNvPr>
          <p:cNvSpPr txBox="1"/>
          <p:nvPr/>
        </p:nvSpPr>
        <p:spPr>
          <a:xfrm>
            <a:off x="-45720" y="4772615"/>
            <a:ext cx="4998719" cy="954107"/>
          </a:xfrm>
          <a:prstGeom prst="rect">
            <a:avLst/>
          </a:prstGeom>
          <a:noFill/>
        </p:spPr>
        <p:txBody>
          <a:bodyPr wrap="square" rtlCol="0">
            <a:spAutoFit/>
          </a:bodyPr>
          <a:lstStyle/>
          <a:p>
            <a:pPr lvl="0" algn="ctr">
              <a:defRPr/>
            </a:pPr>
            <a:r>
              <a:rPr lang="vi-VN" altLang="zh-CN" sz="2800">
                <a:solidFill>
                  <a:srgbClr val="002060"/>
                </a:solidFill>
                <a:latin typeface="Roboto" panose="02000000000000000000" pitchFamily="2" charset="0"/>
                <a:ea typeface="Roboto" panose="02000000000000000000" pitchFamily="2" charset="0"/>
              </a:rPr>
              <a:t>Mặt Trời làm nước nóng </a:t>
            </a:r>
            <a:r>
              <a:rPr lang="vi-VN" altLang="zh-CN" sz="2800" smtClean="0">
                <a:solidFill>
                  <a:srgbClr val="002060"/>
                </a:solidFill>
                <a:latin typeface="Roboto" panose="02000000000000000000" pitchFamily="2" charset="0"/>
                <a:ea typeface="Roboto" panose="02000000000000000000" pitchFamily="2" charset="0"/>
              </a:rPr>
              <a:t>lên</a:t>
            </a:r>
            <a:endParaRPr lang="en-US" altLang="zh-CN" sz="2800" smtClean="0">
              <a:solidFill>
                <a:srgbClr val="002060"/>
              </a:solidFill>
              <a:latin typeface="Roboto" panose="02000000000000000000" pitchFamily="2" charset="0"/>
              <a:ea typeface="Roboto" panose="02000000000000000000" pitchFamily="2" charset="0"/>
            </a:endParaRPr>
          </a:p>
          <a:p>
            <a:pPr lvl="0" algn="ctr">
              <a:defRPr/>
            </a:pPr>
            <a:r>
              <a:rPr lang="vi-VN" altLang="zh-CN" sz="2800" smtClean="0">
                <a:solidFill>
                  <a:srgbClr val="002060"/>
                </a:solidFill>
                <a:latin typeface="Roboto" panose="02000000000000000000" pitchFamily="2" charset="0"/>
                <a:ea typeface="Roboto" panose="02000000000000000000" pitchFamily="2" charset="0"/>
              </a:rPr>
              <a:t> </a:t>
            </a:r>
            <a:r>
              <a:rPr lang="vi-VN" altLang="zh-CN" sz="2800">
                <a:solidFill>
                  <a:srgbClr val="002060"/>
                </a:solidFill>
                <a:latin typeface="Roboto" panose="02000000000000000000" pitchFamily="2" charset="0"/>
                <a:ea typeface="Roboto" panose="02000000000000000000" pitchFamily="2" charset="0"/>
              </a:rPr>
              <a:t>và bay hơi vào không khí</a:t>
            </a:r>
            <a:endParaRPr lang="en-US" altLang="zh-CN" sz="2800" dirty="0">
              <a:solidFill>
                <a:srgbClr val="002060"/>
              </a:solidFill>
              <a:latin typeface="Roboto" panose="02000000000000000000" pitchFamily="2" charset="0"/>
              <a:ea typeface="Roboto" panose="02000000000000000000" pitchFamily="2" charset="0"/>
            </a:endParaRPr>
          </a:p>
        </p:txBody>
      </p:sp>
      <p:sp>
        <p:nvSpPr>
          <p:cNvPr id="18" name="Oval 17"/>
          <p:cNvSpPr/>
          <p:nvPr/>
        </p:nvSpPr>
        <p:spPr>
          <a:xfrm>
            <a:off x="4488473" y="5266427"/>
            <a:ext cx="486547" cy="486547"/>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9" name="Oval 18"/>
          <p:cNvSpPr/>
          <p:nvPr/>
        </p:nvSpPr>
        <p:spPr>
          <a:xfrm>
            <a:off x="5549190" y="1929788"/>
            <a:ext cx="486547" cy="486547"/>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21" name="TextBox 20">
            <a:extLst>
              <a:ext uri="{FF2B5EF4-FFF2-40B4-BE49-F238E27FC236}">
                <a16:creationId xmlns:a16="http://schemas.microsoft.com/office/drawing/2014/main" id="{E202D27E-6A30-AD2D-47BF-71FDDBF608D3}"/>
              </a:ext>
            </a:extLst>
          </p:cNvPr>
          <p:cNvSpPr txBox="1"/>
          <p:nvPr/>
        </p:nvSpPr>
        <p:spPr>
          <a:xfrm>
            <a:off x="152400" y="3222277"/>
            <a:ext cx="4815840" cy="1384995"/>
          </a:xfrm>
          <a:prstGeom prst="rect">
            <a:avLst/>
          </a:prstGeom>
          <a:noFill/>
        </p:spPr>
        <p:txBody>
          <a:bodyPr wrap="square" rtlCol="0">
            <a:spAutoFit/>
          </a:bodyPr>
          <a:lstStyle/>
          <a:p>
            <a:pPr>
              <a:defRPr/>
            </a:pPr>
            <a:r>
              <a:rPr lang="en-US" sz="2800" smtClean="0">
                <a:solidFill>
                  <a:srgbClr val="002060"/>
                </a:solidFill>
                <a:latin typeface="Roboto" panose="02000000000000000000" pitchFamily="2" charset="0"/>
                <a:ea typeface="Roboto" panose="02000000000000000000" pitchFamily="2" charset="0"/>
              </a:rPr>
              <a:t>   </a:t>
            </a:r>
            <a:r>
              <a:rPr lang="vi-VN" sz="2800" smtClean="0">
                <a:solidFill>
                  <a:srgbClr val="002060"/>
                </a:solidFill>
                <a:latin typeface="Roboto" panose="02000000000000000000" pitchFamily="2" charset="0"/>
                <a:ea typeface="Roboto" panose="02000000000000000000" pitchFamily="2" charset="0"/>
              </a:rPr>
              <a:t>Hơi </a:t>
            </a:r>
            <a:r>
              <a:rPr lang="vi-VN" sz="2800">
                <a:solidFill>
                  <a:srgbClr val="002060"/>
                </a:solidFill>
                <a:latin typeface="Roboto" panose="02000000000000000000" pitchFamily="2" charset="0"/>
                <a:ea typeface="Roboto" panose="02000000000000000000" pitchFamily="2" charset="0"/>
              </a:rPr>
              <a:t>nước ngưng tụ thành những giọt nước nhỏ và tạo thành m</a:t>
            </a:r>
            <a:r>
              <a:rPr lang="en-US" sz="2800">
                <a:solidFill>
                  <a:srgbClr val="002060"/>
                </a:solidFill>
                <a:latin typeface="Roboto" panose="02000000000000000000" pitchFamily="2" charset="0"/>
                <a:ea typeface="Roboto" panose="02000000000000000000" pitchFamily="2" charset="0"/>
              </a:rPr>
              <a:t>â</a:t>
            </a:r>
            <a:r>
              <a:rPr lang="vi-VN" sz="2800">
                <a:solidFill>
                  <a:srgbClr val="002060"/>
                </a:solidFill>
                <a:latin typeface="Roboto" panose="02000000000000000000" pitchFamily="2" charset="0"/>
                <a:ea typeface="Roboto" panose="02000000000000000000" pitchFamily="2" charset="0"/>
              </a:rPr>
              <a:t>y</a:t>
            </a:r>
            <a:r>
              <a:rPr lang="en-US" sz="2800">
                <a:solidFill>
                  <a:srgbClr val="002060"/>
                </a:solidFill>
                <a:latin typeface="Roboto" panose="02000000000000000000" pitchFamily="2" charset="0"/>
                <a:ea typeface="Roboto" panose="02000000000000000000" pitchFamily="2" charset="0"/>
              </a:rPr>
              <a:t> </a:t>
            </a:r>
            <a:endParaRPr lang="vi-VN" sz="2800">
              <a:solidFill>
                <a:srgbClr val="002060"/>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590B054E-B6AE-14CB-111F-0FBA1645B82B}"/>
              </a:ext>
            </a:extLst>
          </p:cNvPr>
          <p:cNvSpPr txBox="1"/>
          <p:nvPr/>
        </p:nvSpPr>
        <p:spPr>
          <a:xfrm>
            <a:off x="2536836" y="0"/>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3977640" y="6195834"/>
            <a:ext cx="5989320" cy="523220"/>
          </a:xfrm>
          <a:prstGeom prst="rect">
            <a:avLst/>
          </a:prstGeom>
          <a:noFill/>
        </p:spPr>
        <p:txBody>
          <a:bodyPr wrap="square" rtlCol="0">
            <a:spAutoFit/>
          </a:bodyPr>
          <a:lstStyle/>
          <a:p>
            <a:pPr lvl="0" algn="ctr">
              <a:defRPr/>
            </a:pPr>
            <a:r>
              <a:rPr lang="vi-VN" altLang="zh-CN" sz="2800" b="1">
                <a:solidFill>
                  <a:srgbClr val="002060"/>
                </a:solidFill>
                <a:latin typeface="Roboto" panose="02000000000000000000" pitchFamily="2" charset="0"/>
                <a:ea typeface="Roboto" panose="02000000000000000000" pitchFamily="2" charset="0"/>
              </a:rPr>
              <a:t>Nước ở mặt đất, ở sông, hồ, biển</a:t>
            </a:r>
            <a:endParaRPr lang="en-US" altLang="zh-CN" sz="2800" b="1"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202D27E-6A30-AD2D-47BF-71FDDBF608D3}"/>
              </a:ext>
            </a:extLst>
          </p:cNvPr>
          <p:cNvSpPr txBox="1"/>
          <p:nvPr/>
        </p:nvSpPr>
        <p:spPr>
          <a:xfrm>
            <a:off x="5058209" y="4561332"/>
            <a:ext cx="1231369" cy="954107"/>
          </a:xfrm>
          <a:prstGeom prst="rect">
            <a:avLst/>
          </a:prstGeom>
          <a:noFill/>
        </p:spPr>
        <p:txBody>
          <a:bodyPr wrap="square" rtlCol="0">
            <a:spAutoFit/>
          </a:bodyPr>
          <a:lstStyle/>
          <a:p>
            <a:pPr lvl="0" algn="ctr">
              <a:defRPr/>
            </a:pPr>
            <a:r>
              <a:rPr lang="en-US" altLang="zh-CN" sz="2800">
                <a:solidFill>
                  <a:srgbClr val="7030A0"/>
                </a:solidFill>
                <a:latin typeface="Roboto" panose="02000000000000000000" pitchFamily="2" charset="0"/>
                <a:ea typeface="Roboto" panose="02000000000000000000" pitchFamily="2" charset="0"/>
              </a:rPr>
              <a:t>Bay hơi</a:t>
            </a:r>
            <a:endParaRPr lang="en-US" altLang="zh-CN" sz="2800" dirty="0">
              <a:solidFill>
                <a:srgbClr val="7030A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E202D27E-6A30-AD2D-47BF-71FDDBF608D3}"/>
              </a:ext>
            </a:extLst>
          </p:cNvPr>
          <p:cNvSpPr txBox="1"/>
          <p:nvPr/>
        </p:nvSpPr>
        <p:spPr>
          <a:xfrm>
            <a:off x="9418320" y="2154694"/>
            <a:ext cx="2941320" cy="1815882"/>
          </a:xfrm>
          <a:prstGeom prst="rect">
            <a:avLst/>
          </a:prstGeom>
          <a:noFill/>
        </p:spPr>
        <p:txBody>
          <a:bodyPr wrap="square" rtlCol="0">
            <a:spAutoFit/>
          </a:bodyPr>
          <a:lstStyle/>
          <a:p>
            <a:pPr lvl="0">
              <a:defRPr/>
            </a:pPr>
            <a:r>
              <a:rPr lang="en-US" sz="2800" dirty="0" smtClean="0">
                <a:solidFill>
                  <a:srgbClr val="002060"/>
                </a:solidFill>
                <a:latin typeface="Roboto" panose="02000000000000000000" pitchFamily="2" charset="0"/>
                <a:ea typeface="Roboto" panose="02000000000000000000" pitchFamily="2" charset="0"/>
              </a:rPr>
              <a:t>   </a:t>
            </a:r>
            <a:r>
              <a:rPr lang="vi-VN" sz="2800" dirty="0" smtClean="0">
                <a:solidFill>
                  <a:srgbClr val="002060"/>
                </a:solidFill>
                <a:latin typeface="Roboto" panose="02000000000000000000" pitchFamily="2" charset="0"/>
                <a:ea typeface="Roboto" panose="02000000000000000000" pitchFamily="2" charset="0"/>
              </a:rPr>
              <a:t>Những </a:t>
            </a:r>
            <a:r>
              <a:rPr lang="vi-VN" sz="2800" dirty="0">
                <a:solidFill>
                  <a:srgbClr val="002060"/>
                </a:solidFill>
                <a:latin typeface="Roboto" panose="02000000000000000000" pitchFamily="2" charset="0"/>
                <a:ea typeface="Roboto" panose="02000000000000000000" pitchFamily="2" charset="0"/>
              </a:rPr>
              <a:t>giọt nước lớn rơi xuống tạo thành mưa, tuyết</a:t>
            </a:r>
          </a:p>
        </p:txBody>
      </p:sp>
      <p:sp>
        <p:nvSpPr>
          <p:cNvPr id="22" name="TextBox 21">
            <a:extLst>
              <a:ext uri="{FF2B5EF4-FFF2-40B4-BE49-F238E27FC236}">
                <a16:creationId xmlns:a16="http://schemas.microsoft.com/office/drawing/2014/main" id="{E202D27E-6A30-AD2D-47BF-71FDDBF608D3}"/>
              </a:ext>
            </a:extLst>
          </p:cNvPr>
          <p:cNvSpPr txBox="1"/>
          <p:nvPr/>
        </p:nvSpPr>
        <p:spPr>
          <a:xfrm>
            <a:off x="9132917" y="4276523"/>
            <a:ext cx="3226723" cy="1384995"/>
          </a:xfrm>
          <a:prstGeom prst="rect">
            <a:avLst/>
          </a:prstGeom>
          <a:noFill/>
        </p:spPr>
        <p:txBody>
          <a:bodyPr wrap="square" rtlCol="0">
            <a:spAutoFit/>
          </a:bodyPr>
          <a:lstStyle/>
          <a:p>
            <a:pPr lvl="0">
              <a:defRPr/>
            </a:pPr>
            <a:r>
              <a:rPr lang="en-US" sz="2800" smtClean="0">
                <a:solidFill>
                  <a:srgbClr val="002060"/>
                </a:solidFill>
                <a:latin typeface="Roboto" panose="02000000000000000000" pitchFamily="2" charset="0"/>
                <a:ea typeface="Roboto" panose="02000000000000000000" pitchFamily="2" charset="0"/>
              </a:rPr>
              <a:t>   </a:t>
            </a:r>
            <a:r>
              <a:rPr lang="vi-VN" sz="2800" smtClean="0">
                <a:solidFill>
                  <a:srgbClr val="002060"/>
                </a:solidFill>
                <a:latin typeface="Roboto" panose="02000000000000000000" pitchFamily="2" charset="0"/>
                <a:ea typeface="Roboto" panose="02000000000000000000" pitchFamily="2" charset="0"/>
              </a:rPr>
              <a:t>Nước </a:t>
            </a:r>
            <a:r>
              <a:rPr lang="vi-VN" sz="2800">
                <a:solidFill>
                  <a:srgbClr val="002060"/>
                </a:solidFill>
                <a:latin typeface="Roboto" panose="02000000000000000000" pitchFamily="2" charset="0"/>
                <a:ea typeface="Roboto" panose="02000000000000000000" pitchFamily="2" charset="0"/>
              </a:rPr>
              <a:t>mưa rơi xuống đất</a:t>
            </a:r>
            <a:r>
              <a:rPr lang="en-US" sz="2800">
                <a:solidFill>
                  <a:srgbClr val="002060"/>
                </a:solidFill>
                <a:latin typeface="Roboto" panose="02000000000000000000" pitchFamily="2" charset="0"/>
                <a:ea typeface="Roboto" panose="02000000000000000000" pitchFamily="2" charset="0"/>
              </a:rPr>
              <a:t>,</a:t>
            </a:r>
            <a:r>
              <a:rPr lang="vi-VN" sz="2800">
                <a:solidFill>
                  <a:srgbClr val="002060"/>
                </a:solidFill>
                <a:latin typeface="Roboto" panose="02000000000000000000" pitchFamily="2" charset="0"/>
                <a:ea typeface="Roboto" panose="02000000000000000000" pitchFamily="2" charset="0"/>
              </a:rPr>
              <a:t> s</a:t>
            </a:r>
            <a:r>
              <a:rPr lang="en-US" sz="2800">
                <a:solidFill>
                  <a:srgbClr val="002060"/>
                </a:solidFill>
                <a:latin typeface="Roboto" panose="02000000000000000000" pitchFamily="2" charset="0"/>
                <a:ea typeface="Roboto" panose="02000000000000000000" pitchFamily="2" charset="0"/>
              </a:rPr>
              <a:t>ô</a:t>
            </a:r>
            <a:r>
              <a:rPr lang="vi-VN" sz="2800">
                <a:solidFill>
                  <a:srgbClr val="002060"/>
                </a:solidFill>
                <a:latin typeface="Roboto" panose="02000000000000000000" pitchFamily="2" charset="0"/>
                <a:ea typeface="Roboto" panose="02000000000000000000" pitchFamily="2" charset="0"/>
              </a:rPr>
              <a:t>ng</a:t>
            </a:r>
            <a:r>
              <a:rPr lang="en-US" sz="2800">
                <a:solidFill>
                  <a:srgbClr val="002060"/>
                </a:solidFill>
                <a:latin typeface="Roboto" panose="02000000000000000000" pitchFamily="2" charset="0"/>
                <a:ea typeface="Roboto" panose="02000000000000000000" pitchFamily="2" charset="0"/>
              </a:rPr>
              <a:t>,</a:t>
            </a:r>
            <a:r>
              <a:rPr lang="vi-VN" sz="2800">
                <a:solidFill>
                  <a:srgbClr val="002060"/>
                </a:solidFill>
                <a:latin typeface="Roboto" panose="02000000000000000000" pitchFamily="2" charset="0"/>
                <a:ea typeface="Roboto" panose="02000000000000000000" pitchFamily="2" charset="0"/>
              </a:rPr>
              <a:t> h</a:t>
            </a:r>
            <a:r>
              <a:rPr lang="en-US" sz="2800">
                <a:solidFill>
                  <a:srgbClr val="002060"/>
                </a:solidFill>
                <a:latin typeface="Roboto" panose="02000000000000000000" pitchFamily="2" charset="0"/>
                <a:ea typeface="Roboto" panose="02000000000000000000" pitchFamily="2" charset="0"/>
              </a:rPr>
              <a:t>ồ</a:t>
            </a:r>
            <a:r>
              <a:rPr lang="vi-VN" sz="2800">
                <a:solidFill>
                  <a:srgbClr val="002060"/>
                </a:solidFill>
                <a:latin typeface="Roboto" panose="02000000000000000000" pitchFamily="2" charset="0"/>
                <a:ea typeface="Roboto" panose="02000000000000000000" pitchFamily="2" charset="0"/>
              </a:rPr>
              <a:t>, bi</a:t>
            </a:r>
            <a:r>
              <a:rPr lang="en-US" sz="2800">
                <a:solidFill>
                  <a:srgbClr val="002060"/>
                </a:solidFill>
                <a:latin typeface="Roboto" panose="02000000000000000000" pitchFamily="2" charset="0"/>
                <a:ea typeface="Roboto" panose="02000000000000000000" pitchFamily="2" charset="0"/>
              </a:rPr>
              <a:t>ể</a:t>
            </a:r>
            <a:r>
              <a:rPr lang="vi-VN" sz="2800">
                <a:solidFill>
                  <a:srgbClr val="002060"/>
                </a:solidFill>
                <a:latin typeface="Roboto" panose="02000000000000000000" pitchFamily="2" charset="0"/>
                <a:ea typeface="Roboto" panose="02000000000000000000" pitchFamily="2" charset="0"/>
              </a:rPr>
              <a:t>n</a:t>
            </a:r>
            <a:r>
              <a:rPr lang="en-US" sz="2800">
                <a:solidFill>
                  <a:srgbClr val="002060"/>
                </a:solidFill>
                <a:latin typeface="Roboto" panose="02000000000000000000" pitchFamily="2" charset="0"/>
                <a:ea typeface="Roboto" panose="02000000000000000000" pitchFamily="2" charset="0"/>
              </a:rPr>
              <a:t>,…</a:t>
            </a:r>
            <a:endParaRPr lang="vi-VN" sz="2800">
              <a:solidFill>
                <a:srgbClr val="002060"/>
              </a:solidFill>
              <a:latin typeface="Roboto" panose="02000000000000000000" pitchFamily="2" charset="0"/>
              <a:ea typeface="Roboto" panose="02000000000000000000" pitchFamily="2" charset="0"/>
            </a:endParaRPr>
          </a:p>
        </p:txBody>
      </p:sp>
      <p:grpSp>
        <p:nvGrpSpPr>
          <p:cNvPr id="24" name="Group 23"/>
          <p:cNvGrpSpPr/>
          <p:nvPr/>
        </p:nvGrpSpPr>
        <p:grpSpPr>
          <a:xfrm>
            <a:off x="6476565" y="3368286"/>
            <a:ext cx="1044668" cy="1215332"/>
            <a:chOff x="3415555" y="2247363"/>
            <a:chExt cx="1423170" cy="1655669"/>
          </a:xfrm>
        </p:grpSpPr>
        <p:sp>
          <p:nvSpPr>
            <p:cNvPr id="13" name="Explosion 1 12"/>
            <p:cNvSpPr/>
            <p:nvPr/>
          </p:nvSpPr>
          <p:spPr>
            <a:xfrm>
              <a:off x="3415555" y="2247363"/>
              <a:ext cx="1423170" cy="1655669"/>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874713" y="2808541"/>
              <a:ext cx="504854" cy="504854"/>
            </a:xfrm>
            <a:prstGeom prst="ellipse">
              <a:avLst/>
            </a:prstGeom>
            <a:solidFill>
              <a:srgbClr val="FDB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26"/>
          <p:cNvSpPr/>
          <p:nvPr/>
        </p:nvSpPr>
        <p:spPr>
          <a:xfrm>
            <a:off x="5327924" y="5034245"/>
            <a:ext cx="86061" cy="494851"/>
          </a:xfrm>
          <a:custGeom>
            <a:avLst/>
            <a:gdLst>
              <a:gd name="connsiteX0" fmla="*/ 0 w 86061"/>
              <a:gd name="connsiteY0" fmla="*/ 0 h 494851"/>
              <a:gd name="connsiteX1" fmla="*/ 75304 w 86061"/>
              <a:gd name="connsiteY1" fmla="*/ 75303 h 494851"/>
              <a:gd name="connsiteX2" fmla="*/ 86061 w 86061"/>
              <a:gd name="connsiteY2" fmla="*/ 107576 h 494851"/>
              <a:gd name="connsiteX3" fmla="*/ 32273 w 86061"/>
              <a:gd name="connsiteY3" fmla="*/ 172122 h 494851"/>
              <a:gd name="connsiteX4" fmla="*/ 0 w 86061"/>
              <a:gd name="connsiteY4" fmla="*/ 182880 h 494851"/>
              <a:gd name="connsiteX5" fmla="*/ 53788 w 86061"/>
              <a:gd name="connsiteY5" fmla="*/ 204395 h 494851"/>
              <a:gd name="connsiteX6" fmla="*/ 53788 w 86061"/>
              <a:gd name="connsiteY6" fmla="*/ 258183 h 494851"/>
              <a:gd name="connsiteX7" fmla="*/ 0 w 86061"/>
              <a:gd name="connsiteY7" fmla="*/ 311971 h 494851"/>
              <a:gd name="connsiteX8" fmla="*/ 21515 w 86061"/>
              <a:gd name="connsiteY8" fmla="*/ 333487 h 494851"/>
              <a:gd name="connsiteX9" fmla="*/ 86061 w 86061"/>
              <a:gd name="connsiteY9" fmla="*/ 355002 h 494851"/>
              <a:gd name="connsiteX10" fmla="*/ 75304 w 86061"/>
              <a:gd name="connsiteY10" fmla="*/ 387275 h 494851"/>
              <a:gd name="connsiteX11" fmla="*/ 43031 w 86061"/>
              <a:gd name="connsiteY11" fmla="*/ 398033 h 494851"/>
              <a:gd name="connsiteX12" fmla="*/ 21515 w 86061"/>
              <a:gd name="connsiteY12" fmla="*/ 419548 h 494851"/>
              <a:gd name="connsiteX13" fmla="*/ 43031 w 86061"/>
              <a:gd name="connsiteY13" fmla="*/ 451821 h 494851"/>
              <a:gd name="connsiteX14" fmla="*/ 75304 w 86061"/>
              <a:gd name="connsiteY14" fmla="*/ 494851 h 49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061" h="494851">
                <a:moveTo>
                  <a:pt x="0" y="0"/>
                </a:moveTo>
                <a:cubicBezTo>
                  <a:pt x="38537" y="30829"/>
                  <a:pt x="55325" y="35344"/>
                  <a:pt x="75304" y="75303"/>
                </a:cubicBezTo>
                <a:cubicBezTo>
                  <a:pt x="80375" y="85445"/>
                  <a:pt x="82475" y="96818"/>
                  <a:pt x="86061" y="107576"/>
                </a:cubicBezTo>
                <a:cubicBezTo>
                  <a:pt x="70185" y="131390"/>
                  <a:pt x="57123" y="155555"/>
                  <a:pt x="32273" y="172122"/>
                </a:cubicBezTo>
                <a:cubicBezTo>
                  <a:pt x="22838" y="178412"/>
                  <a:pt x="10758" y="179294"/>
                  <a:pt x="0" y="182880"/>
                </a:cubicBezTo>
                <a:cubicBezTo>
                  <a:pt x="17929" y="190052"/>
                  <a:pt x="38074" y="193171"/>
                  <a:pt x="53788" y="204395"/>
                </a:cubicBezTo>
                <a:cubicBezTo>
                  <a:pt x="96761" y="235090"/>
                  <a:pt x="72028" y="235384"/>
                  <a:pt x="53788" y="258183"/>
                </a:cubicBezTo>
                <a:cubicBezTo>
                  <a:pt x="12805" y="309411"/>
                  <a:pt x="55327" y="275087"/>
                  <a:pt x="0" y="311971"/>
                </a:cubicBezTo>
                <a:cubicBezTo>
                  <a:pt x="7172" y="319143"/>
                  <a:pt x="12443" y="328951"/>
                  <a:pt x="21515" y="333487"/>
                </a:cubicBezTo>
                <a:cubicBezTo>
                  <a:pt x="41800" y="343630"/>
                  <a:pt x="86061" y="355002"/>
                  <a:pt x="86061" y="355002"/>
                </a:cubicBezTo>
                <a:cubicBezTo>
                  <a:pt x="82475" y="365760"/>
                  <a:pt x="83322" y="379257"/>
                  <a:pt x="75304" y="387275"/>
                </a:cubicBezTo>
                <a:cubicBezTo>
                  <a:pt x="67286" y="395293"/>
                  <a:pt x="52755" y="392199"/>
                  <a:pt x="43031" y="398033"/>
                </a:cubicBezTo>
                <a:cubicBezTo>
                  <a:pt x="34334" y="403251"/>
                  <a:pt x="28687" y="412376"/>
                  <a:pt x="21515" y="419548"/>
                </a:cubicBezTo>
                <a:cubicBezTo>
                  <a:pt x="28687" y="430306"/>
                  <a:pt x="34754" y="441889"/>
                  <a:pt x="43031" y="451821"/>
                </a:cubicBezTo>
                <a:cubicBezTo>
                  <a:pt x="77839" y="493591"/>
                  <a:pt x="75304" y="467240"/>
                  <a:pt x="75304" y="494851"/>
                </a:cubicBezTo>
              </a:path>
            </a:pathLst>
          </a:custGeom>
          <a:noFill/>
          <a:ln>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463129" y="5325914"/>
            <a:ext cx="86061" cy="494851"/>
          </a:xfrm>
          <a:custGeom>
            <a:avLst/>
            <a:gdLst>
              <a:gd name="connsiteX0" fmla="*/ 0 w 86061"/>
              <a:gd name="connsiteY0" fmla="*/ 0 h 494851"/>
              <a:gd name="connsiteX1" fmla="*/ 75304 w 86061"/>
              <a:gd name="connsiteY1" fmla="*/ 75303 h 494851"/>
              <a:gd name="connsiteX2" fmla="*/ 86061 w 86061"/>
              <a:gd name="connsiteY2" fmla="*/ 107576 h 494851"/>
              <a:gd name="connsiteX3" fmla="*/ 32273 w 86061"/>
              <a:gd name="connsiteY3" fmla="*/ 172122 h 494851"/>
              <a:gd name="connsiteX4" fmla="*/ 0 w 86061"/>
              <a:gd name="connsiteY4" fmla="*/ 182880 h 494851"/>
              <a:gd name="connsiteX5" fmla="*/ 53788 w 86061"/>
              <a:gd name="connsiteY5" fmla="*/ 204395 h 494851"/>
              <a:gd name="connsiteX6" fmla="*/ 53788 w 86061"/>
              <a:gd name="connsiteY6" fmla="*/ 258183 h 494851"/>
              <a:gd name="connsiteX7" fmla="*/ 0 w 86061"/>
              <a:gd name="connsiteY7" fmla="*/ 311971 h 494851"/>
              <a:gd name="connsiteX8" fmla="*/ 21515 w 86061"/>
              <a:gd name="connsiteY8" fmla="*/ 333487 h 494851"/>
              <a:gd name="connsiteX9" fmla="*/ 86061 w 86061"/>
              <a:gd name="connsiteY9" fmla="*/ 355002 h 494851"/>
              <a:gd name="connsiteX10" fmla="*/ 75304 w 86061"/>
              <a:gd name="connsiteY10" fmla="*/ 387275 h 494851"/>
              <a:gd name="connsiteX11" fmla="*/ 43031 w 86061"/>
              <a:gd name="connsiteY11" fmla="*/ 398033 h 494851"/>
              <a:gd name="connsiteX12" fmla="*/ 21515 w 86061"/>
              <a:gd name="connsiteY12" fmla="*/ 419548 h 494851"/>
              <a:gd name="connsiteX13" fmla="*/ 43031 w 86061"/>
              <a:gd name="connsiteY13" fmla="*/ 451821 h 494851"/>
              <a:gd name="connsiteX14" fmla="*/ 75304 w 86061"/>
              <a:gd name="connsiteY14" fmla="*/ 494851 h 49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061" h="494851">
                <a:moveTo>
                  <a:pt x="0" y="0"/>
                </a:moveTo>
                <a:cubicBezTo>
                  <a:pt x="38537" y="30829"/>
                  <a:pt x="55325" y="35344"/>
                  <a:pt x="75304" y="75303"/>
                </a:cubicBezTo>
                <a:cubicBezTo>
                  <a:pt x="80375" y="85445"/>
                  <a:pt x="82475" y="96818"/>
                  <a:pt x="86061" y="107576"/>
                </a:cubicBezTo>
                <a:cubicBezTo>
                  <a:pt x="70185" y="131390"/>
                  <a:pt x="57123" y="155555"/>
                  <a:pt x="32273" y="172122"/>
                </a:cubicBezTo>
                <a:cubicBezTo>
                  <a:pt x="22838" y="178412"/>
                  <a:pt x="10758" y="179294"/>
                  <a:pt x="0" y="182880"/>
                </a:cubicBezTo>
                <a:cubicBezTo>
                  <a:pt x="17929" y="190052"/>
                  <a:pt x="38074" y="193171"/>
                  <a:pt x="53788" y="204395"/>
                </a:cubicBezTo>
                <a:cubicBezTo>
                  <a:pt x="96761" y="235090"/>
                  <a:pt x="72028" y="235384"/>
                  <a:pt x="53788" y="258183"/>
                </a:cubicBezTo>
                <a:cubicBezTo>
                  <a:pt x="12805" y="309411"/>
                  <a:pt x="55327" y="275087"/>
                  <a:pt x="0" y="311971"/>
                </a:cubicBezTo>
                <a:cubicBezTo>
                  <a:pt x="7172" y="319143"/>
                  <a:pt x="12443" y="328951"/>
                  <a:pt x="21515" y="333487"/>
                </a:cubicBezTo>
                <a:cubicBezTo>
                  <a:pt x="41800" y="343630"/>
                  <a:pt x="86061" y="355002"/>
                  <a:pt x="86061" y="355002"/>
                </a:cubicBezTo>
                <a:cubicBezTo>
                  <a:pt x="82475" y="365760"/>
                  <a:pt x="83322" y="379257"/>
                  <a:pt x="75304" y="387275"/>
                </a:cubicBezTo>
                <a:cubicBezTo>
                  <a:pt x="67286" y="395293"/>
                  <a:pt x="52755" y="392199"/>
                  <a:pt x="43031" y="398033"/>
                </a:cubicBezTo>
                <a:cubicBezTo>
                  <a:pt x="34334" y="403251"/>
                  <a:pt x="28687" y="412376"/>
                  <a:pt x="21515" y="419548"/>
                </a:cubicBezTo>
                <a:cubicBezTo>
                  <a:pt x="28687" y="430306"/>
                  <a:pt x="34754" y="441889"/>
                  <a:pt x="43031" y="451821"/>
                </a:cubicBezTo>
                <a:cubicBezTo>
                  <a:pt x="77839" y="493591"/>
                  <a:pt x="75304" y="467240"/>
                  <a:pt x="75304" y="494851"/>
                </a:cubicBezTo>
              </a:path>
            </a:pathLst>
          </a:custGeom>
          <a:noFill/>
          <a:ln>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5646102" y="5246168"/>
            <a:ext cx="86061" cy="494851"/>
          </a:xfrm>
          <a:custGeom>
            <a:avLst/>
            <a:gdLst>
              <a:gd name="connsiteX0" fmla="*/ 0 w 86061"/>
              <a:gd name="connsiteY0" fmla="*/ 0 h 494851"/>
              <a:gd name="connsiteX1" fmla="*/ 75304 w 86061"/>
              <a:gd name="connsiteY1" fmla="*/ 75303 h 494851"/>
              <a:gd name="connsiteX2" fmla="*/ 86061 w 86061"/>
              <a:gd name="connsiteY2" fmla="*/ 107576 h 494851"/>
              <a:gd name="connsiteX3" fmla="*/ 32273 w 86061"/>
              <a:gd name="connsiteY3" fmla="*/ 172122 h 494851"/>
              <a:gd name="connsiteX4" fmla="*/ 0 w 86061"/>
              <a:gd name="connsiteY4" fmla="*/ 182880 h 494851"/>
              <a:gd name="connsiteX5" fmla="*/ 53788 w 86061"/>
              <a:gd name="connsiteY5" fmla="*/ 204395 h 494851"/>
              <a:gd name="connsiteX6" fmla="*/ 53788 w 86061"/>
              <a:gd name="connsiteY6" fmla="*/ 258183 h 494851"/>
              <a:gd name="connsiteX7" fmla="*/ 0 w 86061"/>
              <a:gd name="connsiteY7" fmla="*/ 311971 h 494851"/>
              <a:gd name="connsiteX8" fmla="*/ 21515 w 86061"/>
              <a:gd name="connsiteY8" fmla="*/ 333487 h 494851"/>
              <a:gd name="connsiteX9" fmla="*/ 86061 w 86061"/>
              <a:gd name="connsiteY9" fmla="*/ 355002 h 494851"/>
              <a:gd name="connsiteX10" fmla="*/ 75304 w 86061"/>
              <a:gd name="connsiteY10" fmla="*/ 387275 h 494851"/>
              <a:gd name="connsiteX11" fmla="*/ 43031 w 86061"/>
              <a:gd name="connsiteY11" fmla="*/ 398033 h 494851"/>
              <a:gd name="connsiteX12" fmla="*/ 21515 w 86061"/>
              <a:gd name="connsiteY12" fmla="*/ 419548 h 494851"/>
              <a:gd name="connsiteX13" fmla="*/ 43031 w 86061"/>
              <a:gd name="connsiteY13" fmla="*/ 451821 h 494851"/>
              <a:gd name="connsiteX14" fmla="*/ 75304 w 86061"/>
              <a:gd name="connsiteY14" fmla="*/ 494851 h 49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061" h="494851">
                <a:moveTo>
                  <a:pt x="0" y="0"/>
                </a:moveTo>
                <a:cubicBezTo>
                  <a:pt x="38537" y="30829"/>
                  <a:pt x="55325" y="35344"/>
                  <a:pt x="75304" y="75303"/>
                </a:cubicBezTo>
                <a:cubicBezTo>
                  <a:pt x="80375" y="85445"/>
                  <a:pt x="82475" y="96818"/>
                  <a:pt x="86061" y="107576"/>
                </a:cubicBezTo>
                <a:cubicBezTo>
                  <a:pt x="70185" y="131390"/>
                  <a:pt x="57123" y="155555"/>
                  <a:pt x="32273" y="172122"/>
                </a:cubicBezTo>
                <a:cubicBezTo>
                  <a:pt x="22838" y="178412"/>
                  <a:pt x="10758" y="179294"/>
                  <a:pt x="0" y="182880"/>
                </a:cubicBezTo>
                <a:cubicBezTo>
                  <a:pt x="17929" y="190052"/>
                  <a:pt x="38074" y="193171"/>
                  <a:pt x="53788" y="204395"/>
                </a:cubicBezTo>
                <a:cubicBezTo>
                  <a:pt x="96761" y="235090"/>
                  <a:pt x="72028" y="235384"/>
                  <a:pt x="53788" y="258183"/>
                </a:cubicBezTo>
                <a:cubicBezTo>
                  <a:pt x="12805" y="309411"/>
                  <a:pt x="55327" y="275087"/>
                  <a:pt x="0" y="311971"/>
                </a:cubicBezTo>
                <a:cubicBezTo>
                  <a:pt x="7172" y="319143"/>
                  <a:pt x="12443" y="328951"/>
                  <a:pt x="21515" y="333487"/>
                </a:cubicBezTo>
                <a:cubicBezTo>
                  <a:pt x="41800" y="343630"/>
                  <a:pt x="86061" y="355002"/>
                  <a:pt x="86061" y="355002"/>
                </a:cubicBezTo>
                <a:cubicBezTo>
                  <a:pt x="82475" y="365760"/>
                  <a:pt x="83322" y="379257"/>
                  <a:pt x="75304" y="387275"/>
                </a:cubicBezTo>
                <a:cubicBezTo>
                  <a:pt x="67286" y="395293"/>
                  <a:pt x="52755" y="392199"/>
                  <a:pt x="43031" y="398033"/>
                </a:cubicBezTo>
                <a:cubicBezTo>
                  <a:pt x="34334" y="403251"/>
                  <a:pt x="28687" y="412376"/>
                  <a:pt x="21515" y="419548"/>
                </a:cubicBezTo>
                <a:cubicBezTo>
                  <a:pt x="28687" y="430306"/>
                  <a:pt x="34754" y="441889"/>
                  <a:pt x="43031" y="451821"/>
                </a:cubicBezTo>
                <a:cubicBezTo>
                  <a:pt x="77839" y="493591"/>
                  <a:pt x="75304" y="467240"/>
                  <a:pt x="75304" y="494851"/>
                </a:cubicBezTo>
              </a:path>
            </a:pathLst>
          </a:custGeom>
          <a:noFill/>
          <a:ln>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5808397" y="5459078"/>
            <a:ext cx="86061" cy="494851"/>
          </a:xfrm>
          <a:custGeom>
            <a:avLst/>
            <a:gdLst>
              <a:gd name="connsiteX0" fmla="*/ 0 w 86061"/>
              <a:gd name="connsiteY0" fmla="*/ 0 h 494851"/>
              <a:gd name="connsiteX1" fmla="*/ 75304 w 86061"/>
              <a:gd name="connsiteY1" fmla="*/ 75303 h 494851"/>
              <a:gd name="connsiteX2" fmla="*/ 86061 w 86061"/>
              <a:gd name="connsiteY2" fmla="*/ 107576 h 494851"/>
              <a:gd name="connsiteX3" fmla="*/ 32273 w 86061"/>
              <a:gd name="connsiteY3" fmla="*/ 172122 h 494851"/>
              <a:gd name="connsiteX4" fmla="*/ 0 w 86061"/>
              <a:gd name="connsiteY4" fmla="*/ 182880 h 494851"/>
              <a:gd name="connsiteX5" fmla="*/ 53788 w 86061"/>
              <a:gd name="connsiteY5" fmla="*/ 204395 h 494851"/>
              <a:gd name="connsiteX6" fmla="*/ 53788 w 86061"/>
              <a:gd name="connsiteY6" fmla="*/ 258183 h 494851"/>
              <a:gd name="connsiteX7" fmla="*/ 0 w 86061"/>
              <a:gd name="connsiteY7" fmla="*/ 311971 h 494851"/>
              <a:gd name="connsiteX8" fmla="*/ 21515 w 86061"/>
              <a:gd name="connsiteY8" fmla="*/ 333487 h 494851"/>
              <a:gd name="connsiteX9" fmla="*/ 86061 w 86061"/>
              <a:gd name="connsiteY9" fmla="*/ 355002 h 494851"/>
              <a:gd name="connsiteX10" fmla="*/ 75304 w 86061"/>
              <a:gd name="connsiteY10" fmla="*/ 387275 h 494851"/>
              <a:gd name="connsiteX11" fmla="*/ 43031 w 86061"/>
              <a:gd name="connsiteY11" fmla="*/ 398033 h 494851"/>
              <a:gd name="connsiteX12" fmla="*/ 21515 w 86061"/>
              <a:gd name="connsiteY12" fmla="*/ 419548 h 494851"/>
              <a:gd name="connsiteX13" fmla="*/ 43031 w 86061"/>
              <a:gd name="connsiteY13" fmla="*/ 451821 h 494851"/>
              <a:gd name="connsiteX14" fmla="*/ 75304 w 86061"/>
              <a:gd name="connsiteY14" fmla="*/ 494851 h 49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061" h="494851">
                <a:moveTo>
                  <a:pt x="0" y="0"/>
                </a:moveTo>
                <a:cubicBezTo>
                  <a:pt x="38537" y="30829"/>
                  <a:pt x="55325" y="35344"/>
                  <a:pt x="75304" y="75303"/>
                </a:cubicBezTo>
                <a:cubicBezTo>
                  <a:pt x="80375" y="85445"/>
                  <a:pt x="82475" y="96818"/>
                  <a:pt x="86061" y="107576"/>
                </a:cubicBezTo>
                <a:cubicBezTo>
                  <a:pt x="70185" y="131390"/>
                  <a:pt x="57123" y="155555"/>
                  <a:pt x="32273" y="172122"/>
                </a:cubicBezTo>
                <a:cubicBezTo>
                  <a:pt x="22838" y="178412"/>
                  <a:pt x="10758" y="179294"/>
                  <a:pt x="0" y="182880"/>
                </a:cubicBezTo>
                <a:cubicBezTo>
                  <a:pt x="17929" y="190052"/>
                  <a:pt x="38074" y="193171"/>
                  <a:pt x="53788" y="204395"/>
                </a:cubicBezTo>
                <a:cubicBezTo>
                  <a:pt x="96761" y="235090"/>
                  <a:pt x="72028" y="235384"/>
                  <a:pt x="53788" y="258183"/>
                </a:cubicBezTo>
                <a:cubicBezTo>
                  <a:pt x="12805" y="309411"/>
                  <a:pt x="55327" y="275087"/>
                  <a:pt x="0" y="311971"/>
                </a:cubicBezTo>
                <a:cubicBezTo>
                  <a:pt x="7172" y="319143"/>
                  <a:pt x="12443" y="328951"/>
                  <a:pt x="21515" y="333487"/>
                </a:cubicBezTo>
                <a:cubicBezTo>
                  <a:pt x="41800" y="343630"/>
                  <a:pt x="86061" y="355002"/>
                  <a:pt x="86061" y="355002"/>
                </a:cubicBezTo>
                <a:cubicBezTo>
                  <a:pt x="82475" y="365760"/>
                  <a:pt x="83322" y="379257"/>
                  <a:pt x="75304" y="387275"/>
                </a:cubicBezTo>
                <a:cubicBezTo>
                  <a:pt x="67286" y="395293"/>
                  <a:pt x="52755" y="392199"/>
                  <a:pt x="43031" y="398033"/>
                </a:cubicBezTo>
                <a:cubicBezTo>
                  <a:pt x="34334" y="403251"/>
                  <a:pt x="28687" y="412376"/>
                  <a:pt x="21515" y="419548"/>
                </a:cubicBezTo>
                <a:cubicBezTo>
                  <a:pt x="28687" y="430306"/>
                  <a:pt x="34754" y="441889"/>
                  <a:pt x="43031" y="451821"/>
                </a:cubicBezTo>
                <a:cubicBezTo>
                  <a:pt x="77839" y="493591"/>
                  <a:pt x="75304" y="467240"/>
                  <a:pt x="75304" y="494851"/>
                </a:cubicBezTo>
              </a:path>
            </a:pathLst>
          </a:custGeom>
          <a:noFill/>
          <a:ln>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c 30"/>
          <p:cNvSpPr/>
          <p:nvPr/>
        </p:nvSpPr>
        <p:spPr>
          <a:xfrm rot="11260635">
            <a:off x="4935004" y="4082924"/>
            <a:ext cx="695291" cy="1214792"/>
          </a:xfrm>
          <a:prstGeom prst="arc">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Cloud 31"/>
          <p:cNvSpPr/>
          <p:nvPr/>
        </p:nvSpPr>
        <p:spPr>
          <a:xfrm flipV="1">
            <a:off x="6529187" y="1978680"/>
            <a:ext cx="1732484" cy="1185099"/>
          </a:xfrm>
          <a:prstGeom prst="clou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flipV="1">
            <a:off x="7900725" y="2345881"/>
            <a:ext cx="1406273" cy="917386"/>
          </a:xfrm>
          <a:prstGeom prst="clou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E202D27E-6A30-AD2D-47BF-71FDDBF608D3}"/>
              </a:ext>
            </a:extLst>
          </p:cNvPr>
          <p:cNvSpPr txBox="1"/>
          <p:nvPr/>
        </p:nvSpPr>
        <p:spPr>
          <a:xfrm>
            <a:off x="8096081" y="3730109"/>
            <a:ext cx="627306" cy="584775"/>
          </a:xfrm>
          <a:prstGeom prst="rect">
            <a:avLst/>
          </a:prstGeom>
          <a:noFill/>
        </p:spPr>
        <p:txBody>
          <a:bodyPr wrap="square" rtlCol="0">
            <a:spAutoFit/>
          </a:bodyPr>
          <a:lstStyle/>
          <a:p>
            <a:pPr lvl="0" algn="ctr">
              <a:defRPr/>
            </a:pPr>
            <a:r>
              <a:rPr lang="en-US" altLang="zh-CN" sz="3200">
                <a:solidFill>
                  <a:srgbClr val="94D6F4"/>
                </a:solidFill>
                <a:latin typeface="Roboto" panose="02000000000000000000" pitchFamily="2" charset="0"/>
                <a:ea typeface="Roboto" panose="02000000000000000000" pitchFamily="2" charset="0"/>
                <a:sym typeface="Wingdings" panose="05000000000000000000" pitchFamily="2" charset="2"/>
              </a:rPr>
              <a:t></a:t>
            </a:r>
            <a:endParaRPr lang="en-US" altLang="zh-CN" sz="3200" dirty="0">
              <a:solidFill>
                <a:srgbClr val="94D6F4"/>
              </a:solidFill>
              <a:latin typeface="Roboto" panose="02000000000000000000" pitchFamily="2" charset="0"/>
              <a:ea typeface="Roboto" panose="02000000000000000000" pitchFamily="2" charset="0"/>
            </a:endParaRPr>
          </a:p>
        </p:txBody>
      </p:sp>
      <p:sp>
        <p:nvSpPr>
          <p:cNvPr id="35" name="Arc 34"/>
          <p:cNvSpPr/>
          <p:nvPr/>
        </p:nvSpPr>
        <p:spPr>
          <a:xfrm rot="15923658">
            <a:off x="5800953" y="2002489"/>
            <a:ext cx="749453" cy="1754872"/>
          </a:xfrm>
          <a:prstGeom prst="arc">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p:cNvSpPr/>
          <p:nvPr/>
        </p:nvSpPr>
        <p:spPr>
          <a:xfrm rot="3624006">
            <a:off x="7569837" y="4717025"/>
            <a:ext cx="749453" cy="1313937"/>
          </a:xfrm>
          <a:prstGeom prst="arc">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E202D27E-6A30-AD2D-47BF-71FDDBF608D3}"/>
              </a:ext>
            </a:extLst>
          </p:cNvPr>
          <p:cNvSpPr txBox="1"/>
          <p:nvPr/>
        </p:nvSpPr>
        <p:spPr>
          <a:xfrm>
            <a:off x="7717864" y="4111371"/>
            <a:ext cx="627306" cy="584775"/>
          </a:xfrm>
          <a:prstGeom prst="rect">
            <a:avLst/>
          </a:prstGeom>
          <a:noFill/>
        </p:spPr>
        <p:txBody>
          <a:bodyPr wrap="square" rtlCol="0">
            <a:spAutoFit/>
          </a:bodyPr>
          <a:lstStyle/>
          <a:p>
            <a:pPr lvl="0" algn="ctr">
              <a:defRPr/>
            </a:pPr>
            <a:r>
              <a:rPr lang="en-US" altLang="zh-CN" sz="3200">
                <a:solidFill>
                  <a:srgbClr val="94D6F4"/>
                </a:solidFill>
                <a:latin typeface="Roboto" panose="02000000000000000000" pitchFamily="2" charset="0"/>
                <a:ea typeface="Roboto" panose="02000000000000000000" pitchFamily="2" charset="0"/>
                <a:sym typeface="Wingdings" panose="05000000000000000000" pitchFamily="2" charset="2"/>
              </a:rPr>
              <a:t></a:t>
            </a:r>
            <a:endParaRPr lang="en-US" altLang="zh-CN" sz="3200" dirty="0">
              <a:solidFill>
                <a:srgbClr val="94D6F4"/>
              </a:solidFill>
              <a:latin typeface="Roboto" panose="02000000000000000000" pitchFamily="2" charset="0"/>
              <a:ea typeface="Roboto" panose="02000000000000000000" pitchFamily="2" charset="0"/>
            </a:endParaRPr>
          </a:p>
        </p:txBody>
      </p:sp>
      <p:sp>
        <p:nvSpPr>
          <p:cNvPr id="38" name="TextBox 37">
            <a:extLst>
              <a:ext uri="{FF2B5EF4-FFF2-40B4-BE49-F238E27FC236}">
                <a16:creationId xmlns:a16="http://schemas.microsoft.com/office/drawing/2014/main" id="{E202D27E-6A30-AD2D-47BF-71FDDBF608D3}"/>
              </a:ext>
            </a:extLst>
          </p:cNvPr>
          <p:cNvSpPr txBox="1"/>
          <p:nvPr/>
        </p:nvSpPr>
        <p:spPr>
          <a:xfrm>
            <a:off x="8198811" y="4209307"/>
            <a:ext cx="627306" cy="584775"/>
          </a:xfrm>
          <a:prstGeom prst="rect">
            <a:avLst/>
          </a:prstGeom>
          <a:noFill/>
        </p:spPr>
        <p:txBody>
          <a:bodyPr wrap="square" rtlCol="0">
            <a:spAutoFit/>
          </a:bodyPr>
          <a:lstStyle/>
          <a:p>
            <a:pPr lvl="0" algn="ctr">
              <a:defRPr/>
            </a:pPr>
            <a:r>
              <a:rPr lang="en-US" altLang="zh-CN" sz="3200">
                <a:solidFill>
                  <a:srgbClr val="94D6F4"/>
                </a:solidFill>
                <a:latin typeface="Roboto" panose="02000000000000000000" pitchFamily="2" charset="0"/>
                <a:ea typeface="Roboto" panose="02000000000000000000" pitchFamily="2" charset="0"/>
                <a:sym typeface="Wingdings" panose="05000000000000000000" pitchFamily="2" charset="2"/>
              </a:rPr>
              <a:t></a:t>
            </a:r>
            <a:endParaRPr lang="en-US" altLang="zh-CN" sz="3200" dirty="0">
              <a:solidFill>
                <a:srgbClr val="94D6F4"/>
              </a:solidFill>
              <a:latin typeface="Roboto" panose="02000000000000000000" pitchFamily="2" charset="0"/>
              <a:ea typeface="Roboto" panose="02000000000000000000" pitchFamily="2" charset="0"/>
            </a:endParaRPr>
          </a:p>
        </p:txBody>
      </p:sp>
      <p:sp>
        <p:nvSpPr>
          <p:cNvPr id="39" name="TextBox 38">
            <a:extLst>
              <a:ext uri="{FF2B5EF4-FFF2-40B4-BE49-F238E27FC236}">
                <a16:creationId xmlns:a16="http://schemas.microsoft.com/office/drawing/2014/main" id="{E202D27E-6A30-AD2D-47BF-71FDDBF608D3}"/>
              </a:ext>
            </a:extLst>
          </p:cNvPr>
          <p:cNvSpPr txBox="1"/>
          <p:nvPr/>
        </p:nvSpPr>
        <p:spPr>
          <a:xfrm>
            <a:off x="7900725" y="4509835"/>
            <a:ext cx="627306" cy="584775"/>
          </a:xfrm>
          <a:prstGeom prst="rect">
            <a:avLst/>
          </a:prstGeom>
          <a:noFill/>
        </p:spPr>
        <p:txBody>
          <a:bodyPr wrap="square" rtlCol="0">
            <a:spAutoFit/>
          </a:bodyPr>
          <a:lstStyle/>
          <a:p>
            <a:pPr lvl="0" algn="ctr">
              <a:defRPr/>
            </a:pPr>
            <a:r>
              <a:rPr lang="en-US" altLang="zh-CN" sz="3200">
                <a:solidFill>
                  <a:srgbClr val="94D6F4"/>
                </a:solidFill>
                <a:latin typeface="Roboto" panose="02000000000000000000" pitchFamily="2" charset="0"/>
                <a:ea typeface="Roboto" panose="02000000000000000000" pitchFamily="2" charset="0"/>
                <a:sym typeface="Wingdings" panose="05000000000000000000" pitchFamily="2" charset="2"/>
              </a:rPr>
              <a:t></a:t>
            </a:r>
            <a:endParaRPr lang="en-US" altLang="zh-CN" sz="3200" dirty="0">
              <a:solidFill>
                <a:srgbClr val="94D6F4"/>
              </a:solidFill>
              <a:latin typeface="Roboto" panose="02000000000000000000" pitchFamily="2" charset="0"/>
              <a:ea typeface="Roboto" panose="02000000000000000000" pitchFamily="2" charset="0"/>
            </a:endParaRPr>
          </a:p>
        </p:txBody>
      </p:sp>
      <p:sp>
        <p:nvSpPr>
          <p:cNvPr id="40" name="TextBox 39">
            <a:extLst>
              <a:ext uri="{FF2B5EF4-FFF2-40B4-BE49-F238E27FC236}">
                <a16:creationId xmlns:a16="http://schemas.microsoft.com/office/drawing/2014/main" id="{E202D27E-6A30-AD2D-47BF-71FDDBF608D3}"/>
              </a:ext>
            </a:extLst>
          </p:cNvPr>
          <p:cNvSpPr txBox="1"/>
          <p:nvPr/>
        </p:nvSpPr>
        <p:spPr>
          <a:xfrm>
            <a:off x="7481491" y="4371566"/>
            <a:ext cx="627306" cy="584775"/>
          </a:xfrm>
          <a:prstGeom prst="rect">
            <a:avLst/>
          </a:prstGeom>
          <a:noFill/>
        </p:spPr>
        <p:txBody>
          <a:bodyPr wrap="square" rtlCol="0">
            <a:spAutoFit/>
          </a:bodyPr>
          <a:lstStyle/>
          <a:p>
            <a:pPr lvl="0" algn="ctr">
              <a:defRPr/>
            </a:pPr>
            <a:r>
              <a:rPr lang="en-US" altLang="zh-CN" sz="3200">
                <a:solidFill>
                  <a:srgbClr val="94D6F4"/>
                </a:solidFill>
                <a:latin typeface="Roboto" panose="02000000000000000000" pitchFamily="2" charset="0"/>
                <a:ea typeface="Roboto" panose="02000000000000000000" pitchFamily="2" charset="0"/>
                <a:sym typeface="Wingdings" panose="05000000000000000000" pitchFamily="2" charset="2"/>
              </a:rPr>
              <a:t></a:t>
            </a:r>
            <a:endParaRPr lang="en-US" altLang="zh-CN" sz="3200" dirty="0">
              <a:solidFill>
                <a:srgbClr val="94D6F4"/>
              </a:solidFill>
              <a:latin typeface="Roboto" panose="02000000000000000000" pitchFamily="2" charset="0"/>
              <a:ea typeface="Roboto" panose="02000000000000000000" pitchFamily="2" charset="0"/>
            </a:endParaRPr>
          </a:p>
        </p:txBody>
      </p:sp>
      <p:sp>
        <p:nvSpPr>
          <p:cNvPr id="41" name="TextBox 40">
            <a:extLst>
              <a:ext uri="{FF2B5EF4-FFF2-40B4-BE49-F238E27FC236}">
                <a16:creationId xmlns:a16="http://schemas.microsoft.com/office/drawing/2014/main" id="{E202D27E-6A30-AD2D-47BF-71FDDBF608D3}"/>
              </a:ext>
            </a:extLst>
          </p:cNvPr>
          <p:cNvSpPr txBox="1"/>
          <p:nvPr/>
        </p:nvSpPr>
        <p:spPr>
          <a:xfrm>
            <a:off x="7630910" y="3697837"/>
            <a:ext cx="627306" cy="584775"/>
          </a:xfrm>
          <a:prstGeom prst="rect">
            <a:avLst/>
          </a:prstGeom>
          <a:noFill/>
        </p:spPr>
        <p:txBody>
          <a:bodyPr wrap="square" rtlCol="0">
            <a:spAutoFit/>
          </a:bodyPr>
          <a:lstStyle/>
          <a:p>
            <a:pPr lvl="0" algn="ctr">
              <a:defRPr/>
            </a:pPr>
            <a:r>
              <a:rPr lang="en-US" altLang="zh-CN" sz="3200">
                <a:solidFill>
                  <a:srgbClr val="94D6F4"/>
                </a:solidFill>
                <a:latin typeface="Roboto" panose="02000000000000000000" pitchFamily="2" charset="0"/>
                <a:ea typeface="Roboto" panose="02000000000000000000" pitchFamily="2" charset="0"/>
                <a:sym typeface="Wingdings" panose="05000000000000000000" pitchFamily="2" charset="2"/>
              </a:rPr>
              <a:t></a:t>
            </a:r>
            <a:endParaRPr lang="en-US" altLang="zh-CN" sz="3200" dirty="0">
              <a:solidFill>
                <a:srgbClr val="94D6F4"/>
              </a:solidFill>
              <a:latin typeface="Roboto" panose="02000000000000000000" pitchFamily="2" charset="0"/>
              <a:ea typeface="Roboto" panose="02000000000000000000" pitchFamily="2" charset="0"/>
            </a:endParaRPr>
          </a:p>
        </p:txBody>
      </p:sp>
      <p:sp>
        <p:nvSpPr>
          <p:cNvPr id="42" name="Teardrop 41"/>
          <p:cNvSpPr/>
          <p:nvPr/>
        </p:nvSpPr>
        <p:spPr>
          <a:xfrm>
            <a:off x="8661373" y="4622688"/>
            <a:ext cx="170562" cy="201957"/>
          </a:xfrm>
          <a:prstGeom prst="teardrop">
            <a:avLst/>
          </a:prstGeom>
          <a:solidFill>
            <a:srgbClr val="DAF1F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ardrop 42"/>
          <p:cNvSpPr/>
          <p:nvPr/>
        </p:nvSpPr>
        <p:spPr>
          <a:xfrm>
            <a:off x="8671331" y="4291551"/>
            <a:ext cx="170562" cy="201957"/>
          </a:xfrm>
          <a:prstGeom prst="teardrop">
            <a:avLst/>
          </a:prstGeom>
          <a:solidFill>
            <a:srgbClr val="DAF1F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ardrop 43"/>
          <p:cNvSpPr/>
          <p:nvPr/>
        </p:nvSpPr>
        <p:spPr>
          <a:xfrm>
            <a:off x="8920475" y="4357348"/>
            <a:ext cx="170562" cy="201957"/>
          </a:xfrm>
          <a:prstGeom prst="teardrop">
            <a:avLst/>
          </a:prstGeom>
          <a:solidFill>
            <a:srgbClr val="DAF1F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ardrop 44"/>
          <p:cNvSpPr/>
          <p:nvPr/>
        </p:nvSpPr>
        <p:spPr>
          <a:xfrm>
            <a:off x="8800423" y="4024319"/>
            <a:ext cx="170562" cy="201957"/>
          </a:xfrm>
          <a:prstGeom prst="teardrop">
            <a:avLst/>
          </a:prstGeom>
          <a:solidFill>
            <a:srgbClr val="DAF1F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ardrop 45"/>
          <p:cNvSpPr/>
          <p:nvPr/>
        </p:nvSpPr>
        <p:spPr>
          <a:xfrm>
            <a:off x="8638106" y="3800577"/>
            <a:ext cx="170562" cy="201957"/>
          </a:xfrm>
          <a:prstGeom prst="teardrop">
            <a:avLst/>
          </a:prstGeom>
          <a:solidFill>
            <a:srgbClr val="DAF1F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663074" y="5205475"/>
            <a:ext cx="486547" cy="486547"/>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4</a:t>
            </a:r>
          </a:p>
        </p:txBody>
      </p:sp>
      <p:sp>
        <p:nvSpPr>
          <p:cNvPr id="51" name="TextBox 50">
            <a:extLst>
              <a:ext uri="{FF2B5EF4-FFF2-40B4-BE49-F238E27FC236}">
                <a16:creationId xmlns:a16="http://schemas.microsoft.com/office/drawing/2014/main" id="{E202D27E-6A30-AD2D-47BF-71FDDBF608D3}"/>
              </a:ext>
            </a:extLst>
          </p:cNvPr>
          <p:cNvSpPr txBox="1"/>
          <p:nvPr/>
        </p:nvSpPr>
        <p:spPr>
          <a:xfrm>
            <a:off x="7410021" y="2442832"/>
            <a:ext cx="1522734" cy="954107"/>
          </a:xfrm>
          <a:prstGeom prst="rect">
            <a:avLst/>
          </a:prstGeom>
          <a:noFill/>
        </p:spPr>
        <p:txBody>
          <a:bodyPr wrap="square" rtlCol="0">
            <a:spAutoFit/>
          </a:bodyPr>
          <a:lstStyle/>
          <a:p>
            <a:pPr lvl="0" algn="ctr">
              <a:defRPr/>
            </a:pPr>
            <a:r>
              <a:rPr lang="en-US" altLang="zh-CN" sz="2800" dirty="0" err="1" smtClean="0">
                <a:solidFill>
                  <a:srgbClr val="7030A0"/>
                </a:solidFill>
                <a:latin typeface="Roboto" panose="02000000000000000000" pitchFamily="2" charset="0"/>
                <a:ea typeface="Roboto" panose="02000000000000000000" pitchFamily="2" charset="0"/>
              </a:rPr>
              <a:t>Đông</a:t>
            </a:r>
            <a:r>
              <a:rPr lang="en-US" altLang="zh-CN" sz="2800" dirty="0" smtClean="0">
                <a:solidFill>
                  <a:srgbClr val="7030A0"/>
                </a:solidFill>
                <a:latin typeface="Roboto" panose="02000000000000000000" pitchFamily="2" charset="0"/>
                <a:ea typeface="Roboto" panose="02000000000000000000" pitchFamily="2" charset="0"/>
              </a:rPr>
              <a:t> </a:t>
            </a:r>
            <a:r>
              <a:rPr lang="en-US" altLang="zh-CN" sz="2800" dirty="0" err="1" smtClean="0">
                <a:solidFill>
                  <a:srgbClr val="7030A0"/>
                </a:solidFill>
                <a:latin typeface="Roboto" panose="02000000000000000000" pitchFamily="2" charset="0"/>
                <a:ea typeface="Roboto" panose="02000000000000000000" pitchFamily="2" charset="0"/>
              </a:rPr>
              <a:t>đặc</a:t>
            </a:r>
            <a:endParaRPr lang="en-US" altLang="zh-CN" sz="2800" dirty="0">
              <a:solidFill>
                <a:srgbClr val="7030A0"/>
              </a:solidFill>
              <a:latin typeface="Roboto" panose="02000000000000000000" pitchFamily="2" charset="0"/>
              <a:ea typeface="Roboto" panose="02000000000000000000" pitchFamily="2" charset="0"/>
            </a:endParaRPr>
          </a:p>
        </p:txBody>
      </p:sp>
      <p:sp>
        <p:nvSpPr>
          <p:cNvPr id="52" name="TextBox 51">
            <a:extLst>
              <a:ext uri="{FF2B5EF4-FFF2-40B4-BE49-F238E27FC236}">
                <a16:creationId xmlns:a16="http://schemas.microsoft.com/office/drawing/2014/main" id="{E202D27E-6A30-AD2D-47BF-71FDDBF608D3}"/>
              </a:ext>
            </a:extLst>
          </p:cNvPr>
          <p:cNvSpPr txBox="1"/>
          <p:nvPr/>
        </p:nvSpPr>
        <p:spPr>
          <a:xfrm>
            <a:off x="5249556" y="2823989"/>
            <a:ext cx="1522734" cy="954107"/>
          </a:xfrm>
          <a:prstGeom prst="rect">
            <a:avLst/>
          </a:prstGeom>
          <a:noFill/>
        </p:spPr>
        <p:txBody>
          <a:bodyPr wrap="square" rtlCol="0">
            <a:spAutoFit/>
          </a:bodyPr>
          <a:lstStyle/>
          <a:p>
            <a:pPr lvl="0" algn="ctr">
              <a:defRPr/>
            </a:pPr>
            <a:r>
              <a:rPr lang="en-US" altLang="zh-CN" sz="2800">
                <a:solidFill>
                  <a:srgbClr val="7030A0"/>
                </a:solidFill>
                <a:latin typeface="Roboto" panose="02000000000000000000" pitchFamily="2" charset="0"/>
                <a:ea typeface="Roboto" panose="02000000000000000000" pitchFamily="2" charset="0"/>
              </a:rPr>
              <a:t>Ngưng tụ</a:t>
            </a:r>
            <a:endParaRPr lang="en-US" altLang="zh-CN" sz="2800" dirty="0">
              <a:solidFill>
                <a:srgbClr val="7030A0"/>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4302D35F-6B31-C04B-6B36-BAD95585A79F}"/>
              </a:ext>
            </a:extLst>
          </p:cNvPr>
          <p:cNvSpPr txBox="1"/>
          <p:nvPr/>
        </p:nvSpPr>
        <p:spPr>
          <a:xfrm>
            <a:off x="411480" y="1854209"/>
            <a:ext cx="5273039" cy="954107"/>
          </a:xfrm>
          <a:prstGeom prst="rect">
            <a:avLst/>
          </a:prstGeom>
          <a:noFill/>
        </p:spPr>
        <p:txBody>
          <a:bodyPr wrap="square" rtlCol="0">
            <a:spAutoFit/>
          </a:bodyPr>
          <a:lstStyle/>
          <a:p>
            <a:pPr>
              <a:defRPr/>
            </a:pPr>
            <a:r>
              <a:rPr lang="en-US" sz="2800" smtClean="0">
                <a:solidFill>
                  <a:srgbClr val="002060"/>
                </a:solidFill>
                <a:latin typeface="Roboto" panose="02000000000000000000" pitchFamily="2" charset="0"/>
                <a:ea typeface="Roboto" panose="02000000000000000000" pitchFamily="2" charset="0"/>
              </a:rPr>
              <a:t>  </a:t>
            </a:r>
            <a:r>
              <a:rPr lang="vi-VN" sz="2800" smtClean="0">
                <a:solidFill>
                  <a:srgbClr val="002060"/>
                </a:solidFill>
                <a:latin typeface="Roboto" panose="02000000000000000000" pitchFamily="2" charset="0"/>
                <a:ea typeface="Roboto" panose="02000000000000000000" pitchFamily="2" charset="0"/>
              </a:rPr>
              <a:t>Những </a:t>
            </a:r>
            <a:r>
              <a:rPr lang="vi-VN" sz="2800">
                <a:solidFill>
                  <a:srgbClr val="002060"/>
                </a:solidFill>
                <a:latin typeface="Roboto" panose="02000000000000000000" pitchFamily="2" charset="0"/>
                <a:ea typeface="Roboto" panose="02000000000000000000" pitchFamily="2" charset="0"/>
              </a:rPr>
              <a:t>giọt </a:t>
            </a:r>
            <a:r>
              <a:rPr lang="en-US" sz="2800">
                <a:solidFill>
                  <a:srgbClr val="002060"/>
                </a:solidFill>
                <a:latin typeface="Roboto" panose="02000000000000000000" pitchFamily="2" charset="0"/>
                <a:ea typeface="Roboto" panose="02000000000000000000" pitchFamily="2" charset="0"/>
              </a:rPr>
              <a:t>nhỏ tiếp tục ngưng tụ thành giọt nước lớn hơn</a:t>
            </a:r>
            <a:endParaRPr lang="vi-VN" sz="2800">
              <a:solidFill>
                <a:srgbClr val="002060"/>
              </a:solidFill>
              <a:latin typeface="Roboto" panose="02000000000000000000" pitchFamily="2" charset="0"/>
              <a:ea typeface="Roboto" panose="02000000000000000000" pitchFamily="2" charset="0"/>
            </a:endParaRPr>
          </a:p>
        </p:txBody>
      </p:sp>
      <p:sp>
        <p:nvSpPr>
          <p:cNvPr id="20" name="Oval 19"/>
          <p:cNvSpPr/>
          <p:nvPr/>
        </p:nvSpPr>
        <p:spPr>
          <a:xfrm>
            <a:off x="8078427" y="1861441"/>
            <a:ext cx="486547" cy="486547"/>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47" name="TextBox 46">
            <a:extLst>
              <a:ext uri="{FF2B5EF4-FFF2-40B4-BE49-F238E27FC236}">
                <a16:creationId xmlns:a16="http://schemas.microsoft.com/office/drawing/2014/main" id="{E202D27E-6A30-AD2D-47BF-71FDDBF608D3}"/>
              </a:ext>
            </a:extLst>
          </p:cNvPr>
          <p:cNvSpPr txBox="1"/>
          <p:nvPr/>
        </p:nvSpPr>
        <p:spPr>
          <a:xfrm>
            <a:off x="7148597" y="4648952"/>
            <a:ext cx="1522734" cy="954107"/>
          </a:xfrm>
          <a:prstGeom prst="rect">
            <a:avLst/>
          </a:prstGeom>
          <a:noFill/>
        </p:spPr>
        <p:txBody>
          <a:bodyPr wrap="square" rtlCol="0">
            <a:spAutoFit/>
          </a:bodyPr>
          <a:lstStyle/>
          <a:p>
            <a:pPr lvl="0" algn="ctr">
              <a:defRPr/>
            </a:pPr>
            <a:r>
              <a:rPr lang="en-US" altLang="zh-CN" sz="2800" dirty="0" err="1" smtClean="0">
                <a:solidFill>
                  <a:srgbClr val="7030A0"/>
                </a:solidFill>
                <a:latin typeface="Roboto" panose="02000000000000000000" pitchFamily="2" charset="0"/>
                <a:ea typeface="Roboto" panose="02000000000000000000" pitchFamily="2" charset="0"/>
              </a:rPr>
              <a:t>Nóng</a:t>
            </a:r>
            <a:r>
              <a:rPr lang="en-US" altLang="zh-CN" sz="2800" dirty="0" smtClean="0">
                <a:solidFill>
                  <a:srgbClr val="7030A0"/>
                </a:solidFill>
                <a:latin typeface="Roboto" panose="02000000000000000000" pitchFamily="2" charset="0"/>
                <a:ea typeface="Roboto" panose="02000000000000000000" pitchFamily="2" charset="0"/>
              </a:rPr>
              <a:t> </a:t>
            </a:r>
            <a:r>
              <a:rPr lang="en-US" altLang="zh-CN" sz="2800" dirty="0" err="1" smtClean="0">
                <a:solidFill>
                  <a:srgbClr val="7030A0"/>
                </a:solidFill>
                <a:latin typeface="Roboto" panose="02000000000000000000" pitchFamily="2" charset="0"/>
                <a:ea typeface="Roboto" panose="02000000000000000000" pitchFamily="2" charset="0"/>
              </a:rPr>
              <a:t>chảy</a:t>
            </a:r>
            <a:endParaRPr lang="en-US" altLang="zh-CN" sz="2800" dirty="0">
              <a:solidFill>
                <a:srgbClr val="7030A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7437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1000"/>
                                        <p:tgtEl>
                                          <p:spTgt spid="15"/>
                                        </p:tgtEl>
                                      </p:cBhvr>
                                    </p:animEffect>
                                    <p:anim calcmode="lin" valueType="num">
                                      <p:cBhvr>
                                        <p:cTn id="86" dur="1000" fill="hold"/>
                                        <p:tgtEl>
                                          <p:spTgt spid="15"/>
                                        </p:tgtEl>
                                        <p:attrNameLst>
                                          <p:attrName>ppt_x</p:attrName>
                                        </p:attrNameLst>
                                      </p:cBhvr>
                                      <p:tavLst>
                                        <p:tav tm="0">
                                          <p:val>
                                            <p:strVal val="#ppt_x"/>
                                          </p:val>
                                        </p:tav>
                                        <p:tav tm="100000">
                                          <p:val>
                                            <p:strVal val="#ppt_x"/>
                                          </p:val>
                                        </p:tav>
                                      </p:tavLst>
                                    </p:anim>
                                    <p:anim calcmode="lin" valueType="num">
                                      <p:cBhvr>
                                        <p:cTn id="87" dur="1000" fill="hold"/>
                                        <p:tgtEl>
                                          <p:spTgt spid="15"/>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1000"/>
                                        <p:tgtEl>
                                          <p:spTgt spid="31"/>
                                        </p:tgtEl>
                                      </p:cBhvr>
                                    </p:animEffect>
                                    <p:anim calcmode="lin" valueType="num">
                                      <p:cBhvr>
                                        <p:cTn id="91" dur="1000" fill="hold"/>
                                        <p:tgtEl>
                                          <p:spTgt spid="31"/>
                                        </p:tgtEl>
                                        <p:attrNameLst>
                                          <p:attrName>ppt_x</p:attrName>
                                        </p:attrNameLst>
                                      </p:cBhvr>
                                      <p:tavLst>
                                        <p:tav tm="0">
                                          <p:val>
                                            <p:strVal val="#ppt_x"/>
                                          </p:val>
                                        </p:tav>
                                        <p:tav tm="100000">
                                          <p:val>
                                            <p:strVal val="#ppt_x"/>
                                          </p:val>
                                        </p:tav>
                                      </p:tavLst>
                                    </p:anim>
                                    <p:anim calcmode="lin" valueType="num">
                                      <p:cBhvr>
                                        <p:cTn id="92" dur="1000" fill="hold"/>
                                        <p:tgtEl>
                                          <p:spTgt spid="3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1000"/>
                                        <p:tgtEl>
                                          <p:spTgt spid="18"/>
                                        </p:tgtEl>
                                      </p:cBhvr>
                                    </p:animEffect>
                                    <p:anim calcmode="lin" valueType="num">
                                      <p:cBhvr>
                                        <p:cTn id="96" dur="1000" fill="hold"/>
                                        <p:tgtEl>
                                          <p:spTgt spid="18"/>
                                        </p:tgtEl>
                                        <p:attrNameLst>
                                          <p:attrName>ppt_x</p:attrName>
                                        </p:attrNameLst>
                                      </p:cBhvr>
                                      <p:tavLst>
                                        <p:tav tm="0">
                                          <p:val>
                                            <p:strVal val="#ppt_x"/>
                                          </p:val>
                                        </p:tav>
                                        <p:tav tm="100000">
                                          <p:val>
                                            <p:strVal val="#ppt_x"/>
                                          </p:val>
                                        </p:tav>
                                      </p:tavLst>
                                    </p:anim>
                                    <p:anim calcmode="lin" valueType="num">
                                      <p:cBhvr>
                                        <p:cTn id="9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ppt_x</p:attrName>
                                        </p:attrNameLst>
                                      </p:cBhvr>
                                      <p:tavLst>
                                        <p:tav tm="0">
                                          <p:val>
                                            <p:strVal val="#ppt_x"/>
                                          </p:val>
                                        </p:tav>
                                        <p:tav tm="100000">
                                          <p:val>
                                            <p:strVal val="#ppt_x"/>
                                          </p:val>
                                        </p:tav>
                                      </p:tavLst>
                                    </p:anim>
                                    <p:anim calcmode="lin" valueType="num">
                                      <p:cBhvr>
                                        <p:cTn id="10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2"/>
                                        </p:tgtEl>
                                        <p:attrNameLst>
                                          <p:attrName>style.visibility</p:attrName>
                                        </p:attrNameLst>
                                      </p:cBhvr>
                                      <p:to>
                                        <p:strVal val="visible"/>
                                      </p:to>
                                    </p:set>
                                    <p:animEffect transition="in" filter="fade">
                                      <p:cBhvr>
                                        <p:cTn id="109" dur="1000"/>
                                        <p:tgtEl>
                                          <p:spTgt spid="2"/>
                                        </p:tgtEl>
                                      </p:cBhvr>
                                    </p:animEffect>
                                    <p:anim calcmode="lin" valueType="num">
                                      <p:cBhvr>
                                        <p:cTn id="110" dur="1000" fill="hold"/>
                                        <p:tgtEl>
                                          <p:spTgt spid="2"/>
                                        </p:tgtEl>
                                        <p:attrNameLst>
                                          <p:attrName>ppt_x</p:attrName>
                                        </p:attrNameLst>
                                      </p:cBhvr>
                                      <p:tavLst>
                                        <p:tav tm="0">
                                          <p:val>
                                            <p:strVal val="#ppt_x"/>
                                          </p:val>
                                        </p:tav>
                                        <p:tav tm="100000">
                                          <p:val>
                                            <p:strVal val="#ppt_x"/>
                                          </p:val>
                                        </p:tav>
                                      </p:tavLst>
                                    </p:anim>
                                    <p:anim calcmode="lin" valueType="num">
                                      <p:cBhvr>
                                        <p:cTn id="111" dur="1000" fill="hold"/>
                                        <p:tgtEl>
                                          <p:spTgt spid="2"/>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fade">
                                      <p:cBhvr>
                                        <p:cTn id="114" dur="1000"/>
                                        <p:tgtEl>
                                          <p:spTgt spid="52"/>
                                        </p:tgtEl>
                                      </p:cBhvr>
                                    </p:animEffect>
                                    <p:anim calcmode="lin" valueType="num">
                                      <p:cBhvr>
                                        <p:cTn id="115" dur="1000" fill="hold"/>
                                        <p:tgtEl>
                                          <p:spTgt spid="52"/>
                                        </p:tgtEl>
                                        <p:attrNameLst>
                                          <p:attrName>ppt_x</p:attrName>
                                        </p:attrNameLst>
                                      </p:cBhvr>
                                      <p:tavLst>
                                        <p:tav tm="0">
                                          <p:val>
                                            <p:strVal val="#ppt_x"/>
                                          </p:val>
                                        </p:tav>
                                        <p:tav tm="100000">
                                          <p:val>
                                            <p:strVal val="#ppt_x"/>
                                          </p:val>
                                        </p:tav>
                                      </p:tavLst>
                                    </p:anim>
                                    <p:anim calcmode="lin" valueType="num">
                                      <p:cBhvr>
                                        <p:cTn id="116" dur="1000" fill="hold"/>
                                        <p:tgtEl>
                                          <p:spTgt spid="52"/>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fade">
                                      <p:cBhvr>
                                        <p:cTn id="119" dur="1000"/>
                                        <p:tgtEl>
                                          <p:spTgt spid="35"/>
                                        </p:tgtEl>
                                      </p:cBhvr>
                                    </p:animEffect>
                                    <p:anim calcmode="lin" valueType="num">
                                      <p:cBhvr>
                                        <p:cTn id="120" dur="1000" fill="hold"/>
                                        <p:tgtEl>
                                          <p:spTgt spid="35"/>
                                        </p:tgtEl>
                                        <p:attrNameLst>
                                          <p:attrName>ppt_x</p:attrName>
                                        </p:attrNameLst>
                                      </p:cBhvr>
                                      <p:tavLst>
                                        <p:tav tm="0">
                                          <p:val>
                                            <p:strVal val="#ppt_x"/>
                                          </p:val>
                                        </p:tav>
                                        <p:tav tm="100000">
                                          <p:val>
                                            <p:strVal val="#ppt_x"/>
                                          </p:val>
                                        </p:tav>
                                      </p:tavLst>
                                    </p:anim>
                                    <p:anim calcmode="lin" valueType="num">
                                      <p:cBhvr>
                                        <p:cTn id="121" dur="1000" fill="hold"/>
                                        <p:tgtEl>
                                          <p:spTgt spid="35"/>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19"/>
                                        </p:tgtEl>
                                        <p:attrNameLst>
                                          <p:attrName>style.visibility</p:attrName>
                                        </p:attrNameLst>
                                      </p:cBhvr>
                                      <p:to>
                                        <p:strVal val="visible"/>
                                      </p:to>
                                    </p:set>
                                    <p:animEffect transition="in" filter="fade">
                                      <p:cBhvr>
                                        <p:cTn id="124" dur="1000"/>
                                        <p:tgtEl>
                                          <p:spTgt spid="19"/>
                                        </p:tgtEl>
                                      </p:cBhvr>
                                    </p:animEffect>
                                    <p:anim calcmode="lin" valueType="num">
                                      <p:cBhvr>
                                        <p:cTn id="125" dur="1000" fill="hold"/>
                                        <p:tgtEl>
                                          <p:spTgt spid="19"/>
                                        </p:tgtEl>
                                        <p:attrNameLst>
                                          <p:attrName>ppt_x</p:attrName>
                                        </p:attrNameLst>
                                      </p:cBhvr>
                                      <p:tavLst>
                                        <p:tav tm="0">
                                          <p:val>
                                            <p:strVal val="#ppt_x"/>
                                          </p:val>
                                        </p:tav>
                                        <p:tav tm="100000">
                                          <p:val>
                                            <p:strVal val="#ppt_x"/>
                                          </p:val>
                                        </p:tav>
                                      </p:tavLst>
                                    </p:anim>
                                    <p:anim calcmode="lin" valueType="num">
                                      <p:cBhvr>
                                        <p:cTn id="1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16"/>
                                        </p:tgtEl>
                                        <p:attrNameLst>
                                          <p:attrName>style.visibility</p:attrName>
                                        </p:attrNameLst>
                                      </p:cBhvr>
                                      <p:to>
                                        <p:strVal val="visible"/>
                                      </p:to>
                                    </p:set>
                                    <p:animEffect transition="in" filter="fade">
                                      <p:cBhvr>
                                        <p:cTn id="131" dur="1000"/>
                                        <p:tgtEl>
                                          <p:spTgt spid="16"/>
                                        </p:tgtEl>
                                      </p:cBhvr>
                                    </p:animEffect>
                                    <p:anim calcmode="lin" valueType="num">
                                      <p:cBhvr>
                                        <p:cTn id="132" dur="1000" fill="hold"/>
                                        <p:tgtEl>
                                          <p:spTgt spid="16"/>
                                        </p:tgtEl>
                                        <p:attrNameLst>
                                          <p:attrName>ppt_x</p:attrName>
                                        </p:attrNameLst>
                                      </p:cBhvr>
                                      <p:tavLst>
                                        <p:tav tm="0">
                                          <p:val>
                                            <p:strVal val="#ppt_x"/>
                                          </p:val>
                                        </p:tav>
                                        <p:tav tm="100000">
                                          <p:val>
                                            <p:strVal val="#ppt_x"/>
                                          </p:val>
                                        </p:tav>
                                      </p:tavLst>
                                    </p:anim>
                                    <p:anim calcmode="lin" valueType="num">
                                      <p:cBhvr>
                                        <p:cTn id="133" dur="1000" fill="hold"/>
                                        <p:tgtEl>
                                          <p:spTgt spid="16"/>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fade">
                                      <p:cBhvr>
                                        <p:cTn id="136" dur="1000"/>
                                        <p:tgtEl>
                                          <p:spTgt spid="20"/>
                                        </p:tgtEl>
                                      </p:cBhvr>
                                    </p:animEffect>
                                    <p:anim calcmode="lin" valueType="num">
                                      <p:cBhvr>
                                        <p:cTn id="137" dur="1000" fill="hold"/>
                                        <p:tgtEl>
                                          <p:spTgt spid="20"/>
                                        </p:tgtEl>
                                        <p:attrNameLst>
                                          <p:attrName>ppt_x</p:attrName>
                                        </p:attrNameLst>
                                      </p:cBhvr>
                                      <p:tavLst>
                                        <p:tav tm="0">
                                          <p:val>
                                            <p:strVal val="#ppt_x"/>
                                          </p:val>
                                        </p:tav>
                                        <p:tav tm="100000">
                                          <p:val>
                                            <p:strVal val="#ppt_x"/>
                                          </p:val>
                                        </p:tav>
                                      </p:tavLst>
                                    </p:anim>
                                    <p:anim calcmode="lin" valueType="num">
                                      <p:cBhvr>
                                        <p:cTn id="1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22"/>
                                        </p:tgtEl>
                                        <p:attrNameLst>
                                          <p:attrName>style.visibility</p:attrName>
                                        </p:attrNameLst>
                                      </p:cBhvr>
                                      <p:to>
                                        <p:strVal val="visible"/>
                                      </p:to>
                                    </p:set>
                                    <p:animEffect transition="in" filter="fade">
                                      <p:cBhvr>
                                        <p:cTn id="143" dur="1000"/>
                                        <p:tgtEl>
                                          <p:spTgt spid="22"/>
                                        </p:tgtEl>
                                      </p:cBhvr>
                                    </p:animEffect>
                                    <p:anim calcmode="lin" valueType="num">
                                      <p:cBhvr>
                                        <p:cTn id="144" dur="1000" fill="hold"/>
                                        <p:tgtEl>
                                          <p:spTgt spid="22"/>
                                        </p:tgtEl>
                                        <p:attrNameLst>
                                          <p:attrName>ppt_x</p:attrName>
                                        </p:attrNameLst>
                                      </p:cBhvr>
                                      <p:tavLst>
                                        <p:tav tm="0">
                                          <p:val>
                                            <p:strVal val="#ppt_x"/>
                                          </p:val>
                                        </p:tav>
                                        <p:tav tm="100000">
                                          <p:val>
                                            <p:strVal val="#ppt_x"/>
                                          </p:val>
                                        </p:tav>
                                      </p:tavLst>
                                    </p:anim>
                                    <p:anim calcmode="lin" valueType="num">
                                      <p:cBhvr>
                                        <p:cTn id="145" dur="1000" fill="hold"/>
                                        <p:tgtEl>
                                          <p:spTgt spid="22"/>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50"/>
                                        </p:tgtEl>
                                        <p:attrNameLst>
                                          <p:attrName>style.visibility</p:attrName>
                                        </p:attrNameLst>
                                      </p:cBhvr>
                                      <p:to>
                                        <p:strVal val="visible"/>
                                      </p:to>
                                    </p:set>
                                    <p:animEffect transition="in" filter="fade">
                                      <p:cBhvr>
                                        <p:cTn id="148" dur="1000"/>
                                        <p:tgtEl>
                                          <p:spTgt spid="50"/>
                                        </p:tgtEl>
                                      </p:cBhvr>
                                    </p:animEffect>
                                    <p:anim calcmode="lin" valueType="num">
                                      <p:cBhvr>
                                        <p:cTn id="149" dur="1000" fill="hold"/>
                                        <p:tgtEl>
                                          <p:spTgt spid="50"/>
                                        </p:tgtEl>
                                        <p:attrNameLst>
                                          <p:attrName>ppt_x</p:attrName>
                                        </p:attrNameLst>
                                      </p:cBhvr>
                                      <p:tavLst>
                                        <p:tav tm="0">
                                          <p:val>
                                            <p:strVal val="#ppt_x"/>
                                          </p:val>
                                        </p:tav>
                                        <p:tav tm="100000">
                                          <p:val>
                                            <p:strVal val="#ppt_x"/>
                                          </p:val>
                                        </p:tav>
                                      </p:tavLst>
                                    </p:anim>
                                    <p:anim calcmode="lin" valueType="num">
                                      <p:cBhvr>
                                        <p:cTn id="150" dur="1000" fill="hold"/>
                                        <p:tgtEl>
                                          <p:spTgt spid="50"/>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36"/>
                                        </p:tgtEl>
                                        <p:attrNameLst>
                                          <p:attrName>style.visibility</p:attrName>
                                        </p:attrNameLst>
                                      </p:cBhvr>
                                      <p:to>
                                        <p:strVal val="visible"/>
                                      </p:to>
                                    </p:set>
                                    <p:animEffect transition="in" filter="fade">
                                      <p:cBhvr>
                                        <p:cTn id="153" dur="1000"/>
                                        <p:tgtEl>
                                          <p:spTgt spid="36"/>
                                        </p:tgtEl>
                                      </p:cBhvr>
                                    </p:animEffect>
                                    <p:anim calcmode="lin" valueType="num">
                                      <p:cBhvr>
                                        <p:cTn id="154" dur="1000" fill="hold"/>
                                        <p:tgtEl>
                                          <p:spTgt spid="36"/>
                                        </p:tgtEl>
                                        <p:attrNameLst>
                                          <p:attrName>ppt_x</p:attrName>
                                        </p:attrNameLst>
                                      </p:cBhvr>
                                      <p:tavLst>
                                        <p:tav tm="0">
                                          <p:val>
                                            <p:strVal val="#ppt_x"/>
                                          </p:val>
                                        </p:tav>
                                        <p:tav tm="100000">
                                          <p:val>
                                            <p:strVal val="#ppt_x"/>
                                          </p:val>
                                        </p:tav>
                                      </p:tavLst>
                                    </p:anim>
                                    <p:anim calcmode="lin" valueType="num">
                                      <p:cBhvr>
                                        <p:cTn id="155" dur="1000" fill="hold"/>
                                        <p:tgtEl>
                                          <p:spTgt spid="36"/>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51"/>
                                        </p:tgtEl>
                                        <p:attrNameLst>
                                          <p:attrName>style.visibility</p:attrName>
                                        </p:attrNameLst>
                                      </p:cBhvr>
                                      <p:to>
                                        <p:strVal val="visible"/>
                                      </p:to>
                                    </p:set>
                                    <p:animEffect transition="in" filter="fade">
                                      <p:cBhvr>
                                        <p:cTn id="158" dur="1000"/>
                                        <p:tgtEl>
                                          <p:spTgt spid="51"/>
                                        </p:tgtEl>
                                      </p:cBhvr>
                                    </p:animEffect>
                                    <p:anim calcmode="lin" valueType="num">
                                      <p:cBhvr>
                                        <p:cTn id="159" dur="1000" fill="hold"/>
                                        <p:tgtEl>
                                          <p:spTgt spid="51"/>
                                        </p:tgtEl>
                                        <p:attrNameLst>
                                          <p:attrName>ppt_x</p:attrName>
                                        </p:attrNameLst>
                                      </p:cBhvr>
                                      <p:tavLst>
                                        <p:tav tm="0">
                                          <p:val>
                                            <p:strVal val="#ppt_x"/>
                                          </p:val>
                                        </p:tav>
                                        <p:tav tm="100000">
                                          <p:val>
                                            <p:strVal val="#ppt_x"/>
                                          </p:val>
                                        </p:tav>
                                      </p:tavLst>
                                    </p:anim>
                                    <p:anim calcmode="lin" valueType="num">
                                      <p:cBhvr>
                                        <p:cTn id="160" dur="1000" fill="hold"/>
                                        <p:tgtEl>
                                          <p:spTgt spid="51"/>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47"/>
                                        </p:tgtEl>
                                        <p:attrNameLst>
                                          <p:attrName>style.visibility</p:attrName>
                                        </p:attrNameLst>
                                      </p:cBhvr>
                                      <p:to>
                                        <p:strVal val="visible"/>
                                      </p:to>
                                    </p:set>
                                    <p:animEffect transition="in" filter="fade">
                                      <p:cBhvr>
                                        <p:cTn id="163" dur="1000"/>
                                        <p:tgtEl>
                                          <p:spTgt spid="47"/>
                                        </p:tgtEl>
                                      </p:cBhvr>
                                    </p:animEffect>
                                    <p:anim calcmode="lin" valueType="num">
                                      <p:cBhvr>
                                        <p:cTn id="164" dur="1000" fill="hold"/>
                                        <p:tgtEl>
                                          <p:spTgt spid="47"/>
                                        </p:tgtEl>
                                        <p:attrNameLst>
                                          <p:attrName>ppt_x</p:attrName>
                                        </p:attrNameLst>
                                      </p:cBhvr>
                                      <p:tavLst>
                                        <p:tav tm="0">
                                          <p:val>
                                            <p:strVal val="#ppt_x"/>
                                          </p:val>
                                        </p:tav>
                                        <p:tav tm="100000">
                                          <p:val>
                                            <p:strVal val="#ppt_x"/>
                                          </p:val>
                                        </p:tav>
                                      </p:tavLst>
                                    </p:anim>
                                    <p:anim calcmode="lin" valueType="num">
                                      <p:cBhvr>
                                        <p:cTn id="16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8" grpId="0"/>
      <p:bldP spid="17" grpId="0"/>
      <p:bldP spid="18" grpId="0" animBg="1"/>
      <p:bldP spid="19" grpId="0" animBg="1"/>
      <p:bldP spid="21" grpId="0"/>
      <p:bldP spid="12" grpId="0"/>
      <p:bldP spid="15" grpId="0"/>
      <p:bldP spid="16" grpId="0"/>
      <p:bldP spid="22" grpId="0"/>
      <p:bldP spid="27" grpId="0" animBg="1"/>
      <p:bldP spid="28" grpId="0" animBg="1"/>
      <p:bldP spid="29" grpId="0" animBg="1"/>
      <p:bldP spid="30" grpId="0" animBg="1"/>
      <p:bldP spid="31" grpId="0" animBg="1"/>
      <p:bldP spid="32" grpId="0" animBg="1"/>
      <p:bldP spid="33" grpId="0" animBg="1"/>
      <p:bldP spid="34" grpId="0"/>
      <p:bldP spid="35" grpId="0" animBg="1"/>
      <p:bldP spid="36" grpId="0" animBg="1"/>
      <p:bldP spid="37" grpId="0"/>
      <p:bldP spid="38" grpId="0"/>
      <p:bldP spid="39" grpId="0"/>
      <p:bldP spid="40" grpId="0"/>
      <p:bldP spid="41" grpId="0"/>
      <p:bldP spid="42" grpId="0" animBg="1"/>
      <p:bldP spid="43" grpId="0" animBg="1"/>
      <p:bldP spid="44" grpId="0" animBg="1"/>
      <p:bldP spid="45" grpId="0" animBg="1"/>
      <p:bldP spid="46" grpId="0" animBg="1"/>
      <p:bldP spid="50" grpId="0" animBg="1"/>
      <p:bldP spid="51" grpId="0"/>
      <p:bldP spid="52" grpId="0"/>
      <p:bldP spid="2" grpId="0"/>
      <p:bldP spid="20" grpId="0" animBg="1"/>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3840" y="1082040"/>
            <a:ext cx="11521440" cy="5775960"/>
          </a:xfrm>
          <a:prstGeom prst="rect">
            <a:avLst/>
          </a:prstGeom>
        </p:spPr>
      </p:pic>
      <p:sp>
        <p:nvSpPr>
          <p:cNvPr id="12" name="TextBox 11">
            <a:extLst>
              <a:ext uri="{FF2B5EF4-FFF2-40B4-BE49-F238E27FC236}">
                <a16:creationId xmlns:a16="http://schemas.microsoft.com/office/drawing/2014/main" id="{590B054E-B6AE-14CB-111F-0FBA1645B82B}"/>
              </a:ext>
            </a:extLst>
          </p:cNvPr>
          <p:cNvSpPr txBox="1"/>
          <p:nvPr/>
        </p:nvSpPr>
        <p:spPr>
          <a:xfrm>
            <a:off x="2612140" y="98292"/>
            <a:ext cx="6928906" cy="1077218"/>
          </a:xfrm>
          <a:prstGeom prst="rect">
            <a:avLst/>
          </a:prstGeom>
          <a:noFill/>
        </p:spPr>
        <p:txBody>
          <a:bodyPr wrap="square" rtlCol="0">
            <a:spAutoFit/>
          </a:bodyPr>
          <a:lstStyle/>
          <a:p>
            <a:pPr lvl="0" algn="ctr">
              <a:defRPr/>
            </a:pPr>
            <a:r>
              <a:rPr lang="vi-VN" altLang="zh-CN" sz="3200" b="1" smtClean="0">
                <a:solidFill>
                  <a:srgbClr val="002060"/>
                </a:solidFill>
                <a:latin typeface="Roboto" panose="02000000000000000000" pitchFamily="2" charset="0"/>
                <a:ea typeface="Roboto" panose="02000000000000000000" pitchFamily="2" charset="0"/>
              </a:rPr>
              <a:t>TÌM HIỂU </a:t>
            </a:r>
            <a:r>
              <a:rPr lang="vi-VN" altLang="zh-CN" sz="3200" b="1">
                <a:solidFill>
                  <a:srgbClr val="002060"/>
                </a:solidFill>
                <a:latin typeface="Roboto" panose="02000000000000000000" pitchFamily="2" charset="0"/>
                <a:ea typeface="Roboto" panose="02000000000000000000" pitchFamily="2" charset="0"/>
              </a:rPr>
              <a:t>VỀ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rot="20705999">
            <a:off x="1521911" y="3131964"/>
            <a:ext cx="3106298" cy="646331"/>
          </a:xfrm>
          <a:prstGeom prst="rect">
            <a:avLst/>
          </a:prstGeom>
          <a:noFill/>
        </p:spPr>
        <p:txBody>
          <a:bodyPr wrap="square" rtlCol="0">
            <a:spAutoFit/>
          </a:bodyPr>
          <a:lstStyle/>
          <a:p>
            <a:pPr lvl="0" algn="just">
              <a:defRPr/>
            </a:pPr>
            <a:r>
              <a:rPr lang="vi-VN" b="1">
                <a:solidFill>
                  <a:srgbClr val="FFFF00"/>
                </a:solidFill>
                <a:latin typeface="Roboto" panose="02000000000000000000" pitchFamily="2" charset="0"/>
                <a:ea typeface="Roboto" panose="02000000000000000000" pitchFamily="2" charset="0"/>
                <a:sym typeface="Wingdings" panose="05000000000000000000" pitchFamily="2" charset="2"/>
              </a:rPr>
              <a:t>Mặt Trời làm nước nóng lên và bay hơi vào không khí</a:t>
            </a:r>
          </a:p>
        </p:txBody>
      </p:sp>
      <p:sp>
        <p:nvSpPr>
          <p:cNvPr id="18" name="TextBox 17"/>
          <p:cNvSpPr txBox="1"/>
          <p:nvPr/>
        </p:nvSpPr>
        <p:spPr>
          <a:xfrm rot="1247537">
            <a:off x="1112736" y="5382324"/>
            <a:ext cx="3281368" cy="923330"/>
          </a:xfrm>
          <a:prstGeom prst="rect">
            <a:avLst/>
          </a:prstGeom>
          <a:noFill/>
        </p:spPr>
        <p:txBody>
          <a:bodyPr wrap="square" rtlCol="0">
            <a:spAutoFit/>
          </a:bodyPr>
          <a:lstStyle/>
          <a:p>
            <a:pPr lvl="0" algn="ctr">
              <a:defRPr/>
            </a:pPr>
            <a:r>
              <a:rPr lang="vi-VN" b="1">
                <a:solidFill>
                  <a:srgbClr val="FFFF00"/>
                </a:solidFill>
                <a:latin typeface="Roboto" panose="02000000000000000000" pitchFamily="2" charset="0"/>
                <a:ea typeface="Roboto" panose="02000000000000000000" pitchFamily="2" charset="0"/>
                <a:sym typeface="Wingdings" panose="05000000000000000000" pitchFamily="2" charset="2"/>
              </a:rPr>
              <a:t>Hơi nước ngưng tụ thành những giọt nước nhỏ và tạo thành mây</a:t>
            </a:r>
          </a:p>
        </p:txBody>
      </p:sp>
      <p:sp>
        <p:nvSpPr>
          <p:cNvPr id="19" name="TextBox 18"/>
          <p:cNvSpPr txBox="1"/>
          <p:nvPr/>
        </p:nvSpPr>
        <p:spPr>
          <a:xfrm>
            <a:off x="6571528" y="6282077"/>
            <a:ext cx="4416512" cy="369332"/>
          </a:xfrm>
          <a:prstGeom prst="rect">
            <a:avLst/>
          </a:prstGeom>
          <a:noFill/>
        </p:spPr>
        <p:txBody>
          <a:bodyPr wrap="square" rtlCol="0">
            <a:spAutoFit/>
          </a:bodyPr>
          <a:lstStyle/>
          <a:p>
            <a:pPr lvl="0" algn="just">
              <a:defRPr/>
            </a:pPr>
            <a:r>
              <a:rPr lang="en-US" b="1">
                <a:solidFill>
                  <a:srgbClr val="FFFF00"/>
                </a:solidFill>
                <a:latin typeface="Roboto" panose="02000000000000000000" pitchFamily="2" charset="0"/>
                <a:ea typeface="Roboto" panose="02000000000000000000" pitchFamily="2" charset="0"/>
                <a:sym typeface="Wingdings" panose="05000000000000000000" pitchFamily="2" charset="2"/>
              </a:rPr>
              <a:t>Quá trình này đi theo vòng tròn và lặp lại</a:t>
            </a:r>
            <a:endParaRPr lang="vi-VN" b="1">
              <a:solidFill>
                <a:srgbClr val="FFFF00"/>
              </a:solidFill>
              <a:latin typeface="Roboto" panose="02000000000000000000" pitchFamily="2" charset="0"/>
              <a:ea typeface="Roboto" panose="02000000000000000000" pitchFamily="2" charset="0"/>
              <a:sym typeface="Wingdings" panose="05000000000000000000" pitchFamily="2" charset="2"/>
            </a:endParaRPr>
          </a:p>
        </p:txBody>
      </p:sp>
      <p:sp>
        <p:nvSpPr>
          <p:cNvPr id="20" name="TextBox 19"/>
          <p:cNvSpPr txBox="1"/>
          <p:nvPr/>
        </p:nvSpPr>
        <p:spPr>
          <a:xfrm>
            <a:off x="4992657" y="4376138"/>
            <a:ext cx="3297903" cy="369332"/>
          </a:xfrm>
          <a:prstGeom prst="rect">
            <a:avLst/>
          </a:prstGeom>
          <a:noFill/>
        </p:spPr>
        <p:txBody>
          <a:bodyPr wrap="square" rtlCol="0">
            <a:spAutoFit/>
          </a:bodyPr>
          <a:lstStyle/>
          <a:p>
            <a:pPr lvl="0" algn="just">
              <a:defRPr/>
            </a:pPr>
            <a:r>
              <a:rPr lang="en-US" b="1">
                <a:solidFill>
                  <a:srgbClr val="FFFF00"/>
                </a:solidFill>
                <a:latin typeface="Roboto" panose="02000000000000000000" pitchFamily="2" charset="0"/>
                <a:ea typeface="Roboto" panose="02000000000000000000" pitchFamily="2" charset="0"/>
                <a:sym typeface="Wingdings" panose="05000000000000000000" pitchFamily="2" charset="2"/>
              </a:rPr>
              <a:t>Bay hơi, ngưng tụ, đông đặc</a:t>
            </a:r>
            <a:endParaRPr lang="vi-VN" b="1">
              <a:solidFill>
                <a:srgbClr val="FFFF00"/>
              </a:solidFill>
              <a:latin typeface="Roboto" panose="02000000000000000000" pitchFamily="2" charset="0"/>
              <a:ea typeface="Roboto" panose="02000000000000000000" pitchFamily="2" charset="0"/>
            </a:endParaRPr>
          </a:p>
        </p:txBody>
      </p:sp>
      <p:sp>
        <p:nvSpPr>
          <p:cNvPr id="21" name="TextBox 20"/>
          <p:cNvSpPr txBox="1"/>
          <p:nvPr/>
        </p:nvSpPr>
        <p:spPr>
          <a:xfrm rot="1439239">
            <a:off x="7301507" y="2769139"/>
            <a:ext cx="3141877" cy="646331"/>
          </a:xfrm>
          <a:prstGeom prst="rect">
            <a:avLst/>
          </a:prstGeom>
          <a:noFill/>
        </p:spPr>
        <p:txBody>
          <a:bodyPr wrap="square" rtlCol="0">
            <a:spAutoFit/>
          </a:bodyPr>
          <a:lstStyle/>
          <a:p>
            <a:pPr lvl="0" algn="just">
              <a:defRPr/>
            </a:pPr>
            <a:r>
              <a:rPr lang="en-US" b="1">
                <a:solidFill>
                  <a:srgbClr val="FFFF00"/>
                </a:solidFill>
                <a:latin typeface="Roboto" panose="02000000000000000000" pitchFamily="2" charset="0"/>
                <a:ea typeface="Roboto" panose="02000000000000000000" pitchFamily="2" charset="0"/>
                <a:sym typeface="Wingdings" panose="05000000000000000000" pitchFamily="2" charset="2"/>
              </a:rPr>
              <a:t>Mây đen có n</a:t>
            </a:r>
            <a:r>
              <a:rPr lang="vi-VN" b="1">
                <a:solidFill>
                  <a:srgbClr val="FFFF00"/>
                </a:solidFill>
                <a:latin typeface="Roboto" panose="02000000000000000000" pitchFamily="2" charset="0"/>
                <a:ea typeface="Roboto" panose="02000000000000000000" pitchFamily="2" charset="0"/>
                <a:sym typeface="Wingdings" panose="05000000000000000000" pitchFamily="2" charset="2"/>
              </a:rPr>
              <a:t>hững giọt nước lớn rơi xuống tạo thành mưa</a:t>
            </a:r>
          </a:p>
        </p:txBody>
      </p:sp>
    </p:spTree>
    <p:extLst>
      <p:ext uri="{BB962C8B-B14F-4D97-AF65-F5344CB8AC3E}">
        <p14:creationId xmlns:p14="http://schemas.microsoft.com/office/powerpoint/2010/main" val="255041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0" y="0"/>
            <a:ext cx="1835813" cy="64633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a:t>
            </a:r>
            <a:r>
              <a:rPr kumimoji="0" lang="en-US" sz="3600" b="1" i="0" u="none" strike="noStrike" kern="1200" cap="none" spc="0" normalizeH="0" baseline="0" noProof="0" smtClean="0">
                <a:ln>
                  <a:noFill/>
                </a:ln>
                <a:solidFill>
                  <a:srgbClr val="7030A0"/>
                </a:solidFill>
                <a:effectLst/>
                <a:uLnTx/>
                <a:uFillTx/>
                <a:latin typeface="Roboto Black" panose="02000000000000000000" pitchFamily="2" charset="0"/>
                <a:ea typeface="Roboto Black" panose="02000000000000000000" pitchFamily="2" charset="0"/>
                <a:cs typeface="+mn-cs"/>
              </a:rPr>
              <a:t>1:</a:t>
            </a:r>
            <a:endParaRPr kumimoji="0" lang="en-US" sz="36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7" name="TextBox 6"/>
          <p:cNvSpPr txBox="1"/>
          <p:nvPr/>
        </p:nvSpPr>
        <p:spPr>
          <a:xfrm>
            <a:off x="815447" y="0"/>
            <a:ext cx="76158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SỰ</a:t>
            </a:r>
            <a:r>
              <a:rPr kumimoji="0" lang="en-US" altLang="zh-CN" sz="36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CHUYỂN THỂ CỦA NƯỚC</a:t>
            </a:r>
            <a:endParaRPr kumimoji="0" lang="en-US" altLang="zh-CN" sz="36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5" name="Group 4">
            <a:extLst>
              <a:ext uri="{FF2B5EF4-FFF2-40B4-BE49-F238E27FC236}">
                <a16:creationId xmlns:a16="http://schemas.microsoft.com/office/drawing/2014/main" id="{C55C413E-991A-11DF-E8A3-D103913BEB1B}"/>
              </a:ext>
            </a:extLst>
          </p:cNvPr>
          <p:cNvGrpSpPr/>
          <p:nvPr/>
        </p:nvGrpSpPr>
        <p:grpSpPr>
          <a:xfrm>
            <a:off x="0" y="6150114"/>
            <a:ext cx="1232274" cy="707886"/>
            <a:chOff x="694180" y="2626768"/>
            <a:chExt cx="1232274" cy="707886"/>
          </a:xfrm>
        </p:grpSpPr>
        <p:sp>
          <p:nvSpPr>
            <p:cNvPr id="26" name="Arrow: Pentagon 25">
              <a:extLst>
                <a:ext uri="{FF2B5EF4-FFF2-40B4-BE49-F238E27FC236}">
                  <a16:creationId xmlns:a16="http://schemas.microsoft.com/office/drawing/2014/main" id="{F1C07DEE-8892-24B9-69DB-4BC45E9619CB}"/>
                </a:ext>
              </a:extLst>
            </p:cNvPr>
            <p:cNvSpPr/>
            <p:nvPr/>
          </p:nvSpPr>
          <p:spPr>
            <a:xfrm>
              <a:off x="694180" y="2626768"/>
              <a:ext cx="1232274" cy="707886"/>
            </a:xfrm>
            <a:prstGeom prst="homePlate">
              <a:avLst/>
            </a:prstGeom>
            <a:solidFill>
              <a:srgbClr val="F186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94180" y="27498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a:t>
              </a:r>
              <a:endParaRPr kumimoji="0" lang="vi-VN"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
        <p:nvSpPr>
          <p:cNvPr id="9" name="TextBox 8">
            <a:extLst>
              <a:ext uri="{FF2B5EF4-FFF2-40B4-BE49-F238E27FC236}">
                <a16:creationId xmlns:a16="http://schemas.microsoft.com/office/drawing/2014/main" id="{43693D5C-E3CB-82E4-7676-320D36C3B49E}"/>
              </a:ext>
            </a:extLst>
          </p:cNvPr>
          <p:cNvSpPr txBox="1"/>
          <p:nvPr/>
        </p:nvSpPr>
        <p:spPr>
          <a:xfrm>
            <a:off x="-289560" y="543091"/>
            <a:ext cx="93725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VÀ VÒNG TUẦN HOÀN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2"/>
          <a:stretch>
            <a:fillRect/>
          </a:stretch>
        </p:blipFill>
        <p:spPr>
          <a:xfrm rot="301061">
            <a:off x="8874274" y="259080"/>
            <a:ext cx="3317726" cy="24755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3"/>
          <a:stretch>
            <a:fillRect/>
          </a:stretch>
        </p:blipFill>
        <p:spPr>
          <a:xfrm rot="302613">
            <a:off x="8874274" y="2987244"/>
            <a:ext cx="3317726" cy="23093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itle 9"/>
          <p:cNvSpPr>
            <a:spLocks noGrp="1"/>
          </p:cNvSpPr>
          <p:nvPr>
            <p:ph type="ctrTitle"/>
          </p:nvPr>
        </p:nvSpPr>
        <p:spPr>
          <a:xfrm>
            <a:off x="0" y="2402522"/>
            <a:ext cx="8747760" cy="3038157"/>
          </a:xfrm>
        </p:spPr>
        <p:txBody>
          <a:bodyPr>
            <a:normAutofit fontScale="90000"/>
          </a:bodyPr>
          <a:lstStyle/>
          <a:p>
            <a:pPr algn="l"/>
            <a:r>
              <a:rPr lang="en-US" sz="4800" b="1" u="sng" smtClean="0">
                <a:solidFill>
                  <a:srgbClr val="FF0000"/>
                </a:solidFill>
                <a:latin typeface="Times New Roman" pitchFamily="18" charset="0"/>
                <a:cs typeface="Times New Roman" pitchFamily="18" charset="0"/>
              </a:rPr>
              <a:t>Yêu cầu cần </a:t>
            </a:r>
            <a:r>
              <a:rPr lang="vi-VN" sz="4800" b="1" u="sng" smtClean="0">
                <a:solidFill>
                  <a:srgbClr val="FF0000"/>
                </a:solidFill>
                <a:latin typeface="Times New Roman" pitchFamily="18" charset="0"/>
                <a:cs typeface="Times New Roman" pitchFamily="18" charset="0"/>
              </a:rPr>
              <a:t>đạt</a:t>
            </a:r>
            <a:r>
              <a:rPr lang="en-US" sz="4800" b="1" u="sng" smtClean="0">
                <a:solidFill>
                  <a:srgbClr val="FF0000"/>
                </a:solidFill>
                <a:latin typeface="Times New Roman" pitchFamily="18" charset="0"/>
                <a:cs typeface="Times New Roman" pitchFamily="18" charset="0"/>
              </a:rPr>
              <a:t>:</a:t>
            </a:r>
            <a:r>
              <a:rPr lang="en-US" sz="4800" smtClean="0">
                <a:solidFill>
                  <a:srgbClr val="FF0000"/>
                </a:solidFill>
                <a:latin typeface="Times New Roman" pitchFamily="18" charset="0"/>
                <a:cs typeface="Times New Roman" pitchFamily="18" charset="0"/>
              </a:rPr>
              <a:t/>
            </a:r>
            <a:br>
              <a:rPr lang="en-US" sz="4800" smtClean="0">
                <a:solidFill>
                  <a:srgbClr val="FF0000"/>
                </a:solidFill>
                <a:latin typeface="Times New Roman" pitchFamily="18" charset="0"/>
                <a:cs typeface="Times New Roman" pitchFamily="18" charset="0"/>
              </a:rPr>
            </a:br>
            <a:r>
              <a:rPr lang="en-US" sz="4000" b="1" smtClean="0">
                <a:latin typeface="Times New Roman" pitchFamily="18" charset="0"/>
                <a:cs typeface="Times New Roman" pitchFamily="18" charset="0"/>
              </a:rPr>
              <a:t>- Phát hiện ra sự chuyển thể của n</a:t>
            </a:r>
            <a:r>
              <a:rPr lang="vi-VN" sz="4000" b="1" smtClean="0">
                <a:latin typeface="Times New Roman" pitchFamily="18" charset="0"/>
                <a:cs typeface="Times New Roman" pitchFamily="18" charset="0"/>
              </a:rPr>
              <a:t>ước</a:t>
            </a:r>
            <a:r>
              <a:rPr lang="en-US" sz="4000" b="1" smtClean="0">
                <a:latin typeface="Times New Roman" pitchFamily="18" charset="0"/>
                <a:cs typeface="Times New Roman" pitchFamily="18" charset="0"/>
              </a:rPr>
              <a:t>, vẽ </a:t>
            </a:r>
            <a:r>
              <a:rPr lang="vi-VN" sz="4000" b="1" smtClean="0">
                <a:latin typeface="Times New Roman" pitchFamily="18" charset="0"/>
                <a:cs typeface="Times New Roman" pitchFamily="18" charset="0"/>
              </a:rPr>
              <a:t>được</a:t>
            </a:r>
            <a:r>
              <a:rPr lang="en-US" sz="4000" b="1" smtClean="0">
                <a:latin typeface="Times New Roman" pitchFamily="18" charset="0"/>
                <a:cs typeface="Times New Roman" pitchFamily="18" charset="0"/>
              </a:rPr>
              <a:t> s</a:t>
            </a:r>
            <a:r>
              <a:rPr lang="vi-VN" sz="4000" b="1" smtClean="0">
                <a:latin typeface="Times New Roman" pitchFamily="18" charset="0"/>
                <a:cs typeface="Times New Roman" pitchFamily="18" charset="0"/>
              </a:rPr>
              <a:t>ơ</a:t>
            </a:r>
            <a:r>
              <a:rPr lang="en-US" sz="4000" b="1" smtClean="0">
                <a:latin typeface="Times New Roman" pitchFamily="18" charset="0"/>
                <a:cs typeface="Times New Roman" pitchFamily="18" charset="0"/>
              </a:rPr>
              <a:t> </a:t>
            </a:r>
            <a:r>
              <a:rPr lang="vi-VN" sz="4000" b="1" smtClean="0">
                <a:latin typeface="Times New Roman" pitchFamily="18" charset="0"/>
                <a:cs typeface="Times New Roman" pitchFamily="18" charset="0"/>
              </a:rPr>
              <a:t>đồ</a:t>
            </a:r>
            <a:r>
              <a:rPr lang="en-US" sz="4000" b="1" smtClean="0">
                <a:latin typeface="Times New Roman" pitchFamily="18" charset="0"/>
                <a:cs typeface="Times New Roman" pitchFamily="18" charset="0"/>
              </a:rPr>
              <a:t>, mô tả </a:t>
            </a:r>
            <a:r>
              <a:rPr lang="vi-VN" sz="4000" b="1" smtClean="0">
                <a:latin typeface="Times New Roman" pitchFamily="18" charset="0"/>
                <a:cs typeface="Times New Roman" pitchFamily="18" charset="0"/>
              </a:rPr>
              <a:t>được</a:t>
            </a:r>
            <a:r>
              <a:rPr lang="en-US" sz="4000" b="1" smtClean="0">
                <a:latin typeface="Times New Roman" pitchFamily="18" charset="0"/>
                <a:cs typeface="Times New Roman" pitchFamily="18" charset="0"/>
              </a:rPr>
              <a:t> sự chuyển thể của n</a:t>
            </a:r>
            <a:r>
              <a:rPr lang="vi-VN" sz="4000" b="1" smtClean="0">
                <a:latin typeface="Times New Roman" pitchFamily="18" charset="0"/>
                <a:cs typeface="Times New Roman" pitchFamily="18" charset="0"/>
              </a:rPr>
              <a:t>ước</a:t>
            </a:r>
            <a:r>
              <a:rPr lang="en-US" sz="4000" b="1" smtClean="0">
                <a:latin typeface="Times New Roman" pitchFamily="18" charset="0"/>
                <a:cs typeface="Times New Roman" pitchFamily="18" charset="0"/>
              </a:rPr>
              <a:t> trong tự nhiên.</a:t>
            </a:r>
            <a:br>
              <a:rPr lang="en-US" sz="4000" b="1" smtClean="0">
                <a:latin typeface="Times New Roman" pitchFamily="18" charset="0"/>
                <a:cs typeface="Times New Roman" pitchFamily="18" charset="0"/>
              </a:rPr>
            </a:br>
            <a:r>
              <a:rPr lang="en-US" sz="4000" b="1" smtClean="0">
                <a:latin typeface="Times New Roman" pitchFamily="18" charset="0"/>
                <a:cs typeface="Times New Roman" pitchFamily="18" charset="0"/>
              </a:rPr>
              <a:t>- Thực hành, thiết kế vận dụng làm </a:t>
            </a:r>
            <a:r>
              <a:rPr lang="vi-VN" sz="4000" b="1" smtClean="0">
                <a:latin typeface="Times New Roman" pitchFamily="18" charset="0"/>
                <a:cs typeface="Times New Roman" pitchFamily="18" charset="0"/>
              </a:rPr>
              <a:t>được</a:t>
            </a:r>
            <a:r>
              <a:rPr lang="en-US" sz="4000" b="1" smtClean="0">
                <a:latin typeface="Times New Roman" pitchFamily="18" charset="0"/>
                <a:cs typeface="Times New Roman" pitchFamily="18" charset="0"/>
              </a:rPr>
              <a:t> mô hình vòng tuần hoàn của n</a:t>
            </a:r>
            <a:r>
              <a:rPr lang="vi-VN" sz="4000" b="1" smtClean="0">
                <a:latin typeface="Times New Roman" pitchFamily="18" charset="0"/>
                <a:cs typeface="Times New Roman" pitchFamily="18" charset="0"/>
              </a:rPr>
              <a:t>ước</a:t>
            </a:r>
            <a:r>
              <a:rPr lang="en-US" sz="4000" b="1" smtClean="0">
                <a:latin typeface="Times New Roman" pitchFamily="18" charset="0"/>
                <a:cs typeface="Times New Roman" pitchFamily="18" charset="0"/>
              </a:rPr>
              <a:t> trong tự nhiên.</a:t>
            </a:r>
            <a:endParaRPr lang="en-US" sz="4000" b="1">
              <a:latin typeface="Times New Roman" pitchFamily="18" charset="0"/>
              <a:cs typeface="Times New Roman" pitchFamily="18" charset="0"/>
            </a:endParaRPr>
          </a:p>
        </p:txBody>
      </p:sp>
    </p:spTree>
    <p:extLst>
      <p:ext uri="{BB962C8B-B14F-4D97-AF65-F5344CB8AC3E}">
        <p14:creationId xmlns:p14="http://schemas.microsoft.com/office/powerpoint/2010/main" val="294470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050137" y="1051333"/>
            <a:ext cx="1018698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Thảo luận và chia sẻ ý tưởng làm vòng tuần hoàn của nước trong tự nhiên</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17" name="TextBox 116"/>
          <p:cNvSpPr txBox="1"/>
          <p:nvPr/>
        </p:nvSpPr>
        <p:spPr>
          <a:xfrm>
            <a:off x="1665231" y="0"/>
            <a:ext cx="9678629"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MÔ HÌNH </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F9648C92-7D50-9D39-9925-4F7B85D5C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025" y="1783080"/>
            <a:ext cx="3160871" cy="409468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C6C1494-9761-2059-0481-6D5C41B8AC62}"/>
              </a:ext>
            </a:extLst>
          </p:cNvPr>
          <p:cNvSpPr txBox="1"/>
          <p:nvPr/>
        </p:nvSpPr>
        <p:spPr>
          <a:xfrm>
            <a:off x="5320759" y="6060063"/>
            <a:ext cx="1601306" cy="461665"/>
          </a:xfrm>
          <a:prstGeom prst="rect">
            <a:avLst/>
          </a:prstGeom>
          <a:noFill/>
        </p:spPr>
        <p:txBody>
          <a:bodyPr wrap="square" rtlCol="0">
            <a:spAutoFit/>
          </a:bodyPr>
          <a:lstStyle/>
          <a:p>
            <a:pPr lvl="0" algn="ctr">
              <a:defRPr/>
            </a:pPr>
            <a:r>
              <a:rPr lang="en-US" sz="2400" b="1" dirty="0" err="1">
                <a:solidFill>
                  <a:srgbClr val="FF0000"/>
                </a:solidFill>
                <a:latin typeface="Roboto" panose="02000000000000000000" pitchFamily="2" charset="0"/>
                <a:ea typeface="Roboto" panose="02000000000000000000" pitchFamily="2" charset="0"/>
              </a:rPr>
              <a:t>Gợi</a:t>
            </a:r>
            <a:r>
              <a:rPr lang="en-US" sz="2400" b="1" dirty="0">
                <a:solidFill>
                  <a:srgbClr val="FF0000"/>
                </a:solidFill>
                <a:latin typeface="Roboto" panose="02000000000000000000" pitchFamily="2" charset="0"/>
                <a:ea typeface="Roboto" panose="02000000000000000000" pitchFamily="2" charset="0"/>
              </a:rPr>
              <a:t> ý</a:t>
            </a:r>
            <a:endParaRPr lang="en-US" altLang="zh-CN" sz="3200" b="1" dirty="0">
              <a:solidFill>
                <a:srgbClr val="FF000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4596643" y="1813560"/>
            <a:ext cx="3049539" cy="4064205"/>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stretch>
            <a:fillRect/>
          </a:stretch>
        </p:blipFill>
        <p:spPr>
          <a:xfrm>
            <a:off x="8234928" y="1859280"/>
            <a:ext cx="3123809" cy="40184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5508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7126924" y="2226038"/>
            <a:ext cx="3958815" cy="3971882"/>
          </a:xfrm>
          <a:prstGeom prst="roundRect">
            <a:avLst/>
          </a:prstGeom>
          <a:solidFill>
            <a:srgbClr val="94D6F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p:cNvSpPr/>
          <p:nvPr/>
        </p:nvSpPr>
        <p:spPr>
          <a:xfrm>
            <a:off x="198121" y="2195558"/>
            <a:ext cx="5974080" cy="3971882"/>
          </a:xfrm>
          <a:prstGeom prst="roundRect">
            <a:avLst/>
          </a:prstGeom>
          <a:solidFill>
            <a:srgbClr val="94D6F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28600" y="3039219"/>
            <a:ext cx="6279777" cy="954107"/>
          </a:xfrm>
          <a:prstGeom prst="rect">
            <a:avLst/>
          </a:prstGeom>
          <a:noFill/>
        </p:spPr>
        <p:txBody>
          <a:bodyPr wrap="square" rtlCol="0">
            <a:spAutoFit/>
          </a:bodyPr>
          <a:lstStyle/>
          <a:p>
            <a:pPr lvl="0">
              <a:defRPr/>
            </a:pPr>
            <a:r>
              <a:rPr lang="vi-VN" altLang="zh-CN" sz="2800">
                <a:solidFill>
                  <a:srgbClr val="002060"/>
                </a:solidFill>
                <a:latin typeface="Roboto" panose="02000000000000000000" pitchFamily="2" charset="0"/>
                <a:ea typeface="Roboto" panose="02000000000000000000" pitchFamily="2" charset="0"/>
              </a:rPr>
              <a:t>Thể hiện rõ sự chuyển thể của nước trong tự nhiên</a:t>
            </a:r>
            <a:r>
              <a:rPr lang="en-US" altLang="zh-CN" sz="2800">
                <a:solidFill>
                  <a:srgbClr val="002060"/>
                </a:solidFill>
                <a:latin typeface="Roboto" panose="02000000000000000000" pitchFamily="2" charset="0"/>
                <a:ea typeface="Roboto" panose="02000000000000000000" pitchFamily="2" charset="0"/>
              </a:rPr>
              <a:t>.</a:t>
            </a:r>
            <a:endParaRPr lang="vi-VN" altLang="zh-CN" sz="2800">
              <a:solidFill>
                <a:srgbClr val="002060"/>
              </a:solidFill>
              <a:latin typeface="Roboto" panose="02000000000000000000" pitchFamily="2" charset="0"/>
              <a:ea typeface="Roboto" panose="02000000000000000000" pitchFamily="2" charset="0"/>
            </a:endParaRPr>
          </a:p>
        </p:txBody>
      </p:sp>
      <p:sp>
        <p:nvSpPr>
          <p:cNvPr id="9" name="TextBox 8"/>
          <p:cNvSpPr txBox="1"/>
          <p:nvPr/>
        </p:nvSpPr>
        <p:spPr>
          <a:xfrm>
            <a:off x="441913" y="5226222"/>
            <a:ext cx="5244141" cy="523220"/>
          </a:xfrm>
          <a:prstGeom prst="rect">
            <a:avLst/>
          </a:prstGeom>
          <a:noFill/>
        </p:spPr>
        <p:txBody>
          <a:bodyPr wrap="square" rtlCol="0">
            <a:spAutoFit/>
          </a:bodyPr>
          <a:lstStyle/>
          <a:p>
            <a:pPr lvl="0" algn="just">
              <a:defRPr/>
            </a:pPr>
            <a:r>
              <a:rPr lang="vi-VN" altLang="zh-CN" sz="2800">
                <a:solidFill>
                  <a:srgbClr val="002060"/>
                </a:solidFill>
                <a:latin typeface="Roboto" panose="02000000000000000000" pitchFamily="2" charset="0"/>
                <a:ea typeface="Roboto" panose="02000000000000000000" pitchFamily="2" charset="0"/>
              </a:rPr>
              <a:t>Vật liệu dễ kiếm, dễ sử dụng</a:t>
            </a:r>
            <a:r>
              <a:rPr lang="en-US" altLang="zh-CN" sz="2800">
                <a:solidFill>
                  <a:srgbClr val="002060"/>
                </a:solidFill>
                <a:latin typeface="Roboto" panose="02000000000000000000" pitchFamily="2" charset="0"/>
                <a:ea typeface="Roboto" panose="02000000000000000000" pitchFamily="2" charset="0"/>
              </a:rPr>
              <a:t>.</a:t>
            </a:r>
            <a:endParaRPr lang="en-US" altLang="zh-CN" sz="2800" dirty="0">
              <a:solidFill>
                <a:srgbClr val="002060"/>
              </a:solidFill>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F9648C92-7D50-9D39-9925-4F7B85D5C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1099" y="2629392"/>
            <a:ext cx="3022867" cy="3012775"/>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247346" y="4132721"/>
            <a:ext cx="6182271" cy="954107"/>
          </a:xfrm>
          <a:prstGeom prst="rect">
            <a:avLst/>
          </a:prstGeom>
          <a:noFill/>
        </p:spPr>
        <p:txBody>
          <a:bodyPr wrap="square" rtlCol="0">
            <a:spAutoFit/>
          </a:bodyPr>
          <a:lstStyle/>
          <a:p>
            <a:pPr lvl="0">
              <a:defRPr/>
            </a:pPr>
            <a:r>
              <a:rPr lang="vi-VN" altLang="zh-CN" sz="2800">
                <a:solidFill>
                  <a:srgbClr val="002060"/>
                </a:solidFill>
                <a:latin typeface="Roboto" panose="02000000000000000000" pitchFamily="2" charset="0"/>
                <a:ea typeface="Roboto" panose="02000000000000000000" pitchFamily="2" charset="0"/>
              </a:rPr>
              <a:t>Chú thích đầy đủ, rõ ràng các quá trình chuyển thể của nước</a:t>
            </a:r>
            <a:r>
              <a:rPr lang="en-US" altLang="zh-CN" sz="2800">
                <a:solidFill>
                  <a:srgbClr val="002060"/>
                </a:solidFill>
                <a:latin typeface="Roboto" panose="02000000000000000000" pitchFamily="2" charset="0"/>
                <a:ea typeface="Roboto" panose="02000000000000000000" pitchFamily="2" charset="0"/>
              </a:rPr>
              <a:t>.</a:t>
            </a:r>
            <a:endParaRPr lang="vi-VN" altLang="zh-CN" sz="2800">
              <a:solidFill>
                <a:srgbClr val="002060"/>
              </a:solidFill>
              <a:latin typeface="Roboto" panose="02000000000000000000" pitchFamily="2" charset="0"/>
              <a:ea typeface="Roboto" panose="02000000000000000000" pitchFamily="2" charset="0"/>
            </a:endParaRPr>
          </a:p>
        </p:txBody>
      </p:sp>
      <p:sp>
        <p:nvSpPr>
          <p:cNvPr id="117" name="TextBox 116"/>
          <p:cNvSpPr txBox="1"/>
          <p:nvPr/>
        </p:nvSpPr>
        <p:spPr>
          <a:xfrm>
            <a:off x="-71025" y="2315049"/>
            <a:ext cx="67823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10" name="TextBox 9"/>
          <p:cNvSpPr txBox="1"/>
          <p:nvPr/>
        </p:nvSpPr>
        <p:spPr>
          <a:xfrm>
            <a:off x="1626136" y="189544"/>
            <a:ext cx="9678629"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MÔ HÌNH </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08324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barn(inVertical)">
                                      <p:cBhvr>
                                        <p:cTn id="22" dur="500"/>
                                        <p:tgtEl>
                                          <p:spTgt spid="1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7" grpId="0"/>
      <p:bldP spid="9" grpId="0"/>
      <p:bldP spid="11" grpId="0"/>
      <p:bldP spid="1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8121" y="1335619"/>
            <a:ext cx="5913119" cy="5324261"/>
          </a:xfrm>
          <a:prstGeom prst="rect">
            <a:avLst/>
          </a:prstGeom>
        </p:spPr>
      </p:pic>
      <p:pic>
        <p:nvPicPr>
          <p:cNvPr id="3" name="Picture 2"/>
          <p:cNvPicPr>
            <a:picLocks noChangeAspect="1"/>
          </p:cNvPicPr>
          <p:nvPr/>
        </p:nvPicPr>
        <p:blipFill>
          <a:blip r:embed="rId4"/>
          <a:stretch>
            <a:fillRect/>
          </a:stretch>
        </p:blipFill>
        <p:spPr>
          <a:xfrm>
            <a:off x="6141720" y="1325880"/>
            <a:ext cx="5867400" cy="5333999"/>
          </a:xfrm>
          <a:prstGeom prst="rect">
            <a:avLst/>
          </a:prstGeom>
        </p:spPr>
      </p:pic>
      <p:pic>
        <p:nvPicPr>
          <p:cNvPr id="2" name="Picture 1"/>
          <p:cNvPicPr>
            <a:picLocks noChangeAspect="1"/>
          </p:cNvPicPr>
          <p:nvPr/>
        </p:nvPicPr>
        <p:blipFill>
          <a:blip r:embed="rId5"/>
          <a:stretch>
            <a:fillRect/>
          </a:stretch>
        </p:blipFill>
        <p:spPr>
          <a:xfrm>
            <a:off x="2557104" y="281609"/>
            <a:ext cx="7321760" cy="10637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299474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950260" y="1458798"/>
            <a:ext cx="1083295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MỖI</a:t>
            </a:r>
            <a:r>
              <a:rPr kumimoji="0" lang="pt-BR" sz="40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NHÓM TRÌNH BÀY CÁCH LÀM CỦA MÌNH </a:t>
            </a:r>
          </a:p>
        </p:txBody>
      </p:sp>
      <p:sp>
        <p:nvSpPr>
          <p:cNvPr id="16" name="TextBox 15">
            <a:extLst>
              <a:ext uri="{FF2B5EF4-FFF2-40B4-BE49-F238E27FC236}">
                <a16:creationId xmlns:a16="http://schemas.microsoft.com/office/drawing/2014/main" id="{F47EDC76-93E4-69B2-B3EB-FFBB9F9285CB}"/>
              </a:ext>
            </a:extLst>
          </p:cNvPr>
          <p:cNvSpPr txBox="1"/>
          <p:nvPr/>
        </p:nvSpPr>
        <p:spPr>
          <a:xfrm>
            <a:off x="3358180" y="6488668"/>
            <a:ext cx="473952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CÁC NHÓM KHÁC ĐẶT CÂU HỎI</a:t>
            </a:r>
            <a:endParaRPr kumimoji="0" lang="en-US"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a:blip r:embed="rId3"/>
          <a:stretch>
            <a:fillRect/>
          </a:stretch>
        </p:blipFill>
        <p:spPr>
          <a:xfrm>
            <a:off x="1996440" y="2362201"/>
            <a:ext cx="7726679" cy="3840480"/>
          </a:xfrm>
          <a:prstGeom prst="rect">
            <a:avLst/>
          </a:prstGeom>
          <a:effectLst>
            <a:outerShdw blurRad="63500" sx="102000" sy="102000" algn="ctr" rotWithShape="0">
              <a:prstClr val="black">
                <a:alpha val="40000"/>
              </a:prstClr>
            </a:outerShdw>
          </a:effectLst>
        </p:spPr>
      </p:pic>
      <p:sp>
        <p:nvSpPr>
          <p:cNvPr id="6" name="TextBox 5"/>
          <p:cNvSpPr txBox="1"/>
          <p:nvPr/>
        </p:nvSpPr>
        <p:spPr>
          <a:xfrm>
            <a:off x="1728179" y="444442"/>
            <a:ext cx="9678629" cy="1077218"/>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LỰA CHỌN </a:t>
            </a:r>
            <a:r>
              <a:rPr lang="vi-VN" altLang="zh-CN" sz="3200" b="1">
                <a:solidFill>
                  <a:srgbClr val="002060"/>
                </a:solidFill>
                <a:latin typeface="Roboto" panose="02000000000000000000" pitchFamily="2" charset="0"/>
                <a:ea typeface="Roboto" panose="02000000000000000000" pitchFamily="2" charset="0"/>
              </a:rPr>
              <a:t>Ý TƯỞNG VÀ CÁCH LÀM MÔ HÌNH </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32167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0B054E-B6AE-14CB-111F-0FBA1645B82B}"/>
              </a:ext>
            </a:extLst>
          </p:cNvPr>
          <p:cNvSpPr txBox="1"/>
          <p:nvPr/>
        </p:nvSpPr>
        <p:spPr>
          <a:xfrm>
            <a:off x="2536836" y="36024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MÔ HÌNH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3651890" y="1784428"/>
            <a:ext cx="4161458"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Lựa chọn dụng cụ và vật liệu</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50EEADF-F242-4F8F-96FE-76601BA8159E}"/>
              </a:ext>
            </a:extLst>
          </p:cNvPr>
          <p:cNvSpPr txBox="1"/>
          <p:nvPr/>
        </p:nvSpPr>
        <p:spPr>
          <a:xfrm>
            <a:off x="2125281" y="2407073"/>
            <a:ext cx="8229600" cy="738664"/>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Giấy màu, đất nặn, kéo, keo dán, bút màu, bút chì</a:t>
            </a:r>
            <a:r>
              <a:rPr lang="en-US" sz="2400">
                <a:solidFill>
                  <a:srgbClr val="002060"/>
                </a:solidFill>
                <a:latin typeface="Roboto" panose="02000000000000000000" pitchFamily="2" charset="0"/>
                <a:ea typeface="Roboto" panose="02000000000000000000" pitchFamily="2" charset="0"/>
              </a:rPr>
              <a:t>, b</a:t>
            </a:r>
            <a:r>
              <a:rPr lang="vi-VN" sz="2400">
                <a:solidFill>
                  <a:srgbClr val="002060"/>
                </a:solidFill>
                <a:latin typeface="Roboto" panose="02000000000000000000" pitchFamily="2" charset="0"/>
                <a:ea typeface="Roboto" panose="02000000000000000000" pitchFamily="2" charset="0"/>
              </a:rPr>
              <a:t>ìa cứng</a:t>
            </a:r>
            <a:r>
              <a:rPr lang="en-US" sz="2400">
                <a:solidFill>
                  <a:srgbClr val="002060"/>
                </a:solidFill>
                <a:latin typeface="Roboto" panose="02000000000000000000" pitchFamily="2" charset="0"/>
                <a:ea typeface="Roboto" panose="02000000000000000000" pitchFamily="2" charset="0"/>
              </a:rPr>
              <a:t>, xốp, m</a:t>
            </a:r>
            <a:r>
              <a:rPr lang="vi-VN" sz="2400">
                <a:solidFill>
                  <a:srgbClr val="002060"/>
                </a:solidFill>
                <a:latin typeface="Roboto" panose="02000000000000000000" pitchFamily="2" charset="0"/>
                <a:ea typeface="Roboto" panose="02000000000000000000" pitchFamily="2" charset="0"/>
              </a:rPr>
              <a:t>àu </a:t>
            </a:r>
            <a:r>
              <a:rPr lang="vi-VN" sz="2400" smtClean="0">
                <a:solidFill>
                  <a:srgbClr val="002060"/>
                </a:solidFill>
                <a:latin typeface="Roboto" panose="02000000000000000000" pitchFamily="2" charset="0"/>
                <a:ea typeface="Roboto" panose="02000000000000000000" pitchFamily="2" charset="0"/>
              </a:rPr>
              <a:t>nước</a:t>
            </a:r>
            <a:r>
              <a:rPr lang="en-US" sz="2400" smtClean="0">
                <a:solidFill>
                  <a:srgbClr val="002060"/>
                </a:solidFill>
                <a:latin typeface="Roboto" panose="02000000000000000000" pitchFamily="2" charset="0"/>
                <a:ea typeface="Roboto" panose="02000000000000000000" pitchFamily="2" charset="0"/>
              </a:rPr>
              <a:t>, dây thép…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a:blip r:embed="rId3"/>
          <a:stretch>
            <a:fillRect/>
          </a:stretch>
        </p:blipFill>
        <p:spPr>
          <a:xfrm>
            <a:off x="3338080" y="3298712"/>
            <a:ext cx="1431190" cy="124552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8" name="Picture 17"/>
          <p:cNvPicPr>
            <a:picLocks noChangeAspect="1"/>
          </p:cNvPicPr>
          <p:nvPr/>
        </p:nvPicPr>
        <p:blipFill>
          <a:blip r:embed="rId4"/>
          <a:stretch>
            <a:fillRect/>
          </a:stretch>
        </p:blipFill>
        <p:spPr>
          <a:xfrm>
            <a:off x="5197856" y="3298712"/>
            <a:ext cx="1524024" cy="12223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9" name="Picture 18"/>
          <p:cNvPicPr>
            <a:picLocks noChangeAspect="1"/>
          </p:cNvPicPr>
          <p:nvPr/>
        </p:nvPicPr>
        <p:blipFill>
          <a:blip r:embed="rId5"/>
          <a:stretch>
            <a:fillRect/>
          </a:stretch>
        </p:blipFill>
        <p:spPr>
          <a:xfrm>
            <a:off x="7150466" y="3246454"/>
            <a:ext cx="1678747" cy="127457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 name="Picture 19">
            <a:extLst>
              <a:ext uri="{FF2B5EF4-FFF2-40B4-BE49-F238E27FC236}">
                <a16:creationId xmlns:a16="http://schemas.microsoft.com/office/drawing/2014/main" id="{2F0B38A0-9C2A-CC9E-621D-1963F69D092A}"/>
              </a:ext>
            </a:extLst>
          </p:cNvPr>
          <p:cNvPicPr>
            <a:picLocks noChangeAspect="1"/>
          </p:cNvPicPr>
          <p:nvPr/>
        </p:nvPicPr>
        <p:blipFill>
          <a:blip r:embed="rId6"/>
          <a:stretch>
            <a:fillRect/>
          </a:stretch>
        </p:blipFill>
        <p:spPr>
          <a:xfrm>
            <a:off x="6935140" y="4890028"/>
            <a:ext cx="1054699" cy="646232"/>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6643628" y="5779032"/>
            <a:ext cx="1827964" cy="301520"/>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7AAC4A3A-4601-67D9-6062-241328F08330}"/>
              </a:ext>
            </a:extLst>
          </p:cNvPr>
          <p:cNvPicPr>
            <a:picLocks noChangeAspect="1"/>
          </p:cNvPicPr>
          <p:nvPr/>
        </p:nvPicPr>
        <p:blipFill>
          <a:blip r:embed="rId8"/>
          <a:stretch>
            <a:fillRect/>
          </a:stretch>
        </p:blipFill>
        <p:spPr>
          <a:xfrm>
            <a:off x="3338080" y="4890028"/>
            <a:ext cx="958854" cy="988087"/>
          </a:xfrm>
          <a:prstGeom prst="rect">
            <a:avLst/>
          </a:prstGeom>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id="{4A2210E2-AFE1-878C-C378-54692377689D}"/>
              </a:ext>
            </a:extLst>
          </p:cNvPr>
          <p:cNvPicPr>
            <a:picLocks noChangeAspect="1"/>
          </p:cNvPicPr>
          <p:nvPr/>
        </p:nvPicPr>
        <p:blipFill rotWithShape="1">
          <a:blip r:embed="rId9">
            <a:extLst>
              <a:ext uri="{28A0092B-C50C-407E-A947-70E740481C1C}">
                <a14:useLocalDpi xmlns:a14="http://schemas.microsoft.com/office/drawing/2010/main" val="0"/>
              </a:ext>
            </a:extLst>
          </a:blip>
          <a:srcRect l="16228" r="13090"/>
          <a:stretch/>
        </p:blipFill>
        <p:spPr>
          <a:xfrm>
            <a:off x="8684898" y="4677924"/>
            <a:ext cx="1091108" cy="1412294"/>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901E8F2F-82B1-8289-A128-7A4A6AA36D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7457" y="3278266"/>
            <a:ext cx="1534400" cy="1534400"/>
          </a:xfrm>
          <a:prstGeom prst="rect">
            <a:avLst/>
          </a:prstGeom>
        </p:spPr>
      </p:pic>
      <p:pic>
        <p:nvPicPr>
          <p:cNvPr id="31" name="Picture 30"/>
          <p:cNvPicPr>
            <a:picLocks noChangeAspect="1"/>
          </p:cNvPicPr>
          <p:nvPr/>
        </p:nvPicPr>
        <p:blipFill>
          <a:blip r:embed="rId11"/>
          <a:stretch>
            <a:fillRect/>
          </a:stretch>
        </p:blipFill>
        <p:spPr>
          <a:xfrm>
            <a:off x="4690331" y="4861940"/>
            <a:ext cx="1549750" cy="9871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1443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0B054E-B6AE-14CB-111F-0FBA1645B82B}"/>
              </a:ext>
            </a:extLst>
          </p:cNvPr>
          <p:cNvSpPr txBox="1"/>
          <p:nvPr/>
        </p:nvSpPr>
        <p:spPr>
          <a:xfrm>
            <a:off x="2658756" y="25356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MÔ HÌNH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7477468" y="2040266"/>
            <a:ext cx="1164190" cy="461665"/>
          </a:xfrm>
          <a:prstGeom prst="rect">
            <a:avLst/>
          </a:prstGeom>
          <a:solidFill>
            <a:srgbClr val="00B050"/>
          </a:solid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Bước 1</a:t>
            </a:r>
            <a:endParaRPr lang="en-US" altLang="zh-CN" sz="2400" dirty="0">
              <a:solidFill>
                <a:schemeClr val="bg1"/>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50EEADF-F242-4F8F-96FE-76601BA8159E}"/>
              </a:ext>
            </a:extLst>
          </p:cNvPr>
          <p:cNvSpPr txBox="1"/>
          <p:nvPr/>
        </p:nvSpPr>
        <p:spPr>
          <a:xfrm>
            <a:off x="7386607" y="2616162"/>
            <a:ext cx="4607273" cy="1107996"/>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Phác thảo cảnh quan trên mô hình (núi s</a:t>
            </a:r>
            <a:r>
              <a:rPr lang="en-US" sz="2400">
                <a:solidFill>
                  <a:srgbClr val="002060"/>
                </a:solidFill>
                <a:latin typeface="Roboto" panose="02000000000000000000" pitchFamily="2" charset="0"/>
                <a:ea typeface="Roboto" panose="02000000000000000000" pitchFamily="2" charset="0"/>
              </a:rPr>
              <a:t>ô</a:t>
            </a:r>
            <a:r>
              <a:rPr lang="vi-VN" sz="2400">
                <a:solidFill>
                  <a:srgbClr val="002060"/>
                </a:solidFill>
                <a:latin typeface="Roboto" panose="02000000000000000000" pitchFamily="2" charset="0"/>
                <a:ea typeface="Roboto" panose="02000000000000000000" pitchFamily="2" charset="0"/>
              </a:rPr>
              <a:t>ng</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bi</a:t>
            </a:r>
            <a:r>
              <a:rPr lang="en-US" sz="2400">
                <a:solidFill>
                  <a:srgbClr val="002060"/>
                </a:solidFill>
                <a:latin typeface="Roboto" panose="02000000000000000000" pitchFamily="2" charset="0"/>
                <a:ea typeface="Roboto" panose="02000000000000000000" pitchFamily="2" charset="0"/>
              </a:rPr>
              <a:t>ể</a:t>
            </a:r>
            <a:r>
              <a:rPr lang="vi-VN" sz="2400">
                <a:solidFill>
                  <a:srgbClr val="002060"/>
                </a:solidFill>
                <a:latin typeface="Roboto" panose="02000000000000000000" pitchFamily="2" charset="0"/>
                <a:ea typeface="Roboto" panose="02000000000000000000" pitchFamily="2" charset="0"/>
              </a:rPr>
              <a:t>n, Mặt Trời, mây,...)</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1988474" y="1074740"/>
            <a:ext cx="4138801" cy="5899673"/>
          </a:xfrm>
          <a:prstGeom prst="snip2DiagRect">
            <a:avLst>
              <a:gd name="adj1" fmla="val 0"/>
              <a:gd name="adj2" fmla="val 11469"/>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405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0B054E-B6AE-14CB-111F-0FBA1645B82B}"/>
              </a:ext>
            </a:extLst>
          </p:cNvPr>
          <p:cNvSpPr txBox="1"/>
          <p:nvPr/>
        </p:nvSpPr>
        <p:spPr>
          <a:xfrm>
            <a:off x="2536836" y="36024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MÔ HÌNH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6364948" y="1628786"/>
            <a:ext cx="1164190" cy="461665"/>
          </a:xfrm>
          <a:prstGeom prst="rect">
            <a:avLst/>
          </a:prstGeom>
          <a:solidFill>
            <a:srgbClr val="00B050"/>
          </a:solid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Bước 2</a:t>
            </a:r>
            <a:endParaRPr lang="en-US" altLang="zh-CN" sz="2400" dirty="0">
              <a:solidFill>
                <a:schemeClr val="bg1"/>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50EEADF-F242-4F8F-96FE-76601BA8159E}"/>
              </a:ext>
            </a:extLst>
          </p:cNvPr>
          <p:cNvSpPr txBox="1"/>
          <p:nvPr/>
        </p:nvSpPr>
        <p:spPr>
          <a:xfrm>
            <a:off x="6050280" y="2152714"/>
            <a:ext cx="5867400" cy="1107996"/>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Tạo hình ảnh về các thể của nước (cắt, x</a:t>
            </a:r>
            <a:r>
              <a:rPr lang="en-US" sz="2400">
                <a:solidFill>
                  <a:srgbClr val="002060"/>
                </a:solidFill>
                <a:latin typeface="Roboto" panose="02000000000000000000" pitchFamily="2" charset="0"/>
                <a:ea typeface="Roboto" panose="02000000000000000000" pitchFamily="2" charset="0"/>
              </a:rPr>
              <a:t>é</a:t>
            </a:r>
            <a:r>
              <a:rPr lang="vi-VN" sz="2400">
                <a:solidFill>
                  <a:srgbClr val="002060"/>
                </a:solidFill>
                <a:latin typeface="Roboto" panose="02000000000000000000" pitchFamily="2" charset="0"/>
                <a:ea typeface="Roboto" panose="02000000000000000000" pitchFamily="2" charset="0"/>
              </a:rPr>
              <a:t>, d</a:t>
            </a:r>
            <a:r>
              <a:rPr lang="en-US" sz="2400">
                <a:solidFill>
                  <a:srgbClr val="002060"/>
                </a:solidFill>
                <a:latin typeface="Roboto" panose="02000000000000000000" pitchFamily="2" charset="0"/>
                <a:ea typeface="Roboto" panose="02000000000000000000" pitchFamily="2" charset="0"/>
              </a:rPr>
              <a:t>á</a:t>
            </a:r>
            <a:r>
              <a:rPr lang="vi-VN" sz="2400">
                <a:solidFill>
                  <a:srgbClr val="002060"/>
                </a:solidFill>
                <a:latin typeface="Roboto" panose="02000000000000000000" pitchFamily="2" charset="0"/>
                <a:ea typeface="Roboto" panose="02000000000000000000" pitchFamily="2" charset="0"/>
              </a:rPr>
              <a:t>n, đắp đất nặn</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lên </a:t>
            </a:r>
            <a:r>
              <a:rPr lang="en-US" sz="2400">
                <a:solidFill>
                  <a:srgbClr val="002060"/>
                </a:solidFill>
                <a:latin typeface="Roboto" panose="02000000000000000000" pitchFamily="2" charset="0"/>
                <a:ea typeface="Roboto" panose="02000000000000000000" pitchFamily="2" charset="0"/>
              </a:rPr>
              <a:t>bản </a:t>
            </a:r>
            <a:r>
              <a:rPr lang="vi-VN" sz="2400">
                <a:solidFill>
                  <a:srgbClr val="002060"/>
                </a:solidFill>
                <a:latin typeface="Roboto" panose="02000000000000000000" pitchFamily="2" charset="0"/>
                <a:ea typeface="Roboto" panose="02000000000000000000" pitchFamily="2" charset="0"/>
              </a:rPr>
              <a:t>phác thảo thể hiện các thể của nước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1074074" y="916894"/>
            <a:ext cx="4138801" cy="5300964"/>
          </a:xfrm>
          <a:prstGeom prst="snip2DiagRect">
            <a:avLst>
              <a:gd name="adj1" fmla="val 0"/>
              <a:gd name="adj2" fmla="val 11469"/>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3621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0B054E-B6AE-14CB-111F-0FBA1645B82B}"/>
              </a:ext>
            </a:extLst>
          </p:cNvPr>
          <p:cNvSpPr txBox="1"/>
          <p:nvPr/>
        </p:nvSpPr>
        <p:spPr>
          <a:xfrm>
            <a:off x="2536836" y="36024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MÔ HÌNH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416866" y="2008622"/>
            <a:ext cx="1164190" cy="461665"/>
          </a:xfrm>
          <a:prstGeom prst="rect">
            <a:avLst/>
          </a:prstGeom>
          <a:solidFill>
            <a:srgbClr val="00B050"/>
          </a:solid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Bước 3</a:t>
            </a:r>
            <a:endParaRPr lang="en-US" altLang="zh-CN" sz="2400" dirty="0">
              <a:solidFill>
                <a:schemeClr val="bg1"/>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50EEADF-F242-4F8F-96FE-76601BA8159E}"/>
              </a:ext>
            </a:extLst>
          </p:cNvPr>
          <p:cNvSpPr txBox="1"/>
          <p:nvPr/>
        </p:nvSpPr>
        <p:spPr>
          <a:xfrm>
            <a:off x="1021080" y="2455186"/>
            <a:ext cx="3610398" cy="738664"/>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Tạo các mũi tên chỉ hướng chuyển thể của nước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092" y="1840578"/>
            <a:ext cx="7291788" cy="2852959"/>
          </a:xfrm>
          <a:prstGeom prst="snip2DiagRect">
            <a:avLst>
              <a:gd name="adj1" fmla="val 0"/>
              <a:gd name="adj2" fmla="val 11469"/>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241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0B054E-B6AE-14CB-111F-0FBA1645B82B}"/>
              </a:ext>
            </a:extLst>
          </p:cNvPr>
          <p:cNvSpPr txBox="1"/>
          <p:nvPr/>
        </p:nvSpPr>
        <p:spPr>
          <a:xfrm>
            <a:off x="2536836" y="36024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MÔ HÌNH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2977186" y="1719062"/>
            <a:ext cx="1164190" cy="461665"/>
          </a:xfrm>
          <a:prstGeom prst="rect">
            <a:avLst/>
          </a:prstGeom>
          <a:solidFill>
            <a:srgbClr val="00B050"/>
          </a:solid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Bước 4</a:t>
            </a:r>
            <a:endParaRPr lang="en-US" altLang="zh-CN" sz="2400" dirty="0">
              <a:solidFill>
                <a:schemeClr val="bg1"/>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50EEADF-F242-4F8F-96FE-76601BA8159E}"/>
              </a:ext>
            </a:extLst>
          </p:cNvPr>
          <p:cNvSpPr txBox="1"/>
          <p:nvPr/>
        </p:nvSpPr>
        <p:spPr>
          <a:xfrm>
            <a:off x="2992243" y="2274671"/>
            <a:ext cx="4412604" cy="369332"/>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Trang trí và hoàn thiện mô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120" y="1402080"/>
            <a:ext cx="7040880" cy="5455920"/>
          </a:xfrm>
          <a:prstGeom prst="snip2DiagRect">
            <a:avLst>
              <a:gd name="adj1" fmla="val 0"/>
              <a:gd name="adj2" fmla="val 11469"/>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984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0B054E-B6AE-14CB-111F-0FBA1645B82B}"/>
              </a:ext>
            </a:extLst>
          </p:cNvPr>
          <p:cNvSpPr txBox="1"/>
          <p:nvPr/>
        </p:nvSpPr>
        <p:spPr>
          <a:xfrm>
            <a:off x="2536836" y="360241"/>
            <a:ext cx="6928906"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MÔ HÌNH VÒNG TUẦN HOÀN CỦA NƯỚC TRONG TỰ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3652" y="1295400"/>
            <a:ext cx="5118348" cy="4022333"/>
          </a:xfrm>
          <a:prstGeom prst="snip2DiagRect">
            <a:avLst>
              <a:gd name="adj1" fmla="val 0"/>
              <a:gd name="adj2" fmla="val 11469"/>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F47EDC76-93E4-69B2-B3EB-FFBB9F9285CB}"/>
              </a:ext>
            </a:extLst>
          </p:cNvPr>
          <p:cNvSpPr txBox="1"/>
          <p:nvPr/>
        </p:nvSpPr>
        <p:spPr>
          <a:xfrm>
            <a:off x="2028815" y="1437459"/>
            <a:ext cx="777050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Kiểm tra và điều chỉnh sản phẩm theo các tiêu chí</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F47EDC76-93E4-69B2-B3EB-FFBB9F9285CB}"/>
              </a:ext>
            </a:extLst>
          </p:cNvPr>
          <p:cNvSpPr txBox="1"/>
          <p:nvPr/>
        </p:nvSpPr>
        <p:spPr>
          <a:xfrm>
            <a:off x="6981026" y="5481231"/>
            <a:ext cx="442577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Nếu</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không</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đảm</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bảo</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theo</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đúng</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tiêu</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chí</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em</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hãy</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làm</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lại</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nhé</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 name="Rounded Rectangle 7"/>
          <p:cNvSpPr/>
          <p:nvPr/>
        </p:nvSpPr>
        <p:spPr>
          <a:xfrm>
            <a:off x="1184608" y="1920241"/>
            <a:ext cx="5496301" cy="3352800"/>
          </a:xfrm>
          <a:prstGeom prst="roundRect">
            <a:avLst/>
          </a:prstGeom>
          <a:solidFill>
            <a:srgbClr val="94D6F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435903" y="2349025"/>
            <a:ext cx="507247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Thể hiện rõ sự chuyển thể của nước trong tự nhiên</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1450112" y="4536028"/>
            <a:ext cx="4235941"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Vật liệu dễ kiếm, dễ sử dụng</a:t>
            </a:r>
            <a:r>
              <a:rPr lang="en-US" altLang="zh-CN" sz="2400">
                <a:solidFill>
                  <a:srgbClr val="002060"/>
                </a:solidFill>
                <a:latin typeface="Roboto" panose="02000000000000000000" pitchFamily="2" charset="0"/>
                <a:ea typeface="Roboto" panose="02000000000000000000" pitchFamily="2" charset="0"/>
              </a:rPr>
              <a:t>.</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1435903" y="3348687"/>
            <a:ext cx="4993713"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Chú thích đầy đủ, rõ ràng các quá trình chuyển thể của nước</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pic>
        <p:nvPicPr>
          <p:cNvPr id="14" name="50 Bản Nhạc Không Lời Hay Nhất Thế Giới Nhẹ Nhàng Thư Giãn - Nhạc Chào Buổi Sáng.mp3">
            <a:hlinkClick r:id="" action="ppaction://media"/>
          </p:cNvPr>
          <p:cNvPicPr>
            <a:picLocks noRot="1" noChangeAspect="1"/>
          </p:cNvPicPr>
          <p:nvPr>
            <a:audioFile r:link="rId1"/>
          </p:nvPr>
        </p:nvPicPr>
        <p:blipFill>
          <a:blip r:embed="rId5"/>
          <a:stretch>
            <a:fillRect/>
          </a:stretch>
        </p:blipFill>
        <p:spPr>
          <a:xfrm>
            <a:off x="11338560" y="243840"/>
            <a:ext cx="304800" cy="304800"/>
          </a:xfrm>
          <a:prstGeom prst="rect">
            <a:avLst/>
          </a:prstGeom>
        </p:spPr>
      </p:pic>
    </p:spTree>
    <p:extLst>
      <p:ext uri="{BB962C8B-B14F-4D97-AF65-F5344CB8AC3E}">
        <p14:creationId xmlns:p14="http://schemas.microsoft.com/office/powerpoint/2010/main" val="92472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562502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0"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12" grpId="0"/>
      <p:bldP spid="6" grpId="0"/>
      <p:bldP spid="7" grpId="0"/>
      <p:bldP spid="8" grpId="0" animBg="1"/>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12192000"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a:t>
            </a:r>
            <a:r>
              <a:rPr lang="en-US" altLang="zh-CN" sz="3200" b="1" smtClean="0">
                <a:solidFill>
                  <a:srgbClr val="002060"/>
                </a:solidFill>
                <a:latin typeface="Roboto" panose="02000000000000000000" pitchFamily="2" charset="0"/>
                <a:ea typeface="Roboto" panose="02000000000000000000" pitchFamily="2" charset="0"/>
              </a:rPr>
              <a:t>TIẾT HỌC NÀO !</a:t>
            </a:r>
            <a:endParaRPr lang="en-US" altLang="zh-CN" sz="3200" b="1">
              <a:solidFill>
                <a:srgbClr val="002060"/>
              </a:solidFill>
              <a:latin typeface="Roboto" panose="02000000000000000000" pitchFamily="2" charset="0"/>
              <a:ea typeface="Roboto" panose="02000000000000000000" pitchFamily="2" charset="0"/>
            </a:endParaRPr>
          </a:p>
        </p:txBody>
      </p:sp>
      <p:pic>
        <p:nvPicPr>
          <p:cNvPr id="6" name="Ice Breaking Dreamer Jungkook.mp4">
            <a:hlinkClick r:id="" action="ppaction://media"/>
          </p:cNvPr>
          <p:cNvPicPr>
            <a:picLocks noRot="1" noChangeAspect="1"/>
          </p:cNvPicPr>
          <p:nvPr>
            <a:videoFile r:link="rId1"/>
          </p:nvPr>
        </p:nvPicPr>
        <p:blipFill>
          <a:blip r:embed="rId4"/>
          <a:stretch>
            <a:fillRect/>
          </a:stretch>
        </p:blipFill>
        <p:spPr>
          <a:xfrm>
            <a:off x="1072055" y="630621"/>
            <a:ext cx="9774621" cy="5707117"/>
          </a:xfrm>
          <a:prstGeom prst="rect">
            <a:avLst/>
          </a:prstGeom>
        </p:spPr>
      </p:pic>
    </p:spTree>
    <p:extLst>
      <p:ext uri="{BB962C8B-B14F-4D97-AF65-F5344CB8AC3E}">
        <p14:creationId xmlns:p14="http://schemas.microsoft.com/office/powerpoint/2010/main" val="153601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1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620532" y="1290619"/>
            <a:ext cx="6158143"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Trưng bày và giới thiệu sản phẩm theo gợi ý</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6797415" y="3248489"/>
            <a:ext cx="4740029" cy="2154436"/>
          </a:xfrm>
          <a:prstGeom prst="rect">
            <a:avLst/>
          </a:prstGeom>
          <a:noFill/>
        </p:spPr>
        <p:txBody>
          <a:bodyPr wrap="square" lIns="0" tIns="0" rIns="0" bIns="0" rtlCol="0">
            <a:spAutoFit/>
          </a:bodyPr>
          <a:lstStyle/>
          <a:p>
            <a:pPr lvl="0" algn="just">
              <a:spcBef>
                <a:spcPts val="600"/>
              </a:spcBef>
              <a:spcAft>
                <a:spcPts val="600"/>
              </a:spcAft>
              <a:defRPr/>
            </a:pPr>
            <a:r>
              <a:rPr lang="vi-VN" sz="2400">
                <a:solidFill>
                  <a:srgbClr val="002060"/>
                </a:solidFill>
                <a:latin typeface="Roboto" panose="02000000000000000000" pitchFamily="2" charset="0"/>
                <a:ea typeface="Roboto" panose="02000000000000000000" pitchFamily="2" charset="0"/>
              </a:rPr>
              <a:t>Vòng tuần hoàn của nước trong tự nhiên thể hiện trên mô hình</a:t>
            </a:r>
          </a:p>
          <a:p>
            <a:pPr lvl="0" algn="just">
              <a:spcBef>
                <a:spcPts val="600"/>
              </a:spcBef>
              <a:spcAft>
                <a:spcPts val="600"/>
              </a:spcAft>
              <a:defRPr/>
            </a:pPr>
            <a:r>
              <a:rPr lang="vi-VN" sz="2400">
                <a:solidFill>
                  <a:srgbClr val="002060"/>
                </a:solidFill>
                <a:latin typeface="Roboto" panose="02000000000000000000" pitchFamily="2" charset="0"/>
                <a:ea typeface="Roboto" panose="02000000000000000000" pitchFamily="2" charset="0"/>
              </a:rPr>
              <a:t>Vật liệu sử dụng</a:t>
            </a:r>
          </a:p>
          <a:p>
            <a:pPr lvl="0" algn="just">
              <a:spcBef>
                <a:spcPts val="600"/>
              </a:spcBef>
              <a:spcAft>
                <a:spcPts val="600"/>
              </a:spcAft>
              <a:defRPr/>
            </a:pPr>
            <a:r>
              <a:rPr lang="vi-VN" sz="2400">
                <a:solidFill>
                  <a:srgbClr val="002060"/>
                </a:solidFill>
                <a:latin typeface="Roboto" panose="02000000000000000000" pitchFamily="2" charset="0"/>
                <a:ea typeface="Roboto" panose="02000000000000000000" pitchFamily="2" charset="0"/>
              </a:rPr>
              <a:t>Khó khăn và thuận lợi khi làm mô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BBC14734-5778-091F-7F94-7BBC0B46EDB2}"/>
              </a:ext>
            </a:extLst>
          </p:cNvPr>
          <p:cNvSpPr txBox="1"/>
          <p:nvPr/>
        </p:nvSpPr>
        <p:spPr>
          <a:xfrm>
            <a:off x="1902331" y="330554"/>
            <a:ext cx="8747739"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TRƯNG BÀY VÀ GIỚI THIỆU MÔ HÌNH VÒNG TUẦN HOÀN CỦA NƯỚC TRONG TỰ NHIÊN</a:t>
            </a:r>
            <a:endParaRPr lang="vi-VN" altLang="zh-CN" sz="3200" b="1" dirty="0">
              <a:solidFill>
                <a:srgbClr val="002060"/>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14256367-70AC-9467-A42D-4CF86964B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37360"/>
            <a:ext cx="6374513" cy="4937760"/>
          </a:xfrm>
          <a:prstGeom prst="roundRect">
            <a:avLst>
              <a:gd name="adj" fmla="val 11279"/>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873BC535-526F-492F-81E4-EF9036E630A4}"/>
              </a:ext>
            </a:extLst>
          </p:cNvPr>
          <p:cNvSpPr txBox="1"/>
          <p:nvPr/>
        </p:nvSpPr>
        <p:spPr>
          <a:xfrm>
            <a:off x="6812320" y="2424620"/>
            <a:ext cx="3649020" cy="369332"/>
          </a:xfrm>
          <a:prstGeom prst="rect">
            <a:avLst/>
          </a:prstGeom>
          <a:noFill/>
        </p:spPr>
        <p:txBody>
          <a:bodyPr wrap="square" lIns="0" tIns="0" rIns="0" bIns="0" rtlCol="0">
            <a:spAutoFit/>
          </a:bodyPr>
          <a:lstStyle/>
          <a:p>
            <a:pPr lvl="0" algn="just">
              <a:defRPr/>
            </a:pPr>
            <a:r>
              <a:rPr lang="en-US" sz="2400" dirty="0" err="1">
                <a:solidFill>
                  <a:srgbClr val="002060"/>
                </a:solidFill>
                <a:latin typeface="Roboto" panose="02000000000000000000" pitchFamily="2" charset="0"/>
                <a:ea typeface="Roboto" panose="02000000000000000000" pitchFamily="2" charset="0"/>
              </a:rPr>
              <a:t>Các</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em</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hãy</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giới</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thiệu</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về</a:t>
            </a:r>
            <a:r>
              <a:rPr lang="en-US" sz="2400" dirty="0">
                <a:solidFill>
                  <a:srgbClr val="002060"/>
                </a:solidFill>
                <a:latin typeface="Roboto" panose="02000000000000000000" pitchFamily="2" charset="0"/>
                <a:ea typeface="Roboto" panose="02000000000000000000" pitchFamily="2" charset="0"/>
              </a:rPr>
              <a: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5917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C14734-5778-091F-7F94-7BBC0B46EDB2}"/>
              </a:ext>
            </a:extLst>
          </p:cNvPr>
          <p:cNvSpPr txBox="1"/>
          <p:nvPr/>
        </p:nvSpPr>
        <p:spPr>
          <a:xfrm>
            <a:off x="1955168" y="2100784"/>
            <a:ext cx="8318384" cy="2123658"/>
          </a:xfrm>
          <a:prstGeom prst="rect">
            <a:avLst/>
          </a:prstGeom>
          <a:noFill/>
        </p:spPr>
        <p:txBody>
          <a:bodyPr wrap="square" rtlCol="0">
            <a:spAutoFit/>
          </a:bodyPr>
          <a:lstStyle/>
          <a:p>
            <a:pPr lvl="0" algn="ctr">
              <a:defRPr/>
            </a:pPr>
            <a:r>
              <a:rPr lang="vi-VN" altLang="zh-CN" sz="4400" b="1">
                <a:solidFill>
                  <a:srgbClr val="002060"/>
                </a:solidFill>
                <a:latin typeface="Roboto" panose="02000000000000000000" pitchFamily="2" charset="0"/>
                <a:ea typeface="Roboto" panose="02000000000000000000" pitchFamily="2" charset="0"/>
              </a:rPr>
              <a:t>SỬ DỤNG MÔ HÌNH VỪA LÀM, GIẢI THÍCH CHO BẠN VỀ HIỆN TƯỢNG XẢY RA MƯA</a:t>
            </a:r>
            <a:endParaRPr lang="vi-VN" altLang="zh-CN" sz="4400" b="1"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1658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769087" y="1161494"/>
            <a:ext cx="8469234" cy="526978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2538221" y="3433291"/>
            <a:ext cx="3453788"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Thể hiện rõ sự chuyển thể của nước trong tự nhiên</a:t>
            </a:r>
            <a:r>
              <a:rPr lang="en-US" altLang="zh-CN">
                <a:solidFill>
                  <a:srgbClr val="002060"/>
                </a:solidFill>
                <a:latin typeface="Roboto" panose="02000000000000000000" pitchFamily="2" charset="0"/>
                <a:ea typeface="Roboto" panose="02000000000000000000" pitchFamily="2" charset="0"/>
              </a:rPr>
              <a:t>.</a:t>
            </a:r>
            <a:endParaRPr lang="vi-VN" altLang="zh-CN">
              <a:solidFill>
                <a:srgbClr val="002060"/>
              </a:solidFill>
              <a:latin typeface="Roboto" panose="02000000000000000000" pitchFamily="2" charset="0"/>
              <a:ea typeface="Roboto" panose="02000000000000000000" pitchFamily="2" charset="0"/>
            </a:endParaRPr>
          </a:p>
        </p:txBody>
      </p:sp>
      <p:sp>
        <p:nvSpPr>
          <p:cNvPr id="14" name="TextBox 13"/>
          <p:cNvSpPr txBox="1"/>
          <p:nvPr/>
        </p:nvSpPr>
        <p:spPr>
          <a:xfrm>
            <a:off x="2624616" y="5557750"/>
            <a:ext cx="3303828" cy="369332"/>
          </a:xfrm>
          <a:prstGeom prst="rect">
            <a:avLst/>
          </a:prstGeom>
          <a:noFill/>
        </p:spPr>
        <p:txBody>
          <a:bodyPr wrap="square" rtlCol="0">
            <a:spAutoFit/>
          </a:bodyPr>
          <a:lstStyle/>
          <a:p>
            <a:pPr lvl="0" algn="just">
              <a:defRPr/>
            </a:pPr>
            <a:r>
              <a:rPr lang="vi-VN" altLang="zh-CN">
                <a:solidFill>
                  <a:srgbClr val="002060"/>
                </a:solidFill>
                <a:latin typeface="Roboto" panose="02000000000000000000" pitchFamily="2" charset="0"/>
                <a:ea typeface="Roboto" panose="02000000000000000000" pitchFamily="2" charset="0"/>
              </a:rPr>
              <a:t>Vật liệu dễ kiếm, dễ sử dụng</a:t>
            </a:r>
            <a:r>
              <a:rPr lang="en-US" altLang="zh-CN">
                <a:solidFill>
                  <a:srgbClr val="002060"/>
                </a:solidFill>
                <a:latin typeface="Roboto" panose="02000000000000000000" pitchFamily="2" charset="0"/>
                <a:ea typeface="Roboto" panose="02000000000000000000" pitchFamily="2" charset="0"/>
              </a:rPr>
              <a:t>.</a:t>
            </a:r>
            <a:endParaRPr lang="en-US" altLang="zh-CN" dirty="0">
              <a:solidFill>
                <a:srgbClr val="002060"/>
              </a:solidFill>
              <a:latin typeface="Roboto" panose="02000000000000000000" pitchFamily="2" charset="0"/>
              <a:ea typeface="Roboto" panose="02000000000000000000" pitchFamily="2" charset="0"/>
            </a:endParaRPr>
          </a:p>
        </p:txBody>
      </p:sp>
      <p:sp>
        <p:nvSpPr>
          <p:cNvPr id="15" name="TextBox 14"/>
          <p:cNvSpPr txBox="1"/>
          <p:nvPr/>
        </p:nvSpPr>
        <p:spPr>
          <a:xfrm>
            <a:off x="2647114" y="4498662"/>
            <a:ext cx="3258833"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Chú thích đầy đủ, rõ ràng các quá trình chuyển thể của nước</a:t>
            </a:r>
            <a:r>
              <a:rPr lang="en-US" altLang="zh-CN">
                <a:solidFill>
                  <a:srgbClr val="002060"/>
                </a:solidFill>
                <a:latin typeface="Roboto" panose="02000000000000000000" pitchFamily="2" charset="0"/>
                <a:ea typeface="Roboto" panose="02000000000000000000" pitchFamily="2" charset="0"/>
              </a:rPr>
              <a:t>.</a:t>
            </a:r>
            <a:endParaRPr lang="vi-VN" altLang="zh-CN">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4267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2"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3476645" y="317028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92582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5"/>
                                        </p:tgtEl>
                                        <p:attrNameLst>
                                          <p:attrName>ppt_x</p:attrName>
                                          <p:attrName>ppt_y</p:attrName>
                                        </p:attrNameLst>
                                      </p:cBhvr>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203560" y="0"/>
            <a:ext cx="9875919" cy="584775"/>
          </a:xfrm>
          <a:prstGeom prst="rect">
            <a:avLst/>
          </a:prstGeom>
          <a:noFill/>
        </p:spPr>
        <p:txBody>
          <a:bodyPr wrap="square" rtlCol="0">
            <a:spAutoFit/>
          </a:bodyPr>
          <a:lstStyle/>
          <a:p>
            <a:pPr lvl="0" algn="ctr">
              <a:defRPr/>
            </a:pPr>
            <a:r>
              <a:rPr lang="en-US" altLang="zh-CN" sz="3200" b="1" smtClean="0">
                <a:solidFill>
                  <a:srgbClr val="002060"/>
                </a:solidFill>
                <a:latin typeface="Roboto" panose="02000000000000000000" pitchFamily="2" charset="0"/>
                <a:ea typeface="Roboto" panose="02000000000000000000" pitchFamily="2" charset="0"/>
              </a:rPr>
              <a:t>1.CHIA </a:t>
            </a:r>
            <a:r>
              <a:rPr lang="en-US" altLang="zh-CN" sz="3200" b="1">
                <a:solidFill>
                  <a:srgbClr val="002060"/>
                </a:solidFill>
                <a:latin typeface="Roboto" panose="02000000000000000000" pitchFamily="2" charset="0"/>
                <a:ea typeface="Roboto" panose="02000000000000000000" pitchFamily="2" charset="0"/>
              </a:rPr>
              <a:t>SẺ VÍ DỤ VỀ NƯỚC </a:t>
            </a:r>
            <a:r>
              <a:rPr lang="en-US" altLang="zh-CN" sz="3200" b="1" dirty="0">
                <a:solidFill>
                  <a:srgbClr val="002060"/>
                </a:solidFill>
                <a:latin typeface="Roboto" panose="02000000000000000000" pitchFamily="2" charset="0"/>
                <a:ea typeface="Roboto" panose="02000000000000000000" pitchFamily="2" charset="0"/>
              </a:rPr>
              <a:t>TRONG CUỘC SỐNG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Rectangle: Rounded Corners 10">
            <a:extLst>
              <a:ext uri="{FF2B5EF4-FFF2-40B4-BE49-F238E27FC236}">
                <a16:creationId xmlns:a16="http://schemas.microsoft.com/office/drawing/2014/main" id="{D8F1364A-1A17-7B63-58D7-2740B4809FF5}"/>
              </a:ext>
            </a:extLst>
          </p:cNvPr>
          <p:cNvSpPr/>
          <p:nvPr/>
        </p:nvSpPr>
        <p:spPr>
          <a:xfrm>
            <a:off x="1676400" y="4258911"/>
            <a:ext cx="3916679" cy="235368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CAD6F12-3176-868E-6985-39C90C811A9E}"/>
              </a:ext>
            </a:extLst>
          </p:cNvPr>
          <p:cNvSpPr/>
          <p:nvPr/>
        </p:nvSpPr>
        <p:spPr>
          <a:xfrm>
            <a:off x="5958840" y="4258911"/>
            <a:ext cx="3747715" cy="235368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6FA4302-6B47-2956-4E5B-F4E32487E627}"/>
              </a:ext>
            </a:extLst>
          </p:cNvPr>
          <p:cNvSpPr/>
          <p:nvPr/>
        </p:nvSpPr>
        <p:spPr>
          <a:xfrm>
            <a:off x="1722120" y="1575072"/>
            <a:ext cx="3918021" cy="2228740"/>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C4189A5-CBCA-04D4-A9BC-76EC4469D1FB}"/>
              </a:ext>
            </a:extLst>
          </p:cNvPr>
          <p:cNvSpPr/>
          <p:nvPr/>
        </p:nvSpPr>
        <p:spPr>
          <a:xfrm>
            <a:off x="5989320" y="1575072"/>
            <a:ext cx="3764280" cy="222874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89D102D-4CF5-542F-C012-4EC55EE55728}"/>
              </a:ext>
            </a:extLst>
          </p:cNvPr>
          <p:cNvSpPr txBox="1"/>
          <p:nvPr/>
        </p:nvSpPr>
        <p:spPr>
          <a:xfrm>
            <a:off x="0" y="2071314"/>
            <a:ext cx="2022085" cy="830997"/>
          </a:xfrm>
          <a:prstGeom prst="rect">
            <a:avLst/>
          </a:prstGeom>
          <a:noFill/>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Mưa</a:t>
            </a:r>
          </a:p>
          <a:p>
            <a:pPr lvl="0" algn="ctr">
              <a:defRPr/>
            </a:pPr>
            <a:r>
              <a:rPr lang="en-US" altLang="zh-CN" sz="2400" b="1" smtClean="0">
                <a:solidFill>
                  <a:srgbClr val="002060"/>
                </a:solidFill>
                <a:latin typeface="Roboto" panose="02000000000000000000" pitchFamily="2" charset="0"/>
                <a:ea typeface="Roboto" panose="02000000000000000000" pitchFamily="2" charset="0"/>
              </a:rPr>
              <a:t>(Thể</a:t>
            </a:r>
            <a:r>
              <a:rPr kumimoji="0" lang="en-US" altLang="zh-CN" sz="2400" b="1"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lỏng)</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3B87AB34-486F-8B4B-4098-D5E953157395}"/>
              </a:ext>
            </a:extLst>
          </p:cNvPr>
          <p:cNvSpPr txBox="1"/>
          <p:nvPr/>
        </p:nvSpPr>
        <p:spPr>
          <a:xfrm>
            <a:off x="9788460" y="2169049"/>
            <a:ext cx="2403540" cy="830997"/>
          </a:xfrm>
          <a:prstGeom prst="rect">
            <a:avLst/>
          </a:prstGeom>
          <a:noFill/>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Hơi nước/nước </a:t>
            </a:r>
            <a:r>
              <a:rPr lang="en-US" sz="2400" b="1" smtClean="0">
                <a:solidFill>
                  <a:srgbClr val="002060"/>
                </a:solidFill>
                <a:latin typeface="Roboto" panose="02000000000000000000" pitchFamily="2" charset="0"/>
                <a:ea typeface="Roboto" panose="02000000000000000000" pitchFamily="2" charset="0"/>
              </a:rPr>
              <a:t>(Thể </a:t>
            </a:r>
            <a:r>
              <a:rPr lang="en-US" sz="2400" b="1">
                <a:solidFill>
                  <a:srgbClr val="002060"/>
                </a:solidFill>
                <a:latin typeface="Roboto" panose="02000000000000000000" pitchFamily="2" charset="0"/>
                <a:ea typeface="Roboto" panose="02000000000000000000" pitchFamily="2" charset="0"/>
              </a:rPr>
              <a:t>khí/ lỏng)</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D6A3C059-9444-12B1-7B67-F005D211D967}"/>
              </a:ext>
            </a:extLst>
          </p:cNvPr>
          <p:cNvSpPr txBox="1"/>
          <p:nvPr/>
        </p:nvSpPr>
        <p:spPr>
          <a:xfrm>
            <a:off x="-338273" y="5112762"/>
            <a:ext cx="2624273" cy="830997"/>
          </a:xfrm>
          <a:prstGeom prst="rect">
            <a:avLst/>
          </a:prstGeom>
          <a:noFill/>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Tuyết </a:t>
            </a:r>
            <a:r>
              <a:rPr lang="en-US" sz="2400" b="1" smtClean="0">
                <a:solidFill>
                  <a:srgbClr val="002060"/>
                </a:solidFill>
                <a:latin typeface="Roboto" panose="02000000000000000000" pitchFamily="2" charset="0"/>
                <a:ea typeface="Roboto" panose="02000000000000000000" pitchFamily="2" charset="0"/>
              </a:rPr>
              <a:t/>
            </a:r>
            <a:br>
              <a:rPr lang="en-US" sz="2400" b="1" smtClean="0">
                <a:solidFill>
                  <a:srgbClr val="002060"/>
                </a:solidFill>
                <a:latin typeface="Roboto" panose="02000000000000000000" pitchFamily="2" charset="0"/>
                <a:ea typeface="Roboto" panose="02000000000000000000" pitchFamily="2" charset="0"/>
              </a:rPr>
            </a:br>
            <a:r>
              <a:rPr lang="en-US" sz="2400" b="1" smtClean="0">
                <a:solidFill>
                  <a:srgbClr val="002060"/>
                </a:solidFill>
                <a:latin typeface="Roboto" panose="02000000000000000000" pitchFamily="2" charset="0"/>
                <a:ea typeface="Roboto" panose="02000000000000000000" pitchFamily="2" charset="0"/>
              </a:rPr>
              <a:t>(Thể </a:t>
            </a:r>
            <a:r>
              <a:rPr lang="en-US" sz="2400" b="1">
                <a:solidFill>
                  <a:srgbClr val="002060"/>
                </a:solidFill>
                <a:latin typeface="Roboto" panose="02000000000000000000" pitchFamily="2" charset="0"/>
                <a:ea typeface="Roboto" panose="02000000000000000000" pitchFamily="2" charset="0"/>
              </a:rPr>
              <a:t>rắn)</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A2DAFF70-4B20-1E46-2E93-98B0E81B92E8}"/>
              </a:ext>
            </a:extLst>
          </p:cNvPr>
          <p:cNvSpPr txBox="1"/>
          <p:nvPr/>
        </p:nvSpPr>
        <p:spPr>
          <a:xfrm>
            <a:off x="9556808" y="4687349"/>
            <a:ext cx="2554773" cy="830997"/>
          </a:xfrm>
          <a:prstGeom prst="rect">
            <a:avLst/>
          </a:prstGeom>
          <a:noFill/>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Băng/nước</a:t>
            </a:r>
          </a:p>
          <a:p>
            <a:pPr lvl="0" algn="ctr">
              <a:defRPr/>
            </a:pPr>
            <a:r>
              <a:rPr lang="en-US" altLang="zh-CN" sz="2400" b="1" smtClean="0">
                <a:solidFill>
                  <a:srgbClr val="002060"/>
                </a:solidFill>
                <a:latin typeface="Roboto" panose="02000000000000000000" pitchFamily="2" charset="0"/>
                <a:ea typeface="Roboto" panose="02000000000000000000" pitchFamily="2" charset="0"/>
              </a:rPr>
              <a:t>(Thể</a:t>
            </a:r>
            <a:r>
              <a:rPr kumimoji="0" lang="en-US" altLang="zh-CN" sz="2400" b="1"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rắn/ lỏng)</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189D102D-4CF5-542F-C012-4EC55EE55728}"/>
              </a:ext>
            </a:extLst>
          </p:cNvPr>
          <p:cNvSpPr txBox="1"/>
          <p:nvPr/>
        </p:nvSpPr>
        <p:spPr>
          <a:xfrm>
            <a:off x="1877295" y="660844"/>
            <a:ext cx="9590568" cy="461665"/>
          </a:xfrm>
          <a:prstGeom prst="rect">
            <a:avLst/>
          </a:prstGeom>
          <a:noFill/>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Quan sát các hình và cho biết các </a:t>
            </a:r>
            <a:r>
              <a:rPr lang="en-US" sz="2400" b="1" smtClean="0">
                <a:solidFill>
                  <a:srgbClr val="002060"/>
                </a:solidFill>
                <a:latin typeface="Roboto" panose="02000000000000000000" pitchFamily="2" charset="0"/>
                <a:ea typeface="Roboto" panose="02000000000000000000" pitchFamily="2" charset="0"/>
              </a:rPr>
              <a:t>Thể </a:t>
            </a:r>
            <a:r>
              <a:rPr lang="en-US" sz="2400" b="1">
                <a:solidFill>
                  <a:srgbClr val="002060"/>
                </a:solidFill>
                <a:latin typeface="Roboto" panose="02000000000000000000" pitchFamily="2" charset="0"/>
                <a:ea typeface="Roboto" panose="02000000000000000000" pitchFamily="2" charset="0"/>
              </a:rPr>
              <a:t>của nước trong cuộc sống</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7497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randombar(horizont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animBg="1"/>
      <p:bldP spid="12" grpId="0" animBg="1"/>
      <p:bldP spid="13" grpId="0" animBg="1"/>
      <p:bldP spid="14" grpId="0" animBg="1"/>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0702" y="4507623"/>
            <a:ext cx="1436365" cy="2039707"/>
          </a:xfrm>
          <a:prstGeom prst="rect">
            <a:avLst/>
          </a:prstGeom>
        </p:spPr>
      </p:pic>
      <p:sp>
        <p:nvSpPr>
          <p:cNvPr id="116" name="TextBox 115"/>
          <p:cNvSpPr txBox="1"/>
          <p:nvPr/>
        </p:nvSpPr>
        <p:spPr>
          <a:xfrm>
            <a:off x="5547243" y="4663439"/>
            <a:ext cx="4829496"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Chúng mình cùng làm </a:t>
            </a:r>
            <a:endParaRPr lang="en-US" sz="2400">
              <a:solidFill>
                <a:srgbClr val="002060"/>
              </a:solidFill>
              <a:latin typeface="Roboto" panose="02000000000000000000" pitchFamily="2" charset="0"/>
              <a:ea typeface="Roboto" panose="02000000000000000000" pitchFamily="2" charset="0"/>
            </a:endParaRPr>
          </a:p>
          <a:p>
            <a:pPr lvl="0" algn="ctr">
              <a:defRPr/>
            </a:pPr>
            <a:r>
              <a:rPr lang="vi-VN" sz="2400">
                <a:solidFill>
                  <a:srgbClr val="002060"/>
                </a:solidFill>
                <a:latin typeface="Roboto" panose="02000000000000000000" pitchFamily="2" charset="0"/>
                <a:ea typeface="Roboto" panose="02000000000000000000" pitchFamily="2" charset="0"/>
              </a:rPr>
              <a:t>mô hình vòng tuần hoàn của nước trong tự nhiên để </a:t>
            </a:r>
            <a:r>
              <a:rPr lang="en-US" sz="2400">
                <a:solidFill>
                  <a:srgbClr val="002060"/>
                </a:solidFill>
                <a:latin typeface="Roboto" panose="02000000000000000000" pitchFamily="2" charset="0"/>
                <a:ea typeface="Roboto" panose="02000000000000000000" pitchFamily="2" charset="0"/>
              </a:rPr>
              <a:t>tìm </a:t>
            </a:r>
            <a:r>
              <a:rPr lang="vi-VN" sz="2400">
                <a:solidFill>
                  <a:srgbClr val="002060"/>
                </a:solidFill>
                <a:latin typeface="Roboto" panose="02000000000000000000" pitchFamily="2" charset="0"/>
                <a:ea typeface="Roboto" panose="02000000000000000000" pitchFamily="2" charset="0"/>
              </a:rPr>
              <a:t>hiểu về sự chuyển thể của nước trong tự nhiên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5" name="TextBox 44"/>
          <p:cNvSpPr txBox="1"/>
          <p:nvPr/>
        </p:nvSpPr>
        <p:spPr>
          <a:xfrm>
            <a:off x="853440" y="4050867"/>
            <a:ext cx="10182682" cy="523220"/>
          </a:xfrm>
          <a:prstGeom prst="rect">
            <a:avLst/>
          </a:prstGeom>
          <a:noFill/>
        </p:spPr>
        <p:txBody>
          <a:bodyPr wrap="square" rtlCol="0">
            <a:spAutoFit/>
          </a:bodyPr>
          <a:lstStyle/>
          <a:p>
            <a:pPr lvl="0" algn="ctr">
              <a:defRPr/>
            </a:pPr>
            <a:r>
              <a:rPr lang="en-US" sz="2800" b="1">
                <a:solidFill>
                  <a:srgbClr val="FF0000"/>
                </a:solidFill>
                <a:latin typeface="Roboto" panose="02000000000000000000" pitchFamily="2" charset="0"/>
                <a:ea typeface="Roboto" panose="02000000000000000000" pitchFamily="2" charset="0"/>
              </a:rPr>
              <a:t>Nước có thể chuyển từ dạng này sang dạng khác không?</a:t>
            </a:r>
            <a:endParaRPr kumimoji="0" lang="en-US" altLang="zh-CN"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2082843" y="202998"/>
            <a:ext cx="8666364" cy="1077218"/>
          </a:xfrm>
          <a:prstGeom prst="rect">
            <a:avLst/>
          </a:prstGeom>
          <a:noFill/>
        </p:spPr>
        <p:txBody>
          <a:bodyPr wrap="square" rtlCol="0">
            <a:spAutoFit/>
          </a:bodyPr>
          <a:lstStyle/>
          <a:p>
            <a:pPr lvl="0" algn="ctr">
              <a:defRPr/>
            </a:pPr>
            <a:r>
              <a:rPr lang="en-US" altLang="zh-CN" sz="3200" b="1" smtClean="0">
                <a:solidFill>
                  <a:srgbClr val="002060"/>
                </a:solidFill>
                <a:latin typeface="Roboto" panose="02000000000000000000" pitchFamily="2" charset="0"/>
                <a:ea typeface="Roboto" panose="02000000000000000000" pitchFamily="2" charset="0"/>
              </a:rPr>
              <a:t>1.CHIA </a:t>
            </a:r>
            <a:r>
              <a:rPr lang="en-US" altLang="zh-CN" sz="3200" b="1">
                <a:solidFill>
                  <a:srgbClr val="002060"/>
                </a:solidFill>
                <a:latin typeface="Roboto" panose="02000000000000000000" pitchFamily="2" charset="0"/>
                <a:ea typeface="Roboto" panose="02000000000000000000" pitchFamily="2" charset="0"/>
              </a:rPr>
              <a:t>SẺ VÍ DỤ VỀ NƯỚC </a:t>
            </a:r>
            <a:r>
              <a:rPr lang="en-US" altLang="zh-CN" sz="3200" b="1" dirty="0">
                <a:solidFill>
                  <a:srgbClr val="002060"/>
                </a:solidFill>
                <a:latin typeface="Roboto" panose="02000000000000000000" pitchFamily="2" charset="0"/>
                <a:ea typeface="Roboto" panose="02000000000000000000" pitchFamily="2" charset="0"/>
              </a:rPr>
              <a:t>TRONG CUỘC SỐNG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026" name="Picture 2" descr="https://hoc24.vn/source/KHTN%206/Ch%C6%B0%C6%A1ng%203/1e991-boil.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24070" y="1171358"/>
            <a:ext cx="3549769" cy="27300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bay hơi của nướ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 y="1171358"/>
            <a:ext cx="3275463" cy="27300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làm đá fushima cho ra sản phẩm đá sạ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3840" y="1171358"/>
            <a:ext cx="3596640" cy="273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randombar(horizontal)">
                                      <p:cBhvr>
                                        <p:cTn id="12" dur="500"/>
                                        <p:tgtEl>
                                          <p:spTgt spid="1028"/>
                                        </p:tgtEl>
                                      </p:cBhvr>
                                    </p:animEffect>
                                  </p:childTnLst>
                                </p:cTn>
                              </p:par>
                              <p:par>
                                <p:cTn id="13" presetID="14" presetClass="entr" presetSubtype="1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randombar(horizontal)">
                                      <p:cBhvr>
                                        <p:cTn id="15" dur="500"/>
                                        <p:tgtEl>
                                          <p:spTgt spid="1030"/>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6"/>
                                        </p:tgtEl>
                                        <p:attrNameLst>
                                          <p:attrName>style.visibility</p:attrName>
                                        </p:attrNameLst>
                                      </p:cBhvr>
                                      <p:to>
                                        <p:strVal val="visible"/>
                                      </p:to>
                                    </p:set>
                                    <p:animEffect transition="in" filter="fade">
                                      <p:cBhvr>
                                        <p:cTn id="24" dur="500"/>
                                        <p:tgtEl>
                                          <p:spTgt spid="1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4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0B054E-B6AE-14CB-111F-0FBA1645B82B}"/>
              </a:ext>
            </a:extLst>
          </p:cNvPr>
          <p:cNvSpPr txBox="1"/>
          <p:nvPr/>
        </p:nvSpPr>
        <p:spPr>
          <a:xfrm>
            <a:off x="2450176" y="180276"/>
            <a:ext cx="7291641" cy="584775"/>
          </a:xfrm>
          <a:prstGeom prst="rect">
            <a:avLst/>
          </a:prstGeom>
          <a:noFill/>
        </p:spPr>
        <p:txBody>
          <a:bodyPr wrap="square" rtlCol="0">
            <a:spAutoFit/>
          </a:bodyPr>
          <a:lstStyle/>
          <a:p>
            <a:pPr lvl="0" algn="ctr">
              <a:defRPr/>
            </a:pPr>
            <a:r>
              <a:rPr lang="en-US" altLang="zh-CN" sz="3200" b="1" smtClean="0">
                <a:solidFill>
                  <a:srgbClr val="002060"/>
                </a:solidFill>
                <a:latin typeface="Roboto" panose="02000000000000000000" pitchFamily="2" charset="0"/>
                <a:ea typeface="Roboto" panose="02000000000000000000" pitchFamily="2" charset="0"/>
              </a:rPr>
              <a:t>2.XÁC </a:t>
            </a:r>
            <a:r>
              <a:rPr lang="en-US" altLang="zh-CN" sz="3200" b="1">
                <a:solidFill>
                  <a:srgbClr val="002060"/>
                </a:solidFill>
                <a:latin typeface="Roboto" panose="02000000000000000000" pitchFamily="2" charset="0"/>
                <a:ea typeface="Roboto" panose="02000000000000000000" pitchFamily="2" charset="0"/>
              </a:rPr>
              <a:t>ĐỊNH CÁC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3977851C-5B4D-4AD5-C307-2B5E4CE70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80" y="1676401"/>
            <a:ext cx="3369365" cy="374990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B80DD754-24C5-79FF-FA33-ECF2B66ADC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876" y="1630680"/>
            <a:ext cx="3564404" cy="3760781"/>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B80DD754-24C5-79FF-FA33-ECF2B66ADC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2967" y="1554481"/>
            <a:ext cx="3564404" cy="3824886"/>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E202D27E-6A30-AD2D-47BF-71FDDBF608D3}"/>
              </a:ext>
            </a:extLst>
          </p:cNvPr>
          <p:cNvSpPr txBox="1"/>
          <p:nvPr/>
        </p:nvSpPr>
        <p:spPr>
          <a:xfrm>
            <a:off x="902786" y="988124"/>
            <a:ext cx="2236653" cy="523220"/>
          </a:xfrm>
          <a:prstGeom prst="rect">
            <a:avLst/>
          </a:prstGeom>
          <a:noFill/>
        </p:spPr>
        <p:txBody>
          <a:bodyPr wrap="square" rtlCol="0">
            <a:spAutoFit/>
          </a:bodyPr>
          <a:lstStyle/>
          <a:p>
            <a:pPr lvl="0" algn="ctr">
              <a:defRPr/>
            </a:pPr>
            <a:r>
              <a:rPr lang="en-US" sz="2800" b="1">
                <a:solidFill>
                  <a:srgbClr val="49702E"/>
                </a:solidFill>
                <a:latin typeface="Roboto" panose="02000000000000000000" pitchFamily="2" charset="0"/>
                <a:ea typeface="Roboto" panose="02000000000000000000" pitchFamily="2" charset="0"/>
              </a:rPr>
              <a:t>Thể lỏng</a:t>
            </a:r>
            <a:endParaRPr lang="en-US" altLang="zh-CN" sz="2800" b="1" dirty="0">
              <a:solidFill>
                <a:srgbClr val="49702E"/>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E202D27E-6A30-AD2D-47BF-71FDDBF608D3}"/>
              </a:ext>
            </a:extLst>
          </p:cNvPr>
          <p:cNvSpPr txBox="1"/>
          <p:nvPr/>
        </p:nvSpPr>
        <p:spPr>
          <a:xfrm>
            <a:off x="4678680" y="1014292"/>
            <a:ext cx="2575560" cy="523220"/>
          </a:xfrm>
          <a:prstGeom prst="rect">
            <a:avLst/>
          </a:prstGeom>
          <a:noFill/>
        </p:spPr>
        <p:txBody>
          <a:bodyPr wrap="square" rtlCol="0">
            <a:spAutoFit/>
          </a:bodyPr>
          <a:lstStyle/>
          <a:p>
            <a:pPr lvl="0" algn="ctr">
              <a:defRPr/>
            </a:pPr>
            <a:r>
              <a:rPr lang="en-US" sz="2800" b="1">
                <a:solidFill>
                  <a:srgbClr val="F81C41"/>
                </a:solidFill>
                <a:latin typeface="Roboto" panose="02000000000000000000" pitchFamily="2" charset="0"/>
                <a:ea typeface="Roboto" panose="02000000000000000000" pitchFamily="2" charset="0"/>
              </a:rPr>
              <a:t>Thể khí</a:t>
            </a:r>
            <a:endParaRPr lang="en-US" altLang="zh-CN" sz="2800" b="1" dirty="0">
              <a:solidFill>
                <a:srgbClr val="F81C41"/>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8717280" y="983813"/>
            <a:ext cx="2407920" cy="523220"/>
          </a:xfrm>
          <a:prstGeom prst="rect">
            <a:avLst/>
          </a:prstGeom>
          <a:noFill/>
        </p:spPr>
        <p:txBody>
          <a:bodyPr wrap="square" rtlCol="0">
            <a:spAutoFit/>
          </a:bodyPr>
          <a:lstStyle/>
          <a:p>
            <a:pPr lvl="0" algn="ctr">
              <a:defRPr/>
            </a:pPr>
            <a:r>
              <a:rPr lang="en-US" sz="2800" b="1">
                <a:solidFill>
                  <a:srgbClr val="002060"/>
                </a:solidFill>
                <a:latin typeface="Roboto" panose="02000000000000000000" pitchFamily="2" charset="0"/>
                <a:ea typeface="Roboto" panose="02000000000000000000" pitchFamily="2" charset="0"/>
              </a:rPr>
              <a:t>Thể rắn</a:t>
            </a:r>
            <a:endParaRPr lang="en-US" altLang="zh-CN" sz="2800" b="1"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202D27E-6A30-AD2D-47BF-71FDDBF608D3}"/>
              </a:ext>
            </a:extLst>
          </p:cNvPr>
          <p:cNvSpPr txBox="1"/>
          <p:nvPr/>
        </p:nvSpPr>
        <p:spPr>
          <a:xfrm>
            <a:off x="1171434" y="5486983"/>
            <a:ext cx="1663205" cy="523220"/>
          </a:xfrm>
          <a:prstGeom prst="rect">
            <a:avLst/>
          </a:prstGeom>
          <a:noFill/>
        </p:spPr>
        <p:txBody>
          <a:bodyPr wrap="square" rtlCol="0">
            <a:spAutoFit/>
          </a:bodyPr>
          <a:lstStyle/>
          <a:p>
            <a:pPr lvl="0" algn="ctr">
              <a:defRPr/>
            </a:pPr>
            <a:r>
              <a:rPr lang="en-US" sz="2800" b="1">
                <a:solidFill>
                  <a:srgbClr val="2208E2"/>
                </a:solidFill>
                <a:latin typeface="Roboto" panose="02000000000000000000" pitchFamily="2" charset="0"/>
                <a:ea typeface="Roboto" panose="02000000000000000000" pitchFamily="2" charset="0"/>
              </a:rPr>
              <a:t>Sông</a:t>
            </a:r>
            <a:endParaRPr lang="en-US" altLang="zh-CN" sz="2800" b="1" dirty="0">
              <a:solidFill>
                <a:srgbClr val="2208E2"/>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E202D27E-6A30-AD2D-47BF-71FDDBF608D3}"/>
              </a:ext>
            </a:extLst>
          </p:cNvPr>
          <p:cNvSpPr txBox="1"/>
          <p:nvPr/>
        </p:nvSpPr>
        <p:spPr>
          <a:xfrm>
            <a:off x="4781829" y="5547943"/>
            <a:ext cx="2829735" cy="523220"/>
          </a:xfrm>
          <a:prstGeom prst="rect">
            <a:avLst/>
          </a:prstGeom>
          <a:noFill/>
        </p:spPr>
        <p:txBody>
          <a:bodyPr wrap="square" rtlCol="0">
            <a:spAutoFit/>
          </a:bodyPr>
          <a:lstStyle/>
          <a:p>
            <a:pPr lvl="0" algn="ctr">
              <a:defRPr/>
            </a:pPr>
            <a:r>
              <a:rPr lang="en-US" sz="2800" b="1">
                <a:solidFill>
                  <a:srgbClr val="2208E2"/>
                </a:solidFill>
                <a:latin typeface="Roboto" panose="02000000000000000000" pitchFamily="2" charset="0"/>
                <a:ea typeface="Roboto" panose="02000000000000000000" pitchFamily="2" charset="0"/>
              </a:rPr>
              <a:t>Cốc nước nóng</a:t>
            </a:r>
            <a:endParaRPr lang="en-US" altLang="zh-CN" sz="2800" b="1" dirty="0">
              <a:solidFill>
                <a:srgbClr val="2208E2"/>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E202D27E-6A30-AD2D-47BF-71FDDBF608D3}"/>
              </a:ext>
            </a:extLst>
          </p:cNvPr>
          <p:cNvSpPr txBox="1"/>
          <p:nvPr/>
        </p:nvSpPr>
        <p:spPr>
          <a:xfrm>
            <a:off x="9390026" y="5547943"/>
            <a:ext cx="1407297" cy="523220"/>
          </a:xfrm>
          <a:prstGeom prst="rect">
            <a:avLst/>
          </a:prstGeom>
          <a:noFill/>
        </p:spPr>
        <p:txBody>
          <a:bodyPr wrap="square" rtlCol="0">
            <a:spAutoFit/>
          </a:bodyPr>
          <a:lstStyle/>
          <a:p>
            <a:pPr lvl="0" algn="ctr">
              <a:defRPr/>
            </a:pPr>
            <a:r>
              <a:rPr lang="en-US" altLang="zh-CN" sz="2800" b="1">
                <a:solidFill>
                  <a:srgbClr val="2208E2"/>
                </a:solidFill>
                <a:latin typeface="Roboto" panose="02000000000000000000" pitchFamily="2" charset="0"/>
                <a:ea typeface="Roboto" panose="02000000000000000000" pitchFamily="2" charset="0"/>
              </a:rPr>
              <a:t>Đá viên</a:t>
            </a:r>
            <a:endParaRPr lang="en-US" altLang="zh-CN" sz="2800" b="1" dirty="0">
              <a:solidFill>
                <a:srgbClr val="2208E2"/>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7399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nextCondLst>
                <p:cond evt="onClick" delay="0">
                  <p:tgtEl>
                    <p:spTgt spid="9"/>
                  </p:tgtEl>
                </p:cond>
              </p:nextCondLst>
            </p:seq>
          </p:childTnLst>
        </p:cTn>
      </p:par>
    </p:tnLst>
    <p:bldLst>
      <p:bldP spid="3" grpId="0"/>
      <p:bldP spid="11"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0B054E-B6AE-14CB-111F-0FBA1645B82B}"/>
              </a:ext>
            </a:extLst>
          </p:cNvPr>
          <p:cNvSpPr txBox="1"/>
          <p:nvPr/>
        </p:nvSpPr>
        <p:spPr>
          <a:xfrm>
            <a:off x="2928684" y="244500"/>
            <a:ext cx="8821355" cy="584775"/>
          </a:xfrm>
          <a:prstGeom prst="rect">
            <a:avLst/>
          </a:prstGeom>
          <a:noFill/>
        </p:spPr>
        <p:txBody>
          <a:bodyPr wrap="square" rtlCol="0">
            <a:spAutoFit/>
          </a:bodyPr>
          <a:lstStyle/>
          <a:p>
            <a:pPr lvl="0" algn="ctr">
              <a:defRPr/>
            </a:pPr>
            <a:r>
              <a:rPr lang="en-US" altLang="zh-CN" sz="3200" b="1" smtClean="0">
                <a:solidFill>
                  <a:srgbClr val="002060"/>
                </a:solidFill>
                <a:latin typeface="Roboto" panose="02000000000000000000" pitchFamily="2" charset="0"/>
                <a:ea typeface="Roboto" panose="02000000000000000000" pitchFamily="2" charset="0"/>
              </a:rPr>
              <a:t>3.</a:t>
            </a:r>
            <a:r>
              <a:rPr lang="vi-VN" altLang="zh-CN" sz="3200" b="1" smtClean="0">
                <a:solidFill>
                  <a:srgbClr val="002060"/>
                </a:solidFill>
                <a:latin typeface="Roboto" panose="02000000000000000000" pitchFamily="2" charset="0"/>
                <a:ea typeface="Roboto" panose="02000000000000000000" pitchFamily="2" charset="0"/>
              </a:rPr>
              <a:t>TÌM </a:t>
            </a:r>
            <a:r>
              <a:rPr lang="vi-VN" altLang="zh-CN" sz="3200" b="1">
                <a:solidFill>
                  <a:srgbClr val="002060"/>
                </a:solidFill>
                <a:latin typeface="Roboto" panose="02000000000000000000" pitchFamily="2" charset="0"/>
                <a:ea typeface="Roboto" panose="02000000000000000000" pitchFamily="2" charset="0"/>
              </a:rPr>
              <a:t>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E202D27E-6A30-AD2D-47BF-71FDDBF608D3}"/>
              </a:ext>
            </a:extLst>
          </p:cNvPr>
          <p:cNvSpPr txBox="1"/>
          <p:nvPr/>
        </p:nvSpPr>
        <p:spPr>
          <a:xfrm>
            <a:off x="3718560" y="6027003"/>
            <a:ext cx="3669369" cy="830997"/>
          </a:xfrm>
          <a:prstGeom prst="rect">
            <a:avLst/>
          </a:prstGeom>
          <a:noFill/>
        </p:spPr>
        <p:txBody>
          <a:bodyPr wrap="square" rtlCol="0">
            <a:spAutoFit/>
          </a:bodyPr>
          <a:lstStyle/>
          <a:p>
            <a:pPr lvl="0" algn="ctr">
              <a:defRPr/>
            </a:pPr>
            <a:r>
              <a:rPr lang="en-US" sz="2400" smtClean="0">
                <a:solidFill>
                  <a:srgbClr val="002060"/>
                </a:solidFill>
                <a:latin typeface="Roboto" panose="02000000000000000000" pitchFamily="2" charset="0"/>
                <a:ea typeface="Roboto" panose="02000000000000000000" pitchFamily="2" charset="0"/>
              </a:rPr>
              <a:t>2.</a:t>
            </a:r>
            <a:r>
              <a:rPr lang="vi-VN" sz="2400" smtClean="0">
                <a:solidFill>
                  <a:srgbClr val="002060"/>
                </a:solidFill>
                <a:latin typeface="Roboto" panose="02000000000000000000" pitchFamily="2" charset="0"/>
                <a:ea typeface="Roboto" panose="02000000000000000000" pitchFamily="2" charset="0"/>
              </a:rPr>
              <a:t>Khay </a:t>
            </a:r>
            <a:r>
              <a:rPr lang="vi-VN" sz="2400">
                <a:solidFill>
                  <a:srgbClr val="002060"/>
                </a:solidFill>
                <a:latin typeface="Roboto" panose="02000000000000000000" pitchFamily="2" charset="0"/>
                <a:ea typeface="Roboto" panose="02000000000000000000" pitchFamily="2" charset="0"/>
              </a:rPr>
              <a:t>nước đ</a:t>
            </a:r>
            <a:r>
              <a:rPr lang="en-US" sz="2400">
                <a:solidFill>
                  <a:srgbClr val="002060"/>
                </a:solidFill>
                <a:latin typeface="Roboto" panose="02000000000000000000" pitchFamily="2" charset="0"/>
                <a:ea typeface="Roboto" panose="02000000000000000000" pitchFamily="2" charset="0"/>
              </a:rPr>
              <a:t>á</a:t>
            </a:r>
            <a:r>
              <a:rPr lang="vi-VN" sz="2400">
                <a:solidFill>
                  <a:srgbClr val="002060"/>
                </a:solidFill>
                <a:latin typeface="Roboto" panose="02000000000000000000" pitchFamily="2" charset="0"/>
                <a:ea typeface="Roboto" panose="02000000000000000000" pitchFamily="2" charset="0"/>
              </a:rPr>
              <a:t> để bên ngoài môi trường</a:t>
            </a:r>
          </a:p>
        </p:txBody>
      </p:sp>
      <p:sp>
        <p:nvSpPr>
          <p:cNvPr id="16" name="TextBox 15">
            <a:extLst>
              <a:ext uri="{FF2B5EF4-FFF2-40B4-BE49-F238E27FC236}">
                <a16:creationId xmlns:a16="http://schemas.microsoft.com/office/drawing/2014/main" id="{E202D27E-6A30-AD2D-47BF-71FDDBF608D3}"/>
              </a:ext>
            </a:extLst>
          </p:cNvPr>
          <p:cNvSpPr txBox="1"/>
          <p:nvPr/>
        </p:nvSpPr>
        <p:spPr>
          <a:xfrm>
            <a:off x="9179735" y="2371465"/>
            <a:ext cx="1902627" cy="461665"/>
          </a:xfrm>
          <a:prstGeom prst="rect">
            <a:avLst/>
          </a:prstGeom>
          <a:noFill/>
        </p:spPr>
        <p:txBody>
          <a:bodyPr wrap="square" rtlCol="0">
            <a:spAutoFit/>
          </a:bodyPr>
          <a:lstStyle/>
          <a:p>
            <a:pPr lvl="0" algn="ctr">
              <a:defRPr/>
            </a:pPr>
            <a:r>
              <a:rPr lang="en-US" sz="2400" b="1">
                <a:solidFill>
                  <a:srgbClr val="7030A0"/>
                </a:solidFill>
                <a:latin typeface="Roboto" panose="02000000000000000000" pitchFamily="2" charset="0"/>
                <a:ea typeface="Roboto" panose="02000000000000000000" pitchFamily="2" charset="0"/>
              </a:rPr>
              <a:t>Lỏng</a:t>
            </a:r>
          </a:p>
        </p:txBody>
      </p:sp>
      <p:pic>
        <p:nvPicPr>
          <p:cNvPr id="7" name="Picture 6"/>
          <p:cNvPicPr>
            <a:picLocks noChangeAspect="1"/>
          </p:cNvPicPr>
          <p:nvPr/>
        </p:nvPicPr>
        <p:blipFill>
          <a:blip r:embed="rId4"/>
          <a:stretch>
            <a:fillRect/>
          </a:stretch>
        </p:blipFill>
        <p:spPr>
          <a:xfrm>
            <a:off x="164736" y="1307808"/>
            <a:ext cx="2549488" cy="2258016"/>
          </a:xfrm>
          <a:prstGeom prst="roundRect">
            <a:avLst/>
          </a:prstGeom>
        </p:spPr>
      </p:pic>
      <p:pic>
        <p:nvPicPr>
          <p:cNvPr id="12" name="Picture 11"/>
          <p:cNvPicPr>
            <a:picLocks noChangeAspect="1"/>
          </p:cNvPicPr>
          <p:nvPr/>
        </p:nvPicPr>
        <p:blipFill>
          <a:blip r:embed="rId5"/>
          <a:stretch>
            <a:fillRect/>
          </a:stretch>
        </p:blipFill>
        <p:spPr>
          <a:xfrm>
            <a:off x="2560320" y="3596640"/>
            <a:ext cx="2514600" cy="2468880"/>
          </a:xfrm>
          <a:prstGeom prst="roundRect">
            <a:avLst/>
          </a:prstGeom>
        </p:spPr>
      </p:pic>
      <p:pic>
        <p:nvPicPr>
          <p:cNvPr id="18" name="Picture 17"/>
          <p:cNvPicPr>
            <a:picLocks noChangeAspect="1"/>
          </p:cNvPicPr>
          <p:nvPr/>
        </p:nvPicPr>
        <p:blipFill>
          <a:blip r:embed="rId6"/>
          <a:stretch>
            <a:fillRect/>
          </a:stretch>
        </p:blipFill>
        <p:spPr>
          <a:xfrm>
            <a:off x="5394960" y="3333973"/>
            <a:ext cx="3191500" cy="2670877"/>
          </a:xfrm>
          <a:prstGeom prst="roundRect">
            <a:avLst/>
          </a:prstGeom>
        </p:spPr>
      </p:pic>
      <p:pic>
        <p:nvPicPr>
          <p:cNvPr id="19" name="Picture 18"/>
          <p:cNvPicPr>
            <a:picLocks noChangeAspect="1"/>
          </p:cNvPicPr>
          <p:nvPr/>
        </p:nvPicPr>
        <p:blipFill>
          <a:blip r:embed="rId7"/>
          <a:stretch>
            <a:fillRect/>
          </a:stretch>
        </p:blipFill>
        <p:spPr>
          <a:xfrm>
            <a:off x="8897564" y="2878083"/>
            <a:ext cx="3142492" cy="2517301"/>
          </a:xfrm>
          <a:prstGeom prst="roundRect">
            <a:avLst/>
          </a:prstGeom>
        </p:spPr>
      </p:pic>
      <p:sp>
        <p:nvSpPr>
          <p:cNvPr id="22" name="TextBox 21">
            <a:extLst>
              <a:ext uri="{FF2B5EF4-FFF2-40B4-BE49-F238E27FC236}">
                <a16:creationId xmlns:a16="http://schemas.microsoft.com/office/drawing/2014/main" id="{E202D27E-6A30-AD2D-47BF-71FDDBF608D3}"/>
              </a:ext>
            </a:extLst>
          </p:cNvPr>
          <p:cNvSpPr txBox="1"/>
          <p:nvPr/>
        </p:nvSpPr>
        <p:spPr>
          <a:xfrm>
            <a:off x="0" y="3920311"/>
            <a:ext cx="2529840" cy="1569660"/>
          </a:xfrm>
          <a:prstGeom prst="rect">
            <a:avLst/>
          </a:prstGeom>
          <a:noFill/>
        </p:spPr>
        <p:txBody>
          <a:bodyPr wrap="square" rtlCol="0">
            <a:spAutoFit/>
          </a:bodyPr>
          <a:lstStyle/>
          <a:p>
            <a:pPr lvl="0">
              <a:defRPr/>
            </a:pPr>
            <a:r>
              <a:rPr lang="en-US" sz="2400" smtClean="0">
                <a:solidFill>
                  <a:srgbClr val="002060"/>
                </a:solidFill>
                <a:latin typeface="Roboto" panose="02000000000000000000" pitchFamily="2" charset="0"/>
                <a:ea typeface="Roboto" panose="02000000000000000000" pitchFamily="2" charset="0"/>
              </a:rPr>
              <a:t>1.</a:t>
            </a:r>
            <a:r>
              <a:rPr lang="vi-VN" sz="2400" smtClean="0">
                <a:solidFill>
                  <a:srgbClr val="002060"/>
                </a:solidFill>
                <a:latin typeface="Roboto" panose="02000000000000000000" pitchFamily="2" charset="0"/>
                <a:ea typeface="Roboto" panose="02000000000000000000" pitchFamily="2" charset="0"/>
              </a:rPr>
              <a:t>Đặt </a:t>
            </a:r>
            <a:r>
              <a:rPr lang="vi-VN" sz="2400">
                <a:solidFill>
                  <a:srgbClr val="002060"/>
                </a:solidFill>
                <a:latin typeface="Roboto" panose="02000000000000000000" pitchFamily="2" charset="0"/>
                <a:ea typeface="Roboto" panose="02000000000000000000" pitchFamily="2" charset="0"/>
              </a:rPr>
              <a:t>khay nước vào ngăn đá tủ </a:t>
            </a:r>
            <a:r>
              <a:rPr lang="vi-VN" sz="2400" smtClean="0">
                <a:solidFill>
                  <a:srgbClr val="002060"/>
                </a:solidFill>
                <a:latin typeface="Roboto" panose="02000000000000000000" pitchFamily="2" charset="0"/>
                <a:ea typeface="Roboto" panose="02000000000000000000" pitchFamily="2" charset="0"/>
              </a:rPr>
              <a:t>lạnh</a:t>
            </a:r>
            <a:r>
              <a:rPr lang="en-US" sz="2400" smtClean="0">
                <a:solidFill>
                  <a:srgbClr val="002060"/>
                </a:solidFill>
                <a:latin typeface="Roboto" panose="02000000000000000000" pitchFamily="2" charset="0"/>
                <a:ea typeface="Roboto" panose="02000000000000000000" pitchFamily="2" charset="0"/>
              </a:rPr>
              <a:t>.</a:t>
            </a:r>
            <a:r>
              <a:rPr lang="vi-VN" sz="2400" smtClean="0">
                <a:solidFill>
                  <a:srgbClr val="002060"/>
                </a:solidFill>
                <a:latin typeface="Roboto" panose="02000000000000000000" pitchFamily="2" charset="0"/>
                <a:ea typeface="Roboto" panose="02000000000000000000" pitchFamily="2" charset="0"/>
              </a:rPr>
              <a:t>Sau </a:t>
            </a:r>
            <a:r>
              <a:rPr lang="vi-VN" sz="2400">
                <a:solidFill>
                  <a:srgbClr val="002060"/>
                </a:solidFill>
                <a:latin typeface="Roboto" panose="02000000000000000000" pitchFamily="2" charset="0"/>
                <a:ea typeface="Roboto" panose="02000000000000000000" pitchFamily="2" charset="0"/>
              </a:rPr>
              <a:t>vài giờ, lấy khay nước ra</a:t>
            </a:r>
          </a:p>
        </p:txBody>
      </p:sp>
      <p:sp>
        <p:nvSpPr>
          <p:cNvPr id="23" name="TextBox 22">
            <a:extLst>
              <a:ext uri="{FF2B5EF4-FFF2-40B4-BE49-F238E27FC236}">
                <a16:creationId xmlns:a16="http://schemas.microsoft.com/office/drawing/2014/main" id="{E202D27E-6A30-AD2D-47BF-71FDDBF608D3}"/>
              </a:ext>
            </a:extLst>
          </p:cNvPr>
          <p:cNvSpPr txBox="1"/>
          <p:nvPr/>
        </p:nvSpPr>
        <p:spPr>
          <a:xfrm>
            <a:off x="9019715" y="5389644"/>
            <a:ext cx="3048532" cy="1569660"/>
          </a:xfrm>
          <a:prstGeom prst="rect">
            <a:avLst/>
          </a:prstGeom>
          <a:noFill/>
        </p:spPr>
        <p:txBody>
          <a:bodyPr wrap="square" rtlCol="0">
            <a:spAutoFit/>
          </a:bodyPr>
          <a:lstStyle/>
          <a:p>
            <a:pPr lvl="0" algn="ctr">
              <a:defRPr/>
            </a:pPr>
            <a:r>
              <a:rPr lang="en-US" sz="2400" smtClean="0">
                <a:solidFill>
                  <a:srgbClr val="002060"/>
                </a:solidFill>
                <a:latin typeface="Roboto" panose="02000000000000000000" pitchFamily="2" charset="0"/>
                <a:ea typeface="Roboto" panose="02000000000000000000" pitchFamily="2" charset="0"/>
              </a:rPr>
              <a:t>3.</a:t>
            </a:r>
            <a:r>
              <a:rPr lang="vi-VN" sz="2400" smtClean="0">
                <a:solidFill>
                  <a:srgbClr val="002060"/>
                </a:solidFill>
                <a:latin typeface="Roboto" panose="02000000000000000000" pitchFamily="2" charset="0"/>
                <a:ea typeface="Roboto" panose="02000000000000000000" pitchFamily="2" charset="0"/>
              </a:rPr>
              <a:t>Khay </a:t>
            </a:r>
            <a:r>
              <a:rPr lang="vi-VN" sz="2400">
                <a:solidFill>
                  <a:srgbClr val="002060"/>
                </a:solidFill>
                <a:latin typeface="Roboto" panose="02000000000000000000" pitchFamily="2" charset="0"/>
                <a:ea typeface="Roboto" panose="02000000000000000000" pitchFamily="2" charset="0"/>
              </a:rPr>
              <a:t>nước đá để bên ngoài môi trường sau thời gian dài</a:t>
            </a:r>
          </a:p>
        </p:txBody>
      </p:sp>
      <p:sp>
        <p:nvSpPr>
          <p:cNvPr id="24" name="TextBox 23">
            <a:extLst>
              <a:ext uri="{FF2B5EF4-FFF2-40B4-BE49-F238E27FC236}">
                <a16:creationId xmlns:a16="http://schemas.microsoft.com/office/drawing/2014/main" id="{E202D27E-6A30-AD2D-47BF-71FDDBF608D3}"/>
              </a:ext>
            </a:extLst>
          </p:cNvPr>
          <p:cNvSpPr txBox="1"/>
          <p:nvPr/>
        </p:nvSpPr>
        <p:spPr>
          <a:xfrm>
            <a:off x="3139440" y="775615"/>
            <a:ext cx="7610015" cy="523220"/>
          </a:xfrm>
          <a:prstGeom prst="rect">
            <a:avLst/>
          </a:prstGeom>
          <a:noFill/>
        </p:spPr>
        <p:txBody>
          <a:bodyPr wrap="square" rtlCol="0">
            <a:spAutoFit/>
          </a:bodyPr>
          <a:lstStyle/>
          <a:p>
            <a:pPr lvl="0" algn="ctr">
              <a:defRPr/>
            </a:pPr>
            <a:r>
              <a:rPr lang="en-US" sz="2800">
                <a:solidFill>
                  <a:srgbClr val="002060"/>
                </a:solidFill>
                <a:latin typeface="Roboto" panose="02000000000000000000" pitchFamily="2" charset="0"/>
                <a:ea typeface="Roboto" panose="02000000000000000000" pitchFamily="2" charset="0"/>
              </a:rPr>
              <a:t>Gọi tên các thể của nước trong các hình sau</a:t>
            </a:r>
            <a:endParaRPr lang="vi-VN" sz="2800">
              <a:solidFill>
                <a:srgbClr val="002060"/>
              </a:solidFill>
              <a:latin typeface="Roboto" panose="02000000000000000000" pitchFamily="2" charset="0"/>
              <a:ea typeface="Roboto" panose="02000000000000000000" pitchFamily="2" charset="0"/>
            </a:endParaRPr>
          </a:p>
        </p:txBody>
      </p:sp>
      <p:sp>
        <p:nvSpPr>
          <p:cNvPr id="25" name="Oval 24"/>
          <p:cNvSpPr/>
          <p:nvPr/>
        </p:nvSpPr>
        <p:spPr>
          <a:xfrm>
            <a:off x="276663" y="1294380"/>
            <a:ext cx="486547" cy="486547"/>
          </a:xfrm>
          <a:prstGeom prst="ellipse">
            <a:avLst/>
          </a:prstGeom>
          <a:solidFill>
            <a:srgbClr val="6F4E3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26" name="Oval 25"/>
          <p:cNvSpPr/>
          <p:nvPr/>
        </p:nvSpPr>
        <p:spPr>
          <a:xfrm>
            <a:off x="2760525" y="3616981"/>
            <a:ext cx="486547" cy="486547"/>
          </a:xfrm>
          <a:prstGeom prst="ellipse">
            <a:avLst/>
          </a:prstGeom>
          <a:solidFill>
            <a:srgbClr val="6F4E3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27" name="Oval 26"/>
          <p:cNvSpPr/>
          <p:nvPr/>
        </p:nvSpPr>
        <p:spPr>
          <a:xfrm>
            <a:off x="5523269" y="3414853"/>
            <a:ext cx="486547" cy="486547"/>
          </a:xfrm>
          <a:prstGeom prst="ellipse">
            <a:avLst/>
          </a:prstGeom>
          <a:solidFill>
            <a:srgbClr val="6F4E3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29" name="Arc 28"/>
          <p:cNvSpPr/>
          <p:nvPr/>
        </p:nvSpPr>
        <p:spPr>
          <a:xfrm rot="3127159" flipV="1">
            <a:off x="797477" y="2437326"/>
            <a:ext cx="3278899" cy="1221587"/>
          </a:xfrm>
          <a:prstGeom prst="arc">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18060397">
            <a:off x="7090371" y="3584558"/>
            <a:ext cx="3196576" cy="2512692"/>
          </a:xfrm>
          <a:prstGeom prst="arc">
            <a:avLst>
              <a:gd name="adj1" fmla="val 16200000"/>
              <a:gd name="adj2" fmla="val 105747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E202D27E-6A30-AD2D-47BF-71FDDBF608D3}"/>
              </a:ext>
            </a:extLst>
          </p:cNvPr>
          <p:cNvSpPr txBox="1"/>
          <p:nvPr/>
        </p:nvSpPr>
        <p:spPr>
          <a:xfrm>
            <a:off x="5379720" y="2769791"/>
            <a:ext cx="2992458" cy="461665"/>
          </a:xfrm>
          <a:prstGeom prst="rect">
            <a:avLst/>
          </a:prstGeom>
          <a:noFill/>
        </p:spPr>
        <p:txBody>
          <a:bodyPr wrap="square" rtlCol="0">
            <a:spAutoFit/>
          </a:bodyPr>
          <a:lstStyle/>
          <a:p>
            <a:pPr lvl="0" algn="ctr">
              <a:defRPr/>
            </a:pPr>
            <a:r>
              <a:rPr lang="en-US" sz="2400" b="1" smtClean="0">
                <a:solidFill>
                  <a:srgbClr val="7030A0"/>
                </a:solidFill>
                <a:latin typeface="Roboto" panose="02000000000000000000" pitchFamily="2" charset="0"/>
                <a:ea typeface="Roboto" panose="02000000000000000000" pitchFamily="2" charset="0"/>
              </a:rPr>
              <a:t>Thể lỏng </a:t>
            </a:r>
            <a:r>
              <a:rPr lang="en-US" sz="2400" b="1">
                <a:solidFill>
                  <a:srgbClr val="7030A0"/>
                </a:solidFill>
                <a:latin typeface="Roboto" panose="02000000000000000000" pitchFamily="2" charset="0"/>
                <a:ea typeface="Roboto" panose="02000000000000000000" pitchFamily="2" charset="0"/>
              </a:rPr>
              <a:t>và rắn</a:t>
            </a:r>
          </a:p>
        </p:txBody>
      </p:sp>
      <p:sp>
        <p:nvSpPr>
          <p:cNvPr id="21" name="TextBox 20">
            <a:extLst>
              <a:ext uri="{FF2B5EF4-FFF2-40B4-BE49-F238E27FC236}">
                <a16:creationId xmlns:a16="http://schemas.microsoft.com/office/drawing/2014/main" id="{E202D27E-6A30-AD2D-47BF-71FDDBF608D3}"/>
              </a:ext>
            </a:extLst>
          </p:cNvPr>
          <p:cNvSpPr txBox="1"/>
          <p:nvPr/>
        </p:nvSpPr>
        <p:spPr>
          <a:xfrm>
            <a:off x="2907713" y="3199010"/>
            <a:ext cx="1847850" cy="461665"/>
          </a:xfrm>
          <a:prstGeom prst="rect">
            <a:avLst/>
          </a:prstGeom>
          <a:noFill/>
        </p:spPr>
        <p:txBody>
          <a:bodyPr wrap="square" rtlCol="0">
            <a:spAutoFit/>
          </a:bodyPr>
          <a:lstStyle/>
          <a:p>
            <a:pPr lvl="0" algn="ctr">
              <a:defRPr/>
            </a:pPr>
            <a:r>
              <a:rPr lang="en-US" sz="2400" b="1" smtClean="0">
                <a:solidFill>
                  <a:srgbClr val="7030A0"/>
                </a:solidFill>
                <a:latin typeface="Roboto" panose="02000000000000000000" pitchFamily="2" charset="0"/>
                <a:ea typeface="Roboto" panose="02000000000000000000" pitchFamily="2" charset="0"/>
              </a:rPr>
              <a:t>Thể rắn</a:t>
            </a:r>
            <a:endParaRPr lang="en-US" sz="2400" b="1">
              <a:solidFill>
                <a:srgbClr val="7030A0"/>
              </a:solidFill>
              <a:latin typeface="Roboto" panose="02000000000000000000" pitchFamily="2" charset="0"/>
              <a:ea typeface="Roboto" panose="02000000000000000000" pitchFamily="2" charset="0"/>
            </a:endParaRPr>
          </a:p>
        </p:txBody>
      </p:sp>
      <p:sp>
        <p:nvSpPr>
          <p:cNvPr id="28" name="Arc 27"/>
          <p:cNvSpPr/>
          <p:nvPr/>
        </p:nvSpPr>
        <p:spPr>
          <a:xfrm rot="3127159" flipV="1">
            <a:off x="3368871" y="3140728"/>
            <a:ext cx="3567797" cy="1699861"/>
          </a:xfrm>
          <a:prstGeom prst="arc">
            <a:avLst>
              <a:gd name="adj1" fmla="val 16200000"/>
              <a:gd name="adj2" fmla="val 54265"/>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E202D27E-6A30-AD2D-47BF-71FDDBF608D3}"/>
              </a:ext>
            </a:extLst>
          </p:cNvPr>
          <p:cNvSpPr txBox="1"/>
          <p:nvPr/>
        </p:nvSpPr>
        <p:spPr>
          <a:xfrm>
            <a:off x="523415" y="756025"/>
            <a:ext cx="1902627" cy="461665"/>
          </a:xfrm>
          <a:prstGeom prst="rect">
            <a:avLst/>
          </a:prstGeom>
          <a:noFill/>
        </p:spPr>
        <p:txBody>
          <a:bodyPr wrap="square" rtlCol="0">
            <a:spAutoFit/>
          </a:bodyPr>
          <a:lstStyle/>
          <a:p>
            <a:pPr lvl="0" algn="ctr">
              <a:defRPr/>
            </a:pPr>
            <a:r>
              <a:rPr lang="en-US" sz="2400" b="1">
                <a:solidFill>
                  <a:srgbClr val="7030A0"/>
                </a:solidFill>
                <a:latin typeface="Roboto" panose="02000000000000000000" pitchFamily="2" charset="0"/>
                <a:ea typeface="Roboto" panose="02000000000000000000" pitchFamily="2" charset="0"/>
              </a:rPr>
              <a:t>Lỏng</a:t>
            </a:r>
          </a:p>
        </p:txBody>
      </p:sp>
      <p:sp>
        <p:nvSpPr>
          <p:cNvPr id="32" name="Oval 31"/>
          <p:cNvSpPr/>
          <p:nvPr/>
        </p:nvSpPr>
        <p:spPr>
          <a:xfrm>
            <a:off x="9074189" y="2911933"/>
            <a:ext cx="486547" cy="486547"/>
          </a:xfrm>
          <a:prstGeom prst="ellipse">
            <a:avLst/>
          </a:prstGeom>
          <a:solidFill>
            <a:srgbClr val="6F4E3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Roboto Black" panose="02000000000000000000" pitchFamily="2" charset="0"/>
                <a:ea typeface="Roboto Black" panose="02000000000000000000" pitchFamily="2" charset="0"/>
              </a:rPr>
              <a:t>4</a:t>
            </a:r>
            <a:endParaRPr lang="en-US" sz="240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52791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ox(i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ox(i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amond(in)">
                                      <p:cBhvr>
                                        <p:cTn id="32" dur="2000"/>
                                        <p:tgtEl>
                                          <p:spTgt spid="22"/>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amond(in)">
                                      <p:cBhvr>
                                        <p:cTn id="35" dur="2000"/>
                                        <p:tgtEl>
                                          <p:spTgt spid="29"/>
                                        </p:tgtEl>
                                      </p:cBhvr>
                                    </p:animEffect>
                                  </p:childTnLst>
                                </p:cTn>
                              </p:par>
                              <p:par>
                                <p:cTn id="36" presetID="8" presetClass="entr" presetSubtype="16"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amond(in)">
                                      <p:cBhvr>
                                        <p:cTn id="38" dur="2000"/>
                                        <p:tgtEl>
                                          <p:spTgt spid="12"/>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diamond(in)">
                                      <p:cBhvr>
                                        <p:cTn id="41" dur="2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1000" fill="hold"/>
                                        <p:tgtEl>
                                          <p:spTgt spid="21"/>
                                        </p:tgtEl>
                                        <p:attrNameLst>
                                          <p:attrName>ppt_w</p:attrName>
                                        </p:attrNameLst>
                                      </p:cBhvr>
                                      <p:tavLst>
                                        <p:tav tm="0">
                                          <p:val>
                                            <p:fltVal val="0"/>
                                          </p:val>
                                        </p:tav>
                                        <p:tav tm="100000">
                                          <p:val>
                                            <p:strVal val="#ppt_w"/>
                                          </p:val>
                                        </p:tav>
                                      </p:tavLst>
                                    </p:anim>
                                    <p:anim calcmode="lin" valueType="num">
                                      <p:cBhvr>
                                        <p:cTn id="47" dur="1000" fill="hold"/>
                                        <p:tgtEl>
                                          <p:spTgt spid="21"/>
                                        </p:tgtEl>
                                        <p:attrNameLst>
                                          <p:attrName>ppt_h</p:attrName>
                                        </p:attrNameLst>
                                      </p:cBhvr>
                                      <p:tavLst>
                                        <p:tav tm="0">
                                          <p:val>
                                            <p:fltVal val="0"/>
                                          </p:val>
                                        </p:tav>
                                        <p:tav tm="100000">
                                          <p:val>
                                            <p:strVal val="#ppt_h"/>
                                          </p:val>
                                        </p:tav>
                                      </p:tavLst>
                                    </p:anim>
                                    <p:anim calcmode="lin" valueType="num">
                                      <p:cBhvr>
                                        <p:cTn id="48"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animEffect transition="in" filter="fade">
                                      <p:cBhvr>
                                        <p:cTn id="61" dur="500"/>
                                        <p:tgtEl>
                                          <p:spTgt spid="28"/>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500" fill="hold"/>
                                        <p:tgtEl>
                                          <p:spTgt spid="27"/>
                                        </p:tgtEl>
                                        <p:attrNameLst>
                                          <p:attrName>ppt_w</p:attrName>
                                        </p:attrNameLst>
                                      </p:cBhvr>
                                      <p:tavLst>
                                        <p:tav tm="0">
                                          <p:val>
                                            <p:fltVal val="0"/>
                                          </p:val>
                                        </p:tav>
                                        <p:tav tm="100000">
                                          <p:val>
                                            <p:strVal val="#ppt_w"/>
                                          </p:val>
                                        </p:tav>
                                      </p:tavLst>
                                    </p:anim>
                                    <p:anim calcmode="lin" valueType="num">
                                      <p:cBhvr>
                                        <p:cTn id="65" dur="500" fill="hold"/>
                                        <p:tgtEl>
                                          <p:spTgt spid="27"/>
                                        </p:tgtEl>
                                        <p:attrNameLst>
                                          <p:attrName>ppt_h</p:attrName>
                                        </p:attrNameLst>
                                      </p:cBhvr>
                                      <p:tavLst>
                                        <p:tav tm="0">
                                          <p:val>
                                            <p:fltVal val="0"/>
                                          </p:val>
                                        </p:tav>
                                        <p:tav tm="100000">
                                          <p:val>
                                            <p:strVal val="#ppt_h"/>
                                          </p:val>
                                        </p:tav>
                                      </p:tavLst>
                                    </p:anim>
                                    <p:animEffect transition="in" filter="fade">
                                      <p:cBhvr>
                                        <p:cTn id="66" dur="500"/>
                                        <p:tgtEl>
                                          <p:spTgt spid="27"/>
                                        </p:tgtEl>
                                      </p:cBhvr>
                                    </p:animEffect>
                                  </p:childTnLst>
                                </p:cTn>
                              </p:par>
                              <p:par>
                                <p:cTn id="67" presetID="53"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ox(in)">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8" presetClass="entr" presetSubtype="16"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diamond(in)">
                                      <p:cBhvr>
                                        <p:cTn id="81" dur="2000"/>
                                        <p:tgtEl>
                                          <p:spTgt spid="17"/>
                                        </p:tgtEl>
                                      </p:cBhvr>
                                    </p:animEffect>
                                  </p:childTnLst>
                                </p:cTn>
                              </p:par>
                              <p:par>
                                <p:cTn id="82" presetID="8" presetClass="entr" presetSubtype="16"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diamond(in)">
                                      <p:cBhvr>
                                        <p:cTn id="84" dur="2000"/>
                                        <p:tgtEl>
                                          <p:spTgt spid="23"/>
                                        </p:tgtEl>
                                      </p:cBhvr>
                                    </p:animEffect>
                                  </p:childTnLst>
                                </p:cTn>
                              </p:par>
                              <p:par>
                                <p:cTn id="85" presetID="8" presetClass="entr" presetSubtype="16"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diamond(in)">
                                      <p:cBhvr>
                                        <p:cTn id="87" dur="2000"/>
                                        <p:tgtEl>
                                          <p:spTgt spid="19"/>
                                        </p:tgtEl>
                                      </p:cBhvr>
                                    </p:animEffect>
                                  </p:childTnLst>
                                </p:cTn>
                              </p:par>
                              <p:par>
                                <p:cTn id="88" presetID="2" presetClass="entr" presetSubtype="4"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 calcmode="lin" valueType="num">
                                      <p:cBhvr additive="base">
                                        <p:cTn id="90" dur="500" fill="hold"/>
                                        <p:tgtEl>
                                          <p:spTgt spid="32"/>
                                        </p:tgtEl>
                                        <p:attrNameLst>
                                          <p:attrName>ppt_x</p:attrName>
                                        </p:attrNameLst>
                                      </p:cBhvr>
                                      <p:tavLst>
                                        <p:tav tm="0">
                                          <p:val>
                                            <p:strVal val="#ppt_x"/>
                                          </p:val>
                                        </p:tav>
                                        <p:tav tm="100000">
                                          <p:val>
                                            <p:strVal val="#ppt_x"/>
                                          </p:val>
                                        </p:tav>
                                      </p:tavLst>
                                    </p:anim>
                                    <p:anim calcmode="lin" valueType="num">
                                      <p:cBhvr additive="base">
                                        <p:cTn id="9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8" presetClass="entr" presetSubtype="16"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diamond(in)">
                                      <p:cBhvr>
                                        <p:cTn id="9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6" grpId="0"/>
      <p:bldP spid="22" grpId="0"/>
      <p:bldP spid="23" grpId="0"/>
      <p:bldP spid="24" grpId="0"/>
      <p:bldP spid="25" grpId="0" animBg="1"/>
      <p:bldP spid="26" grpId="0" animBg="1"/>
      <p:bldP spid="27" grpId="0" animBg="1"/>
      <p:bldP spid="29" grpId="0" animBg="1"/>
      <p:bldP spid="17" grpId="0" animBg="1"/>
      <p:bldP spid="20" grpId="0"/>
      <p:bldP spid="21" grpId="0"/>
      <p:bldP spid="28" grpId="0" animBg="1"/>
      <p:bldP spid="31" grpId="0"/>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0B054E-B6AE-14CB-111F-0FBA1645B82B}"/>
              </a:ext>
            </a:extLst>
          </p:cNvPr>
          <p:cNvSpPr txBox="1"/>
          <p:nvPr/>
        </p:nvSpPr>
        <p:spPr>
          <a:xfrm>
            <a:off x="2441004" y="331303"/>
            <a:ext cx="8760395" cy="584775"/>
          </a:xfrm>
          <a:prstGeom prst="rect">
            <a:avLst/>
          </a:prstGeom>
          <a:noFill/>
        </p:spPr>
        <p:txBody>
          <a:bodyPr wrap="square" rtlCol="0">
            <a:spAutoFit/>
          </a:bodyPr>
          <a:lstStyle/>
          <a:p>
            <a:pPr lvl="0" algn="ctr">
              <a:defRPr/>
            </a:pPr>
            <a:r>
              <a:rPr lang="en-US" altLang="zh-CN" sz="3200" b="1" smtClean="0">
                <a:solidFill>
                  <a:srgbClr val="002060"/>
                </a:solidFill>
                <a:latin typeface="Roboto" panose="02000000000000000000" pitchFamily="2" charset="0"/>
                <a:ea typeface="Roboto" panose="02000000000000000000" pitchFamily="2" charset="0"/>
              </a:rPr>
              <a:t>3.</a:t>
            </a:r>
            <a:r>
              <a:rPr lang="vi-VN" altLang="zh-CN" sz="3200" b="1" smtClean="0">
                <a:solidFill>
                  <a:srgbClr val="002060"/>
                </a:solidFill>
                <a:latin typeface="Roboto" panose="02000000000000000000" pitchFamily="2" charset="0"/>
                <a:ea typeface="Roboto" panose="02000000000000000000" pitchFamily="2" charset="0"/>
              </a:rPr>
              <a:t>TÌM </a:t>
            </a:r>
            <a:r>
              <a:rPr lang="vi-VN" altLang="zh-CN" sz="3200" b="1">
                <a:solidFill>
                  <a:srgbClr val="002060"/>
                </a:solidFill>
                <a:latin typeface="Roboto" panose="02000000000000000000" pitchFamily="2" charset="0"/>
                <a:ea typeface="Roboto" panose="02000000000000000000" pitchFamily="2" charset="0"/>
              </a:rPr>
              <a:t>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E202D27E-6A30-AD2D-47BF-71FDDBF608D3}"/>
              </a:ext>
            </a:extLst>
          </p:cNvPr>
          <p:cNvSpPr txBox="1"/>
          <p:nvPr/>
        </p:nvSpPr>
        <p:spPr>
          <a:xfrm>
            <a:off x="4806641" y="5643931"/>
            <a:ext cx="2939936"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Nước chuyển từ thể rắn sang thể lỏng</a:t>
            </a:r>
            <a:endParaRPr lang="vi-VN" sz="2400">
              <a:solidFill>
                <a:srgbClr val="002060"/>
              </a:solidFill>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3"/>
          <a:stretch>
            <a:fillRect/>
          </a:stretch>
        </p:blipFill>
        <p:spPr>
          <a:xfrm>
            <a:off x="802433" y="1640302"/>
            <a:ext cx="2540389" cy="1623754"/>
          </a:xfrm>
          <a:prstGeom prst="roundRect">
            <a:avLst/>
          </a:prstGeom>
        </p:spPr>
      </p:pic>
      <p:pic>
        <p:nvPicPr>
          <p:cNvPr id="12" name="Picture 11"/>
          <p:cNvPicPr>
            <a:picLocks noChangeAspect="1"/>
          </p:cNvPicPr>
          <p:nvPr/>
        </p:nvPicPr>
        <p:blipFill>
          <a:blip r:embed="rId4"/>
          <a:stretch>
            <a:fillRect/>
          </a:stretch>
        </p:blipFill>
        <p:spPr>
          <a:xfrm>
            <a:off x="731068" y="3940902"/>
            <a:ext cx="2499788" cy="1584469"/>
          </a:xfrm>
          <a:prstGeom prst="roundRect">
            <a:avLst/>
          </a:prstGeom>
        </p:spPr>
      </p:pic>
      <p:pic>
        <p:nvPicPr>
          <p:cNvPr id="19" name="Picture 18"/>
          <p:cNvPicPr>
            <a:picLocks noChangeAspect="1"/>
          </p:cNvPicPr>
          <p:nvPr/>
        </p:nvPicPr>
        <p:blipFill>
          <a:blip r:embed="rId5"/>
          <a:stretch>
            <a:fillRect/>
          </a:stretch>
        </p:blipFill>
        <p:spPr>
          <a:xfrm>
            <a:off x="5011749" y="4048264"/>
            <a:ext cx="2446650" cy="1623258"/>
          </a:xfrm>
          <a:prstGeom prst="roundRect">
            <a:avLst/>
          </a:prstGeom>
        </p:spPr>
      </p:pic>
      <p:sp>
        <p:nvSpPr>
          <p:cNvPr id="22" name="TextBox 21">
            <a:extLst>
              <a:ext uri="{FF2B5EF4-FFF2-40B4-BE49-F238E27FC236}">
                <a16:creationId xmlns:a16="http://schemas.microsoft.com/office/drawing/2014/main" id="{E202D27E-6A30-AD2D-47BF-71FDDBF608D3}"/>
              </a:ext>
            </a:extLst>
          </p:cNvPr>
          <p:cNvSpPr txBox="1"/>
          <p:nvPr/>
        </p:nvSpPr>
        <p:spPr>
          <a:xfrm>
            <a:off x="731520" y="5447883"/>
            <a:ext cx="3387297"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Nước chuyển từ thể lỏng sang thể rắn</a:t>
            </a:r>
            <a:endParaRPr lang="vi-VN" sz="240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E202D27E-6A30-AD2D-47BF-71FDDBF608D3}"/>
              </a:ext>
            </a:extLst>
          </p:cNvPr>
          <p:cNvSpPr txBox="1"/>
          <p:nvPr/>
        </p:nvSpPr>
        <p:spPr>
          <a:xfrm>
            <a:off x="2461459" y="795227"/>
            <a:ext cx="722389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Mô tả sự thay đổi về thể của nước</a:t>
            </a:r>
          </a:p>
        </p:txBody>
      </p:sp>
      <p:sp>
        <p:nvSpPr>
          <p:cNvPr id="29" name="Arc 28"/>
          <p:cNvSpPr/>
          <p:nvPr/>
        </p:nvSpPr>
        <p:spPr>
          <a:xfrm rot="7284551" flipV="1">
            <a:off x="1901410" y="2913611"/>
            <a:ext cx="1713638" cy="1158398"/>
          </a:xfrm>
          <a:prstGeom prst="arc">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5060924" y="1639713"/>
            <a:ext cx="2499788" cy="1584469"/>
          </a:xfrm>
          <a:prstGeom prst="roundRect">
            <a:avLst/>
          </a:prstGeom>
        </p:spPr>
      </p:pic>
      <p:sp>
        <p:nvSpPr>
          <p:cNvPr id="21" name="Arc 20"/>
          <p:cNvSpPr/>
          <p:nvPr/>
        </p:nvSpPr>
        <p:spPr>
          <a:xfrm rot="7284551" flipV="1">
            <a:off x="6080229" y="2940889"/>
            <a:ext cx="1541477" cy="1021650"/>
          </a:xfrm>
          <a:prstGeom prst="arc">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E202D27E-6A30-AD2D-47BF-71FDDBF608D3}"/>
              </a:ext>
            </a:extLst>
          </p:cNvPr>
          <p:cNvSpPr txBox="1"/>
          <p:nvPr/>
        </p:nvSpPr>
        <p:spPr>
          <a:xfrm>
            <a:off x="254051" y="3423238"/>
            <a:ext cx="1847850"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Đông đặc</a:t>
            </a:r>
          </a:p>
        </p:txBody>
      </p:sp>
      <p:sp>
        <p:nvSpPr>
          <p:cNvPr id="14" name="TextBox 13">
            <a:extLst>
              <a:ext uri="{FF2B5EF4-FFF2-40B4-BE49-F238E27FC236}">
                <a16:creationId xmlns:a16="http://schemas.microsoft.com/office/drawing/2014/main" id="{E202D27E-6A30-AD2D-47BF-71FDDBF608D3}"/>
              </a:ext>
            </a:extLst>
          </p:cNvPr>
          <p:cNvSpPr txBox="1"/>
          <p:nvPr/>
        </p:nvSpPr>
        <p:spPr>
          <a:xfrm>
            <a:off x="4387224" y="3359066"/>
            <a:ext cx="1847850"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Nóng chảy</a:t>
            </a:r>
          </a:p>
        </p:txBody>
      </p:sp>
      <p:sp>
        <p:nvSpPr>
          <p:cNvPr id="15" name="TextBox 14">
            <a:extLst>
              <a:ext uri="{FF2B5EF4-FFF2-40B4-BE49-F238E27FC236}">
                <a16:creationId xmlns:a16="http://schemas.microsoft.com/office/drawing/2014/main" id="{E202D27E-6A30-AD2D-47BF-71FDDBF608D3}"/>
              </a:ext>
            </a:extLst>
          </p:cNvPr>
          <p:cNvSpPr txBox="1"/>
          <p:nvPr/>
        </p:nvSpPr>
        <p:spPr>
          <a:xfrm>
            <a:off x="8603008" y="5476360"/>
            <a:ext cx="2939936"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Nước chuyển từ thể lỏng sang thể hơi</a:t>
            </a:r>
            <a:endParaRPr lang="vi-VN" sz="2400">
              <a:solidFill>
                <a:srgbClr val="002060"/>
              </a:solidFill>
              <a:latin typeface="Roboto" panose="02000000000000000000" pitchFamily="2" charset="0"/>
              <a:ea typeface="Roboto" panose="02000000000000000000" pitchFamily="2" charset="0"/>
            </a:endParaRPr>
          </a:p>
        </p:txBody>
      </p:sp>
      <p:sp>
        <p:nvSpPr>
          <p:cNvPr id="16" name="Rectangle: Rounded Corners 13">
            <a:extLst>
              <a:ext uri="{FF2B5EF4-FFF2-40B4-BE49-F238E27FC236}">
                <a16:creationId xmlns:a16="http://schemas.microsoft.com/office/drawing/2014/main" id="{1C4189A5-CBCA-04D4-A9BC-76EC4469D1FB}"/>
              </a:ext>
            </a:extLst>
          </p:cNvPr>
          <p:cNvSpPr/>
          <p:nvPr/>
        </p:nvSpPr>
        <p:spPr>
          <a:xfrm>
            <a:off x="8561815" y="3083832"/>
            <a:ext cx="2851620" cy="222874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66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par>
                                <p:cTn id="36" presetID="14" presetClass="entr" presetSubtype="1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randombar(horizont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randombar(horizont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randombar(horizontal)">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22" grpId="0"/>
      <p:bldP spid="29" grpId="0" animBg="1"/>
      <p:bldP spid="21" grpId="0" animBg="1"/>
      <p:bldP spid="13" grpId="0"/>
      <p:bldP spid="14" grpId="0"/>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02D27E-6A30-AD2D-47BF-71FDDBF608D3}"/>
              </a:ext>
            </a:extLst>
          </p:cNvPr>
          <p:cNvSpPr txBox="1"/>
          <p:nvPr/>
        </p:nvSpPr>
        <p:spPr>
          <a:xfrm>
            <a:off x="2450179" y="870391"/>
            <a:ext cx="7975969"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Làm thí nghiệm theo hướng dẫn và ghi chép lại hiện tượng xảy ra với thể của nước ở trong cốc</a:t>
            </a:r>
            <a:endParaRPr lang="en-US" altLang="zh-CN" sz="3200" dirty="0">
              <a:solidFill>
                <a:srgbClr val="002060"/>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3977851C-5B4D-4AD5-C307-2B5E4CE70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42" y="2388010"/>
            <a:ext cx="2802391" cy="2724879"/>
          </a:xfrm>
          <a:prstGeom prst="round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B80DD754-24C5-79FF-FA33-ECF2B66AD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5185" y="2338843"/>
            <a:ext cx="2781626" cy="2739205"/>
          </a:xfrm>
          <a:prstGeom prst="round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B80DD754-24C5-79FF-FA33-ECF2B66AD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9165" y="2326748"/>
            <a:ext cx="2617847" cy="2739205"/>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E202D27E-6A30-AD2D-47BF-71FDDBF608D3}"/>
              </a:ext>
            </a:extLst>
          </p:cNvPr>
          <p:cNvSpPr txBox="1"/>
          <p:nvPr/>
        </p:nvSpPr>
        <p:spPr>
          <a:xfrm>
            <a:off x="2294234" y="2589807"/>
            <a:ext cx="1407910"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Bay hơi</a:t>
            </a:r>
            <a:endParaRPr lang="en-US" altLang="zh-CN" sz="3200" dirty="0">
              <a:solidFill>
                <a:schemeClr val="bg1"/>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E202D27E-6A30-AD2D-47BF-71FDDBF608D3}"/>
              </a:ext>
            </a:extLst>
          </p:cNvPr>
          <p:cNvSpPr txBox="1"/>
          <p:nvPr/>
        </p:nvSpPr>
        <p:spPr>
          <a:xfrm>
            <a:off x="9741820" y="2475015"/>
            <a:ext cx="1707113"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Ngưng tụ</a:t>
            </a:r>
            <a:endParaRPr lang="en-US" altLang="zh-CN" sz="3200" dirty="0">
              <a:solidFill>
                <a:schemeClr val="bg1"/>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202D27E-6A30-AD2D-47BF-71FDDBF608D3}"/>
              </a:ext>
            </a:extLst>
          </p:cNvPr>
          <p:cNvSpPr txBox="1"/>
          <p:nvPr/>
        </p:nvSpPr>
        <p:spPr>
          <a:xfrm>
            <a:off x="400348" y="5249770"/>
            <a:ext cx="330179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Đổ nước nóng vào cốc</a:t>
            </a:r>
          </a:p>
        </p:txBody>
      </p:sp>
      <p:sp>
        <p:nvSpPr>
          <p:cNvPr id="16" name="TextBox 15">
            <a:extLst>
              <a:ext uri="{FF2B5EF4-FFF2-40B4-BE49-F238E27FC236}">
                <a16:creationId xmlns:a16="http://schemas.microsoft.com/office/drawing/2014/main" id="{E202D27E-6A30-AD2D-47BF-71FDDBF608D3}"/>
              </a:ext>
            </a:extLst>
          </p:cNvPr>
          <p:cNvSpPr txBox="1"/>
          <p:nvPr/>
        </p:nvSpPr>
        <p:spPr>
          <a:xfrm>
            <a:off x="4781829" y="5249770"/>
            <a:ext cx="2829735"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Úp chiếc đĩa lên cốc nước</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E202D27E-6A30-AD2D-47BF-71FDDBF608D3}"/>
              </a:ext>
            </a:extLst>
          </p:cNvPr>
          <p:cNvSpPr txBox="1"/>
          <p:nvPr/>
        </p:nvSpPr>
        <p:spPr>
          <a:xfrm>
            <a:off x="8209722" y="5210321"/>
            <a:ext cx="3478695"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Sau vài phút nhấc chiếc đĩa ra khỏi cốc nước</a:t>
            </a:r>
            <a:endParaRPr lang="en-US" altLang="zh-CN" sz="3200" dirty="0">
              <a:solidFill>
                <a:srgbClr val="002060"/>
              </a:solidFill>
              <a:latin typeface="Roboto" panose="02000000000000000000" pitchFamily="2" charset="0"/>
              <a:ea typeface="Roboto" panose="02000000000000000000" pitchFamily="2" charset="0"/>
            </a:endParaRPr>
          </a:p>
        </p:txBody>
      </p:sp>
      <p:sp>
        <p:nvSpPr>
          <p:cNvPr id="18" name="Oval 17"/>
          <p:cNvSpPr/>
          <p:nvPr/>
        </p:nvSpPr>
        <p:spPr>
          <a:xfrm>
            <a:off x="2933380" y="4496708"/>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1</a:t>
            </a:r>
          </a:p>
        </p:txBody>
      </p:sp>
      <p:sp>
        <p:nvSpPr>
          <p:cNvPr id="19" name="Oval 18"/>
          <p:cNvSpPr/>
          <p:nvPr/>
        </p:nvSpPr>
        <p:spPr>
          <a:xfrm>
            <a:off x="6904583" y="4434089"/>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2</a:t>
            </a:r>
          </a:p>
        </p:txBody>
      </p:sp>
      <p:sp>
        <p:nvSpPr>
          <p:cNvPr id="20" name="Oval 19"/>
          <p:cNvSpPr/>
          <p:nvPr/>
        </p:nvSpPr>
        <p:spPr>
          <a:xfrm>
            <a:off x="10797323" y="4339193"/>
            <a:ext cx="486547" cy="486547"/>
          </a:xfrm>
          <a:prstGeom prst="ellipse">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3</a:t>
            </a:r>
          </a:p>
        </p:txBody>
      </p:sp>
      <p:sp>
        <p:nvSpPr>
          <p:cNvPr id="21" name="TextBox 20">
            <a:extLst>
              <a:ext uri="{FF2B5EF4-FFF2-40B4-BE49-F238E27FC236}">
                <a16:creationId xmlns:a16="http://schemas.microsoft.com/office/drawing/2014/main" id="{590B054E-B6AE-14CB-111F-0FBA1645B82B}"/>
              </a:ext>
            </a:extLst>
          </p:cNvPr>
          <p:cNvSpPr txBox="1"/>
          <p:nvPr/>
        </p:nvSpPr>
        <p:spPr>
          <a:xfrm>
            <a:off x="2441004" y="331303"/>
            <a:ext cx="8851835" cy="584775"/>
          </a:xfrm>
          <a:prstGeom prst="rect">
            <a:avLst/>
          </a:prstGeom>
          <a:noFill/>
        </p:spPr>
        <p:txBody>
          <a:bodyPr wrap="square" rtlCol="0">
            <a:spAutoFit/>
          </a:bodyPr>
          <a:lstStyle/>
          <a:p>
            <a:pPr lvl="0" algn="ctr">
              <a:defRPr/>
            </a:pPr>
            <a:r>
              <a:rPr lang="en-US" altLang="zh-CN" sz="3200" b="1" smtClean="0">
                <a:solidFill>
                  <a:srgbClr val="002060"/>
                </a:solidFill>
                <a:latin typeface="Roboto" panose="02000000000000000000" pitchFamily="2" charset="0"/>
                <a:ea typeface="Roboto" panose="02000000000000000000" pitchFamily="2" charset="0"/>
              </a:rPr>
              <a:t>3.</a:t>
            </a:r>
            <a:r>
              <a:rPr lang="vi-VN" altLang="zh-CN" sz="3200" b="1" smtClean="0">
                <a:solidFill>
                  <a:srgbClr val="002060"/>
                </a:solidFill>
                <a:latin typeface="Roboto" panose="02000000000000000000" pitchFamily="2" charset="0"/>
                <a:ea typeface="Roboto" panose="02000000000000000000" pitchFamily="2" charset="0"/>
              </a:rPr>
              <a:t>TÌM </a:t>
            </a:r>
            <a:r>
              <a:rPr lang="vi-VN" altLang="zh-CN" sz="3200" b="1">
                <a:solidFill>
                  <a:srgbClr val="002060"/>
                </a:solidFill>
                <a:latin typeface="Roboto" panose="02000000000000000000" pitchFamily="2" charset="0"/>
                <a:ea typeface="Roboto" panose="02000000000000000000" pitchFamily="2" charset="0"/>
              </a:rPr>
              <a:t>HIỂU VỀ SỰ CHUYỂN THỂ CỦA NƯỚC</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6943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14"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p:bldP spid="16" grpId="0"/>
      <p:bldP spid="17" grpId="0"/>
      <p:bldP spid="18" grpId="0" animBg="1"/>
      <p:bldP spid="19" grpId="0" animBg="1"/>
      <p:bldP spid="20" grpId="0" animBg="1"/>
      <p:bldP spid="2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3740</TotalTime>
  <Words>2080</Words>
  <Application>Microsoft Office PowerPoint</Application>
  <PresentationFormat>Widescreen</PresentationFormat>
  <Paragraphs>239</Paragraphs>
  <Slides>33</Slides>
  <Notes>31</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Times New Roman</vt:lpstr>
      <vt:lpstr>Muli</vt:lpstr>
      <vt:lpstr>Arial</vt:lpstr>
      <vt:lpstr>Roboto Black</vt:lpstr>
      <vt:lpstr>Calibri Light</vt:lpstr>
      <vt:lpstr>Calibri</vt:lpstr>
      <vt:lpstr>Wingdings</vt:lpstr>
      <vt:lpstr>Roboto</vt:lpstr>
      <vt:lpstr>.VnAristote</vt:lpstr>
      <vt:lpstr>等线</vt:lpstr>
      <vt:lpstr>1_Office Theme</vt:lpstr>
      <vt:lpstr>2_Office Theme</vt:lpstr>
      <vt:lpstr>PowerPoint Presentation</vt:lpstr>
      <vt:lpstr>Yêu cầu cần đạt: - Phát hiện ra sự chuyển thể của nước, vẽ được sơ đồ, mô tả được sự chuyển thể của nước trong tự nhiên. - Thực hành, thiết kế vận dụng làm được mô hình vòng tuần hoàn của nước trong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sontungdigi@outlook.com</cp:lastModifiedBy>
  <cp:revision>226</cp:revision>
  <dcterms:created xsi:type="dcterms:W3CDTF">2023-04-01T23:44:56Z</dcterms:created>
  <dcterms:modified xsi:type="dcterms:W3CDTF">2025-11-06T06:24:59Z</dcterms:modified>
</cp:coreProperties>
</file>