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7" r:id="rId2"/>
    <p:sldId id="400" r:id="rId3"/>
    <p:sldId id="306" r:id="rId4"/>
    <p:sldId id="347" r:id="rId5"/>
    <p:sldId id="257" r:id="rId6"/>
    <p:sldId id="368" r:id="rId7"/>
    <p:sldId id="369" r:id="rId8"/>
    <p:sldId id="336" r:id="rId9"/>
    <p:sldId id="367" r:id="rId10"/>
    <p:sldId id="350" r:id="rId11"/>
    <p:sldId id="393" r:id="rId12"/>
    <p:sldId id="259" r:id="rId13"/>
    <p:sldId id="349" r:id="rId14"/>
    <p:sldId id="352" r:id="rId15"/>
    <p:sldId id="380" r:id="rId16"/>
    <p:sldId id="351" r:id="rId17"/>
    <p:sldId id="353" r:id="rId18"/>
    <p:sldId id="354" r:id="rId19"/>
    <p:sldId id="381" r:id="rId20"/>
    <p:sldId id="382" r:id="rId21"/>
    <p:sldId id="383" r:id="rId22"/>
    <p:sldId id="384" r:id="rId23"/>
    <p:sldId id="385" r:id="rId24"/>
    <p:sldId id="392" r:id="rId25"/>
    <p:sldId id="373" r:id="rId26"/>
    <p:sldId id="359" r:id="rId27"/>
    <p:sldId id="360" r:id="rId28"/>
    <p:sldId id="377" r:id="rId29"/>
    <p:sldId id="399" r:id="rId30"/>
    <p:sldId id="398" r:id="rId31"/>
    <p:sldId id="396" r:id="rId32"/>
    <p:sldId id="397" r:id="rId33"/>
    <p:sldId id="378" r:id="rId34"/>
  </p:sldIdLst>
  <p:sldSz cx="12192000" cy="6858000"/>
  <p:notesSz cx="6858000" cy="9144000"/>
  <p:defaultTextStyle>
    <a:defPPr>
      <a:defRPr lang="en-US"/>
    </a:defPPr>
    <a:lvl1pPr algn="l" rtl="0" fontAlgn="base">
      <a:spcBef>
        <a:spcPct val="0"/>
      </a:spcBef>
      <a:spcAft>
        <a:spcPct val="0"/>
      </a:spcAft>
      <a:defRPr sz="4000" kern="1200">
        <a:solidFill>
          <a:schemeClr val="tx1"/>
        </a:solidFill>
        <a:latin typeface="Arial" charset="0"/>
        <a:ea typeface="+mn-ea"/>
        <a:cs typeface="Arial" charset="0"/>
      </a:defRPr>
    </a:lvl1pPr>
    <a:lvl2pPr marL="457200" algn="l" rtl="0" fontAlgn="base">
      <a:spcBef>
        <a:spcPct val="0"/>
      </a:spcBef>
      <a:spcAft>
        <a:spcPct val="0"/>
      </a:spcAft>
      <a:defRPr sz="4000" kern="1200">
        <a:solidFill>
          <a:schemeClr val="tx1"/>
        </a:solidFill>
        <a:latin typeface="Arial" charset="0"/>
        <a:ea typeface="+mn-ea"/>
        <a:cs typeface="Arial" charset="0"/>
      </a:defRPr>
    </a:lvl2pPr>
    <a:lvl3pPr marL="914400" algn="l" rtl="0" fontAlgn="base">
      <a:spcBef>
        <a:spcPct val="0"/>
      </a:spcBef>
      <a:spcAft>
        <a:spcPct val="0"/>
      </a:spcAft>
      <a:defRPr sz="4000" kern="1200">
        <a:solidFill>
          <a:schemeClr val="tx1"/>
        </a:solidFill>
        <a:latin typeface="Arial" charset="0"/>
        <a:ea typeface="+mn-ea"/>
        <a:cs typeface="Arial" charset="0"/>
      </a:defRPr>
    </a:lvl3pPr>
    <a:lvl4pPr marL="1371600" algn="l" rtl="0" fontAlgn="base">
      <a:spcBef>
        <a:spcPct val="0"/>
      </a:spcBef>
      <a:spcAft>
        <a:spcPct val="0"/>
      </a:spcAft>
      <a:defRPr sz="4000" kern="1200">
        <a:solidFill>
          <a:schemeClr val="tx1"/>
        </a:solidFill>
        <a:latin typeface="Arial" charset="0"/>
        <a:ea typeface="+mn-ea"/>
        <a:cs typeface="Arial" charset="0"/>
      </a:defRPr>
    </a:lvl4pPr>
    <a:lvl5pPr marL="1828800" algn="l" rtl="0" fontAlgn="base">
      <a:spcBef>
        <a:spcPct val="0"/>
      </a:spcBef>
      <a:spcAft>
        <a:spcPct val="0"/>
      </a:spcAft>
      <a:defRPr sz="4000" kern="1200">
        <a:solidFill>
          <a:schemeClr val="tx1"/>
        </a:solidFill>
        <a:latin typeface="Arial" charset="0"/>
        <a:ea typeface="+mn-ea"/>
        <a:cs typeface="Arial" charset="0"/>
      </a:defRPr>
    </a:lvl5pPr>
    <a:lvl6pPr marL="2286000" algn="l" defTabSz="914400" rtl="0" eaLnBrk="1" latinLnBrk="0" hangingPunct="1">
      <a:defRPr sz="4000" kern="1200">
        <a:solidFill>
          <a:schemeClr val="tx1"/>
        </a:solidFill>
        <a:latin typeface="Arial" charset="0"/>
        <a:ea typeface="+mn-ea"/>
        <a:cs typeface="Arial" charset="0"/>
      </a:defRPr>
    </a:lvl6pPr>
    <a:lvl7pPr marL="2743200" algn="l" defTabSz="914400" rtl="0" eaLnBrk="1" latinLnBrk="0" hangingPunct="1">
      <a:defRPr sz="4000" kern="1200">
        <a:solidFill>
          <a:schemeClr val="tx1"/>
        </a:solidFill>
        <a:latin typeface="Arial" charset="0"/>
        <a:ea typeface="+mn-ea"/>
        <a:cs typeface="Arial" charset="0"/>
      </a:defRPr>
    </a:lvl7pPr>
    <a:lvl8pPr marL="3200400" algn="l" defTabSz="914400" rtl="0" eaLnBrk="1" latinLnBrk="0" hangingPunct="1">
      <a:defRPr sz="4000" kern="1200">
        <a:solidFill>
          <a:schemeClr val="tx1"/>
        </a:solidFill>
        <a:latin typeface="Arial" charset="0"/>
        <a:ea typeface="+mn-ea"/>
        <a:cs typeface="Arial" charset="0"/>
      </a:defRPr>
    </a:lvl8pPr>
    <a:lvl9pPr marL="3657600" algn="l" defTabSz="914400" rtl="0" eaLnBrk="1" latinLnBrk="0" hangingPunct="1">
      <a:defRPr sz="4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D93"/>
    <a:srgbClr val="66FFFF"/>
    <a:srgbClr val="FFFF99"/>
    <a:srgbClr val="FFFFCC"/>
    <a:srgbClr val="D4FC0C"/>
    <a:srgbClr val="FF3300"/>
    <a:srgbClr val="D0EF1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8" d="100"/>
          <a:sy n="68" d="100"/>
        </p:scale>
        <p:origin x="57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757EB53-B0F1-4894-8B82-404B239784E5}" type="datetimeFigureOut">
              <a:rPr lang="en-US"/>
              <a:pPr>
                <a:defRPr/>
              </a:pPr>
              <a:t>11/6/2025</a:t>
            </a:fld>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E10606-B3DE-46E1-AC2A-73EB2D2EB896}" type="slidenum">
              <a:rPr lang="en-US"/>
              <a:pPr>
                <a:defRPr/>
              </a:pPr>
              <a:t>‹#›</a:t>
            </a:fld>
            <a:endParaRPr lang="en-US"/>
          </a:p>
        </p:txBody>
      </p:sp>
    </p:spTree>
    <p:extLst>
      <p:ext uri="{BB962C8B-B14F-4D97-AF65-F5344CB8AC3E}">
        <p14:creationId xmlns:p14="http://schemas.microsoft.com/office/powerpoint/2010/main" val="1646642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B39CE287-F180-4730-BC8E-C468F69E4E32}" type="datetimeFigureOut">
              <a:rPr lang="en-US"/>
              <a:pPr>
                <a:defRPr/>
              </a:pPr>
              <a:t>11/6/2025</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A2BBC050-EA85-411B-BD03-22FB85E285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3649B9C5-79E7-4204-89D3-82D46B5A9C30}" type="datetimeFigureOut">
              <a:rPr lang="en-US"/>
              <a:pPr>
                <a:defRPr/>
              </a:pPr>
              <a:t>11/6/2025</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5EC72106-5801-4C34-B92D-58123F1CD2D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15DED96D-1FD5-4BDB-B675-C5A2AB64CFD8}" type="datetimeFigureOut">
              <a:rPr lang="en-US"/>
              <a:pPr>
                <a:defRPr/>
              </a:pPr>
              <a:t>11/6/2025</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96E52905-0F30-4FA7-82E2-80ED96DCCC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61FBF01B-DA0A-48D9-AF86-B4E7DFB9B932}" type="datetimeFigureOut">
              <a:rPr lang="en-US"/>
              <a:pPr>
                <a:defRPr/>
              </a:pPr>
              <a:t>11/6/2025</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7A799F03-69B3-4384-B79E-5DB0344B4B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1AA419F4-FCCA-4277-9CBE-90875330A445}" type="datetimeFigureOut">
              <a:rPr lang="en-US"/>
              <a:pPr>
                <a:defRPr/>
              </a:pPr>
              <a:t>11/6/2025</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B9D3AEC9-06AC-483C-B47E-BAA70A4F56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910792B3-D730-4D9F-9158-46DB783C7EBA}" type="datetimeFigureOut">
              <a:rPr lang="en-US"/>
              <a:pPr>
                <a:defRPr/>
              </a:pPr>
              <a:t>11/6/2025</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FB500C05-DAA7-4AF9-AF6C-7A565410750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0FB050AF-33B5-4A31-97DB-F34DB33490C2}" type="datetimeFigureOut">
              <a:rPr lang="en-US"/>
              <a:pPr>
                <a:defRPr/>
              </a:pPr>
              <a:t>11/6/2025</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F5762FF1-7017-446C-B698-82BD7EB882E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A17C1B84-5BE0-4FC9-A1A0-3ED5BE2BBAB0}" type="datetimeFigureOut">
              <a:rPr lang="en-US"/>
              <a:pPr>
                <a:defRPr/>
              </a:pPr>
              <a:t>11/6/2025</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4326D7D6-15D5-41D6-B35D-3FA27DE693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D89448BE-6399-4533-90C3-AF13CF228523}" type="datetimeFigureOut">
              <a:rPr lang="en-US"/>
              <a:pPr>
                <a:defRPr/>
              </a:pPr>
              <a:t>11/6/2025</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D766F6F8-6C68-44C2-BE95-B62398FA0D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6C7196B7-1831-4425-BD4F-C5B48ED0D9B0}" type="datetimeFigureOut">
              <a:rPr lang="en-US"/>
              <a:pPr>
                <a:defRPr/>
              </a:pPr>
              <a:t>11/6/2025</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456B9FA8-BCEB-43B5-8DDC-05BA52EE58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4AEC7D5F-DF6D-4993-810E-D0C34B9902BF}" type="datetimeFigureOut">
              <a:rPr lang="en-US"/>
              <a:pPr>
                <a:defRPr/>
              </a:pPr>
              <a:t>11/6/2025</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16D99EF2-4FB5-406C-94C6-30F9DDF5FF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E4A66E-B7FB-4CA1-B565-CC5029BC1915}" type="datetimeFigureOut">
              <a:rPr lang="en-US"/>
              <a:pPr>
                <a:defRPr/>
              </a:pPr>
              <a:t>11/6/2025</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796762E-835D-480E-AAAF-45F31BB29F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2"/>
          <p:cNvSpPr txBox="1">
            <a:spLocks noChangeArrowheads="1"/>
          </p:cNvSpPr>
          <p:nvPr/>
        </p:nvSpPr>
        <p:spPr bwMode="auto">
          <a:xfrm>
            <a:off x="549275" y="576263"/>
            <a:ext cx="10802938" cy="1585912"/>
          </a:xfrm>
          <a:prstGeom prst="rect">
            <a:avLst/>
          </a:prstGeom>
          <a:noFill/>
          <a:ln w="9525">
            <a:noFill/>
            <a:miter lim="800000"/>
            <a:headEnd/>
            <a:tailEnd/>
          </a:ln>
        </p:spPr>
        <p:txBody>
          <a:bodyPr>
            <a:spAutoFit/>
          </a:bodyPr>
          <a:lstStyle/>
          <a:p>
            <a:pPr algn="ctr"/>
            <a:r>
              <a:rPr lang="en-US" b="1">
                <a:solidFill>
                  <a:srgbClr val="0033CC"/>
                </a:solidFill>
                <a:latin typeface="Times New Roman" pitchFamily="18" charset="0"/>
                <a:cs typeface="Times New Roman" pitchFamily="18" charset="0"/>
              </a:rPr>
              <a:t>Bài 3. Thiên nhiên vùng Trung du và miền núi Bắc Bộ ( Tiết 1)</a:t>
            </a:r>
            <a:endParaRPr lang="en-US" b="1">
              <a:solidFill>
                <a:srgbClr val="0033CC"/>
              </a:solidFill>
              <a:latin typeface="Calibri" pitchFamily="34" charset="0"/>
            </a:endParaRPr>
          </a:p>
          <a:p>
            <a:pPr algn="ctr"/>
            <a:endParaRPr lang="en-US" sz="1800" b="1">
              <a:solidFill>
                <a:srgbClr val="0033CC"/>
              </a:solidFill>
            </a:endParaRPr>
          </a:p>
        </p:txBody>
      </p:sp>
      <p:sp>
        <p:nvSpPr>
          <p:cNvPr id="15362" name="Text Box 4"/>
          <p:cNvSpPr txBox="1">
            <a:spLocks noChangeArrowheads="1"/>
          </p:cNvSpPr>
          <p:nvPr/>
        </p:nvSpPr>
        <p:spPr bwMode="auto">
          <a:xfrm>
            <a:off x="1371600" y="2476500"/>
            <a:ext cx="9550400" cy="366713"/>
          </a:xfrm>
          <a:prstGeom prst="rect">
            <a:avLst/>
          </a:prstGeom>
          <a:noFill/>
          <a:ln w="9525">
            <a:noFill/>
            <a:miter lim="800000"/>
            <a:headEnd/>
            <a:tailEnd/>
          </a:ln>
        </p:spPr>
        <p:txBody>
          <a:bodyPr>
            <a:spAutoFit/>
          </a:bodyPr>
          <a:lstStyle/>
          <a:p>
            <a:pPr>
              <a:spcBef>
                <a:spcPct val="50000"/>
              </a:spcBef>
            </a:pPr>
            <a:endParaRPr lang="en-US" sz="1800"/>
          </a:p>
        </p:txBody>
      </p:sp>
      <p:pic>
        <p:nvPicPr>
          <p:cNvPr id="15363" name="Picture 6" descr="bai-3-thien-nhien-vung-trung-du-va-mien-nui-bac-bo"/>
          <p:cNvPicPr>
            <a:picLocks noChangeAspect="1" noChangeArrowheads="1"/>
          </p:cNvPicPr>
          <p:nvPr/>
        </p:nvPicPr>
        <p:blipFill>
          <a:blip r:embed="rId2"/>
          <a:srcRect/>
          <a:stretch>
            <a:fillRect/>
          </a:stretch>
        </p:blipFill>
        <p:spPr bwMode="auto">
          <a:xfrm>
            <a:off x="155575" y="1811338"/>
            <a:ext cx="11747500" cy="488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19175" y="2065338"/>
            <a:ext cx="10969625" cy="3397250"/>
          </a:xfrm>
          <a:prstGeom prst="rect">
            <a:avLst/>
          </a:prstGeom>
          <a:noFill/>
          <a:ln w="9525">
            <a:solidFill>
              <a:srgbClr val="B72D93"/>
            </a:solidFill>
            <a:miter lim="800000"/>
            <a:headEnd/>
            <a:tailEnd/>
          </a:ln>
        </p:spPr>
        <p:txBody>
          <a:bodyPr>
            <a:spAutoFit/>
          </a:bodyPr>
          <a:lstStyle/>
          <a:p>
            <a:r>
              <a:rPr lang="en-US" sz="3600" b="1" dirty="0">
                <a:solidFill>
                  <a:srgbClr val="B72D93"/>
                </a:solidFill>
                <a:latin typeface="Times New Roman" pitchFamily="18" charset="0"/>
                <a:cs typeface="Times New Roman" pitchFamily="18" charset="0"/>
              </a:rPr>
              <a:t>1. </a:t>
            </a:r>
            <a:r>
              <a:rPr lang="en-US" sz="3600" b="1" dirty="0" err="1">
                <a:solidFill>
                  <a:srgbClr val="B72D93"/>
                </a:solidFill>
                <a:latin typeface="Times New Roman" pitchFamily="18" charset="0"/>
                <a:cs typeface="Times New Roman" pitchFamily="18" charset="0"/>
              </a:rPr>
              <a:t>Vị</a:t>
            </a:r>
            <a:r>
              <a:rPr lang="en-US" sz="3600" b="1" dirty="0">
                <a:solidFill>
                  <a:srgbClr val="B72D93"/>
                </a:solidFill>
                <a:latin typeface="Times New Roman" pitchFamily="18" charset="0"/>
                <a:cs typeface="Times New Roman" pitchFamily="18" charset="0"/>
              </a:rPr>
              <a:t> </a:t>
            </a:r>
            <a:r>
              <a:rPr lang="en-US" sz="3600" b="1" dirty="0" err="1">
                <a:solidFill>
                  <a:srgbClr val="B72D93"/>
                </a:solidFill>
                <a:latin typeface="Times New Roman" pitchFamily="18" charset="0"/>
                <a:cs typeface="Times New Roman" pitchFamily="18" charset="0"/>
              </a:rPr>
              <a:t>trí</a:t>
            </a:r>
            <a:r>
              <a:rPr lang="en-US" sz="3600" b="1" dirty="0">
                <a:solidFill>
                  <a:srgbClr val="B72D93"/>
                </a:solidFill>
                <a:latin typeface="Times New Roman" pitchFamily="18" charset="0"/>
                <a:cs typeface="Times New Roman" pitchFamily="18" charset="0"/>
              </a:rPr>
              <a:t> </a:t>
            </a:r>
            <a:r>
              <a:rPr lang="en-US" sz="3600" b="1" dirty="0" err="1">
                <a:solidFill>
                  <a:srgbClr val="B72D93"/>
                </a:solidFill>
                <a:latin typeface="Times New Roman" pitchFamily="18" charset="0"/>
                <a:cs typeface="Times New Roman" pitchFamily="18" charset="0"/>
              </a:rPr>
              <a:t>địa</a:t>
            </a:r>
            <a:r>
              <a:rPr lang="en-US" sz="3600" b="1" dirty="0">
                <a:solidFill>
                  <a:srgbClr val="B72D93"/>
                </a:solidFill>
                <a:latin typeface="Times New Roman" pitchFamily="18" charset="0"/>
                <a:cs typeface="Times New Roman" pitchFamily="18" charset="0"/>
              </a:rPr>
              <a:t> </a:t>
            </a:r>
            <a:r>
              <a:rPr lang="en-US" sz="3600" b="1" dirty="0" err="1">
                <a:solidFill>
                  <a:srgbClr val="B72D93"/>
                </a:solidFill>
                <a:latin typeface="Times New Roman" pitchFamily="18" charset="0"/>
                <a:cs typeface="Times New Roman" pitchFamily="18" charset="0"/>
              </a:rPr>
              <a:t>lí</a:t>
            </a:r>
            <a:r>
              <a:rPr lang="en-US" sz="3600" b="1" dirty="0">
                <a:solidFill>
                  <a:srgbClr val="B72D93"/>
                </a:solidFill>
                <a:latin typeface="Times New Roman" pitchFamily="18" charset="0"/>
                <a:cs typeface="Times New Roman" pitchFamily="18" charset="0"/>
              </a:rPr>
              <a:t>:</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Xác</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định</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vị</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trí</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địa</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lí</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một</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số</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địa</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danh</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tiêu</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biểu</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của</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vùng</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Trung</a:t>
            </a:r>
            <a:r>
              <a:rPr lang="en-US" sz="3600" b="1" dirty="0">
                <a:solidFill>
                  <a:srgbClr val="0033CC"/>
                </a:solidFill>
                <a:latin typeface="Times New Roman" pitchFamily="18" charset="0"/>
                <a:cs typeface="Times New Roman" pitchFamily="18" charset="0"/>
              </a:rPr>
              <a:t> du </a:t>
            </a:r>
            <a:r>
              <a:rPr lang="en-US" sz="3600" b="1" dirty="0" err="1">
                <a:solidFill>
                  <a:srgbClr val="0033CC"/>
                </a:solidFill>
                <a:latin typeface="Times New Roman" pitchFamily="18" charset="0"/>
                <a:cs typeface="Times New Roman" pitchFamily="18" charset="0"/>
              </a:rPr>
              <a:t>và</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miền</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núi</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Bắc</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Bộ</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trên</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bản</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đồ</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lược</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đồ</a:t>
            </a:r>
            <a:r>
              <a:rPr lang="en-US" sz="3600" b="1" dirty="0">
                <a:solidFill>
                  <a:srgbClr val="0033CC"/>
                </a:solidFill>
                <a:latin typeface="Times New Roman" pitchFamily="18" charset="0"/>
                <a:cs typeface="Times New Roman" pitchFamily="18" charset="0"/>
              </a:rPr>
              <a:t>.</a:t>
            </a:r>
          </a:p>
          <a:p>
            <a:r>
              <a:rPr lang="en-US" sz="3600" b="1" dirty="0">
                <a:solidFill>
                  <a:srgbClr val="B72D93"/>
                </a:solidFill>
                <a:latin typeface="Times New Roman" pitchFamily="18" charset="0"/>
                <a:cs typeface="Times New Roman" pitchFamily="18" charset="0"/>
              </a:rPr>
              <a:t>2. </a:t>
            </a:r>
            <a:r>
              <a:rPr lang="en-US" sz="3600" b="1" dirty="0" err="1">
                <a:solidFill>
                  <a:srgbClr val="B72D93"/>
                </a:solidFill>
                <a:latin typeface="Times New Roman" pitchFamily="18" charset="0"/>
                <a:cs typeface="Times New Roman" pitchFamily="18" charset="0"/>
              </a:rPr>
              <a:t>Đặc</a:t>
            </a:r>
            <a:r>
              <a:rPr lang="en-US" sz="3600" b="1" dirty="0">
                <a:solidFill>
                  <a:srgbClr val="B72D93"/>
                </a:solidFill>
                <a:latin typeface="Times New Roman" pitchFamily="18" charset="0"/>
                <a:cs typeface="Times New Roman" pitchFamily="18" charset="0"/>
              </a:rPr>
              <a:t> </a:t>
            </a:r>
            <a:r>
              <a:rPr lang="en-US" sz="3600" b="1" dirty="0" err="1">
                <a:solidFill>
                  <a:srgbClr val="B72D93"/>
                </a:solidFill>
                <a:latin typeface="Times New Roman" pitchFamily="18" charset="0"/>
                <a:cs typeface="Times New Roman" pitchFamily="18" charset="0"/>
              </a:rPr>
              <a:t>điểm</a:t>
            </a:r>
            <a:r>
              <a:rPr lang="en-US" sz="3600" b="1" dirty="0">
                <a:solidFill>
                  <a:srgbClr val="B72D93"/>
                </a:solidFill>
                <a:latin typeface="Times New Roman" pitchFamily="18" charset="0"/>
                <a:cs typeface="Times New Roman" pitchFamily="18" charset="0"/>
              </a:rPr>
              <a:t> </a:t>
            </a:r>
            <a:r>
              <a:rPr lang="en-US" sz="3600" b="1" dirty="0" err="1">
                <a:solidFill>
                  <a:srgbClr val="B72D93"/>
                </a:solidFill>
                <a:latin typeface="Times New Roman" pitchFamily="18" charset="0"/>
                <a:cs typeface="Times New Roman" pitchFamily="18" charset="0"/>
              </a:rPr>
              <a:t>thiên</a:t>
            </a:r>
            <a:r>
              <a:rPr lang="en-US" sz="3600" b="1" dirty="0">
                <a:solidFill>
                  <a:srgbClr val="B72D93"/>
                </a:solidFill>
                <a:latin typeface="Times New Roman" pitchFamily="18" charset="0"/>
                <a:cs typeface="Times New Roman" pitchFamily="18" charset="0"/>
              </a:rPr>
              <a:t> </a:t>
            </a:r>
            <a:r>
              <a:rPr lang="en-US" sz="3600" b="1" dirty="0" err="1">
                <a:solidFill>
                  <a:srgbClr val="B72D93"/>
                </a:solidFill>
                <a:latin typeface="Times New Roman" pitchFamily="18" charset="0"/>
                <a:cs typeface="Times New Roman" pitchFamily="18" charset="0"/>
              </a:rPr>
              <a:t>nhiên</a:t>
            </a:r>
            <a:r>
              <a:rPr lang="en-US" sz="3600" b="1" dirty="0">
                <a:solidFill>
                  <a:srgbClr val="B72D93"/>
                </a:solidFill>
                <a:latin typeface="Times New Roman" pitchFamily="18" charset="0"/>
                <a:cs typeface="Times New Roman" pitchFamily="18" charset="0"/>
              </a:rPr>
              <a:t>: ( </a:t>
            </a:r>
            <a:r>
              <a:rPr lang="en-US" sz="3600" b="1" dirty="0" err="1">
                <a:solidFill>
                  <a:srgbClr val="B72D93"/>
                </a:solidFill>
                <a:latin typeface="Times New Roman" pitchFamily="18" charset="0"/>
                <a:cs typeface="Times New Roman" pitchFamily="18" charset="0"/>
              </a:rPr>
              <a:t>Địa</a:t>
            </a:r>
            <a:r>
              <a:rPr lang="en-US" sz="3600" b="1" dirty="0">
                <a:solidFill>
                  <a:srgbClr val="B72D93"/>
                </a:solidFill>
                <a:latin typeface="Times New Roman" pitchFamily="18" charset="0"/>
                <a:cs typeface="Times New Roman" pitchFamily="18" charset="0"/>
              </a:rPr>
              <a:t> </a:t>
            </a:r>
            <a:r>
              <a:rPr lang="en-US" sz="3600" b="1" dirty="0" err="1">
                <a:solidFill>
                  <a:srgbClr val="B72D93"/>
                </a:solidFill>
                <a:latin typeface="Times New Roman" pitchFamily="18" charset="0"/>
                <a:cs typeface="Times New Roman" pitchFamily="18" charset="0"/>
              </a:rPr>
              <a:t>hình</a:t>
            </a:r>
            <a:r>
              <a:rPr lang="en-US" sz="3600" b="1" dirty="0">
                <a:solidFill>
                  <a:srgbClr val="B72D93"/>
                </a:solidFill>
                <a:latin typeface="Times New Roman" pitchFamily="18" charset="0"/>
                <a:cs typeface="Times New Roman" pitchFamily="18" charset="0"/>
              </a:rPr>
              <a:t>) :</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Quan</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sát</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lược</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đồ</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tranh</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ảnh</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mô</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tả</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được</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đặc</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điểm</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của</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địa</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hình</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vùng</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trung</a:t>
            </a:r>
            <a:r>
              <a:rPr lang="en-US" sz="3600" b="1" dirty="0">
                <a:solidFill>
                  <a:srgbClr val="0033CC"/>
                </a:solidFill>
                <a:latin typeface="Times New Roman" pitchFamily="18" charset="0"/>
                <a:cs typeface="Times New Roman" pitchFamily="18" charset="0"/>
              </a:rPr>
              <a:t> du </a:t>
            </a:r>
            <a:r>
              <a:rPr lang="en-US" sz="3600" b="1" dirty="0" err="1">
                <a:solidFill>
                  <a:srgbClr val="0033CC"/>
                </a:solidFill>
                <a:latin typeface="Times New Roman" pitchFamily="18" charset="0"/>
                <a:cs typeface="Times New Roman" pitchFamily="18" charset="0"/>
              </a:rPr>
              <a:t>và</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miền</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núi</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Bắc</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Bộ</a:t>
            </a:r>
            <a:endParaRPr lang="en-US" sz="3600" b="1" dirty="0">
              <a:solidFill>
                <a:srgbClr val="0033CC"/>
              </a:solidFill>
              <a:latin typeface="Times New Roman" pitchFamily="18" charset="0"/>
              <a:cs typeface="Times New Roman" pitchFamily="18" charset="0"/>
            </a:endParaRPr>
          </a:p>
        </p:txBody>
      </p:sp>
      <p:sp>
        <p:nvSpPr>
          <p:cNvPr id="18435" name="Text Box 3"/>
          <p:cNvSpPr txBox="1">
            <a:spLocks noChangeArrowheads="1"/>
          </p:cNvSpPr>
          <p:nvPr/>
        </p:nvSpPr>
        <p:spPr bwMode="auto">
          <a:xfrm>
            <a:off x="703263" y="1392238"/>
            <a:ext cx="5486400" cy="641350"/>
          </a:xfrm>
          <a:prstGeom prst="rect">
            <a:avLst/>
          </a:prstGeom>
          <a:noFill/>
          <a:ln w="9525">
            <a:noFill/>
            <a:miter lim="800000"/>
            <a:headEnd/>
            <a:tailEnd/>
          </a:ln>
        </p:spPr>
        <p:txBody>
          <a:bodyPr>
            <a:spAutoFit/>
          </a:bodyPr>
          <a:lstStyle/>
          <a:p>
            <a:pPr>
              <a:spcBef>
                <a:spcPct val="50000"/>
              </a:spcBef>
            </a:pPr>
            <a:r>
              <a:rPr lang="en-US" sz="3600" b="1" dirty="0" err="1" smtClean="0">
                <a:latin typeface="Times New Roman" pitchFamily="18" charset="0"/>
                <a:cs typeface="Times New Roman" pitchFamily="18" charset="0"/>
              </a:rPr>
              <a:t>Yêu</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cầu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cần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đạt</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23555" name="Text Box 4"/>
          <p:cNvSpPr txBox="1">
            <a:spLocks noChangeArrowheads="1"/>
          </p:cNvSpPr>
          <p:nvPr/>
        </p:nvSpPr>
        <p:spPr bwMode="auto">
          <a:xfrm>
            <a:off x="1092200" y="0"/>
            <a:ext cx="10071100" cy="1190625"/>
          </a:xfrm>
          <a:prstGeom prst="rect">
            <a:avLst/>
          </a:prstGeom>
          <a:noFill/>
          <a:ln w="9525">
            <a:noFill/>
            <a:miter lim="800000"/>
            <a:headEnd/>
            <a:tailEnd/>
          </a:ln>
        </p:spPr>
        <p:txBody>
          <a:bodyPr>
            <a:spAutoFit/>
          </a:bodyPr>
          <a:lstStyle/>
          <a:p>
            <a:pPr algn="ctr"/>
            <a:r>
              <a:rPr lang="en-US" sz="3600" b="1">
                <a:solidFill>
                  <a:srgbClr val="0033CC"/>
                </a:solidFill>
                <a:latin typeface="Times New Roman" pitchFamily="18" charset="0"/>
                <a:cs typeface="Times New Roman" pitchFamily="18" charset="0"/>
              </a:rPr>
              <a:t>Bài 3. </a:t>
            </a:r>
            <a:r>
              <a:rPr lang="en-US" sz="3600" b="1">
                <a:solidFill>
                  <a:srgbClr val="0033CC"/>
                </a:solidFill>
              </a:rPr>
              <a:t>Thiên nhiên vùng Trung du và miền núi Bắc Bộ </a:t>
            </a:r>
            <a:r>
              <a:rPr lang="en-US" sz="3200" b="1">
                <a:solidFill>
                  <a:srgbClr val="0033CC"/>
                </a:solidFill>
              </a:rPr>
              <a:t>( Tiết 1)</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4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19175" y="2065338"/>
            <a:ext cx="11512550" cy="1190625"/>
          </a:xfrm>
          <a:prstGeom prst="rect">
            <a:avLst/>
          </a:prstGeom>
          <a:noFill/>
          <a:ln w="9525">
            <a:noFill/>
            <a:miter lim="800000"/>
            <a:headEnd/>
            <a:tailEnd/>
          </a:ln>
        </p:spPr>
        <p:txBody>
          <a:bodyPr>
            <a:spAutoFit/>
          </a:bodyPr>
          <a:lstStyle/>
          <a:p>
            <a:r>
              <a:rPr lang="en-US" sz="3600" b="1">
                <a:solidFill>
                  <a:schemeClr val="accent1"/>
                </a:solidFill>
                <a:latin typeface="Times New Roman" pitchFamily="18" charset="0"/>
                <a:cs typeface="Times New Roman" pitchFamily="18" charset="0"/>
              </a:rPr>
              <a:t>Hoạt động 1:Xác định vị trí địa lí vùng Trung du và </a:t>
            </a:r>
          </a:p>
          <a:p>
            <a:r>
              <a:rPr lang="en-US" sz="3600" b="1">
                <a:solidFill>
                  <a:schemeClr val="accent1"/>
                </a:solidFill>
                <a:latin typeface="Times New Roman" pitchFamily="18" charset="0"/>
                <a:cs typeface="Times New Roman" pitchFamily="18" charset="0"/>
              </a:rPr>
              <a:t>miền núi  Bắc Bộ</a:t>
            </a:r>
            <a:endParaRPr lang="en-US" sz="3600">
              <a:solidFill>
                <a:schemeClr val="accent1"/>
              </a:solidFill>
              <a:latin typeface="Calibri" pitchFamily="34" charset="0"/>
            </a:endParaRPr>
          </a:p>
        </p:txBody>
      </p:sp>
      <p:sp>
        <p:nvSpPr>
          <p:cNvPr id="18435" name="Text Box 3"/>
          <p:cNvSpPr txBox="1">
            <a:spLocks noChangeArrowheads="1"/>
          </p:cNvSpPr>
          <p:nvPr/>
        </p:nvSpPr>
        <p:spPr bwMode="auto">
          <a:xfrm>
            <a:off x="703263" y="1392238"/>
            <a:ext cx="5486400" cy="641350"/>
          </a:xfrm>
          <a:prstGeom prst="rect">
            <a:avLst/>
          </a:prstGeom>
          <a:noFill/>
          <a:ln w="9525">
            <a:noFill/>
            <a:miter lim="800000"/>
            <a:headEnd/>
            <a:tailEnd/>
          </a:ln>
        </p:spPr>
        <p:txBody>
          <a:bodyPr>
            <a:spAutoFit/>
          </a:bodyPr>
          <a:lstStyle/>
          <a:p>
            <a:pPr>
              <a:spcBef>
                <a:spcPct val="50000"/>
              </a:spcBef>
            </a:pPr>
            <a:r>
              <a:rPr lang="en-US" sz="3600" b="1">
                <a:latin typeface="Times New Roman" pitchFamily="18" charset="0"/>
                <a:cs typeface="Times New Roman" pitchFamily="18" charset="0"/>
              </a:rPr>
              <a:t>1. Vị trí địa lí:</a:t>
            </a:r>
          </a:p>
        </p:txBody>
      </p:sp>
      <p:sp>
        <p:nvSpPr>
          <p:cNvPr id="24579" name="Text Box 4"/>
          <p:cNvSpPr txBox="1">
            <a:spLocks noChangeArrowheads="1"/>
          </p:cNvSpPr>
          <p:nvPr/>
        </p:nvSpPr>
        <p:spPr bwMode="auto">
          <a:xfrm>
            <a:off x="1092200" y="0"/>
            <a:ext cx="10071100" cy="1190625"/>
          </a:xfrm>
          <a:prstGeom prst="rect">
            <a:avLst/>
          </a:prstGeom>
          <a:noFill/>
          <a:ln w="9525">
            <a:noFill/>
            <a:miter lim="800000"/>
            <a:headEnd/>
            <a:tailEnd/>
          </a:ln>
        </p:spPr>
        <p:txBody>
          <a:bodyPr>
            <a:spAutoFit/>
          </a:bodyPr>
          <a:lstStyle/>
          <a:p>
            <a:pPr algn="ctr"/>
            <a:r>
              <a:rPr lang="en-US" sz="3600" b="1">
                <a:solidFill>
                  <a:srgbClr val="0033CC"/>
                </a:solidFill>
                <a:latin typeface="Times New Roman" pitchFamily="18" charset="0"/>
                <a:cs typeface="Times New Roman" pitchFamily="18" charset="0"/>
              </a:rPr>
              <a:t>Bài 3. </a:t>
            </a:r>
            <a:r>
              <a:rPr lang="en-US" sz="3600" b="1">
                <a:solidFill>
                  <a:srgbClr val="0033CC"/>
                </a:solidFill>
              </a:rPr>
              <a:t>Thiên nhiên vùng Trung du và miền núi Bắc Bộ </a:t>
            </a:r>
            <a:r>
              <a:rPr lang="en-US" sz="3200" b="1">
                <a:solidFill>
                  <a:srgbClr val="0033CC"/>
                </a:solidFill>
              </a:rPr>
              <a:t>( Tiết 1)</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4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p:cNvPr>
          <p:cNvSpPr/>
          <p:nvPr/>
        </p:nvSpPr>
        <p:spPr>
          <a:xfrm>
            <a:off x="-212725" y="0"/>
            <a:ext cx="5965825" cy="2159000"/>
          </a:xfrm>
          <a:prstGeom prst="cloud">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241300" y="2208213"/>
            <a:ext cx="5403850" cy="4408487"/>
          </a:xfrm>
          <a:prstGeom prst="rect">
            <a:avLst/>
          </a:prstGeom>
          <a:noFill/>
          <a:ln w="9525">
            <a:noFill/>
            <a:miter lim="800000"/>
            <a:headEnd/>
            <a:tailEnd/>
          </a:ln>
        </p:spPr>
        <p:txBody>
          <a:bodyPr>
            <a:spAutoFit/>
          </a:bodyPr>
          <a:lstStyle/>
          <a:p>
            <a:pPr>
              <a:lnSpc>
                <a:spcPct val="130000"/>
              </a:lnSpc>
            </a:pPr>
            <a:r>
              <a:rPr lang="en-US" sz="2800">
                <a:solidFill>
                  <a:srgbClr val="000000"/>
                </a:solidFill>
                <a:latin typeface="Times New Roman" pitchFamily="18" charset="0"/>
                <a:cs typeface="Times New Roman" pitchFamily="18" charset="0"/>
              </a:rPr>
              <a:t>+ Trung du và miền núi Bắc Bộ nằm ở phía nào của nước ta?</a:t>
            </a:r>
          </a:p>
          <a:p>
            <a:pPr>
              <a:lnSpc>
                <a:spcPct val="130000"/>
              </a:lnSpc>
            </a:pPr>
            <a:r>
              <a:rPr lang="en-US" sz="2800">
                <a:solidFill>
                  <a:srgbClr val="000000"/>
                </a:solidFill>
                <a:latin typeface="Times New Roman" pitchFamily="18" charset="0"/>
                <a:cs typeface="Times New Roman" pitchFamily="18" charset="0"/>
              </a:rPr>
              <a:t>+ Chỉ ranh giới của vùng Trung du và miền núi</a:t>
            </a:r>
            <a:r>
              <a:rPr lang="en-US" sz="2800">
                <a:latin typeface="Times New Roman" pitchFamily="18" charset="0"/>
                <a:cs typeface="Times New Roman" pitchFamily="18" charset="0"/>
              </a:rPr>
              <a:t> </a:t>
            </a:r>
            <a:r>
              <a:rPr lang="en-US" sz="2800">
                <a:solidFill>
                  <a:srgbClr val="000000"/>
                </a:solidFill>
                <a:latin typeface="Times New Roman" pitchFamily="18" charset="0"/>
                <a:cs typeface="Times New Roman" pitchFamily="18" charset="0"/>
              </a:rPr>
              <a:t>Bắc Bộ.</a:t>
            </a:r>
            <a:endParaRPr lang="en-US" sz="2800">
              <a:latin typeface="Times New Roman" pitchFamily="18" charset="0"/>
              <a:cs typeface="Times New Roman" pitchFamily="18" charset="0"/>
            </a:endParaRPr>
          </a:p>
          <a:p>
            <a:pPr algn="just">
              <a:lnSpc>
                <a:spcPct val="130000"/>
              </a:lnSpc>
            </a:pPr>
            <a:r>
              <a:rPr lang="en-US" sz="2600">
                <a:solidFill>
                  <a:srgbClr val="000000"/>
                </a:solidFill>
                <a:latin typeface="Times New Roman" pitchFamily="18" charset="0"/>
                <a:cs typeface="Times New Roman" pitchFamily="18" charset="0"/>
              </a:rPr>
              <a:t>+ </a:t>
            </a:r>
            <a:r>
              <a:rPr lang="en-US" sz="2800">
                <a:solidFill>
                  <a:srgbClr val="000000"/>
                </a:solidFill>
                <a:latin typeface="Times New Roman" pitchFamily="18" charset="0"/>
                <a:cs typeface="Times New Roman" pitchFamily="18" charset="0"/>
              </a:rPr>
              <a:t>Trung du và miền núi Bắc Bộ tiếp giáp với những vùng nào và quốc gia nào?</a:t>
            </a:r>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3" name="TextBox 2"/>
          <p:cNvSpPr txBox="1">
            <a:spLocks noChangeArrowheads="1"/>
          </p:cNvSpPr>
          <p:nvPr/>
        </p:nvSpPr>
        <p:spPr bwMode="auto">
          <a:xfrm>
            <a:off x="334963" y="438150"/>
            <a:ext cx="5407025" cy="1373188"/>
          </a:xfrm>
          <a:prstGeom prst="rect">
            <a:avLst/>
          </a:prstGeom>
          <a:noFill/>
          <a:ln w="9525">
            <a:noFill/>
            <a:miter lim="800000"/>
            <a:headEnd/>
            <a:tailEnd/>
          </a:ln>
        </p:spPr>
        <p:txBody>
          <a:bodyPr>
            <a:spAutoFit/>
          </a:bodyPr>
          <a:lstStyle/>
          <a:p>
            <a:r>
              <a:rPr lang="en-US" sz="2800">
                <a:solidFill>
                  <a:schemeClr val="accent1"/>
                </a:solidFill>
                <a:latin typeface="Times New Roman" pitchFamily="18" charset="0"/>
                <a:cs typeface="Times New Roman" pitchFamily="18" charset="0"/>
              </a:rPr>
              <a:t>Làm việc theo nhóm 2, quan sát hình 1, đọc thông tin trong SGK/14</a:t>
            </a:r>
            <a:r>
              <a:rPr lang="en-US" sz="2800">
                <a:solidFill>
                  <a:schemeClr val="accent1"/>
                </a:solidFill>
                <a:latin typeface="Times New Roman" pitchFamily="18" charset="0"/>
              </a:rPr>
              <a:t> làm </a:t>
            </a:r>
            <a:r>
              <a:rPr lang="en-US" sz="2800">
                <a:solidFill>
                  <a:schemeClr val="accent1"/>
                </a:solidFill>
                <a:latin typeface="Times New Roman" pitchFamily="18" charset="0"/>
                <a:cs typeface="Times New Roman" pitchFamily="18" charset="0"/>
              </a:rPr>
              <a:t>bài tập 1, 2 vở Bài tập.</a:t>
            </a:r>
          </a:p>
        </p:txBody>
      </p:sp>
      <p:sp>
        <p:nvSpPr>
          <p:cNvPr id="25604" name="Text Box 6"/>
          <p:cNvSpPr txBox="1">
            <a:spLocks noChangeArrowheads="1"/>
          </p:cNvSpPr>
          <p:nvPr/>
        </p:nvSpPr>
        <p:spPr bwMode="auto">
          <a:xfrm>
            <a:off x="6400800" y="573088"/>
            <a:ext cx="5291138" cy="366712"/>
          </a:xfrm>
          <a:prstGeom prst="rect">
            <a:avLst/>
          </a:prstGeom>
          <a:noFill/>
          <a:ln w="9525">
            <a:noFill/>
            <a:miter lim="800000"/>
            <a:headEnd/>
            <a:tailEnd/>
          </a:ln>
        </p:spPr>
        <p:txBody>
          <a:bodyPr>
            <a:spAutoFit/>
          </a:bodyPr>
          <a:lstStyle/>
          <a:p>
            <a:pPr>
              <a:spcBef>
                <a:spcPct val="50000"/>
              </a:spcBef>
            </a:pPr>
            <a:endParaRPr lang="en-US" sz="1800"/>
          </a:p>
        </p:txBody>
      </p:sp>
      <p:pic>
        <p:nvPicPr>
          <p:cNvPr id="25605" name="Picture 7" descr="lược đồ trung du BB"/>
          <p:cNvPicPr>
            <a:picLocks noChangeAspect="1" noChangeArrowheads="1"/>
          </p:cNvPicPr>
          <p:nvPr/>
        </p:nvPicPr>
        <p:blipFill>
          <a:blip r:embed="rId2"/>
          <a:srcRect/>
          <a:stretch>
            <a:fillRect/>
          </a:stretch>
        </p:blipFill>
        <p:spPr bwMode="auto">
          <a:xfrm>
            <a:off x="5672138" y="0"/>
            <a:ext cx="6519862" cy="6646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0" y="5332413"/>
            <a:ext cx="5568950" cy="1203325"/>
          </a:xfrm>
          <a:prstGeom prst="rect">
            <a:avLst/>
          </a:prstGeom>
          <a:noFill/>
          <a:ln w="9525">
            <a:noFill/>
            <a:miter lim="800000"/>
            <a:headEnd/>
            <a:tailEnd/>
          </a:ln>
        </p:spPr>
        <p:txBody>
          <a:bodyPr>
            <a:spAutoFit/>
          </a:bodyPr>
          <a:lstStyle/>
          <a:p>
            <a:pPr>
              <a:lnSpc>
                <a:spcPct val="130000"/>
              </a:lnSpc>
            </a:pPr>
            <a:r>
              <a:rPr lang="en-US" sz="2800" b="1">
                <a:solidFill>
                  <a:srgbClr val="0033CC"/>
                </a:solidFill>
              </a:rPr>
              <a:t>-  Bên cạnh vùng đất liền có biển, đảo ở phía đông nam</a:t>
            </a:r>
            <a:r>
              <a:rPr lang="en-US" sz="2800">
                <a:solidFill>
                  <a:srgbClr val="0033CC"/>
                </a:solidFill>
              </a:rPr>
              <a:t>.</a:t>
            </a:r>
          </a:p>
        </p:txBody>
      </p:sp>
      <p:sp>
        <p:nvSpPr>
          <p:cNvPr id="26626" name="Text Box 5"/>
          <p:cNvSpPr txBox="1">
            <a:spLocks noChangeArrowheads="1"/>
          </p:cNvSpPr>
          <p:nvPr/>
        </p:nvSpPr>
        <p:spPr bwMode="auto">
          <a:xfrm>
            <a:off x="6400800" y="573088"/>
            <a:ext cx="5291138" cy="366712"/>
          </a:xfrm>
          <a:prstGeom prst="rect">
            <a:avLst/>
          </a:prstGeom>
          <a:noFill/>
          <a:ln w="9525">
            <a:noFill/>
            <a:miter lim="800000"/>
            <a:headEnd/>
            <a:tailEnd/>
          </a:ln>
        </p:spPr>
        <p:txBody>
          <a:bodyPr>
            <a:spAutoFit/>
          </a:bodyPr>
          <a:lstStyle/>
          <a:p>
            <a:pPr>
              <a:spcBef>
                <a:spcPct val="50000"/>
              </a:spcBef>
            </a:pPr>
            <a:endParaRPr lang="en-US" sz="1800"/>
          </a:p>
        </p:txBody>
      </p:sp>
      <p:pic>
        <p:nvPicPr>
          <p:cNvPr id="26627" name="Picture 6" descr="lược đồ trung du BB"/>
          <p:cNvPicPr>
            <a:picLocks noChangeAspect="1" noChangeArrowheads="1"/>
          </p:cNvPicPr>
          <p:nvPr/>
        </p:nvPicPr>
        <p:blipFill>
          <a:blip r:embed="rId2"/>
          <a:srcRect/>
          <a:stretch>
            <a:fillRect/>
          </a:stretch>
        </p:blipFill>
        <p:spPr bwMode="auto">
          <a:xfrm>
            <a:off x="5672138" y="0"/>
            <a:ext cx="6519862" cy="6646863"/>
          </a:xfrm>
          <a:prstGeom prst="rect">
            <a:avLst/>
          </a:prstGeom>
          <a:noFill/>
          <a:ln w="9525">
            <a:noFill/>
            <a:miter lim="800000"/>
            <a:headEnd/>
            <a:tailEnd/>
          </a:ln>
        </p:spPr>
      </p:pic>
      <p:sp>
        <p:nvSpPr>
          <p:cNvPr id="22534" name="Text Box 6"/>
          <p:cNvSpPr txBox="1">
            <a:spLocks noChangeArrowheads="1"/>
          </p:cNvSpPr>
          <p:nvPr/>
        </p:nvSpPr>
        <p:spPr bwMode="auto">
          <a:xfrm>
            <a:off x="0" y="444500"/>
            <a:ext cx="5410200" cy="1203325"/>
          </a:xfrm>
          <a:prstGeom prst="rect">
            <a:avLst/>
          </a:prstGeom>
          <a:noFill/>
          <a:ln w="9525">
            <a:noFill/>
            <a:miter lim="800000"/>
            <a:headEnd/>
            <a:tailEnd/>
          </a:ln>
        </p:spPr>
        <p:txBody>
          <a:bodyPr>
            <a:spAutoFit/>
          </a:bodyPr>
          <a:lstStyle/>
          <a:p>
            <a:pPr>
              <a:lnSpc>
                <a:spcPct val="130000"/>
              </a:lnSpc>
            </a:pPr>
            <a:r>
              <a:rPr lang="en-US" sz="2800" b="1">
                <a:solidFill>
                  <a:srgbClr val="0033CC"/>
                </a:solidFill>
              </a:rPr>
              <a:t>- Trung du và miền núi Bắc Bộ nằm ở phía Bắc của nước ta.</a:t>
            </a:r>
            <a:endParaRPr lang="en-US" sz="2800"/>
          </a:p>
        </p:txBody>
      </p:sp>
      <p:sp>
        <p:nvSpPr>
          <p:cNvPr id="22536" name="Text Box 8"/>
          <p:cNvSpPr txBox="1">
            <a:spLocks noChangeArrowheads="1"/>
          </p:cNvSpPr>
          <p:nvPr/>
        </p:nvSpPr>
        <p:spPr bwMode="auto">
          <a:xfrm>
            <a:off x="0" y="1828800"/>
            <a:ext cx="5689600" cy="3425825"/>
          </a:xfrm>
          <a:prstGeom prst="rect">
            <a:avLst/>
          </a:prstGeom>
          <a:noFill/>
          <a:ln w="9525">
            <a:noFill/>
            <a:miter lim="800000"/>
            <a:headEnd/>
            <a:tailEnd/>
          </a:ln>
        </p:spPr>
        <p:txBody>
          <a:bodyPr>
            <a:spAutoFit/>
          </a:bodyPr>
          <a:lstStyle/>
          <a:p>
            <a:pPr>
              <a:lnSpc>
                <a:spcPct val="130000"/>
              </a:lnSpc>
            </a:pPr>
            <a:r>
              <a:rPr lang="en-US" sz="2800" b="1">
                <a:solidFill>
                  <a:srgbClr val="0033CC"/>
                </a:solidFill>
              </a:rPr>
              <a:t>- Vùng Trung du và miền núi Bắc Bộ tiếp giáp với vùng đồng bằng Bắc Bộ, vùng duyên hải miền Trung. Phía Bắc tiếp giáp với Trung Quốc, phía Tây tiếp giáp với nước Lào.</a:t>
            </a:r>
            <a:endParaRPr lang="en-US" sz="2800"/>
          </a:p>
        </p:txBody>
      </p:sp>
      <p:sp>
        <p:nvSpPr>
          <p:cNvPr id="21511" name="Rectangle 7"/>
          <p:cNvSpPr>
            <a:spLocks noChangeArrowheads="1"/>
          </p:cNvSpPr>
          <p:nvPr/>
        </p:nvSpPr>
        <p:spPr bwMode="auto">
          <a:xfrm>
            <a:off x="0" y="381000"/>
            <a:ext cx="5546725" cy="1203325"/>
          </a:xfrm>
          <a:prstGeom prst="rect">
            <a:avLst/>
          </a:prstGeom>
          <a:noFill/>
          <a:ln w="9525">
            <a:noFill/>
            <a:miter lim="800000"/>
            <a:headEnd/>
            <a:tailEnd/>
          </a:ln>
        </p:spPr>
        <p:txBody>
          <a:bodyPr>
            <a:spAutoFit/>
          </a:bodyPr>
          <a:lstStyle/>
          <a:p>
            <a:pPr>
              <a:lnSpc>
                <a:spcPct val="130000"/>
              </a:lnSpc>
            </a:pPr>
            <a:r>
              <a:rPr lang="en-US" sz="2800" b="1">
                <a:solidFill>
                  <a:srgbClr val="0033CC"/>
                </a:solidFill>
              </a:rPr>
              <a:t>- Trung du và miền núi Bắc Bộ nằm ở phía nào của nước ta?</a:t>
            </a:r>
          </a:p>
        </p:txBody>
      </p:sp>
      <p:sp>
        <p:nvSpPr>
          <p:cNvPr id="21512" name="Rectangle 8"/>
          <p:cNvSpPr>
            <a:spLocks noChangeArrowheads="1"/>
          </p:cNvSpPr>
          <p:nvPr/>
        </p:nvSpPr>
        <p:spPr bwMode="auto">
          <a:xfrm>
            <a:off x="0" y="1846263"/>
            <a:ext cx="5727700" cy="2314575"/>
          </a:xfrm>
          <a:prstGeom prst="rect">
            <a:avLst/>
          </a:prstGeom>
          <a:noFill/>
          <a:ln w="9525">
            <a:noFill/>
            <a:miter lim="800000"/>
            <a:headEnd/>
            <a:tailEnd/>
          </a:ln>
        </p:spPr>
        <p:txBody>
          <a:bodyPr>
            <a:spAutoFit/>
          </a:bodyPr>
          <a:lstStyle/>
          <a:p>
            <a:pPr>
              <a:lnSpc>
                <a:spcPct val="130000"/>
              </a:lnSpc>
            </a:pPr>
            <a:r>
              <a:rPr lang="en-US" sz="2800" b="1">
                <a:solidFill>
                  <a:srgbClr val="0033CC"/>
                </a:solidFill>
              </a:rPr>
              <a:t>- Vùng Trung du và miền núi Bắc Bộ tiếp giáp với vùng nào  và tiếp giáp với những quốc gia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p:cTn id="7" dur="1000" fill="hold"/>
                                        <p:tgtEl>
                                          <p:spTgt spid="21511"/>
                                        </p:tgtEl>
                                        <p:attrNameLst>
                                          <p:attrName>ppt_x</p:attrName>
                                        </p:attrNameLst>
                                      </p:cBhvr>
                                      <p:tavLst>
                                        <p:tav tm="0">
                                          <p:val>
                                            <p:strVal val="#ppt_x-.2"/>
                                          </p:val>
                                        </p:tav>
                                        <p:tav tm="100000">
                                          <p:val>
                                            <p:strVal val="#ppt_x"/>
                                          </p:val>
                                        </p:tav>
                                      </p:tavLst>
                                    </p:anim>
                                    <p:anim calcmode="lin" valueType="num">
                                      <p:cBhvr>
                                        <p:cTn id="8" dur="1000" fill="hold"/>
                                        <p:tgtEl>
                                          <p:spTgt spid="215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11"/>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1" nodeType="clickEffect">
                                  <p:stCondLst>
                                    <p:cond delay="0"/>
                                  </p:stCondLst>
                                  <p:childTnLst>
                                    <p:animEffect transition="out" filter="box(in)">
                                      <p:cBhvr>
                                        <p:cTn id="13" dur="500"/>
                                        <p:tgtEl>
                                          <p:spTgt spid="21511"/>
                                        </p:tgtEl>
                                      </p:cBhvr>
                                    </p:animEffect>
                                    <p:set>
                                      <p:cBhvr>
                                        <p:cTn id="14" dur="1" fill="hold">
                                          <p:stCondLst>
                                            <p:cond delay="499"/>
                                          </p:stCondLst>
                                        </p:cTn>
                                        <p:tgtEl>
                                          <p:spTgt spid="215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2534"/>
                                        </p:tgtEl>
                                        <p:attrNameLst>
                                          <p:attrName>style.visibility</p:attrName>
                                        </p:attrNameLst>
                                      </p:cBhvr>
                                      <p:to>
                                        <p:strVal val="visible"/>
                                      </p:to>
                                    </p:set>
                                    <p:anim calcmode="lin" valueType="num">
                                      <p:cBhvr>
                                        <p:cTn id="19" dur="1000" fill="hold"/>
                                        <p:tgtEl>
                                          <p:spTgt spid="22534"/>
                                        </p:tgtEl>
                                        <p:attrNameLst>
                                          <p:attrName>ppt_x</p:attrName>
                                        </p:attrNameLst>
                                      </p:cBhvr>
                                      <p:tavLst>
                                        <p:tav tm="0">
                                          <p:val>
                                            <p:strVal val="#ppt_x-.2"/>
                                          </p:val>
                                        </p:tav>
                                        <p:tav tm="100000">
                                          <p:val>
                                            <p:strVal val="#ppt_x"/>
                                          </p:val>
                                        </p:tav>
                                      </p:tavLst>
                                    </p:anim>
                                    <p:anim calcmode="lin" valueType="num">
                                      <p:cBhvr>
                                        <p:cTn id="20" dur="1000" fill="hold"/>
                                        <p:tgtEl>
                                          <p:spTgt spid="2253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253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1512">
                                            <p:txEl>
                                              <p:pRg st="0" end="0"/>
                                            </p:txEl>
                                          </p:spTgt>
                                        </p:tgtEl>
                                        <p:attrNameLst>
                                          <p:attrName>style.visibility</p:attrName>
                                        </p:attrNameLst>
                                      </p:cBhvr>
                                      <p:to>
                                        <p:strVal val="visible"/>
                                      </p:to>
                                    </p:set>
                                    <p:anim calcmode="lin" valueType="num">
                                      <p:cBhvr>
                                        <p:cTn id="26" dur="1000" fill="hold"/>
                                        <p:tgtEl>
                                          <p:spTgt spid="21512">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215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15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500"/>
                                        <p:tgtEl>
                                          <p:spTgt spid="21512">
                                            <p:txEl>
                                              <p:pRg st="0" end="0"/>
                                            </p:txEl>
                                          </p:spTgt>
                                        </p:tgtEl>
                                      </p:cBhvr>
                                    </p:animEffect>
                                    <p:set>
                                      <p:cBhvr>
                                        <p:cTn id="33" dur="1" fill="hold">
                                          <p:stCondLst>
                                            <p:cond delay="499"/>
                                          </p:stCondLst>
                                        </p:cTn>
                                        <p:tgtEl>
                                          <p:spTgt spid="21512">
                                            <p:txEl>
                                              <p:pRg st="0" end="0"/>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22536"/>
                                        </p:tgtEl>
                                        <p:attrNameLst>
                                          <p:attrName>style.visibility</p:attrName>
                                        </p:attrNameLst>
                                      </p:cBhvr>
                                      <p:to>
                                        <p:strVal val="visible"/>
                                      </p:to>
                                    </p:set>
                                    <p:anim calcmode="lin" valueType="num">
                                      <p:cBhvr>
                                        <p:cTn id="38" dur="1000" fill="hold"/>
                                        <p:tgtEl>
                                          <p:spTgt spid="22536"/>
                                        </p:tgtEl>
                                        <p:attrNameLst>
                                          <p:attrName>ppt_x</p:attrName>
                                        </p:attrNameLst>
                                      </p:cBhvr>
                                      <p:tavLst>
                                        <p:tav tm="0">
                                          <p:val>
                                            <p:strVal val="#ppt_x-.2"/>
                                          </p:val>
                                        </p:tav>
                                        <p:tav tm="100000">
                                          <p:val>
                                            <p:strVal val="#ppt_x"/>
                                          </p:val>
                                        </p:tav>
                                      </p:tavLst>
                                    </p:anim>
                                    <p:anim calcmode="lin" valueType="num">
                                      <p:cBhvr>
                                        <p:cTn id="39" dur="1000" fill="hold"/>
                                        <p:tgtEl>
                                          <p:spTgt spid="22536"/>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2536"/>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wedge">
                                      <p:cBhvr>
                                        <p:cTn id="45"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6" grpId="0"/>
      <p:bldP spid="21511" grpId="0"/>
      <p:bldP spid="215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41300" y="163513"/>
            <a:ext cx="5403850" cy="5807075"/>
          </a:xfrm>
          <a:prstGeom prst="rect">
            <a:avLst/>
          </a:prstGeom>
          <a:solidFill>
            <a:srgbClr val="66FFFF"/>
          </a:solidFill>
          <a:ln w="9525">
            <a:noFill/>
            <a:miter lim="800000"/>
            <a:headEnd/>
            <a:tailEnd/>
          </a:ln>
        </p:spPr>
        <p:txBody>
          <a:bodyPr>
            <a:spAutoFit/>
          </a:bodyPr>
          <a:lstStyle/>
          <a:p>
            <a:pPr>
              <a:lnSpc>
                <a:spcPct val="130000"/>
              </a:lnSpc>
            </a:pPr>
            <a:r>
              <a:rPr lang="en-US" sz="3600" b="1">
                <a:solidFill>
                  <a:srgbClr val="FF3300"/>
                </a:solidFill>
                <a:latin typeface="Times New Roman" pitchFamily="18" charset="0"/>
                <a:cs typeface="Times New Roman" pitchFamily="18" charset="0"/>
              </a:rPr>
              <a:t>Kết luận:</a:t>
            </a:r>
            <a:r>
              <a:rPr lang="en-US" sz="3600">
                <a:solidFill>
                  <a:srgbClr val="0033CC"/>
                </a:solidFill>
                <a:latin typeface="Times New Roman" pitchFamily="18" charset="0"/>
                <a:cs typeface="Times New Roman" pitchFamily="18" charset="0"/>
              </a:rPr>
              <a:t>  </a:t>
            </a:r>
            <a:r>
              <a:rPr lang="en-US" sz="3600" b="1">
                <a:solidFill>
                  <a:srgbClr val="0033CC"/>
                </a:solidFill>
                <a:latin typeface="Times New Roman" pitchFamily="18" charset="0"/>
                <a:cs typeface="Times New Roman" pitchFamily="18" charset="0"/>
              </a:rPr>
              <a:t>Vùng Trung du và miền núi Bắc Bộ nằm ở phía Bắc của nước ta, tiếp giáp với vùng ĐBBB và vùng duyên hải Miền Trung. Bên cạnh vùng đất liền có biển, đảo  ở phía đông nam</a:t>
            </a:r>
            <a:r>
              <a:rPr lang="en-US" sz="3600">
                <a:solidFill>
                  <a:srgbClr val="0033CC"/>
                </a:solidFill>
                <a:latin typeface="Times New Roman" pitchFamily="18" charset="0"/>
                <a:cs typeface="Times New Roman" pitchFamily="18" charset="0"/>
              </a:rPr>
              <a:t>.</a:t>
            </a:r>
          </a:p>
        </p:txBody>
      </p:sp>
      <p:sp>
        <p:nvSpPr>
          <p:cNvPr id="27650" name="Text Box 5"/>
          <p:cNvSpPr txBox="1">
            <a:spLocks noChangeArrowheads="1"/>
          </p:cNvSpPr>
          <p:nvPr/>
        </p:nvSpPr>
        <p:spPr bwMode="auto">
          <a:xfrm>
            <a:off x="6400800" y="573088"/>
            <a:ext cx="5291138" cy="366712"/>
          </a:xfrm>
          <a:prstGeom prst="rect">
            <a:avLst/>
          </a:prstGeom>
          <a:noFill/>
          <a:ln w="9525">
            <a:noFill/>
            <a:miter lim="800000"/>
            <a:headEnd/>
            <a:tailEnd/>
          </a:ln>
        </p:spPr>
        <p:txBody>
          <a:bodyPr>
            <a:spAutoFit/>
          </a:bodyPr>
          <a:lstStyle/>
          <a:p>
            <a:pPr>
              <a:spcBef>
                <a:spcPct val="50000"/>
              </a:spcBef>
            </a:pPr>
            <a:endParaRPr lang="en-US" sz="1800"/>
          </a:p>
        </p:txBody>
      </p:sp>
      <p:pic>
        <p:nvPicPr>
          <p:cNvPr id="27651" name="Picture 6" descr="lược đồ trung du BB"/>
          <p:cNvPicPr>
            <a:picLocks noChangeAspect="1" noChangeArrowheads="1"/>
          </p:cNvPicPr>
          <p:nvPr/>
        </p:nvPicPr>
        <p:blipFill>
          <a:blip r:embed="rId2"/>
          <a:srcRect/>
          <a:stretch>
            <a:fillRect/>
          </a:stretch>
        </p:blipFill>
        <p:spPr bwMode="auto">
          <a:xfrm>
            <a:off x="5672138" y="0"/>
            <a:ext cx="6519862" cy="6646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hought Bubble: Cloud 5"/>
          <p:cNvSpPr>
            <a:spLocks noChangeArrowheads="1"/>
          </p:cNvSpPr>
          <p:nvPr/>
        </p:nvSpPr>
        <p:spPr bwMode="auto">
          <a:xfrm>
            <a:off x="2641600" y="1000125"/>
            <a:ext cx="7153275" cy="3562350"/>
          </a:xfrm>
          <a:prstGeom prst="cloudCallout">
            <a:avLst>
              <a:gd name="adj1" fmla="val -20833"/>
              <a:gd name="adj2" fmla="val 62500"/>
            </a:avLst>
          </a:prstGeom>
          <a:solidFill>
            <a:srgbClr val="FFFF99"/>
          </a:solidFill>
          <a:ln w="12700" algn="ctr">
            <a:solidFill>
              <a:srgbClr val="70AD47"/>
            </a:solidFill>
            <a:miter lim="800000"/>
            <a:headEnd/>
            <a:tailEnd/>
          </a:ln>
        </p:spPr>
        <p:txBody>
          <a:bodyPr anchor="ctr"/>
          <a:lstStyle/>
          <a:p>
            <a:pPr algn="ct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Hải</a:t>
            </a:r>
            <a:r>
              <a:rPr lang="en-US" sz="3600" b="1" i="1" dirty="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Phòng</a:t>
            </a:r>
            <a:r>
              <a:rPr lang="en-US" sz="3600" b="1" i="1" dirty="0" smtClean="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quê</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em</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có</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thuộc</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vùng</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Trung</a:t>
            </a:r>
            <a:r>
              <a:rPr lang="en-US" sz="3600" b="1" i="1" dirty="0">
                <a:solidFill>
                  <a:srgbClr val="000000"/>
                </a:solidFill>
                <a:latin typeface="Times New Roman" pitchFamily="18" charset="0"/>
                <a:cs typeface="Times New Roman" pitchFamily="18" charset="0"/>
              </a:rPr>
              <a:t> du </a:t>
            </a:r>
            <a:r>
              <a:rPr lang="en-US" sz="3600" b="1" i="1" dirty="0" err="1">
                <a:solidFill>
                  <a:srgbClr val="000000"/>
                </a:solidFill>
                <a:latin typeface="Times New Roman" pitchFamily="18" charset="0"/>
                <a:cs typeface="Times New Roman" pitchFamily="18" charset="0"/>
              </a:rPr>
              <a:t>và</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miền</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núi</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Bắc</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Bộ</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không</a:t>
            </a:r>
            <a:r>
              <a:rPr lang="en-US" sz="3600" b="1" i="1" dirty="0">
                <a:solidFill>
                  <a:srgbClr val="000000"/>
                </a:solidFill>
                <a:latin typeface="Times New Roman" pitchFamily="18" charset="0"/>
                <a:cs typeface="Times New Roman" pitchFamily="18" charset="0"/>
              </a:rPr>
              <a:t>?</a:t>
            </a:r>
            <a:endParaRPr lang="en-US" sz="18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3"/>
          <p:cNvSpPr txBox="1">
            <a:spLocks noChangeArrowheads="1"/>
          </p:cNvSpPr>
          <p:nvPr/>
        </p:nvSpPr>
        <p:spPr bwMode="auto">
          <a:xfrm>
            <a:off x="917575" y="2217738"/>
            <a:ext cx="11512550" cy="1190625"/>
          </a:xfrm>
          <a:prstGeom prst="rect">
            <a:avLst/>
          </a:prstGeom>
          <a:noFill/>
          <a:ln w="9525">
            <a:noFill/>
            <a:miter lim="800000"/>
            <a:headEnd/>
            <a:tailEnd/>
          </a:ln>
        </p:spPr>
        <p:txBody>
          <a:bodyPr>
            <a:spAutoFit/>
          </a:bodyPr>
          <a:lstStyle/>
          <a:p>
            <a:r>
              <a:rPr lang="en-US" sz="3600" b="1">
                <a:solidFill>
                  <a:schemeClr val="accent1"/>
                </a:solidFill>
                <a:latin typeface="Times New Roman" pitchFamily="18" charset="0"/>
                <a:cs typeface="Times New Roman" pitchFamily="18" charset="0"/>
              </a:rPr>
              <a:t>Hoạt động 1:Xác định vị trí địa lí vùng Trung du và </a:t>
            </a:r>
          </a:p>
          <a:p>
            <a:r>
              <a:rPr lang="en-US" sz="3600" b="1">
                <a:solidFill>
                  <a:schemeClr val="accent1"/>
                </a:solidFill>
                <a:latin typeface="Times New Roman" pitchFamily="18" charset="0"/>
                <a:cs typeface="Times New Roman" pitchFamily="18" charset="0"/>
              </a:rPr>
              <a:t>miền núi  Bắc Bộ</a:t>
            </a:r>
            <a:endParaRPr lang="en-US" sz="3600">
              <a:solidFill>
                <a:schemeClr val="accent1"/>
              </a:solidFill>
              <a:latin typeface="Calibri" pitchFamily="34" charset="0"/>
            </a:endParaRPr>
          </a:p>
        </p:txBody>
      </p:sp>
      <p:sp>
        <p:nvSpPr>
          <p:cNvPr id="29698" name="Text Box 3"/>
          <p:cNvSpPr txBox="1">
            <a:spLocks noChangeArrowheads="1"/>
          </p:cNvSpPr>
          <p:nvPr/>
        </p:nvSpPr>
        <p:spPr bwMode="auto">
          <a:xfrm>
            <a:off x="652463" y="1544638"/>
            <a:ext cx="5486400" cy="641350"/>
          </a:xfrm>
          <a:prstGeom prst="rect">
            <a:avLst/>
          </a:prstGeom>
          <a:noFill/>
          <a:ln w="9525">
            <a:noFill/>
            <a:miter lim="800000"/>
            <a:headEnd/>
            <a:tailEnd/>
          </a:ln>
        </p:spPr>
        <p:txBody>
          <a:bodyPr>
            <a:spAutoFit/>
          </a:bodyPr>
          <a:lstStyle/>
          <a:p>
            <a:pPr>
              <a:spcBef>
                <a:spcPct val="50000"/>
              </a:spcBef>
            </a:pPr>
            <a:r>
              <a:rPr lang="en-US" sz="3600" b="1">
                <a:latin typeface="Times New Roman" pitchFamily="18" charset="0"/>
                <a:cs typeface="Times New Roman" pitchFamily="18" charset="0"/>
              </a:rPr>
              <a:t>1. Vị trí địa lí:</a:t>
            </a:r>
          </a:p>
        </p:txBody>
      </p:sp>
      <p:sp>
        <p:nvSpPr>
          <p:cNvPr id="29699" name="Text Box 4"/>
          <p:cNvSpPr txBox="1">
            <a:spLocks noChangeArrowheads="1"/>
          </p:cNvSpPr>
          <p:nvPr/>
        </p:nvSpPr>
        <p:spPr bwMode="auto">
          <a:xfrm>
            <a:off x="508000" y="520700"/>
            <a:ext cx="11684000" cy="990600"/>
          </a:xfrm>
          <a:prstGeom prst="rect">
            <a:avLst/>
          </a:prstGeom>
          <a:noFill/>
          <a:ln w="9525">
            <a:noFill/>
            <a:miter lim="800000"/>
            <a:headEnd/>
            <a:tailEnd/>
          </a:ln>
        </p:spPr>
        <p:txBody>
          <a:bodyPr>
            <a:spAutoFit/>
          </a:bodyPr>
          <a:lstStyle/>
          <a:p>
            <a:r>
              <a:rPr lang="en-US" sz="3500" b="1">
                <a:solidFill>
                  <a:srgbClr val="FF3300"/>
                </a:solidFill>
              </a:rPr>
              <a:t>Bài 3. Thiên nhiên vùng Trung du và miền núi Bắc Bộ</a:t>
            </a:r>
            <a:r>
              <a:rPr lang="en-US" sz="3200" b="1">
                <a:solidFill>
                  <a:srgbClr val="FF3300"/>
                </a:solidFill>
              </a:rPr>
              <a:t>  </a:t>
            </a:r>
          </a:p>
          <a:p>
            <a:pPr algn="ctr"/>
            <a:r>
              <a:rPr lang="en-US" sz="2400" b="1">
                <a:solidFill>
                  <a:srgbClr val="FF3300"/>
                </a:solidFill>
              </a:rPr>
              <a:t> ( Tiết 1)</a:t>
            </a:r>
            <a:endParaRPr lang="en-US" sz="2400">
              <a:solidFill>
                <a:srgbClr val="FF3300"/>
              </a:solidFill>
            </a:endParaRPr>
          </a:p>
        </p:txBody>
      </p:sp>
      <p:sp>
        <p:nvSpPr>
          <p:cNvPr id="19461" name="Text Box 5"/>
          <p:cNvSpPr txBox="1">
            <a:spLocks noChangeArrowheads="1"/>
          </p:cNvSpPr>
          <p:nvPr/>
        </p:nvSpPr>
        <p:spPr bwMode="auto">
          <a:xfrm>
            <a:off x="393700" y="3467100"/>
            <a:ext cx="6705600" cy="641350"/>
          </a:xfrm>
          <a:prstGeom prst="rect">
            <a:avLst/>
          </a:prstGeom>
          <a:noFill/>
          <a:ln w="9525">
            <a:noFill/>
            <a:miter lim="800000"/>
            <a:headEnd/>
            <a:tailEnd/>
          </a:ln>
        </p:spPr>
        <p:txBody>
          <a:bodyPr>
            <a:spAutoFit/>
          </a:bodyPr>
          <a:lstStyle/>
          <a:p>
            <a:pPr>
              <a:spcBef>
                <a:spcPct val="50000"/>
              </a:spcBef>
            </a:pPr>
            <a:r>
              <a:rPr lang="en-US" sz="3600" b="1">
                <a:latin typeface="Times New Roman" pitchFamily="18" charset="0"/>
                <a:cs typeface="Times New Roman" pitchFamily="18" charset="0"/>
              </a:rPr>
              <a:t>2. Đặc điểm thiên nhiên:</a:t>
            </a:r>
          </a:p>
        </p:txBody>
      </p:sp>
      <p:sp>
        <p:nvSpPr>
          <p:cNvPr id="29701" name="Text Box 6"/>
          <p:cNvSpPr txBox="1">
            <a:spLocks noChangeArrowheads="1"/>
          </p:cNvSpPr>
          <p:nvPr/>
        </p:nvSpPr>
        <p:spPr bwMode="auto">
          <a:xfrm>
            <a:off x="596900" y="4216400"/>
            <a:ext cx="82423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2" name="TextBox 3"/>
          <p:cNvSpPr txBox="1">
            <a:spLocks noChangeArrowheads="1"/>
          </p:cNvSpPr>
          <p:nvPr/>
        </p:nvSpPr>
        <p:spPr bwMode="auto">
          <a:xfrm>
            <a:off x="857250" y="4084638"/>
            <a:ext cx="11512550" cy="1739900"/>
          </a:xfrm>
          <a:prstGeom prst="rect">
            <a:avLst/>
          </a:prstGeom>
          <a:noFill/>
          <a:ln w="9525">
            <a:noFill/>
            <a:miter lim="800000"/>
            <a:headEnd/>
            <a:tailEnd/>
          </a:ln>
        </p:spPr>
        <p:txBody>
          <a:bodyPr>
            <a:spAutoFit/>
          </a:bodyPr>
          <a:lstStyle/>
          <a:p>
            <a:r>
              <a:rPr lang="en-US" sz="3600" b="1">
                <a:solidFill>
                  <a:schemeClr val="accent1"/>
                </a:solidFill>
                <a:latin typeface="Times New Roman" pitchFamily="18" charset="0"/>
                <a:cs typeface="Times New Roman" pitchFamily="18" charset="0"/>
              </a:rPr>
              <a:t>Hoạt động 2: Tìm hiểu về địa hình vùng Trung du và </a:t>
            </a:r>
          </a:p>
          <a:p>
            <a:r>
              <a:rPr lang="en-US" sz="3600" b="1">
                <a:solidFill>
                  <a:schemeClr val="accent1"/>
                </a:solidFill>
                <a:latin typeface="Times New Roman" pitchFamily="18" charset="0"/>
                <a:cs typeface="Times New Roman" pitchFamily="18" charset="0"/>
              </a:rPr>
              <a:t>miền núi  Bắc Bộ</a:t>
            </a:r>
          </a:p>
          <a:p>
            <a:r>
              <a:rPr lang="en-US" sz="3600" b="1">
                <a:solidFill>
                  <a:schemeClr val="accent1"/>
                </a:solidFill>
                <a:latin typeface="Times New Roman" pitchFamily="18" charset="0"/>
                <a:cs typeface="Times New Roman" pitchFamily="18" charset="0"/>
              </a:rPr>
              <a:t>* Địa hình:</a:t>
            </a:r>
            <a:endParaRPr lang="en-US" sz="3600">
              <a:solidFill>
                <a:schemeClr val="accent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1000" fill="hold"/>
                                        <p:tgtEl>
                                          <p:spTgt spid="19461"/>
                                        </p:tgtEl>
                                        <p:attrNameLst>
                                          <p:attrName>ppt_x</p:attrName>
                                        </p:attrNameLst>
                                      </p:cBhvr>
                                      <p:tavLst>
                                        <p:tav tm="0">
                                          <p:val>
                                            <p:strVal val="#ppt_x-.2"/>
                                          </p:val>
                                        </p:tav>
                                        <p:tav tm="100000">
                                          <p:val>
                                            <p:strVal val="#ppt_x"/>
                                          </p:val>
                                        </p:tav>
                                      </p:tavLst>
                                    </p:anim>
                                    <p:anim calcmode="lin" valueType="num">
                                      <p:cBhvr>
                                        <p:cTn id="8" dur="1000" fill="hold"/>
                                        <p:tgtEl>
                                          <p:spTgt spid="1946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6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p:cNvPr>
          <p:cNvSpPr/>
          <p:nvPr/>
        </p:nvSpPr>
        <p:spPr>
          <a:xfrm>
            <a:off x="-212725" y="0"/>
            <a:ext cx="5965825" cy="2590800"/>
          </a:xfrm>
          <a:prstGeom prst="cloud">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0" y="2208213"/>
            <a:ext cx="5645150" cy="4525962"/>
          </a:xfrm>
          <a:prstGeom prst="rect">
            <a:avLst/>
          </a:prstGeom>
          <a:noFill/>
          <a:ln w="9525">
            <a:noFill/>
            <a:miter lim="800000"/>
            <a:headEnd/>
            <a:tailEnd/>
          </a:ln>
        </p:spPr>
        <p:txBody>
          <a:bodyPr>
            <a:spAutoFit/>
          </a:bodyPr>
          <a:lstStyle/>
          <a:p>
            <a:pPr algn="just">
              <a:lnSpc>
                <a:spcPct val="130000"/>
              </a:lnSpc>
            </a:pPr>
            <a:r>
              <a:rPr lang="en-US" sz="3200">
                <a:solidFill>
                  <a:srgbClr val="000000"/>
                </a:solidFill>
                <a:latin typeface="Times New Roman" pitchFamily="18" charset="0"/>
                <a:cs typeface="Times New Roman" pitchFamily="18" charset="0"/>
              </a:rPr>
              <a:t>+ Xác định vị trí dãy Hoàng Liên Sơn, đỉnh Phan- xi - păng, cao nguyên Mộc Châu?</a:t>
            </a:r>
          </a:p>
          <a:p>
            <a:pPr algn="just">
              <a:lnSpc>
                <a:spcPct val="130000"/>
              </a:lnSpc>
            </a:pPr>
            <a:r>
              <a:rPr lang="en-US" sz="3200">
                <a:solidFill>
                  <a:srgbClr val="000000"/>
                </a:solidFill>
                <a:latin typeface="Times New Roman" pitchFamily="18" charset="0"/>
                <a:cs typeface="Times New Roman" pitchFamily="18" charset="0"/>
              </a:rPr>
              <a:t>+ Mô tả địa hình vùng Trung du và miền núi Bắc Bộ.</a:t>
            </a:r>
            <a:endParaRPr lang="en-US" sz="3200">
              <a:latin typeface="Times New Roman" pitchFamily="18" charset="0"/>
              <a:cs typeface="Times New Roman" pitchFamily="18" charset="0"/>
            </a:endParaRPr>
          </a:p>
          <a:p>
            <a:pPr>
              <a:lnSpc>
                <a:spcPct val="130000"/>
              </a:lnSpc>
            </a:pPr>
            <a:r>
              <a:rPr lang="en-US" sz="3200">
                <a:solidFill>
                  <a:srgbClr val="000000"/>
                </a:solidFill>
                <a:latin typeface="Times New Roman" pitchFamily="18" charset="0"/>
                <a:cs typeface="Times New Roman" pitchFamily="18" charset="0"/>
              </a:rPr>
              <a:t>+ Kể tên các dãy núi chính theo thứ tự từ đông sang tây?</a:t>
            </a:r>
          </a:p>
        </p:txBody>
      </p:sp>
      <p:sp>
        <p:nvSpPr>
          <p:cNvPr id="3" name="TextBox 2"/>
          <p:cNvSpPr txBox="1">
            <a:spLocks noChangeArrowheads="1"/>
          </p:cNvSpPr>
          <p:nvPr/>
        </p:nvSpPr>
        <p:spPr bwMode="auto">
          <a:xfrm>
            <a:off x="334963" y="438150"/>
            <a:ext cx="5597525" cy="1800225"/>
          </a:xfrm>
          <a:prstGeom prst="rect">
            <a:avLst/>
          </a:prstGeom>
          <a:noFill/>
          <a:ln w="9525">
            <a:noFill/>
            <a:miter lim="800000"/>
            <a:headEnd/>
            <a:tailEnd/>
          </a:ln>
        </p:spPr>
        <p:txBody>
          <a:bodyPr>
            <a:spAutoFit/>
          </a:bodyPr>
          <a:lstStyle/>
          <a:p>
            <a:pPr algn="ctr"/>
            <a:r>
              <a:rPr lang="en-US" sz="2800" b="1">
                <a:solidFill>
                  <a:srgbClr val="FF3300"/>
                </a:solidFill>
                <a:latin typeface="Times New Roman" pitchFamily="18" charset="0"/>
                <a:cs typeface="Times New Roman" pitchFamily="18" charset="0"/>
              </a:rPr>
              <a:t>Hoạt động cá nhân</a:t>
            </a:r>
            <a:r>
              <a:rPr lang="en-US" sz="2800">
                <a:solidFill>
                  <a:schemeClr val="accent1"/>
                </a:solidFill>
                <a:latin typeface="Times New Roman" pitchFamily="18" charset="0"/>
                <a:cs typeface="Times New Roman" pitchFamily="18" charset="0"/>
              </a:rPr>
              <a:t> </a:t>
            </a:r>
          </a:p>
          <a:p>
            <a:r>
              <a:rPr lang="en-US" sz="2800">
                <a:solidFill>
                  <a:schemeClr val="accent1"/>
                </a:solidFill>
                <a:latin typeface="Times New Roman" pitchFamily="18" charset="0"/>
                <a:cs typeface="Times New Roman" pitchFamily="18" charset="0"/>
              </a:rPr>
              <a:t>Quan sát hình 1, kết hợp  quan sát tranh ảnh, đọc thông tin trong SGK/15</a:t>
            </a:r>
            <a:r>
              <a:rPr lang="en-US" sz="2800">
                <a:solidFill>
                  <a:schemeClr val="accent1"/>
                </a:solidFill>
                <a:latin typeface="Times New Roman" pitchFamily="18" charset="0"/>
              </a:rPr>
              <a:t> </a:t>
            </a:r>
            <a:r>
              <a:rPr lang="en-US" sz="2800">
                <a:solidFill>
                  <a:schemeClr val="accent1"/>
                </a:solidFill>
                <a:latin typeface="Times New Roman" pitchFamily="18" charset="0"/>
                <a:cs typeface="Times New Roman" pitchFamily="18" charset="0"/>
              </a:rPr>
              <a:t>và  trả lời các câu hỏi:</a:t>
            </a:r>
          </a:p>
        </p:txBody>
      </p:sp>
      <p:sp>
        <p:nvSpPr>
          <p:cNvPr id="30724" name="Text Box 6"/>
          <p:cNvSpPr txBox="1">
            <a:spLocks noChangeArrowheads="1"/>
          </p:cNvSpPr>
          <p:nvPr/>
        </p:nvSpPr>
        <p:spPr bwMode="auto">
          <a:xfrm>
            <a:off x="6400800" y="573088"/>
            <a:ext cx="5291138" cy="366712"/>
          </a:xfrm>
          <a:prstGeom prst="rect">
            <a:avLst/>
          </a:prstGeom>
          <a:noFill/>
          <a:ln w="9525">
            <a:noFill/>
            <a:miter lim="800000"/>
            <a:headEnd/>
            <a:tailEnd/>
          </a:ln>
        </p:spPr>
        <p:txBody>
          <a:bodyPr>
            <a:spAutoFit/>
          </a:bodyPr>
          <a:lstStyle/>
          <a:p>
            <a:pPr>
              <a:spcBef>
                <a:spcPct val="50000"/>
              </a:spcBef>
            </a:pPr>
            <a:endParaRPr lang="en-US" sz="1800"/>
          </a:p>
        </p:txBody>
      </p:sp>
      <p:pic>
        <p:nvPicPr>
          <p:cNvPr id="30725" name="Picture 7" descr="lược đồ trung du BB"/>
          <p:cNvPicPr>
            <a:picLocks noChangeAspect="1" noChangeArrowheads="1"/>
          </p:cNvPicPr>
          <p:nvPr/>
        </p:nvPicPr>
        <p:blipFill>
          <a:blip r:embed="rId2"/>
          <a:srcRect/>
          <a:stretch>
            <a:fillRect/>
          </a:stretch>
        </p:blipFill>
        <p:spPr bwMode="auto">
          <a:xfrm>
            <a:off x="5672138" y="0"/>
            <a:ext cx="6519862" cy="6646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6"/>
          <p:cNvSpPr txBox="1">
            <a:spLocks noChangeArrowheads="1"/>
          </p:cNvSpPr>
          <p:nvPr/>
        </p:nvSpPr>
        <p:spPr bwMode="auto">
          <a:xfrm>
            <a:off x="6400800" y="573088"/>
            <a:ext cx="5291138" cy="366712"/>
          </a:xfrm>
          <a:prstGeom prst="rect">
            <a:avLst/>
          </a:prstGeom>
          <a:noFill/>
          <a:ln w="9525">
            <a:noFill/>
            <a:miter lim="800000"/>
            <a:headEnd/>
            <a:tailEnd/>
          </a:ln>
        </p:spPr>
        <p:txBody>
          <a:bodyPr>
            <a:spAutoFit/>
          </a:bodyPr>
          <a:lstStyle/>
          <a:p>
            <a:pPr>
              <a:spcBef>
                <a:spcPct val="50000"/>
              </a:spcBef>
            </a:pPr>
            <a:endParaRPr lang="en-US" sz="1800"/>
          </a:p>
        </p:txBody>
      </p:sp>
      <p:pic>
        <p:nvPicPr>
          <p:cNvPr id="31746" name="Picture 7" descr="lược đồ trung du BB"/>
          <p:cNvPicPr>
            <a:picLocks noChangeAspect="1" noChangeArrowheads="1"/>
          </p:cNvPicPr>
          <p:nvPr/>
        </p:nvPicPr>
        <p:blipFill>
          <a:blip r:embed="rId2"/>
          <a:srcRect/>
          <a:stretch>
            <a:fillRect/>
          </a:stretch>
        </p:blipFill>
        <p:spPr bwMode="auto">
          <a:xfrm>
            <a:off x="5672138" y="0"/>
            <a:ext cx="6519862" cy="6646863"/>
          </a:xfrm>
          <a:prstGeom prst="rect">
            <a:avLst/>
          </a:prstGeom>
          <a:noFill/>
          <a:ln w="9525">
            <a:noFill/>
            <a:miter lim="800000"/>
            <a:headEnd/>
            <a:tailEnd/>
          </a:ln>
        </p:spPr>
      </p:pic>
      <p:sp>
        <p:nvSpPr>
          <p:cNvPr id="26630" name="Text Box 6"/>
          <p:cNvSpPr txBox="1">
            <a:spLocks noChangeArrowheads="1"/>
          </p:cNvSpPr>
          <p:nvPr/>
        </p:nvSpPr>
        <p:spPr bwMode="auto">
          <a:xfrm>
            <a:off x="0" y="4419600"/>
            <a:ext cx="5613400" cy="2625725"/>
          </a:xfrm>
          <a:prstGeom prst="rect">
            <a:avLst/>
          </a:prstGeom>
          <a:noFill/>
          <a:ln w="9525">
            <a:noFill/>
            <a:miter lim="800000"/>
            <a:headEnd/>
            <a:tailEnd/>
          </a:ln>
        </p:spPr>
        <p:txBody>
          <a:bodyPr>
            <a:spAutoFit/>
          </a:bodyPr>
          <a:lstStyle/>
          <a:p>
            <a:pPr>
              <a:lnSpc>
                <a:spcPct val="130000"/>
              </a:lnSpc>
              <a:buFontTx/>
              <a:buChar char="-"/>
            </a:pPr>
            <a:r>
              <a:rPr lang="en-US" sz="3200">
                <a:solidFill>
                  <a:srgbClr val="0033CC"/>
                </a:solidFill>
                <a:latin typeface="Times New Roman" pitchFamily="18" charset="0"/>
                <a:cs typeface="Times New Roman" pitchFamily="18" charset="0"/>
              </a:rPr>
              <a:t>Xác định vị trí dãy Hoàng Liên Sơn, đỉnh Phan-xi- păng, cao nguyên mộc Châu, cao nguyên Đồng Văn.</a:t>
            </a:r>
          </a:p>
        </p:txBody>
      </p:sp>
      <p:sp>
        <p:nvSpPr>
          <p:cNvPr id="26631" name="Text Box 7"/>
          <p:cNvSpPr txBox="1">
            <a:spLocks noChangeArrowheads="1"/>
          </p:cNvSpPr>
          <p:nvPr/>
        </p:nvSpPr>
        <p:spPr bwMode="auto">
          <a:xfrm>
            <a:off x="0" y="165100"/>
            <a:ext cx="5664200" cy="2289175"/>
          </a:xfrm>
          <a:prstGeom prst="rect">
            <a:avLst/>
          </a:prstGeom>
          <a:noFill/>
          <a:ln w="9525">
            <a:noFill/>
            <a:miter lim="800000"/>
            <a:headEnd/>
            <a:tailEnd/>
          </a:ln>
        </p:spPr>
        <p:txBody>
          <a:bodyPr>
            <a:spAutoFit/>
          </a:bodyPr>
          <a:lstStyle/>
          <a:p>
            <a:pPr>
              <a:spcBef>
                <a:spcPct val="50000"/>
              </a:spcBef>
            </a:pPr>
            <a:r>
              <a:rPr lang="en-US" sz="3600"/>
              <a:t>-</a:t>
            </a:r>
            <a:r>
              <a:rPr lang="en-US" sz="1800"/>
              <a:t> </a:t>
            </a:r>
            <a:r>
              <a:rPr lang="en-US" sz="3600">
                <a:latin typeface="Times New Roman" pitchFamily="18" charset="0"/>
                <a:cs typeface="Times New Roman" pitchFamily="18" charset="0"/>
              </a:rPr>
              <a:t>Trung du và miền núi Bắc Bộ có nhiều dạng địa hình khác nhau như: núi, đồi, cao nguyên,... </a:t>
            </a:r>
          </a:p>
        </p:txBody>
      </p:sp>
      <p:sp>
        <p:nvSpPr>
          <p:cNvPr id="29704" name="Text Box 8"/>
          <p:cNvSpPr txBox="1">
            <a:spLocks noChangeArrowheads="1"/>
          </p:cNvSpPr>
          <p:nvPr/>
        </p:nvSpPr>
        <p:spPr bwMode="auto">
          <a:xfrm>
            <a:off x="0" y="4635500"/>
            <a:ext cx="5715000" cy="1358900"/>
          </a:xfrm>
          <a:prstGeom prst="rect">
            <a:avLst/>
          </a:prstGeom>
          <a:noFill/>
          <a:ln w="9525">
            <a:noFill/>
            <a:miter lim="800000"/>
            <a:headEnd/>
            <a:tailEnd/>
          </a:ln>
        </p:spPr>
        <p:txBody>
          <a:bodyPr>
            <a:spAutoFit/>
          </a:bodyPr>
          <a:lstStyle/>
          <a:p>
            <a:pPr>
              <a:lnSpc>
                <a:spcPct val="130000"/>
              </a:lnSpc>
            </a:pPr>
            <a:r>
              <a:rPr lang="en-US" sz="3200">
                <a:solidFill>
                  <a:srgbClr val="0033CC"/>
                </a:solidFill>
                <a:latin typeface="Times New Roman" pitchFamily="18" charset="0"/>
                <a:cs typeface="Times New Roman" pitchFamily="18" charset="0"/>
              </a:rPr>
              <a:t>- Vùng Trung du và miền núi Bắc Bộ có những loại địa hình nào?</a:t>
            </a:r>
            <a:endParaRPr lang="en-US" sz="3200">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1" y="0"/>
            <a:ext cx="5722938" cy="430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p:cTn id="7" dur="1000" fill="hold"/>
                                        <p:tgtEl>
                                          <p:spTgt spid="26630"/>
                                        </p:tgtEl>
                                        <p:attrNameLst>
                                          <p:attrName>ppt_x</p:attrName>
                                        </p:attrNameLst>
                                      </p:cBhvr>
                                      <p:tavLst>
                                        <p:tav tm="0">
                                          <p:val>
                                            <p:strVal val="#ppt_x-.2"/>
                                          </p:val>
                                        </p:tav>
                                        <p:tav tm="100000">
                                          <p:val>
                                            <p:strVal val="#ppt_x"/>
                                          </p:val>
                                        </p:tav>
                                      </p:tavLst>
                                    </p:anim>
                                    <p:anim calcmode="lin" valueType="num">
                                      <p:cBhvr>
                                        <p:cTn id="8" dur="1000" fill="hold"/>
                                        <p:tgtEl>
                                          <p:spTgt spid="266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3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grpId="1" nodeType="clickEffect">
                                  <p:stCondLst>
                                    <p:cond delay="0"/>
                                  </p:stCondLst>
                                  <p:childTnLst>
                                    <p:animEffect transition="out" filter="diamond(in)">
                                      <p:cBhvr>
                                        <p:cTn id="13" dur="2000"/>
                                        <p:tgtEl>
                                          <p:spTgt spid="26630"/>
                                        </p:tgtEl>
                                      </p:cBhvr>
                                    </p:animEffect>
                                    <p:set>
                                      <p:cBhvr>
                                        <p:cTn id="14" dur="1" fill="hold">
                                          <p:stCondLst>
                                            <p:cond delay="1999"/>
                                          </p:stCondLst>
                                        </p:cTn>
                                        <p:tgtEl>
                                          <p:spTgt spid="266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9704"/>
                                        </p:tgtEl>
                                        <p:attrNameLst>
                                          <p:attrName>style.visibility</p:attrName>
                                        </p:attrNameLst>
                                      </p:cBhvr>
                                      <p:to>
                                        <p:strVal val="visible"/>
                                      </p:to>
                                    </p:set>
                                    <p:anim calcmode="lin" valueType="num">
                                      <p:cBhvr>
                                        <p:cTn id="19" dur="1000" fill="hold"/>
                                        <p:tgtEl>
                                          <p:spTgt spid="29704"/>
                                        </p:tgtEl>
                                        <p:attrNameLst>
                                          <p:attrName>ppt_x</p:attrName>
                                        </p:attrNameLst>
                                      </p:cBhvr>
                                      <p:tavLst>
                                        <p:tav tm="0">
                                          <p:val>
                                            <p:strVal val="#ppt_x-.2"/>
                                          </p:val>
                                        </p:tav>
                                        <p:tav tm="100000">
                                          <p:val>
                                            <p:strVal val="#ppt_x"/>
                                          </p:val>
                                        </p:tav>
                                      </p:tavLst>
                                    </p:anim>
                                    <p:anim calcmode="lin" valueType="num">
                                      <p:cBhvr>
                                        <p:cTn id="20" dur="1000" fill="hold"/>
                                        <p:tgtEl>
                                          <p:spTgt spid="2970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970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1" nodeType="clickEffect">
                                  <p:stCondLst>
                                    <p:cond delay="0"/>
                                  </p:stCondLst>
                                  <p:childTnLst>
                                    <p:animEffect transition="out" filter="box(in)">
                                      <p:cBhvr>
                                        <p:cTn id="25" dur="500"/>
                                        <p:tgtEl>
                                          <p:spTgt spid="29704"/>
                                        </p:tgtEl>
                                      </p:cBhvr>
                                    </p:animEffect>
                                    <p:set>
                                      <p:cBhvr>
                                        <p:cTn id="26" dur="1" fill="hold">
                                          <p:stCondLst>
                                            <p:cond delay="499"/>
                                          </p:stCondLst>
                                        </p:cTn>
                                        <p:tgtEl>
                                          <p:spTgt spid="2970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26631"/>
                                        </p:tgtEl>
                                        <p:attrNameLst>
                                          <p:attrName>style.visibility</p:attrName>
                                        </p:attrNameLst>
                                      </p:cBhvr>
                                      <p:to>
                                        <p:strVal val="visible"/>
                                      </p:to>
                                    </p:set>
                                    <p:animEffect transition="in" filter="fade">
                                      <p:cBhvr>
                                        <p:cTn id="31" dur="800" decel="100000"/>
                                        <p:tgtEl>
                                          <p:spTgt spid="26631"/>
                                        </p:tgtEl>
                                      </p:cBhvr>
                                    </p:animEffect>
                                    <p:anim calcmode="lin" valueType="num">
                                      <p:cBhvr>
                                        <p:cTn id="32" dur="800" decel="100000" fill="hold"/>
                                        <p:tgtEl>
                                          <p:spTgt spid="26631"/>
                                        </p:tgtEl>
                                        <p:attrNameLst>
                                          <p:attrName>style.rotation</p:attrName>
                                        </p:attrNameLst>
                                      </p:cBhvr>
                                      <p:tavLst>
                                        <p:tav tm="0">
                                          <p:val>
                                            <p:fltVal val="-90"/>
                                          </p:val>
                                        </p:tav>
                                        <p:tav tm="100000">
                                          <p:val>
                                            <p:fltVal val="0"/>
                                          </p:val>
                                        </p:tav>
                                      </p:tavLst>
                                    </p:anim>
                                    <p:anim calcmode="lin" valueType="num">
                                      <p:cBhvr>
                                        <p:cTn id="33" dur="800" decel="100000" fill="hold"/>
                                        <p:tgtEl>
                                          <p:spTgt spid="26631"/>
                                        </p:tgtEl>
                                        <p:attrNameLst>
                                          <p:attrName>ppt_x</p:attrName>
                                        </p:attrNameLst>
                                      </p:cBhvr>
                                      <p:tavLst>
                                        <p:tav tm="0">
                                          <p:val>
                                            <p:strVal val="#ppt_x+0.4"/>
                                          </p:val>
                                        </p:tav>
                                        <p:tav tm="100000">
                                          <p:val>
                                            <p:strVal val="#ppt_x-0.05"/>
                                          </p:val>
                                        </p:tav>
                                      </p:tavLst>
                                    </p:anim>
                                    <p:anim calcmode="lin" valueType="num">
                                      <p:cBhvr>
                                        <p:cTn id="34" dur="800" decel="100000" fill="hold"/>
                                        <p:tgtEl>
                                          <p:spTgt spid="2663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663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66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0" grpId="1"/>
      <p:bldP spid="26631" grpId="0"/>
      <p:bldP spid="29704" grpId="0"/>
      <p:bldP spid="2970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Nguyen Lam\Desktop\Trang Trí\suxsyhyv4rct9czpbi.jpg"/>
          <p:cNvPicPr>
            <a:picLocks noChangeAspect="1" noChangeArrowheads="1"/>
          </p:cNvPicPr>
          <p:nvPr/>
        </p:nvPicPr>
        <p:blipFill>
          <a:blip r:embed="rId2"/>
          <a:srcRect/>
          <a:stretch>
            <a:fillRect/>
          </a:stretch>
        </p:blipFill>
        <p:spPr bwMode="auto">
          <a:xfrm>
            <a:off x="12700" y="228600"/>
            <a:ext cx="12179300" cy="6629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ipe(down)">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171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p:txBody>
          <a:bodyPr/>
          <a:lstStyle/>
          <a:p>
            <a:endParaRPr lang="en-US" smtClean="0"/>
          </a:p>
        </p:txBody>
      </p:sp>
      <p:sp>
        <p:nvSpPr>
          <p:cNvPr id="33794" name="Rectangle 3"/>
          <p:cNvSpPr>
            <a:spLocks noGrp="1"/>
          </p:cNvSpPr>
          <p:nvPr>
            <p:ph type="body" idx="4294967295"/>
          </p:nvPr>
        </p:nvSpPr>
        <p:spPr/>
        <p:txBody>
          <a:bodyPr/>
          <a:lstStyle/>
          <a:p>
            <a:endParaRPr lang="en-US" smtClean="0"/>
          </a:p>
        </p:txBody>
      </p:sp>
      <p:sp>
        <p:nvSpPr>
          <p:cNvPr id="33795" name="Text Box 4"/>
          <p:cNvSpPr txBox="1">
            <a:spLocks noChangeArrowheads="1"/>
          </p:cNvSpPr>
          <p:nvPr/>
        </p:nvSpPr>
        <p:spPr bwMode="auto">
          <a:xfrm>
            <a:off x="1752600" y="2667000"/>
            <a:ext cx="7061200" cy="366713"/>
          </a:xfrm>
          <a:prstGeom prst="rect">
            <a:avLst/>
          </a:prstGeom>
          <a:noFill/>
          <a:ln w="9525">
            <a:noFill/>
            <a:miter lim="800000"/>
            <a:headEnd/>
            <a:tailEnd/>
          </a:ln>
        </p:spPr>
        <p:txBody>
          <a:bodyPr>
            <a:spAutoFit/>
          </a:bodyPr>
          <a:lstStyle/>
          <a:p>
            <a:pPr>
              <a:spcBef>
                <a:spcPct val="50000"/>
              </a:spcBef>
            </a:pPr>
            <a:endParaRPr lang="en-US" sz="1800"/>
          </a:p>
        </p:txBody>
      </p:sp>
      <p:pic>
        <p:nvPicPr>
          <p:cNvPr id="33796" name="Picture 6" descr="Màu xanh bát ngát của những đồi chè Mộc Châu…"/>
          <p:cNvPicPr>
            <a:picLocks noChangeAspect="1" noChangeArrowheads="1"/>
          </p:cNvPicPr>
          <p:nvPr/>
        </p:nvPicPr>
        <p:blipFill>
          <a:blip r:embed="rId2"/>
          <a:srcRect/>
          <a:stretch>
            <a:fillRect/>
          </a:stretch>
        </p:blipFill>
        <p:spPr bwMode="auto">
          <a:xfrm>
            <a:off x="892175" y="223838"/>
            <a:ext cx="10610850" cy="5937250"/>
          </a:xfrm>
          <a:prstGeom prst="rect">
            <a:avLst/>
          </a:prstGeom>
          <a:noFill/>
          <a:ln w="9525">
            <a:noFill/>
            <a:miter lim="800000"/>
            <a:headEnd/>
            <a:tailEnd/>
          </a:ln>
        </p:spPr>
      </p:pic>
      <p:sp>
        <p:nvSpPr>
          <p:cNvPr id="33797" name="Text Box 6"/>
          <p:cNvSpPr txBox="1">
            <a:spLocks noChangeArrowheads="1"/>
          </p:cNvSpPr>
          <p:nvPr/>
        </p:nvSpPr>
        <p:spPr bwMode="auto">
          <a:xfrm>
            <a:off x="4457700" y="6248400"/>
            <a:ext cx="3454400" cy="457200"/>
          </a:xfrm>
          <a:prstGeom prst="rect">
            <a:avLst/>
          </a:prstGeom>
          <a:noFill/>
          <a:ln w="9525">
            <a:noFill/>
            <a:miter lim="800000"/>
            <a:headEnd/>
            <a:tailEnd/>
          </a:ln>
        </p:spPr>
        <p:txBody>
          <a:bodyPr>
            <a:spAutoFit/>
          </a:bodyPr>
          <a:lstStyle/>
          <a:p>
            <a:pPr>
              <a:spcBef>
                <a:spcPct val="50000"/>
              </a:spcBef>
            </a:pPr>
            <a:r>
              <a:rPr lang="en-US" sz="2400">
                <a:solidFill>
                  <a:srgbClr val="0033CC"/>
                </a:solidFill>
              </a:rPr>
              <a:t>Đồi chè vùng trung du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p:txBody>
          <a:bodyPr/>
          <a:lstStyle/>
          <a:p>
            <a:endParaRPr lang="en-US" smtClean="0"/>
          </a:p>
        </p:txBody>
      </p:sp>
      <p:sp>
        <p:nvSpPr>
          <p:cNvPr id="34818" name="Rectangle 3"/>
          <p:cNvSpPr>
            <a:spLocks noGrp="1"/>
          </p:cNvSpPr>
          <p:nvPr>
            <p:ph type="body" idx="4294967295"/>
          </p:nvPr>
        </p:nvSpPr>
        <p:spPr/>
        <p:txBody>
          <a:bodyPr/>
          <a:lstStyle/>
          <a:p>
            <a:endParaRPr lang="en-US" smtClean="0"/>
          </a:p>
        </p:txBody>
      </p:sp>
      <p:sp>
        <p:nvSpPr>
          <p:cNvPr id="34819" name="Text Box 4"/>
          <p:cNvSpPr txBox="1">
            <a:spLocks noChangeArrowheads="1"/>
          </p:cNvSpPr>
          <p:nvPr/>
        </p:nvSpPr>
        <p:spPr bwMode="auto">
          <a:xfrm>
            <a:off x="1473200" y="3009900"/>
            <a:ext cx="5181600" cy="366713"/>
          </a:xfrm>
          <a:prstGeom prst="rect">
            <a:avLst/>
          </a:prstGeom>
          <a:noFill/>
          <a:ln w="9525">
            <a:noFill/>
            <a:miter lim="800000"/>
            <a:headEnd/>
            <a:tailEnd/>
          </a:ln>
        </p:spPr>
        <p:txBody>
          <a:bodyPr>
            <a:spAutoFit/>
          </a:bodyPr>
          <a:lstStyle/>
          <a:p>
            <a:pPr>
              <a:spcBef>
                <a:spcPct val="50000"/>
              </a:spcBef>
            </a:pPr>
            <a:endParaRPr lang="en-US" sz="1800"/>
          </a:p>
        </p:txBody>
      </p:sp>
      <p:pic>
        <p:nvPicPr>
          <p:cNvPr id="34820" name="Picture 6" descr="Đồi chè Mộc Châu"/>
          <p:cNvPicPr>
            <a:picLocks noChangeAspect="1" noChangeArrowheads="1"/>
          </p:cNvPicPr>
          <p:nvPr/>
        </p:nvPicPr>
        <p:blipFill>
          <a:blip r:embed="rId2"/>
          <a:srcRect/>
          <a:stretch>
            <a:fillRect/>
          </a:stretch>
        </p:blipFill>
        <p:spPr bwMode="auto">
          <a:xfrm>
            <a:off x="831850" y="371475"/>
            <a:ext cx="11360150" cy="5668963"/>
          </a:xfrm>
          <a:prstGeom prst="rect">
            <a:avLst/>
          </a:prstGeom>
          <a:noFill/>
          <a:ln w="9525">
            <a:noFill/>
            <a:miter lim="800000"/>
            <a:headEnd/>
            <a:tailEnd/>
          </a:ln>
        </p:spPr>
      </p:pic>
      <p:sp>
        <p:nvSpPr>
          <p:cNvPr id="34821" name="Text Box 6"/>
          <p:cNvSpPr txBox="1">
            <a:spLocks noChangeArrowheads="1"/>
          </p:cNvSpPr>
          <p:nvPr/>
        </p:nvSpPr>
        <p:spPr bwMode="auto">
          <a:xfrm>
            <a:off x="3683000" y="6248400"/>
            <a:ext cx="5118100" cy="457200"/>
          </a:xfrm>
          <a:prstGeom prst="rect">
            <a:avLst/>
          </a:prstGeom>
          <a:noFill/>
          <a:ln w="9525">
            <a:noFill/>
            <a:miter lim="800000"/>
            <a:headEnd/>
            <a:tailEnd/>
          </a:ln>
        </p:spPr>
        <p:txBody>
          <a:bodyPr>
            <a:spAutoFit/>
          </a:bodyPr>
          <a:lstStyle/>
          <a:p>
            <a:pPr>
              <a:spcBef>
                <a:spcPct val="50000"/>
              </a:spcBef>
            </a:pPr>
            <a:r>
              <a:rPr lang="en-US" sz="2400">
                <a:solidFill>
                  <a:srgbClr val="0033CC"/>
                </a:solidFill>
              </a:rPr>
              <a:t>Cao nguyên Mộc Châu ( Sơn La)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p:cNvSpPr>
          <p:nvPr>
            <p:ph type="body" idx="4294967295"/>
          </p:nvPr>
        </p:nvSpPr>
        <p:spPr/>
        <p:txBody>
          <a:bodyPr/>
          <a:lstStyle/>
          <a:p>
            <a:endParaRPr lang="en-US" smtClean="0"/>
          </a:p>
        </p:txBody>
      </p:sp>
      <p:sp>
        <p:nvSpPr>
          <p:cNvPr id="35842" name="Text Box 4"/>
          <p:cNvSpPr txBox="1">
            <a:spLocks noChangeArrowheads="1"/>
          </p:cNvSpPr>
          <p:nvPr/>
        </p:nvSpPr>
        <p:spPr bwMode="auto">
          <a:xfrm>
            <a:off x="1943100" y="2717800"/>
            <a:ext cx="68580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35843" name="AutoShape 6" descr="cao nguyên đá đồng văn hà giang"/>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800"/>
          </a:p>
        </p:txBody>
      </p:sp>
      <p:pic>
        <p:nvPicPr>
          <p:cNvPr id="35844" name="Picture 8" descr="Giới Thiệu Du Lịch Cao Nguyên Đá Đồng Văn Hà Giang - Ảnh 1"/>
          <p:cNvPicPr>
            <a:picLocks noChangeAspect="1" noChangeArrowheads="1"/>
          </p:cNvPicPr>
          <p:nvPr/>
        </p:nvPicPr>
        <p:blipFill>
          <a:blip r:embed="rId2"/>
          <a:srcRect/>
          <a:stretch>
            <a:fillRect/>
          </a:stretch>
        </p:blipFill>
        <p:spPr bwMode="auto">
          <a:xfrm>
            <a:off x="155575" y="401638"/>
            <a:ext cx="11633200" cy="611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p:txBody>
          <a:bodyPr/>
          <a:lstStyle/>
          <a:p>
            <a:endParaRPr lang="en-US" smtClean="0"/>
          </a:p>
        </p:txBody>
      </p:sp>
      <p:sp>
        <p:nvSpPr>
          <p:cNvPr id="36866" name="Rectangle 3"/>
          <p:cNvSpPr>
            <a:spLocks noGrp="1"/>
          </p:cNvSpPr>
          <p:nvPr>
            <p:ph type="body" idx="4294967295"/>
          </p:nvPr>
        </p:nvSpPr>
        <p:spPr/>
        <p:txBody>
          <a:bodyPr/>
          <a:lstStyle/>
          <a:p>
            <a:endParaRPr lang="en-US" smtClean="0"/>
          </a:p>
        </p:txBody>
      </p:sp>
      <p:pic>
        <p:nvPicPr>
          <p:cNvPr id="36867" name="Picture 6" descr="Giới Thiệu Du Lịch Cao Nguyên Đá Đồng Văn Hà Giang - Ảnh 2"/>
          <p:cNvPicPr>
            <a:picLocks noChangeAspect="1" noChangeArrowheads="1"/>
          </p:cNvPicPr>
          <p:nvPr/>
        </p:nvPicPr>
        <p:blipFill>
          <a:blip r:embed="rId2"/>
          <a:srcRect/>
          <a:stretch>
            <a:fillRect/>
          </a:stretch>
        </p:blipFill>
        <p:spPr bwMode="auto">
          <a:xfrm>
            <a:off x="676275" y="401638"/>
            <a:ext cx="11150600" cy="6000750"/>
          </a:xfrm>
          <a:prstGeom prst="rect">
            <a:avLst/>
          </a:prstGeom>
          <a:noFill/>
          <a:ln w="9525">
            <a:noFill/>
            <a:miter lim="800000"/>
            <a:headEnd/>
            <a:tailEnd/>
          </a:ln>
        </p:spPr>
      </p:pic>
      <p:sp>
        <p:nvSpPr>
          <p:cNvPr id="36868" name="Text Box 5"/>
          <p:cNvSpPr txBox="1">
            <a:spLocks noChangeArrowheads="1"/>
          </p:cNvSpPr>
          <p:nvPr/>
        </p:nvSpPr>
        <p:spPr bwMode="auto">
          <a:xfrm>
            <a:off x="2159000" y="6235700"/>
            <a:ext cx="8813800" cy="523220"/>
          </a:xfrm>
          <a:prstGeom prst="rect">
            <a:avLst/>
          </a:prstGeom>
          <a:noFill/>
          <a:ln w="9525">
            <a:noFill/>
            <a:miter lim="800000"/>
            <a:headEnd/>
            <a:tailEnd/>
          </a:ln>
        </p:spPr>
        <p:txBody>
          <a:bodyPr wrap="square">
            <a:spAutoFit/>
          </a:bodyPr>
          <a:lstStyle/>
          <a:p>
            <a:pPr>
              <a:spcBef>
                <a:spcPct val="50000"/>
              </a:spcBef>
            </a:pPr>
            <a:r>
              <a:rPr lang="en-US" sz="2800" dirty="0" err="1">
                <a:solidFill>
                  <a:srgbClr val="0033CC"/>
                </a:solidFill>
              </a:rPr>
              <a:t>Một</a:t>
            </a:r>
            <a:r>
              <a:rPr lang="en-US" sz="2800" dirty="0">
                <a:solidFill>
                  <a:srgbClr val="0033CC"/>
                </a:solidFill>
              </a:rPr>
              <a:t> </a:t>
            </a:r>
            <a:r>
              <a:rPr lang="en-US" sz="2800" dirty="0" err="1">
                <a:solidFill>
                  <a:srgbClr val="0033CC"/>
                </a:solidFill>
              </a:rPr>
              <a:t>phần</a:t>
            </a:r>
            <a:r>
              <a:rPr lang="en-US" sz="2800" dirty="0">
                <a:solidFill>
                  <a:srgbClr val="0033CC"/>
                </a:solidFill>
              </a:rPr>
              <a:t> </a:t>
            </a:r>
            <a:r>
              <a:rPr lang="en-US" sz="2800" dirty="0" err="1">
                <a:solidFill>
                  <a:srgbClr val="0033CC"/>
                </a:solidFill>
              </a:rPr>
              <a:t>cao</a:t>
            </a:r>
            <a:r>
              <a:rPr lang="en-US" sz="2800" dirty="0">
                <a:solidFill>
                  <a:srgbClr val="0033CC"/>
                </a:solidFill>
              </a:rPr>
              <a:t> </a:t>
            </a:r>
            <a:r>
              <a:rPr lang="en-US" sz="2800" dirty="0" err="1">
                <a:solidFill>
                  <a:srgbClr val="0033CC"/>
                </a:solidFill>
              </a:rPr>
              <a:t>nguyên</a:t>
            </a:r>
            <a:r>
              <a:rPr lang="en-US" sz="2800" dirty="0">
                <a:solidFill>
                  <a:srgbClr val="0033CC"/>
                </a:solidFill>
              </a:rPr>
              <a:t> </a:t>
            </a:r>
            <a:r>
              <a:rPr lang="en-US" sz="2800" dirty="0" err="1">
                <a:solidFill>
                  <a:srgbClr val="0033CC"/>
                </a:solidFill>
              </a:rPr>
              <a:t>đá</a:t>
            </a:r>
            <a:r>
              <a:rPr lang="en-US" sz="2800" dirty="0">
                <a:solidFill>
                  <a:srgbClr val="0033CC"/>
                </a:solidFill>
              </a:rPr>
              <a:t> </a:t>
            </a:r>
            <a:r>
              <a:rPr lang="en-US" sz="2800" dirty="0" err="1">
                <a:solidFill>
                  <a:srgbClr val="0033CC"/>
                </a:solidFill>
              </a:rPr>
              <a:t>Đồng</a:t>
            </a:r>
            <a:r>
              <a:rPr lang="en-US" sz="2800" dirty="0">
                <a:solidFill>
                  <a:srgbClr val="0033CC"/>
                </a:solidFill>
              </a:rPr>
              <a:t> </a:t>
            </a:r>
            <a:r>
              <a:rPr lang="en-US" sz="2800" dirty="0" err="1">
                <a:solidFill>
                  <a:srgbClr val="0033CC"/>
                </a:solidFill>
              </a:rPr>
              <a:t>Văn</a:t>
            </a:r>
            <a:r>
              <a:rPr lang="en-US" sz="2800" dirty="0">
                <a:solidFill>
                  <a:srgbClr val="0033CC"/>
                </a:solidFill>
              </a:rPr>
              <a:t> ( </a:t>
            </a:r>
            <a:r>
              <a:rPr lang="en-US" sz="2800" dirty="0" err="1" smtClean="0">
                <a:solidFill>
                  <a:srgbClr val="0033CC"/>
                </a:solidFill>
              </a:rPr>
              <a:t>Tuyên</a:t>
            </a:r>
            <a:r>
              <a:rPr lang="en-US" sz="2800" dirty="0" smtClean="0">
                <a:solidFill>
                  <a:srgbClr val="0033CC"/>
                </a:solidFill>
              </a:rPr>
              <a:t> </a:t>
            </a:r>
            <a:r>
              <a:rPr lang="en-US" sz="2800" dirty="0" err="1" smtClean="0">
                <a:solidFill>
                  <a:srgbClr val="0033CC"/>
                </a:solidFill>
              </a:rPr>
              <a:t>Quang</a:t>
            </a:r>
            <a:r>
              <a:rPr lang="en-US" sz="2800" dirty="0" smtClean="0">
                <a:solidFill>
                  <a:srgbClr val="0033CC"/>
                </a:solidFill>
              </a:rPr>
              <a:t>)</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6"/>
          <p:cNvSpPr txBox="1">
            <a:spLocks noChangeArrowheads="1"/>
          </p:cNvSpPr>
          <p:nvPr/>
        </p:nvSpPr>
        <p:spPr bwMode="auto">
          <a:xfrm>
            <a:off x="6400800" y="573088"/>
            <a:ext cx="5291138" cy="366712"/>
          </a:xfrm>
          <a:prstGeom prst="rect">
            <a:avLst/>
          </a:prstGeom>
          <a:noFill/>
          <a:ln w="9525">
            <a:noFill/>
            <a:miter lim="800000"/>
            <a:headEnd/>
            <a:tailEnd/>
          </a:ln>
        </p:spPr>
        <p:txBody>
          <a:bodyPr>
            <a:spAutoFit/>
          </a:bodyPr>
          <a:lstStyle/>
          <a:p>
            <a:pPr>
              <a:spcBef>
                <a:spcPct val="50000"/>
              </a:spcBef>
            </a:pPr>
            <a:endParaRPr lang="en-US" sz="1800"/>
          </a:p>
        </p:txBody>
      </p:sp>
      <p:pic>
        <p:nvPicPr>
          <p:cNvPr id="37890" name="Picture 7" descr="lược đồ trung du BB"/>
          <p:cNvPicPr>
            <a:picLocks noChangeAspect="1" noChangeArrowheads="1"/>
          </p:cNvPicPr>
          <p:nvPr/>
        </p:nvPicPr>
        <p:blipFill>
          <a:blip r:embed="rId2"/>
          <a:srcRect/>
          <a:stretch>
            <a:fillRect/>
          </a:stretch>
        </p:blipFill>
        <p:spPr bwMode="auto">
          <a:xfrm>
            <a:off x="5672138" y="0"/>
            <a:ext cx="6519862" cy="6646863"/>
          </a:xfrm>
          <a:prstGeom prst="rect">
            <a:avLst/>
          </a:prstGeom>
          <a:noFill/>
          <a:ln w="9525">
            <a:noFill/>
            <a:miter lim="800000"/>
            <a:headEnd/>
            <a:tailEnd/>
          </a:ln>
        </p:spPr>
      </p:pic>
      <p:sp>
        <p:nvSpPr>
          <p:cNvPr id="37891" name="Text Box 7"/>
          <p:cNvSpPr txBox="1">
            <a:spLocks noChangeArrowheads="1"/>
          </p:cNvSpPr>
          <p:nvPr/>
        </p:nvSpPr>
        <p:spPr bwMode="auto">
          <a:xfrm>
            <a:off x="0" y="0"/>
            <a:ext cx="5664200" cy="2289175"/>
          </a:xfrm>
          <a:prstGeom prst="rect">
            <a:avLst/>
          </a:prstGeom>
          <a:noFill/>
          <a:ln w="9525">
            <a:noFill/>
            <a:miter lim="800000"/>
            <a:headEnd/>
            <a:tailEnd/>
          </a:ln>
        </p:spPr>
        <p:txBody>
          <a:bodyPr>
            <a:spAutoFit/>
          </a:bodyPr>
          <a:lstStyle/>
          <a:p>
            <a:pPr>
              <a:spcBef>
                <a:spcPct val="50000"/>
              </a:spcBef>
            </a:pPr>
            <a:r>
              <a:rPr lang="en-US" sz="3600"/>
              <a:t>-</a:t>
            </a:r>
            <a:r>
              <a:rPr lang="en-US" sz="1800"/>
              <a:t> </a:t>
            </a:r>
            <a:r>
              <a:rPr lang="en-US" sz="3600">
                <a:latin typeface="Times New Roman" pitchFamily="18" charset="0"/>
                <a:cs typeface="Times New Roman" pitchFamily="18" charset="0"/>
              </a:rPr>
              <a:t>Trung du và miền núi Bắc Bộ có nhiều dạng địa hình khác nhau như: núi, đồi, cao nguyên,... </a:t>
            </a:r>
          </a:p>
        </p:txBody>
      </p:sp>
      <p:sp>
        <p:nvSpPr>
          <p:cNvPr id="29702" name="Text Box 6"/>
          <p:cNvSpPr txBox="1">
            <a:spLocks noChangeArrowheads="1"/>
          </p:cNvSpPr>
          <p:nvPr/>
        </p:nvSpPr>
        <p:spPr bwMode="auto">
          <a:xfrm>
            <a:off x="0" y="3536950"/>
            <a:ext cx="5651500" cy="2838450"/>
          </a:xfrm>
          <a:prstGeom prst="rect">
            <a:avLst/>
          </a:prstGeom>
          <a:noFill/>
          <a:ln w="9525">
            <a:noFill/>
            <a:miter lim="800000"/>
            <a:headEnd/>
            <a:tailEnd/>
          </a:ln>
        </p:spPr>
        <p:txBody>
          <a:bodyPr>
            <a:spAutoFit/>
          </a:bodyPr>
          <a:lstStyle/>
          <a:p>
            <a:pPr>
              <a:spcBef>
                <a:spcPct val="50000"/>
              </a:spcBef>
            </a:pPr>
            <a:r>
              <a:rPr lang="en-US" sz="3600">
                <a:latin typeface="Times New Roman" pitchFamily="18" charset="0"/>
                <a:cs typeface="Times New Roman" pitchFamily="18" charset="0"/>
              </a:rPr>
              <a:t>- Dãy Hoàng Liên Sơn cao, đồ sộ nhất nước ta, trên đó có đỉnh Phan-xi-păng cao 3143 mét, được mệnh danh là “nóc nhà Đông Dương”.</a:t>
            </a:r>
          </a:p>
        </p:txBody>
      </p:sp>
      <p:sp>
        <p:nvSpPr>
          <p:cNvPr id="47110" name="Text Box 6"/>
          <p:cNvSpPr txBox="1">
            <a:spLocks noChangeArrowheads="1"/>
          </p:cNvSpPr>
          <p:nvPr/>
        </p:nvSpPr>
        <p:spPr bwMode="auto">
          <a:xfrm>
            <a:off x="0" y="2349500"/>
            <a:ext cx="5638800" cy="1190625"/>
          </a:xfrm>
          <a:prstGeom prst="rect">
            <a:avLst/>
          </a:prstGeom>
          <a:noFill/>
          <a:ln w="9525">
            <a:noFill/>
            <a:miter lim="800000"/>
            <a:headEnd/>
            <a:tailEnd/>
          </a:ln>
        </p:spPr>
        <p:txBody>
          <a:bodyPr>
            <a:spAutoFit/>
          </a:bodyPr>
          <a:lstStyle/>
          <a:p>
            <a:pPr>
              <a:spcBef>
                <a:spcPct val="50000"/>
              </a:spcBef>
            </a:pPr>
            <a:r>
              <a:rPr lang="en-US" sz="3600">
                <a:latin typeface="Times New Roman" pitchFamily="18" charset="0"/>
                <a:cs typeface="Times New Roman" pitchFamily="18" charset="0"/>
              </a:rPr>
              <a:t>- Nơi đây có các dãy núi thấp hình cánh cung.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fade">
                                      <p:cBhvr>
                                        <p:cTn id="7" dur="800" decel="100000"/>
                                        <p:tgtEl>
                                          <p:spTgt spid="47110"/>
                                        </p:tgtEl>
                                      </p:cBhvr>
                                    </p:animEffect>
                                    <p:anim calcmode="lin" valueType="num">
                                      <p:cBhvr>
                                        <p:cTn id="8" dur="800" decel="100000" fill="hold"/>
                                        <p:tgtEl>
                                          <p:spTgt spid="47110"/>
                                        </p:tgtEl>
                                        <p:attrNameLst>
                                          <p:attrName>style.rotation</p:attrName>
                                        </p:attrNameLst>
                                      </p:cBhvr>
                                      <p:tavLst>
                                        <p:tav tm="0">
                                          <p:val>
                                            <p:fltVal val="-90"/>
                                          </p:val>
                                        </p:tav>
                                        <p:tav tm="100000">
                                          <p:val>
                                            <p:fltVal val="0"/>
                                          </p:val>
                                        </p:tav>
                                      </p:tavLst>
                                    </p:anim>
                                    <p:anim calcmode="lin" valueType="num">
                                      <p:cBhvr>
                                        <p:cTn id="9" dur="800" decel="100000" fill="hold"/>
                                        <p:tgtEl>
                                          <p:spTgt spid="47110"/>
                                        </p:tgtEl>
                                        <p:attrNameLst>
                                          <p:attrName>ppt_x</p:attrName>
                                        </p:attrNameLst>
                                      </p:cBhvr>
                                      <p:tavLst>
                                        <p:tav tm="0">
                                          <p:val>
                                            <p:strVal val="#ppt_x+0.4"/>
                                          </p:val>
                                        </p:tav>
                                        <p:tav tm="100000">
                                          <p:val>
                                            <p:strVal val="#ppt_x-0.05"/>
                                          </p:val>
                                        </p:tav>
                                      </p:tavLst>
                                    </p:anim>
                                    <p:anim calcmode="lin" valueType="num">
                                      <p:cBhvr>
                                        <p:cTn id="10" dur="800" decel="100000" fill="hold"/>
                                        <p:tgtEl>
                                          <p:spTgt spid="471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71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71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wedge">
                                      <p:cBhvr>
                                        <p:cTn id="17" dur="2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471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endParaRPr lang="en-US" smtClean="0"/>
          </a:p>
        </p:txBody>
      </p:sp>
      <p:sp>
        <p:nvSpPr>
          <p:cNvPr id="38914" name="Rectangle 3"/>
          <p:cNvSpPr>
            <a:spLocks noGrp="1"/>
          </p:cNvSpPr>
          <p:nvPr>
            <p:ph type="body" idx="1"/>
          </p:nvPr>
        </p:nvSpPr>
        <p:spPr/>
        <p:txBody>
          <a:bodyPr/>
          <a:lstStyle/>
          <a:p>
            <a:endParaRPr lang="en-US" smtClean="0"/>
          </a:p>
        </p:txBody>
      </p:sp>
      <p:pic>
        <p:nvPicPr>
          <p:cNvPr id="38915" name="Picture 4" descr="undefined"/>
          <p:cNvPicPr>
            <a:picLocks noChangeAspect="1" noChangeArrowheads="1"/>
          </p:cNvPicPr>
          <p:nvPr/>
        </p:nvPicPr>
        <p:blipFill>
          <a:blip r:embed="rId2"/>
          <a:srcRect/>
          <a:stretch>
            <a:fillRect/>
          </a:stretch>
        </p:blipFill>
        <p:spPr bwMode="auto">
          <a:xfrm>
            <a:off x="155575" y="46038"/>
            <a:ext cx="11607800" cy="6496050"/>
          </a:xfrm>
          <a:prstGeom prst="rect">
            <a:avLst/>
          </a:prstGeom>
          <a:noFill/>
          <a:ln w="9525">
            <a:noFill/>
            <a:miter lim="800000"/>
            <a:headEnd/>
            <a:tailEnd/>
          </a:ln>
        </p:spPr>
      </p:pic>
      <p:sp>
        <p:nvSpPr>
          <p:cNvPr id="38916" name="Text Box 5"/>
          <p:cNvSpPr txBox="1">
            <a:spLocks noChangeArrowheads="1"/>
          </p:cNvSpPr>
          <p:nvPr/>
        </p:nvSpPr>
        <p:spPr bwMode="auto">
          <a:xfrm>
            <a:off x="2603500" y="5727700"/>
            <a:ext cx="69469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Một phần dãy núi Hoàng Liên sơn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Nguyen Lam\Desktop\Trang Trí\phang xi phang1.jpg"/>
          <p:cNvPicPr>
            <a:picLocks noChangeAspect="1" noChangeArrowheads="1"/>
          </p:cNvPicPr>
          <p:nvPr/>
        </p:nvPicPr>
        <p:blipFill>
          <a:blip r:embed="rId2"/>
          <a:srcRect/>
          <a:stretch>
            <a:fillRect/>
          </a:stretch>
        </p:blipFill>
        <p:spPr bwMode="auto">
          <a:xfrm>
            <a:off x="19050" y="0"/>
            <a:ext cx="12192000" cy="6858000"/>
          </a:xfrm>
          <a:prstGeom prst="rect">
            <a:avLst/>
          </a:prstGeom>
          <a:noFill/>
          <a:ln w="9525">
            <a:noFill/>
            <a:miter lim="800000"/>
            <a:headEnd/>
            <a:tailEnd/>
          </a:ln>
        </p:spPr>
      </p:pic>
      <p:sp>
        <p:nvSpPr>
          <p:cNvPr id="3" name="Cloud Callout 2"/>
          <p:cNvSpPr/>
          <p:nvPr/>
        </p:nvSpPr>
        <p:spPr>
          <a:xfrm>
            <a:off x="6587791" y="838200"/>
            <a:ext cx="5604211" cy="1524000"/>
          </a:xfrm>
          <a:prstGeom prst="cloudCallout">
            <a:avLst>
              <a:gd name="adj1" fmla="val -61155"/>
              <a:gd name="adj2" fmla="val -187"/>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ln w="10541" cmpd="sng">
                  <a:solidFill>
                    <a:srgbClr val="0000FF"/>
                  </a:solidFill>
                  <a:prstDash val="solid"/>
                </a:ln>
                <a:solidFill>
                  <a:srgbClr val="0000FF"/>
                </a:solidFill>
                <a:latin typeface="Times New Roman" pitchFamily="18" charset="0"/>
                <a:cs typeface="Times New Roman" pitchFamily="18" charset="0"/>
              </a:rPr>
              <a:t>Đỉnh Phan – xi – păng </a:t>
            </a:r>
          </a:p>
        </p:txBody>
      </p:sp>
      <p:sp>
        <p:nvSpPr>
          <p:cNvPr id="29700" name="Text Box 4"/>
          <p:cNvSpPr txBox="1">
            <a:spLocks noChangeArrowheads="1"/>
          </p:cNvSpPr>
          <p:nvPr/>
        </p:nvSpPr>
        <p:spPr bwMode="auto">
          <a:xfrm>
            <a:off x="8877300" y="1739900"/>
            <a:ext cx="1409700" cy="457200"/>
          </a:xfrm>
          <a:prstGeom prst="rect">
            <a:avLst/>
          </a:prstGeom>
          <a:noFill/>
          <a:ln w="9525">
            <a:noFill/>
            <a:miter lim="800000"/>
            <a:headEnd/>
            <a:tailEnd/>
          </a:ln>
        </p:spPr>
        <p:txBody>
          <a:bodyPr>
            <a:spAutoFit/>
          </a:bodyPr>
          <a:lstStyle/>
          <a:p>
            <a:pPr>
              <a:spcBef>
                <a:spcPct val="50000"/>
              </a:spcBef>
            </a:pPr>
            <a:r>
              <a:rPr lang="en-US" sz="2400" b="1">
                <a:solidFill>
                  <a:srgbClr val="0033CC"/>
                </a:solidFill>
                <a:latin typeface="Times New Roman" pitchFamily="18" charset="0"/>
                <a:cs typeface="Times New Roman" pitchFamily="18" charset="0"/>
              </a:rPr>
              <a:t> (3143 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circle(in)">
                                      <p:cBhvr>
                                        <p:cTn id="7" dur="20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700"/>
                                        </p:tgtEl>
                                        <p:attrNameLst>
                                          <p:attrName>style.visibility</p:attrName>
                                        </p:attrNameLst>
                                      </p:cBhvr>
                                      <p:to>
                                        <p:strVal val="visible"/>
                                      </p:to>
                                    </p:set>
                                    <p:animEffect transition="in" filter="fade">
                                      <p:cBhvr>
                                        <p:cTn id="17" dur="1000"/>
                                        <p:tgtEl>
                                          <p:spTgt spid="29700"/>
                                        </p:tgtEl>
                                      </p:cBhvr>
                                    </p:animEffect>
                                    <p:anim calcmode="lin" valueType="num">
                                      <p:cBhvr>
                                        <p:cTn id="18" dur="1000" fill="hold"/>
                                        <p:tgtEl>
                                          <p:spTgt spid="29700"/>
                                        </p:tgtEl>
                                        <p:attrNameLst>
                                          <p:attrName>ppt_x</p:attrName>
                                        </p:attrNameLst>
                                      </p:cBhvr>
                                      <p:tavLst>
                                        <p:tav tm="0">
                                          <p:val>
                                            <p:strVal val="#ppt_x"/>
                                          </p:val>
                                        </p:tav>
                                        <p:tav tm="100000">
                                          <p:val>
                                            <p:strVal val="#ppt_x"/>
                                          </p:val>
                                        </p:tav>
                                      </p:tavLst>
                                    </p:anim>
                                    <p:anim calcmode="lin" valueType="num">
                                      <p:cBhvr>
                                        <p:cTn id="19" dur="1000" fill="hold"/>
                                        <p:tgtEl>
                                          <p:spTgt spid="29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C:\Users\Nguyen Lam\Desktop\leo-nui-fansipan-vietsensetravel_1407135163.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Cloud Callout 5"/>
          <p:cNvSpPr/>
          <p:nvPr/>
        </p:nvSpPr>
        <p:spPr>
          <a:xfrm>
            <a:off x="673098" y="6350"/>
            <a:ext cx="5604323" cy="1524000"/>
          </a:xfrm>
          <a:prstGeom prst="cloudCallout">
            <a:avLst>
              <a:gd name="adj1" fmla="val 96313"/>
              <a:gd name="adj2" fmla="val 61604"/>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ln w="10541" cmpd="sng">
                  <a:solidFill>
                    <a:srgbClr val="0000FF"/>
                  </a:solidFill>
                  <a:prstDash val="solid"/>
                </a:ln>
                <a:solidFill>
                  <a:srgbClr val="0000FF"/>
                </a:solidFill>
                <a:latin typeface="Times New Roman" pitchFamily="18" charset="0"/>
                <a:cs typeface="Times New Roman" pitchFamily="18" charset="0"/>
              </a:rPr>
              <a:t>“nóc nhà” của Tổ Quốc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6"/>
          <p:cNvSpPr txBox="1">
            <a:spLocks noChangeArrowheads="1"/>
          </p:cNvSpPr>
          <p:nvPr/>
        </p:nvSpPr>
        <p:spPr bwMode="auto">
          <a:xfrm>
            <a:off x="6400800" y="573088"/>
            <a:ext cx="5291138" cy="366712"/>
          </a:xfrm>
          <a:prstGeom prst="rect">
            <a:avLst/>
          </a:prstGeom>
          <a:noFill/>
          <a:ln w="9525">
            <a:noFill/>
            <a:miter lim="800000"/>
            <a:headEnd/>
            <a:tailEnd/>
          </a:ln>
        </p:spPr>
        <p:txBody>
          <a:bodyPr>
            <a:spAutoFit/>
          </a:bodyPr>
          <a:lstStyle/>
          <a:p>
            <a:pPr>
              <a:spcBef>
                <a:spcPct val="50000"/>
              </a:spcBef>
            </a:pPr>
            <a:endParaRPr lang="en-US" sz="1800"/>
          </a:p>
        </p:txBody>
      </p:sp>
      <p:pic>
        <p:nvPicPr>
          <p:cNvPr id="41986" name="Picture 7" descr="lược đồ trung du BB"/>
          <p:cNvPicPr>
            <a:picLocks noChangeAspect="1" noChangeArrowheads="1"/>
          </p:cNvPicPr>
          <p:nvPr/>
        </p:nvPicPr>
        <p:blipFill>
          <a:blip r:embed="rId2"/>
          <a:srcRect/>
          <a:stretch>
            <a:fillRect/>
          </a:stretch>
        </p:blipFill>
        <p:spPr bwMode="auto">
          <a:xfrm>
            <a:off x="5672138" y="0"/>
            <a:ext cx="6519862" cy="6646863"/>
          </a:xfrm>
          <a:prstGeom prst="rect">
            <a:avLst/>
          </a:prstGeom>
          <a:noFill/>
          <a:ln w="9525">
            <a:noFill/>
            <a:miter lim="800000"/>
            <a:headEnd/>
            <a:tailEnd/>
          </a:ln>
        </p:spPr>
      </p:pic>
      <p:sp>
        <p:nvSpPr>
          <p:cNvPr id="26631" name="Text Box 7"/>
          <p:cNvSpPr txBox="1">
            <a:spLocks noChangeArrowheads="1"/>
          </p:cNvSpPr>
          <p:nvPr/>
        </p:nvSpPr>
        <p:spPr bwMode="auto">
          <a:xfrm>
            <a:off x="0" y="379413"/>
            <a:ext cx="5664200" cy="5786437"/>
          </a:xfrm>
          <a:prstGeom prst="rect">
            <a:avLst/>
          </a:prstGeom>
          <a:solidFill>
            <a:srgbClr val="66FFFF"/>
          </a:solidFill>
          <a:ln w="9525">
            <a:noFill/>
            <a:miter lim="800000"/>
            <a:headEnd/>
            <a:tailEnd/>
          </a:ln>
        </p:spPr>
        <p:txBody>
          <a:bodyPr>
            <a:spAutoFit/>
          </a:bodyPr>
          <a:lstStyle/>
          <a:p>
            <a:pPr>
              <a:spcBef>
                <a:spcPct val="50000"/>
              </a:spcBef>
            </a:pPr>
            <a:r>
              <a:rPr lang="en-US" sz="3600"/>
              <a:t> </a:t>
            </a:r>
            <a:r>
              <a:rPr lang="en-US" sz="4400" b="1">
                <a:solidFill>
                  <a:srgbClr val="FF3300"/>
                </a:solidFill>
              </a:rPr>
              <a:t>Kết luận:</a:t>
            </a:r>
            <a:r>
              <a:rPr lang="en-US" sz="4400" b="1"/>
              <a:t> </a:t>
            </a:r>
            <a:r>
              <a:rPr lang="en-US" sz="4400" b="1">
                <a:latin typeface="Times New Roman" pitchFamily="18" charset="0"/>
                <a:cs typeface="Times New Roman" pitchFamily="18" charset="0"/>
              </a:rPr>
              <a:t>Trung du và miền núi Bắc Bộ có nhiều dạng địa hình khác nhau như: núi, đồi, cao nguyên,... </a:t>
            </a:r>
          </a:p>
          <a:p>
            <a:pPr>
              <a:spcBef>
                <a:spcPct val="50000"/>
              </a:spcBef>
            </a:pPr>
            <a:r>
              <a:rPr lang="en-US" sz="4400" b="1">
                <a:latin typeface="Times New Roman" pitchFamily="18" charset="0"/>
                <a:cs typeface="Times New Roman" pitchFamily="18" charset="0"/>
              </a:rPr>
              <a:t>- Dãy Hoàng Liên Sơn cao, đồ sộ nhất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fade">
                                      <p:cBhvr>
                                        <p:cTn id="7" dur="800" decel="100000"/>
                                        <p:tgtEl>
                                          <p:spTgt spid="26631"/>
                                        </p:tgtEl>
                                      </p:cBhvr>
                                    </p:animEffect>
                                    <p:anim calcmode="lin" valueType="num">
                                      <p:cBhvr>
                                        <p:cTn id="8" dur="800" decel="100000" fill="hold"/>
                                        <p:tgtEl>
                                          <p:spTgt spid="26631"/>
                                        </p:tgtEl>
                                        <p:attrNameLst>
                                          <p:attrName>style.rotation</p:attrName>
                                        </p:attrNameLst>
                                      </p:cBhvr>
                                      <p:tavLst>
                                        <p:tav tm="0">
                                          <p:val>
                                            <p:fltVal val="-90"/>
                                          </p:val>
                                        </p:tav>
                                        <p:tav tm="100000">
                                          <p:val>
                                            <p:fltVal val="0"/>
                                          </p:val>
                                        </p:tav>
                                      </p:tavLst>
                                    </p:anim>
                                    <p:anim calcmode="lin" valueType="num">
                                      <p:cBhvr>
                                        <p:cTn id="9" dur="800" decel="100000" fill="hold"/>
                                        <p:tgtEl>
                                          <p:spTgt spid="26631"/>
                                        </p:tgtEl>
                                        <p:attrNameLst>
                                          <p:attrName>ppt_x</p:attrName>
                                        </p:attrNameLst>
                                      </p:cBhvr>
                                      <p:tavLst>
                                        <p:tav tm="0">
                                          <p:val>
                                            <p:strVal val="#ppt_x+0.4"/>
                                          </p:val>
                                        </p:tav>
                                        <p:tav tm="100000">
                                          <p:val>
                                            <p:strVal val="#ppt_x-0.05"/>
                                          </p:val>
                                        </p:tav>
                                      </p:tavLst>
                                    </p:anim>
                                    <p:anim calcmode="lin" valueType="num">
                                      <p:cBhvr>
                                        <p:cTn id="10" dur="800" decel="100000" fill="hold"/>
                                        <p:tgtEl>
                                          <p:spTgt spid="2663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63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6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1422400" y="1371600"/>
            <a:ext cx="9550400" cy="1524000"/>
          </a:xfrm>
          <a:prstGeom prst="rect">
            <a:avLst/>
          </a:prstGeom>
        </p:spPr>
        <p:txBody>
          <a:bodyPr wrap="none" fromWordArt="1">
            <a:prstTxWarp prst="textPlain">
              <a:avLst>
                <a:gd name="adj" fmla="val 50000"/>
              </a:avLst>
            </a:prstTxWarp>
          </a:bodyPr>
          <a:lstStyle/>
          <a:p>
            <a:pPr algn="ctr"/>
            <a:r>
              <a:rPr lang="vi-VN" kern="10">
                <a:ln w="19050">
                  <a:solidFill>
                    <a:srgbClr val="C0C0C0"/>
                  </a:solidFill>
                  <a:round/>
                  <a:headEnd/>
                  <a:tailEnd/>
                </a:ln>
                <a:gradFill rotWithShape="1">
                  <a:gsLst>
                    <a:gs pos="0">
                      <a:srgbClr val="3366FF"/>
                    </a:gs>
                    <a:gs pos="25000">
                      <a:srgbClr val="01A78F"/>
                    </a:gs>
                    <a:gs pos="50000">
                      <a:srgbClr val="FFFF00"/>
                    </a:gs>
                    <a:gs pos="75000">
                      <a:srgbClr val="FF6633"/>
                    </a:gs>
                    <a:gs pos="100000">
                      <a:srgbClr val="FF3399"/>
                    </a:gs>
                  </a:gsLst>
                  <a:path path="rect">
                    <a:fillToRect l="50000" t="50000" r="50000" b="50000"/>
                  </a:path>
                </a:gradFill>
                <a:effectLst>
                  <a:outerShdw dist="35921" dir="2700000" algn="ctr" rotWithShape="0">
                    <a:srgbClr val="990000"/>
                  </a:outerShdw>
                </a:effectLst>
                <a:latin typeface="Tahoma"/>
                <a:ea typeface="Tahoma"/>
                <a:cs typeface="Tahoma"/>
              </a:rPr>
              <a:t>TRÒ CHƠI</a:t>
            </a:r>
            <a:endParaRPr lang="en-US" kern="10">
              <a:ln w="19050">
                <a:solidFill>
                  <a:srgbClr val="C0C0C0"/>
                </a:solidFill>
                <a:round/>
                <a:headEnd/>
                <a:tailEnd/>
              </a:ln>
              <a:gradFill rotWithShape="1">
                <a:gsLst>
                  <a:gs pos="0">
                    <a:srgbClr val="3366FF"/>
                  </a:gs>
                  <a:gs pos="25000">
                    <a:srgbClr val="01A78F"/>
                  </a:gs>
                  <a:gs pos="50000">
                    <a:srgbClr val="FFFF00"/>
                  </a:gs>
                  <a:gs pos="75000">
                    <a:srgbClr val="FF6633"/>
                  </a:gs>
                  <a:gs pos="100000">
                    <a:srgbClr val="FF3399"/>
                  </a:gs>
                </a:gsLst>
                <a:path path="rect">
                  <a:fillToRect l="50000" t="50000" r="50000" b="50000"/>
                </a:path>
              </a:gradFill>
              <a:effectLst>
                <a:outerShdw dist="35921" dir="2700000" algn="ctr" rotWithShape="0">
                  <a:srgbClr val="990000"/>
                </a:outerShdw>
              </a:effectLst>
              <a:latin typeface="Tahoma"/>
              <a:ea typeface="Tahoma"/>
              <a:cs typeface="Tahoma"/>
            </a:endParaRPr>
          </a:p>
        </p:txBody>
      </p:sp>
      <p:pic>
        <p:nvPicPr>
          <p:cNvPr id="48131" name="Picture 3" descr="!dk8_1la"/>
          <p:cNvPicPr>
            <a:picLocks noChangeAspect="1" noChangeArrowheads="1" noCrop="1"/>
          </p:cNvPicPr>
          <p:nvPr/>
        </p:nvPicPr>
        <p:blipFill>
          <a:blip r:embed="rId3"/>
          <a:srcRect/>
          <a:stretch>
            <a:fillRect/>
          </a:stretch>
        </p:blipFill>
        <p:spPr bwMode="auto">
          <a:xfrm>
            <a:off x="0" y="0"/>
            <a:ext cx="1625600" cy="914400"/>
          </a:xfrm>
          <a:prstGeom prst="rect">
            <a:avLst/>
          </a:prstGeom>
          <a:noFill/>
          <a:ln w="9525">
            <a:noFill/>
            <a:miter lim="800000"/>
            <a:headEnd/>
            <a:tailEnd/>
          </a:ln>
        </p:spPr>
      </p:pic>
      <p:pic>
        <p:nvPicPr>
          <p:cNvPr id="48132" name="Picture 4" descr="!dk8_1la"/>
          <p:cNvPicPr>
            <a:picLocks noChangeAspect="1" noChangeArrowheads="1" noCrop="1"/>
          </p:cNvPicPr>
          <p:nvPr/>
        </p:nvPicPr>
        <p:blipFill>
          <a:blip r:embed="rId3"/>
          <a:srcRect/>
          <a:stretch>
            <a:fillRect/>
          </a:stretch>
        </p:blipFill>
        <p:spPr bwMode="auto">
          <a:xfrm>
            <a:off x="10566400" y="5943600"/>
            <a:ext cx="1625600" cy="914400"/>
          </a:xfrm>
          <a:prstGeom prst="rect">
            <a:avLst/>
          </a:prstGeom>
          <a:noFill/>
          <a:ln w="9525">
            <a:noFill/>
            <a:miter lim="800000"/>
            <a:headEnd/>
            <a:tailEnd/>
          </a:ln>
        </p:spPr>
      </p:pic>
      <p:pic>
        <p:nvPicPr>
          <p:cNvPr id="48133" name="Picture 5" descr="!dk8_1la"/>
          <p:cNvPicPr>
            <a:picLocks noChangeAspect="1" noChangeArrowheads="1" noCrop="1"/>
          </p:cNvPicPr>
          <p:nvPr/>
        </p:nvPicPr>
        <p:blipFill>
          <a:blip r:embed="rId3"/>
          <a:srcRect/>
          <a:stretch>
            <a:fillRect/>
          </a:stretch>
        </p:blipFill>
        <p:spPr bwMode="auto">
          <a:xfrm>
            <a:off x="0" y="5943600"/>
            <a:ext cx="1625600" cy="914400"/>
          </a:xfrm>
          <a:prstGeom prst="rect">
            <a:avLst/>
          </a:prstGeom>
          <a:noFill/>
          <a:ln w="9525">
            <a:noFill/>
            <a:miter lim="800000"/>
            <a:headEnd/>
            <a:tailEnd/>
          </a:ln>
        </p:spPr>
      </p:pic>
      <p:pic>
        <p:nvPicPr>
          <p:cNvPr id="48134" name="Picture 6" descr="!dk8_1la"/>
          <p:cNvPicPr>
            <a:picLocks noChangeAspect="1" noChangeArrowheads="1" noCrop="1"/>
          </p:cNvPicPr>
          <p:nvPr/>
        </p:nvPicPr>
        <p:blipFill>
          <a:blip r:embed="rId3"/>
          <a:srcRect/>
          <a:stretch>
            <a:fillRect/>
          </a:stretch>
        </p:blipFill>
        <p:spPr bwMode="auto">
          <a:xfrm>
            <a:off x="10566400" y="0"/>
            <a:ext cx="1625600" cy="914400"/>
          </a:xfrm>
          <a:prstGeom prst="rect">
            <a:avLst/>
          </a:prstGeom>
          <a:noFill/>
          <a:ln w="9525">
            <a:noFill/>
            <a:miter lim="800000"/>
            <a:headEnd/>
            <a:tailEnd/>
          </a:ln>
        </p:spPr>
      </p:pic>
      <p:pic>
        <p:nvPicPr>
          <p:cNvPr id="48135" name="Picture 7" descr="Margarite"/>
          <p:cNvPicPr>
            <a:picLocks noChangeAspect="1" noChangeArrowheads="1"/>
          </p:cNvPicPr>
          <p:nvPr/>
        </p:nvPicPr>
        <p:blipFill>
          <a:blip r:embed="rId4"/>
          <a:srcRect/>
          <a:stretch>
            <a:fillRect/>
          </a:stretch>
        </p:blipFill>
        <p:spPr bwMode="auto">
          <a:xfrm>
            <a:off x="4064000" y="0"/>
            <a:ext cx="4165600" cy="1524000"/>
          </a:xfrm>
          <a:prstGeom prst="rect">
            <a:avLst/>
          </a:prstGeom>
          <a:noFill/>
          <a:ln w="9525">
            <a:noFill/>
            <a:miter lim="800000"/>
            <a:headEnd/>
            <a:tailEnd/>
          </a:ln>
        </p:spPr>
      </p:pic>
      <p:sp>
        <p:nvSpPr>
          <p:cNvPr id="41992" name="WordArt 8"/>
          <p:cNvSpPr>
            <a:spLocks noChangeArrowheads="1" noChangeShapeType="1" noTextEdit="1"/>
          </p:cNvSpPr>
          <p:nvPr/>
        </p:nvSpPr>
        <p:spPr bwMode="auto">
          <a:xfrm>
            <a:off x="2032000" y="3505200"/>
            <a:ext cx="8229600" cy="1828800"/>
          </a:xfrm>
          <a:prstGeom prst="rect">
            <a:avLst/>
          </a:prstGeom>
        </p:spPr>
        <p:txBody>
          <a:bodyPr wrap="none" fromWordArt="1">
            <a:prstTxWarp prst="textPlain">
              <a:avLst>
                <a:gd name="adj" fmla="val 50000"/>
              </a:avLst>
            </a:prstTxWarp>
          </a:bodyPr>
          <a:lstStyle/>
          <a:p>
            <a:pPr algn="ctr"/>
            <a:r>
              <a:rPr lang="en-US" sz="3600" kern="10">
                <a:ln w="12700">
                  <a:solidFill>
                    <a:srgbClr val="FF0000"/>
                  </a:solidFill>
                  <a:round/>
                  <a:headEnd/>
                  <a:tailEnd/>
                </a:ln>
                <a:solidFill>
                  <a:srgbClr val="0000FF"/>
                </a:solidFill>
                <a:effectLst>
                  <a:outerShdw dist="45791" dir="2021404" algn="ctr" rotWithShape="0">
                    <a:srgbClr val="9999FF"/>
                  </a:outerShdw>
                </a:effectLst>
                <a:latin typeface="Arial"/>
                <a:cs typeface="Arial"/>
              </a:rPr>
              <a:t>AI NHANH - AI ĐÚNG?</a:t>
            </a:r>
          </a:p>
        </p:txBody>
      </p:sp>
    </p:spTree>
  </p:cSld>
  <p:clrMapOvr>
    <a:masterClrMapping/>
  </p:clrMapOvr>
  <p:transition spd="med" advTm="1232">
    <p:sndAc>
      <p:stSnd>
        <p:snd r:embed="rId2" name="freeLif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left)">
                                      <p:cBhvr>
                                        <p:cTn id="7" dur="2000"/>
                                        <p:tgtEl>
                                          <p:spTgt spid="4198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1992"/>
                                        </p:tgtEl>
                                        <p:attrNameLst>
                                          <p:attrName>style.visibility</p:attrName>
                                        </p:attrNameLst>
                                      </p:cBhvr>
                                      <p:to>
                                        <p:strVal val="visible"/>
                                      </p:to>
                                    </p:set>
                                    <p:anim calcmode="lin" valueType="num">
                                      <p:cBhvr additive="base">
                                        <p:cTn id="10" dur="2000" fill="hold"/>
                                        <p:tgtEl>
                                          <p:spTgt spid="41992"/>
                                        </p:tgtEl>
                                        <p:attrNameLst>
                                          <p:attrName>ppt_x</p:attrName>
                                        </p:attrNameLst>
                                      </p:cBhvr>
                                      <p:tavLst>
                                        <p:tav tm="0">
                                          <p:val>
                                            <p:strVal val="#ppt_x"/>
                                          </p:val>
                                        </p:tav>
                                        <p:tav tm="100000">
                                          <p:val>
                                            <p:strVal val="#ppt_x"/>
                                          </p:val>
                                        </p:tav>
                                      </p:tavLst>
                                    </p:anim>
                                    <p:anim calcmode="lin" valueType="num">
                                      <p:cBhvr additive="base">
                                        <p:cTn id="11" dur="2000" fill="hold"/>
                                        <p:tgtEl>
                                          <p:spTgt spid="419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3"/>
          <p:cNvSpPr/>
          <p:nvPr/>
        </p:nvSpPr>
        <p:spPr>
          <a:xfrm>
            <a:off x="4038601" y="2514601"/>
            <a:ext cx="6326459" cy="1323439"/>
          </a:xfrm>
          <a:prstGeom prst="rect">
            <a:avLst/>
          </a:prstGeom>
          <a:noFill/>
        </p:spPr>
        <p:txBody>
          <a:bodyPr>
            <a:spAutoFit/>
          </a:bodyPr>
          <a:lstStyle/>
          <a:p>
            <a:pPr algn="ctr" fontAlgn="auto">
              <a:spcBef>
                <a:spcPts val="0"/>
              </a:spcBef>
              <a:spcAft>
                <a:spcPts val="0"/>
              </a:spcAft>
              <a:defRPr/>
            </a:pPr>
            <a:r>
              <a:rPr lang="en-US" sz="8000" b="1" dirty="0" err="1">
                <a:ln w="12700">
                  <a:solidFill>
                    <a:schemeClr val="tx2">
                      <a:lumMod val="75000"/>
                    </a:schemeClr>
                  </a:solidFill>
                  <a:prstDash val="solid"/>
                </a:ln>
                <a:solidFill>
                  <a:srgbClr val="FF0066"/>
                </a:solidFill>
                <a:effectLst>
                  <a:outerShdw dist="38100" dir="2640000" algn="bl" rotWithShape="0">
                    <a:schemeClr val="tx2">
                      <a:lumMod val="75000"/>
                    </a:schemeClr>
                  </a:outerShdw>
                </a:effectLst>
                <a:latin typeface="+mn-lt"/>
                <a:cs typeface="+mn-cs"/>
              </a:rPr>
              <a:t>Khởi</a:t>
            </a:r>
            <a:r>
              <a:rPr lang="en-US" sz="8000" b="1" dirty="0">
                <a:ln w="12700">
                  <a:solidFill>
                    <a:schemeClr val="tx2">
                      <a:lumMod val="75000"/>
                    </a:schemeClr>
                  </a:solidFill>
                  <a:prstDash val="solid"/>
                </a:ln>
                <a:solidFill>
                  <a:srgbClr val="FF0066"/>
                </a:solidFill>
                <a:effectLst>
                  <a:outerShdw dist="38100" dir="2640000" algn="bl" rotWithShape="0">
                    <a:schemeClr val="tx2">
                      <a:lumMod val="75000"/>
                    </a:schemeClr>
                  </a:outerShdw>
                </a:effectLst>
                <a:latin typeface="+mn-lt"/>
                <a:cs typeface="+mn-cs"/>
              </a:rPr>
              <a:t> </a:t>
            </a:r>
            <a:r>
              <a:rPr lang="en-US" sz="8000" b="1" dirty="0" err="1">
                <a:ln w="12700">
                  <a:solidFill>
                    <a:schemeClr val="tx2">
                      <a:lumMod val="75000"/>
                    </a:schemeClr>
                  </a:solidFill>
                  <a:prstDash val="solid"/>
                </a:ln>
                <a:solidFill>
                  <a:srgbClr val="FF0066"/>
                </a:solidFill>
                <a:effectLst>
                  <a:outerShdw dist="38100" dir="2640000" algn="bl" rotWithShape="0">
                    <a:schemeClr val="tx2">
                      <a:lumMod val="75000"/>
                    </a:schemeClr>
                  </a:outerShdw>
                </a:effectLst>
                <a:latin typeface="+mn-lt"/>
                <a:cs typeface="+mn-cs"/>
              </a:rPr>
              <a:t>động</a:t>
            </a:r>
            <a:endParaRPr lang="en-US" sz="8000" b="1" dirty="0">
              <a:ln w="12700">
                <a:solidFill>
                  <a:schemeClr val="tx2">
                    <a:lumMod val="75000"/>
                  </a:schemeClr>
                </a:solidFill>
                <a:prstDash val="solid"/>
              </a:ln>
              <a:solidFill>
                <a:srgbClr val="FF0066"/>
              </a:solidFill>
              <a:effectLst>
                <a:outerShdw dist="38100" dir="2640000" algn="bl" rotWithShape="0">
                  <a:schemeClr val="tx2">
                    <a:lumMod val="75000"/>
                  </a:schemeClr>
                </a:outerShdw>
              </a:effectLst>
              <a:latin typeface="+mn-lt"/>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34" presetClass="emph" presetSubtype="0" repeatCount="indefinite" fill="hold" grpId="1" nodeType="withEffect">
                                  <p:stCondLst>
                                    <p:cond delay="0"/>
                                  </p:stCondLst>
                                  <p:iterate type="lt">
                                    <p:tmPct val="10000"/>
                                  </p:iterate>
                                  <p:childTnLst>
                                    <p:animMotion origin="layout" path="M 1.94444E-6 -7.40741E-7 L 1.94444E-6 -0.07222 " pathEditMode="relative" rAng="0" ptsTypes="AA">
                                      <p:cBhvr>
                                        <p:cTn id="22" dur="250" accel="50000" decel="50000" autoRev="1" fill="hold">
                                          <p:stCondLst>
                                            <p:cond delay="0"/>
                                          </p:stCondLst>
                                        </p:cTn>
                                        <p:tgtEl>
                                          <p:spTgt spid="4"/>
                                        </p:tgtEl>
                                        <p:attrNameLst>
                                          <p:attrName>ppt_x</p:attrName>
                                          <p:attrName>ppt_y</p:attrName>
                                        </p:attrNameLst>
                                      </p:cBhvr>
                                      <p:rCtr x="0" y="-3611"/>
                                    </p:animMotion>
                                    <p:animRot by="1500000">
                                      <p:cBhvr>
                                        <p:cTn id="23" dur="125" fill="hold">
                                          <p:stCondLst>
                                            <p:cond delay="0"/>
                                          </p:stCondLst>
                                        </p:cTn>
                                        <p:tgtEl>
                                          <p:spTgt spid="4"/>
                                        </p:tgtEl>
                                        <p:attrNameLst>
                                          <p:attrName>r</p:attrName>
                                        </p:attrNameLst>
                                      </p:cBhvr>
                                    </p:animRot>
                                    <p:animRot by="-1500000">
                                      <p:cBhvr>
                                        <p:cTn id="24" dur="125" fill="hold">
                                          <p:stCondLst>
                                            <p:cond delay="125"/>
                                          </p:stCondLst>
                                        </p:cTn>
                                        <p:tgtEl>
                                          <p:spTgt spid="4"/>
                                        </p:tgtEl>
                                        <p:attrNameLst>
                                          <p:attrName>r</p:attrName>
                                        </p:attrNameLst>
                                      </p:cBhvr>
                                    </p:animRot>
                                    <p:animRot by="-1500000">
                                      <p:cBhvr>
                                        <p:cTn id="25" dur="125" fill="hold">
                                          <p:stCondLst>
                                            <p:cond delay="250"/>
                                          </p:stCondLst>
                                        </p:cTn>
                                        <p:tgtEl>
                                          <p:spTgt spid="4"/>
                                        </p:tgtEl>
                                        <p:attrNameLst>
                                          <p:attrName>r</p:attrName>
                                        </p:attrNameLst>
                                      </p:cBhvr>
                                    </p:animRot>
                                    <p:animRot by="1500000">
                                      <p:cBhvr>
                                        <p:cTn id="26"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en-US" sz="4000" smtClean="0">
                <a:solidFill>
                  <a:srgbClr val="0033CC"/>
                </a:solidFill>
                <a:latin typeface="Arial" charset="0"/>
                <a:cs typeface="Arial" charset="0"/>
              </a:rPr>
              <a:t>Vùng Trung du và miền núi Bắc Bộ tiếp giáp với những vùng nào?</a:t>
            </a:r>
          </a:p>
        </p:txBody>
      </p:sp>
      <p:sp>
        <p:nvSpPr>
          <p:cNvPr id="51203" name="Rectangle 3"/>
          <p:cNvSpPr>
            <a:spLocks noGrp="1"/>
          </p:cNvSpPr>
          <p:nvPr>
            <p:ph type="body" idx="4294967295"/>
          </p:nvPr>
        </p:nvSpPr>
        <p:spPr>
          <a:xfrm>
            <a:off x="1130300" y="1812925"/>
            <a:ext cx="11061700" cy="2954338"/>
          </a:xfrm>
        </p:spPr>
        <p:txBody>
          <a:bodyPr/>
          <a:lstStyle/>
          <a:p>
            <a:r>
              <a:rPr lang="en-US" sz="3600" b="1" smtClean="0">
                <a:solidFill>
                  <a:srgbClr val="B72D93"/>
                </a:solidFill>
              </a:rPr>
              <a:t>A. Vùng đồng bằng Bắc Bộ</a:t>
            </a:r>
          </a:p>
          <a:p>
            <a:r>
              <a:rPr lang="en-US" sz="3600" b="1" smtClean="0">
                <a:solidFill>
                  <a:srgbClr val="B72D93"/>
                </a:solidFill>
              </a:rPr>
              <a:t>B. Vùng duyên hải miền Trung</a:t>
            </a:r>
          </a:p>
          <a:p>
            <a:r>
              <a:rPr lang="en-US" sz="3600" b="1" smtClean="0">
                <a:solidFill>
                  <a:srgbClr val="B72D93"/>
                </a:solidFill>
              </a:rPr>
              <a:t>C. Vùng đồng bằng Bắc Bộ và vùng duyên hải miền Trung</a:t>
            </a:r>
          </a:p>
          <a:p>
            <a:r>
              <a:rPr lang="en-US" sz="3600" b="1" smtClean="0">
                <a:solidFill>
                  <a:srgbClr val="B72D93"/>
                </a:solidFill>
              </a:rPr>
              <a:t>D. Vùng Tây Nguyên</a:t>
            </a:r>
          </a:p>
        </p:txBody>
      </p:sp>
      <p:sp>
        <p:nvSpPr>
          <p:cNvPr id="51204" name="Oval 4"/>
          <p:cNvSpPr>
            <a:spLocks noChangeArrowheads="1"/>
          </p:cNvSpPr>
          <p:nvPr/>
        </p:nvSpPr>
        <p:spPr bwMode="auto">
          <a:xfrm>
            <a:off x="1257300" y="3022600"/>
            <a:ext cx="584200" cy="596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1205" name="Text Box 5"/>
          <p:cNvSpPr txBox="1">
            <a:spLocks noChangeArrowheads="1"/>
          </p:cNvSpPr>
          <p:nvPr/>
        </p:nvSpPr>
        <p:spPr bwMode="auto">
          <a:xfrm>
            <a:off x="1371600" y="2894013"/>
            <a:ext cx="355600" cy="701675"/>
          </a:xfrm>
          <a:prstGeom prst="rect">
            <a:avLst/>
          </a:prstGeom>
          <a:noFill/>
          <a:ln w="9525">
            <a:noFill/>
            <a:miter lim="800000"/>
            <a:headEnd/>
            <a:tailEnd/>
          </a:ln>
        </p:spPr>
        <p:txBody>
          <a:bodyPr>
            <a:spAutoFit/>
          </a:bodyPr>
          <a:lstStyle/>
          <a:p>
            <a:pPr>
              <a:spcBef>
                <a:spcPct val="50000"/>
              </a:spcBef>
            </a:pPr>
            <a:r>
              <a:rPr lang="en-US"/>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1000" fill="hold"/>
                                        <p:tgtEl>
                                          <p:spTgt spid="512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0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 calcmode="lin" valueType="num">
                                      <p:cBhvr>
                                        <p:cTn id="12" dur="1000" fill="hold"/>
                                        <p:tgtEl>
                                          <p:spTgt spid="5120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5120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5120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 calcmode="lin" valueType="num">
                                      <p:cBhvr>
                                        <p:cTn id="17" dur="1000" fill="hold"/>
                                        <p:tgtEl>
                                          <p:spTgt spid="5120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5120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5120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 calcmode="lin" valueType="num">
                                      <p:cBhvr>
                                        <p:cTn id="22" dur="1000" fill="hold"/>
                                        <p:tgtEl>
                                          <p:spTgt spid="5120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5120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5120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1204"/>
                                        </p:tgtEl>
                                        <p:attrNameLst>
                                          <p:attrName>style.visibility</p:attrName>
                                        </p:attrNameLst>
                                      </p:cBhvr>
                                      <p:to>
                                        <p:strVal val="visible"/>
                                      </p:to>
                                    </p:set>
                                    <p:animEffect transition="in" filter="dissolve">
                                      <p:cBhvr>
                                        <p:cTn id="29" dur="500"/>
                                        <p:tgtEl>
                                          <p:spTgt spid="5120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1205"/>
                                        </p:tgtEl>
                                        <p:attrNameLst>
                                          <p:attrName>style.visibility</p:attrName>
                                        </p:attrNameLst>
                                      </p:cBhvr>
                                      <p:to>
                                        <p:strVal val="visible"/>
                                      </p:to>
                                    </p:set>
                                    <p:animEffect transition="in" filter="dissolve">
                                      <p:cBhvr>
                                        <p:cTn id="34"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https://encrypted-tbn2.gstatic.com/images?q=tbn:ANd9GcShjiYr84sQFiiVdIg54GebO4MBuiqL1o7Eoi8W_61qZD29KEix"/>
          <p:cNvPicPr>
            <a:picLocks noChangeAspect="1" noChangeArrowheads="1"/>
          </p:cNvPicPr>
          <p:nvPr/>
        </p:nvPicPr>
        <p:blipFill>
          <a:blip r:embed="rId3"/>
          <a:srcRect/>
          <a:stretch>
            <a:fillRect/>
          </a:stretch>
        </p:blipFill>
        <p:spPr bwMode="auto">
          <a:xfrm>
            <a:off x="0" y="2057400"/>
            <a:ext cx="2087563" cy="2057400"/>
          </a:xfrm>
          <a:prstGeom prst="rect">
            <a:avLst/>
          </a:prstGeom>
          <a:noFill/>
          <a:ln w="9525">
            <a:noFill/>
            <a:miter lim="800000"/>
            <a:headEnd/>
            <a:tailEnd/>
          </a:ln>
        </p:spPr>
      </p:pic>
      <p:sp>
        <p:nvSpPr>
          <p:cNvPr id="10" name="Cloud Callout 9"/>
          <p:cNvSpPr>
            <a:spLocks noChangeArrowheads="1"/>
          </p:cNvSpPr>
          <p:nvPr/>
        </p:nvSpPr>
        <p:spPr bwMode="auto">
          <a:xfrm>
            <a:off x="584200" y="0"/>
            <a:ext cx="11404600" cy="1981200"/>
          </a:xfrm>
          <a:prstGeom prst="cloudCallout">
            <a:avLst>
              <a:gd name="adj1" fmla="val -37361"/>
              <a:gd name="adj2" fmla="val 77245"/>
            </a:avLst>
          </a:prstGeom>
          <a:solidFill>
            <a:srgbClr val="4FCEFF"/>
          </a:solidFill>
          <a:ln w="25400" algn="ctr">
            <a:solidFill>
              <a:srgbClr val="085091"/>
            </a:solidFill>
            <a:round/>
            <a:headEnd/>
            <a:tailEnd/>
          </a:ln>
        </p:spPr>
        <p:txBody>
          <a:bodyPr anchor="ctr"/>
          <a:lstStyle/>
          <a:p>
            <a:pPr algn="ctr"/>
            <a:r>
              <a:rPr lang="en-US" sz="3000" b="1">
                <a:latin typeface="Times New Roman" pitchFamily="18" charset="0"/>
                <a:cs typeface="Times New Roman" pitchFamily="18" charset="0"/>
              </a:rPr>
              <a:t>Ý nào dưới đây không đúng về đặc điểm địa hình vùng Trung du và miền núi Bắc Bộ ?</a:t>
            </a:r>
          </a:p>
        </p:txBody>
      </p:sp>
      <p:sp>
        <p:nvSpPr>
          <p:cNvPr id="44035" name="Text Box 7"/>
          <p:cNvSpPr txBox="1">
            <a:spLocks noChangeArrowheads="1"/>
          </p:cNvSpPr>
          <p:nvPr/>
        </p:nvSpPr>
        <p:spPr bwMode="auto">
          <a:xfrm>
            <a:off x="3759200" y="3162300"/>
            <a:ext cx="6400800" cy="701675"/>
          </a:xfrm>
          <a:prstGeom prst="rect">
            <a:avLst/>
          </a:prstGeom>
          <a:noFill/>
          <a:ln w="9525">
            <a:noFill/>
            <a:miter lim="800000"/>
            <a:headEnd/>
            <a:tailEnd/>
          </a:ln>
        </p:spPr>
        <p:txBody>
          <a:bodyPr>
            <a:spAutoFit/>
          </a:bodyPr>
          <a:lstStyle/>
          <a:p>
            <a:pPr>
              <a:spcBef>
                <a:spcPct val="50000"/>
              </a:spcBef>
            </a:pPr>
            <a:endParaRPr lang="en-US"/>
          </a:p>
        </p:txBody>
      </p:sp>
      <p:sp>
        <p:nvSpPr>
          <p:cNvPr id="44036" name="Text Box 9"/>
          <p:cNvSpPr txBox="1">
            <a:spLocks noChangeArrowheads="1"/>
          </p:cNvSpPr>
          <p:nvPr/>
        </p:nvSpPr>
        <p:spPr bwMode="auto">
          <a:xfrm>
            <a:off x="3314700" y="3200400"/>
            <a:ext cx="6985000" cy="701675"/>
          </a:xfrm>
          <a:prstGeom prst="rect">
            <a:avLst/>
          </a:prstGeom>
          <a:noFill/>
          <a:ln w="9525">
            <a:noFill/>
            <a:miter lim="800000"/>
            <a:headEnd/>
            <a:tailEnd/>
          </a:ln>
        </p:spPr>
        <p:txBody>
          <a:bodyPr>
            <a:spAutoFit/>
          </a:bodyPr>
          <a:lstStyle/>
          <a:p>
            <a:pPr>
              <a:spcBef>
                <a:spcPct val="50000"/>
              </a:spcBef>
            </a:pPr>
            <a:endParaRPr lang="en-US"/>
          </a:p>
        </p:txBody>
      </p:sp>
      <p:sp>
        <p:nvSpPr>
          <p:cNvPr id="44037" name="Text Box 10"/>
          <p:cNvSpPr txBox="1">
            <a:spLocks noChangeArrowheads="1"/>
          </p:cNvSpPr>
          <p:nvPr/>
        </p:nvSpPr>
        <p:spPr bwMode="auto">
          <a:xfrm>
            <a:off x="3416300" y="3289300"/>
            <a:ext cx="6642100" cy="701675"/>
          </a:xfrm>
          <a:prstGeom prst="rect">
            <a:avLst/>
          </a:prstGeom>
          <a:noFill/>
          <a:ln w="9525">
            <a:noFill/>
            <a:miter lim="800000"/>
            <a:headEnd/>
            <a:tailEnd/>
          </a:ln>
        </p:spPr>
        <p:txBody>
          <a:bodyPr>
            <a:spAutoFit/>
          </a:bodyPr>
          <a:lstStyle/>
          <a:p>
            <a:pPr>
              <a:spcBef>
                <a:spcPct val="50000"/>
              </a:spcBef>
            </a:pPr>
            <a:endParaRPr lang="en-US"/>
          </a:p>
        </p:txBody>
      </p:sp>
      <p:pic>
        <p:nvPicPr>
          <p:cNvPr id="44038" name="Content Placeholder 3"/>
          <p:cNvPicPr>
            <a:picLocks noChangeAspect="1" noChangeArrowheads="1"/>
          </p:cNvPicPr>
          <p:nvPr/>
        </p:nvPicPr>
        <p:blipFill>
          <a:blip r:embed="rId4"/>
          <a:srcRect/>
          <a:stretch>
            <a:fillRect/>
          </a:stretch>
        </p:blipFill>
        <p:spPr bwMode="auto">
          <a:xfrm>
            <a:off x="1587500" y="4787900"/>
            <a:ext cx="10033000" cy="2070100"/>
          </a:xfrm>
          <a:prstGeom prst="rect">
            <a:avLst/>
          </a:prstGeom>
          <a:noFill/>
          <a:ln w="9525">
            <a:noFill/>
            <a:miter lim="800000"/>
            <a:headEnd/>
            <a:tailEnd/>
          </a:ln>
        </p:spPr>
      </p:pic>
      <p:sp>
        <p:nvSpPr>
          <p:cNvPr id="48141" name="Text Box 13"/>
          <p:cNvSpPr txBox="1">
            <a:spLocks noChangeArrowheads="1"/>
          </p:cNvSpPr>
          <p:nvPr/>
        </p:nvSpPr>
        <p:spPr bwMode="auto">
          <a:xfrm>
            <a:off x="1790700" y="2324100"/>
            <a:ext cx="10617200" cy="2528888"/>
          </a:xfrm>
          <a:prstGeom prst="rect">
            <a:avLst/>
          </a:prstGeom>
          <a:noFill/>
          <a:ln w="9525">
            <a:noFill/>
            <a:miter lim="800000"/>
            <a:headEnd/>
            <a:tailEnd/>
          </a:ln>
        </p:spPr>
        <p:txBody>
          <a:bodyPr>
            <a:spAutoFit/>
          </a:bodyPr>
          <a:lstStyle/>
          <a:p>
            <a:r>
              <a:rPr lang="en-US" sz="3200">
                <a:solidFill>
                  <a:srgbClr val="B72D93"/>
                </a:solidFill>
                <a:latin typeface="Times New Roman" pitchFamily="18" charset="0"/>
                <a:cs typeface="Times New Roman" pitchFamily="18" charset="0"/>
              </a:rPr>
              <a:t>A. Có vùng trung du với các đồi dạng bát úp. </a:t>
            </a:r>
          </a:p>
          <a:p>
            <a:r>
              <a:rPr lang="en-US" sz="3200">
                <a:solidFill>
                  <a:srgbClr val="B72D93"/>
                </a:solidFill>
                <a:latin typeface="Times New Roman" pitchFamily="18" charset="0"/>
                <a:cs typeface="Times New Roman" pitchFamily="18" charset="0"/>
              </a:rPr>
              <a:t>B. Có các cao nguyên nổi tiếng như: Mộc Châu, Đồng Văn,..</a:t>
            </a:r>
          </a:p>
          <a:p>
            <a:r>
              <a:rPr lang="en-US" sz="3200">
                <a:solidFill>
                  <a:srgbClr val="B72D93"/>
                </a:solidFill>
                <a:latin typeface="Times New Roman" pitchFamily="18" charset="0"/>
                <a:cs typeface="Times New Roman" pitchFamily="18" charset="0"/>
              </a:rPr>
              <a:t>C. Có nhiều dạng địa hình khác nhau như núi, đồi, cao nguyên,…</a:t>
            </a:r>
          </a:p>
          <a:p>
            <a:r>
              <a:rPr lang="en-US" sz="3200">
                <a:solidFill>
                  <a:srgbClr val="B72D93"/>
                </a:solidFill>
                <a:latin typeface="Times New Roman" pitchFamily="18" charset="0"/>
                <a:cs typeface="Times New Roman" pitchFamily="18" charset="0"/>
              </a:rPr>
              <a:t>D. Tất cả các dãy núi đều có hình cánh cung.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6151"/>
                                        </p:tgtEl>
                                        <p:attrNameLst>
                                          <p:attrName>style.visibility</p:attrName>
                                        </p:attrNameLst>
                                      </p:cBhvr>
                                      <p:to>
                                        <p:strVal val="visible"/>
                                      </p:to>
                                    </p:set>
                                    <p:anim to="" calcmode="lin" valueType="num">
                                      <p:cBhvr>
                                        <p:cTn id="7" dur="1" fill="hold"/>
                                        <p:tgtEl>
                                          <p:spTgt spid="615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2000"/>
                                        <p:tgtEl>
                                          <p:spTgt spid="48141">
                                            <p:txEl>
                                              <p:pRg st="3" end="3"/>
                                            </p:txEl>
                                          </p:spTgt>
                                        </p:tgtEl>
                                      </p:cBhvr>
                                    </p:animEffect>
                                    <p:set>
                                      <p:cBhvr>
                                        <p:cTn id="15" dur="1" fill="hold">
                                          <p:stCondLst>
                                            <p:cond delay="1999"/>
                                          </p:stCondLst>
                                        </p:cTn>
                                        <p:tgtEl>
                                          <p:spTgt spid="4814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p:txBody>
          <a:bodyPr/>
          <a:lstStyle/>
          <a:p>
            <a:r>
              <a:rPr lang="en-US" smtClean="0"/>
              <a:t> </a:t>
            </a:r>
            <a:endParaRPr lang="en-US" sz="3200" b="1" smtClean="0">
              <a:solidFill>
                <a:srgbClr val="0033CC"/>
              </a:solidFill>
              <a:latin typeface="Arial" charset="0"/>
              <a:cs typeface="Arial" charset="0"/>
            </a:endParaRPr>
          </a:p>
        </p:txBody>
      </p:sp>
      <p:sp>
        <p:nvSpPr>
          <p:cNvPr id="97283" name="Rectangle 3"/>
          <p:cNvSpPr>
            <a:spLocks noGrp="1"/>
          </p:cNvSpPr>
          <p:nvPr>
            <p:ph type="body" idx="4294967295"/>
          </p:nvPr>
        </p:nvSpPr>
        <p:spPr>
          <a:xfrm>
            <a:off x="838200" y="212725"/>
            <a:ext cx="10515600" cy="5964238"/>
          </a:xfrm>
        </p:spPr>
        <p:txBody>
          <a:bodyPr/>
          <a:lstStyle/>
          <a:p>
            <a:r>
              <a:rPr lang="en-US" sz="3200" b="1" smtClean="0">
                <a:solidFill>
                  <a:srgbClr val="0033CC"/>
                </a:solidFill>
                <a:latin typeface="Arial" charset="0"/>
                <a:cs typeface="Arial" charset="0"/>
              </a:rPr>
              <a:t>Để thiên nhiên luôn tươi đẹp chúng ta phải làm gì?</a:t>
            </a:r>
          </a:p>
        </p:txBody>
      </p:sp>
      <p:sp>
        <p:nvSpPr>
          <p:cNvPr id="45059" name="Text Box 4"/>
          <p:cNvSpPr txBox="1">
            <a:spLocks noChangeArrowheads="1"/>
          </p:cNvSpPr>
          <p:nvPr/>
        </p:nvSpPr>
        <p:spPr bwMode="auto">
          <a:xfrm>
            <a:off x="1752600" y="2667000"/>
            <a:ext cx="7061200" cy="366713"/>
          </a:xfrm>
          <a:prstGeom prst="rect">
            <a:avLst/>
          </a:prstGeom>
          <a:noFill/>
          <a:ln w="9525">
            <a:noFill/>
            <a:miter lim="800000"/>
            <a:headEnd/>
            <a:tailEnd/>
          </a:ln>
        </p:spPr>
        <p:txBody>
          <a:bodyPr>
            <a:spAutoFit/>
          </a:bodyPr>
          <a:lstStyle/>
          <a:p>
            <a:pPr>
              <a:spcBef>
                <a:spcPct val="50000"/>
              </a:spcBef>
            </a:pPr>
            <a:endParaRPr lang="en-US" sz="1800"/>
          </a:p>
        </p:txBody>
      </p:sp>
      <p:pic>
        <p:nvPicPr>
          <p:cNvPr id="45060" name="Picture 6" descr="Màu xanh bát ngát của những đồi chè Mộc Châu…"/>
          <p:cNvPicPr>
            <a:picLocks noChangeAspect="1" noChangeArrowheads="1"/>
          </p:cNvPicPr>
          <p:nvPr/>
        </p:nvPicPr>
        <p:blipFill>
          <a:blip r:embed="rId2"/>
          <a:srcRect/>
          <a:stretch>
            <a:fillRect/>
          </a:stretch>
        </p:blipFill>
        <p:spPr bwMode="auto">
          <a:xfrm>
            <a:off x="892175" y="998538"/>
            <a:ext cx="10610850" cy="5162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800" decel="100000"/>
                                        <p:tgtEl>
                                          <p:spTgt spid="97283">
                                            <p:txEl>
                                              <p:pRg st="0" end="0"/>
                                            </p:txEl>
                                          </p:spTgt>
                                        </p:tgtEl>
                                      </p:cBhvr>
                                    </p:animEffect>
                                    <p:anim calcmode="lin" valueType="num">
                                      <p:cBhvr>
                                        <p:cTn id="8" dur="800" decel="100000" fill="hold"/>
                                        <p:tgtEl>
                                          <p:spTgt spid="972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72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72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72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728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p:txBody>
          <a:bodyPr/>
          <a:lstStyle/>
          <a:p>
            <a:r>
              <a:rPr lang="en-US" smtClean="0"/>
              <a:t> </a:t>
            </a:r>
            <a:endParaRPr lang="en-US" sz="3200" b="1" smtClean="0">
              <a:solidFill>
                <a:srgbClr val="0033CC"/>
              </a:solidFill>
              <a:latin typeface="Arial" charset="0"/>
              <a:cs typeface="Arial" charset="0"/>
            </a:endParaRPr>
          </a:p>
        </p:txBody>
      </p:sp>
      <p:sp>
        <p:nvSpPr>
          <p:cNvPr id="97283" name="Rectangle 3"/>
          <p:cNvSpPr>
            <a:spLocks noGrp="1"/>
          </p:cNvSpPr>
          <p:nvPr>
            <p:ph type="body" idx="4294967295"/>
          </p:nvPr>
        </p:nvSpPr>
        <p:spPr>
          <a:xfrm>
            <a:off x="838200" y="212725"/>
            <a:ext cx="10515600" cy="5964238"/>
          </a:xfrm>
        </p:spPr>
        <p:txBody>
          <a:bodyPr/>
          <a:lstStyle/>
          <a:p>
            <a:r>
              <a:rPr lang="en-US" sz="3200" b="1" smtClean="0">
                <a:solidFill>
                  <a:srgbClr val="0033CC"/>
                </a:solidFill>
                <a:latin typeface="Arial" charset="0"/>
                <a:cs typeface="Arial" charset="0"/>
              </a:rPr>
              <a:t>Thiên nhiên tươi đẹp và hùng vĩ giúp người dân phát triển ngành nghề gì?</a:t>
            </a:r>
          </a:p>
        </p:txBody>
      </p:sp>
      <p:sp>
        <p:nvSpPr>
          <p:cNvPr id="46083" name="Text Box 4"/>
          <p:cNvSpPr txBox="1">
            <a:spLocks noChangeArrowheads="1"/>
          </p:cNvSpPr>
          <p:nvPr/>
        </p:nvSpPr>
        <p:spPr bwMode="auto">
          <a:xfrm>
            <a:off x="1752600" y="2667000"/>
            <a:ext cx="7061200" cy="366713"/>
          </a:xfrm>
          <a:prstGeom prst="rect">
            <a:avLst/>
          </a:prstGeom>
          <a:noFill/>
          <a:ln w="9525">
            <a:noFill/>
            <a:miter lim="800000"/>
            <a:headEnd/>
            <a:tailEnd/>
          </a:ln>
        </p:spPr>
        <p:txBody>
          <a:bodyPr>
            <a:spAutoFit/>
          </a:bodyPr>
          <a:lstStyle/>
          <a:p>
            <a:pPr>
              <a:spcBef>
                <a:spcPct val="50000"/>
              </a:spcBef>
            </a:pPr>
            <a:endParaRPr lang="en-US" sz="1800"/>
          </a:p>
        </p:txBody>
      </p:sp>
      <p:pic>
        <p:nvPicPr>
          <p:cNvPr id="46084" name="Picture 6" descr="Màu xanh bát ngát của những đồi chè Mộc Châu…"/>
          <p:cNvPicPr>
            <a:picLocks noChangeAspect="1" noChangeArrowheads="1"/>
          </p:cNvPicPr>
          <p:nvPr/>
        </p:nvPicPr>
        <p:blipFill>
          <a:blip r:embed="rId2"/>
          <a:srcRect/>
          <a:stretch>
            <a:fillRect/>
          </a:stretch>
        </p:blipFill>
        <p:spPr bwMode="auto">
          <a:xfrm>
            <a:off x="892175" y="1404938"/>
            <a:ext cx="10610850" cy="4756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800" decel="100000"/>
                                        <p:tgtEl>
                                          <p:spTgt spid="97283">
                                            <p:txEl>
                                              <p:pRg st="0" end="0"/>
                                            </p:txEl>
                                          </p:spTgt>
                                        </p:tgtEl>
                                      </p:cBhvr>
                                    </p:animEffect>
                                    <p:anim calcmode="lin" valueType="num">
                                      <p:cBhvr>
                                        <p:cTn id="8" dur="800" decel="100000" fill="hold"/>
                                        <p:tgtEl>
                                          <p:spTgt spid="972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72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72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72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728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p:cNvPr>
          <p:cNvSpPr/>
          <p:nvPr/>
        </p:nvSpPr>
        <p:spPr>
          <a:xfrm>
            <a:off x="1589088" y="1111250"/>
            <a:ext cx="10185400" cy="2800350"/>
          </a:xfrm>
          <a:prstGeom prst="cloud">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7410" name="TextBox 2"/>
          <p:cNvSpPr txBox="1">
            <a:spLocks noChangeArrowheads="1"/>
          </p:cNvSpPr>
          <p:nvPr/>
        </p:nvSpPr>
        <p:spPr bwMode="auto">
          <a:xfrm>
            <a:off x="2133600" y="1951038"/>
            <a:ext cx="8469313" cy="915987"/>
          </a:xfrm>
          <a:prstGeom prst="rect">
            <a:avLst/>
          </a:prstGeom>
          <a:noFill/>
          <a:ln w="9525">
            <a:noFill/>
            <a:miter lim="800000"/>
            <a:headEnd/>
            <a:tailEnd/>
          </a:ln>
        </p:spPr>
        <p:txBody>
          <a:bodyPr>
            <a:spAutoFit/>
          </a:bodyPr>
          <a:lstStyle/>
          <a:p>
            <a:pPr algn="ctr"/>
            <a:r>
              <a:rPr lang="en-US" sz="3600" b="1">
                <a:solidFill>
                  <a:srgbClr val="0033CC"/>
                </a:solidFill>
                <a:latin typeface="Times New Roman" pitchFamily="18" charset="0"/>
                <a:cs typeface="Times New Roman" pitchFamily="18" charset="0"/>
              </a:rPr>
              <a:t>Bản đồ là gì?</a:t>
            </a:r>
            <a:endParaRPr lang="en-US" sz="3600" b="1">
              <a:solidFill>
                <a:srgbClr val="0033CC"/>
              </a:solidFill>
              <a:latin typeface="Calibri" pitchFamily="34" charset="0"/>
            </a:endParaRPr>
          </a:p>
          <a:p>
            <a:endParaRPr lang="en-US" sz="1800" b="1">
              <a:solidFill>
                <a:srgbClr val="0033CC"/>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p:cNvPr>
          <p:cNvSpPr/>
          <p:nvPr/>
        </p:nvSpPr>
        <p:spPr>
          <a:xfrm>
            <a:off x="1589088" y="1111250"/>
            <a:ext cx="10185400" cy="2800350"/>
          </a:xfrm>
          <a:prstGeom prst="cloud">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8434" name="TextBox 2"/>
          <p:cNvSpPr txBox="1">
            <a:spLocks noChangeArrowheads="1"/>
          </p:cNvSpPr>
          <p:nvPr/>
        </p:nvSpPr>
        <p:spPr bwMode="auto">
          <a:xfrm>
            <a:off x="2133600" y="1951038"/>
            <a:ext cx="8469313" cy="1465262"/>
          </a:xfrm>
          <a:prstGeom prst="rect">
            <a:avLst/>
          </a:prstGeom>
          <a:noFill/>
          <a:ln w="9525">
            <a:noFill/>
            <a:miter lim="800000"/>
            <a:headEnd/>
            <a:tailEnd/>
          </a:ln>
        </p:spPr>
        <p:txBody>
          <a:bodyPr>
            <a:spAutoFit/>
          </a:bodyPr>
          <a:lstStyle/>
          <a:p>
            <a:pPr algn="ctr"/>
            <a:r>
              <a:rPr lang="en-US" sz="3600" b="1">
                <a:solidFill>
                  <a:srgbClr val="0033CC"/>
                </a:solidFill>
                <a:latin typeface="Times New Roman" pitchFamily="18" charset="0"/>
                <a:cs typeface="Times New Roman" pitchFamily="18" charset="0"/>
              </a:rPr>
              <a:t>Nêu các bước cơ bản để sử dụng bản đồ, lược đồ?</a:t>
            </a:r>
            <a:endParaRPr lang="en-US" sz="3600" b="1">
              <a:solidFill>
                <a:srgbClr val="0033CC"/>
              </a:solidFill>
              <a:latin typeface="Calibri" pitchFamily="34" charset="0"/>
            </a:endParaRPr>
          </a:p>
          <a:p>
            <a:endParaRPr lang="en-US" sz="1800" b="1">
              <a:solidFill>
                <a:srgbClr val="0033CC"/>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p:cNvPr>
          <p:cNvSpPr/>
          <p:nvPr/>
        </p:nvSpPr>
        <p:spPr>
          <a:xfrm>
            <a:off x="1589088" y="1111250"/>
            <a:ext cx="10185400" cy="2800350"/>
          </a:xfrm>
          <a:prstGeom prst="cloud">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9458" name="TextBox 2"/>
          <p:cNvSpPr txBox="1">
            <a:spLocks noChangeArrowheads="1"/>
          </p:cNvSpPr>
          <p:nvPr/>
        </p:nvSpPr>
        <p:spPr bwMode="auto">
          <a:xfrm>
            <a:off x="2133600" y="1951038"/>
            <a:ext cx="8469313" cy="1190625"/>
          </a:xfrm>
          <a:prstGeom prst="rect">
            <a:avLst/>
          </a:prstGeom>
          <a:noFill/>
          <a:ln w="9525">
            <a:noFill/>
            <a:miter lim="800000"/>
            <a:headEnd/>
            <a:tailEnd/>
          </a:ln>
        </p:spPr>
        <p:txBody>
          <a:bodyPr>
            <a:spAutoFit/>
          </a:bodyPr>
          <a:lstStyle/>
          <a:p>
            <a:pPr algn="ctr"/>
            <a:r>
              <a:rPr lang="en-US" sz="3600" b="1">
                <a:solidFill>
                  <a:srgbClr val="0033CC"/>
                </a:solidFill>
                <a:latin typeface="Times New Roman" pitchFamily="18" charset="0"/>
                <a:cs typeface="Times New Roman" pitchFamily="18" charset="0"/>
              </a:rPr>
              <a:t>Đỉnh núi nào cao nhất nước ta? Đỉnh đó thuộc vùng nào của Việt Nam?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Nguyen Lam\Desktop\Trang Trí\phang xi phang1.jpg"/>
          <p:cNvPicPr>
            <a:picLocks noChangeAspect="1" noChangeArrowheads="1"/>
          </p:cNvPicPr>
          <p:nvPr/>
        </p:nvPicPr>
        <p:blipFill>
          <a:blip r:embed="rId2"/>
          <a:srcRect/>
          <a:stretch>
            <a:fillRect/>
          </a:stretch>
        </p:blipFill>
        <p:spPr bwMode="auto">
          <a:xfrm>
            <a:off x="19050" y="0"/>
            <a:ext cx="12192000" cy="6858000"/>
          </a:xfrm>
          <a:prstGeom prst="rect">
            <a:avLst/>
          </a:prstGeom>
          <a:noFill/>
          <a:ln w="9525">
            <a:noFill/>
            <a:miter lim="800000"/>
            <a:headEnd/>
            <a:tailEnd/>
          </a:ln>
        </p:spPr>
      </p:pic>
      <p:sp>
        <p:nvSpPr>
          <p:cNvPr id="3" name="Cloud Callout 2"/>
          <p:cNvSpPr/>
          <p:nvPr/>
        </p:nvSpPr>
        <p:spPr>
          <a:xfrm>
            <a:off x="6587791" y="838200"/>
            <a:ext cx="5604211" cy="1524000"/>
          </a:xfrm>
          <a:prstGeom prst="cloudCallout">
            <a:avLst>
              <a:gd name="adj1" fmla="val -61155"/>
              <a:gd name="adj2" fmla="val -187"/>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ln w="10541" cmpd="sng">
                  <a:solidFill>
                    <a:srgbClr val="0000FF"/>
                  </a:solidFill>
                  <a:prstDash val="solid"/>
                </a:ln>
                <a:solidFill>
                  <a:srgbClr val="0000FF"/>
                </a:solidFill>
                <a:latin typeface="Times New Roman" pitchFamily="18" charset="0"/>
                <a:cs typeface="Times New Roman" pitchFamily="18" charset="0"/>
              </a:rPr>
              <a:t>Đỉnh Phan – xi – păng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circle(in)">
                                      <p:cBhvr>
                                        <p:cTn id="7" dur="20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2"/>
          <p:cNvSpPr txBox="1">
            <a:spLocks noChangeArrowheads="1"/>
          </p:cNvSpPr>
          <p:nvPr/>
        </p:nvSpPr>
        <p:spPr bwMode="auto">
          <a:xfrm>
            <a:off x="549275" y="576263"/>
            <a:ext cx="10802938" cy="1738312"/>
          </a:xfrm>
          <a:prstGeom prst="rect">
            <a:avLst/>
          </a:prstGeom>
          <a:noFill/>
          <a:ln w="9525">
            <a:noFill/>
            <a:miter lim="800000"/>
            <a:headEnd/>
            <a:tailEnd/>
          </a:ln>
        </p:spPr>
        <p:txBody>
          <a:bodyPr>
            <a:spAutoFit/>
          </a:bodyPr>
          <a:lstStyle/>
          <a:p>
            <a:pPr algn="ctr"/>
            <a:r>
              <a:rPr lang="en-US" b="1">
                <a:solidFill>
                  <a:srgbClr val="0033CC"/>
                </a:solidFill>
                <a:latin typeface="Times New Roman" pitchFamily="18" charset="0"/>
                <a:cs typeface="Times New Roman" pitchFamily="18" charset="0"/>
              </a:rPr>
              <a:t>Bài 3. Thiên nhiên vùng Trung du và miền núi Bắc Bộ   </a:t>
            </a:r>
            <a:r>
              <a:rPr lang="en-US" sz="2800" b="1">
                <a:solidFill>
                  <a:srgbClr val="0033CC"/>
                </a:solidFill>
                <a:latin typeface="Times New Roman" pitchFamily="18" charset="0"/>
                <a:cs typeface="Times New Roman" pitchFamily="18" charset="0"/>
              </a:rPr>
              <a:t>( Tiết 1)</a:t>
            </a:r>
            <a:endParaRPr lang="en-US" sz="2800" b="1">
              <a:solidFill>
                <a:srgbClr val="0033CC"/>
              </a:solidFill>
              <a:latin typeface="Calibri" pitchFamily="34" charset="0"/>
            </a:endParaRPr>
          </a:p>
          <a:p>
            <a:endParaRPr lang="en-US" sz="2800" b="1">
              <a:solidFill>
                <a:srgbClr val="0033CC"/>
              </a:solidFill>
              <a:latin typeface="Calibri" pitchFamily="34" charset="0"/>
            </a:endParaRPr>
          </a:p>
        </p:txBody>
      </p:sp>
      <p:sp>
        <p:nvSpPr>
          <p:cNvPr id="21506" name="Text Box 4"/>
          <p:cNvSpPr txBox="1">
            <a:spLocks noChangeArrowheads="1"/>
          </p:cNvSpPr>
          <p:nvPr/>
        </p:nvSpPr>
        <p:spPr bwMode="auto">
          <a:xfrm>
            <a:off x="1206500" y="2803525"/>
            <a:ext cx="9802813" cy="366713"/>
          </a:xfrm>
          <a:prstGeom prst="rect">
            <a:avLst/>
          </a:prstGeom>
          <a:noFill/>
          <a:ln w="9525">
            <a:noFill/>
            <a:miter lim="800000"/>
            <a:headEnd/>
            <a:tailEnd/>
          </a:ln>
        </p:spPr>
        <p:txBody>
          <a:bodyPr>
            <a:spAutoFit/>
          </a:bodyPr>
          <a:lstStyle/>
          <a:p>
            <a:pPr>
              <a:spcBef>
                <a:spcPct val="50000"/>
              </a:spcBef>
            </a:pPr>
            <a:endParaRPr lang="en-US" sz="1800"/>
          </a:p>
        </p:txBody>
      </p:sp>
      <p:sp>
        <p:nvSpPr>
          <p:cNvPr id="21507" name="Text Box 6"/>
          <p:cNvSpPr txBox="1">
            <a:spLocks noChangeArrowheads="1"/>
          </p:cNvSpPr>
          <p:nvPr/>
        </p:nvSpPr>
        <p:spPr bwMode="auto">
          <a:xfrm>
            <a:off x="1816100" y="3243263"/>
            <a:ext cx="8132763" cy="366712"/>
          </a:xfrm>
          <a:prstGeom prst="rect">
            <a:avLst/>
          </a:prstGeom>
          <a:noFill/>
          <a:ln w="9525">
            <a:noFill/>
            <a:miter lim="800000"/>
            <a:headEnd/>
            <a:tailEnd/>
          </a:ln>
        </p:spPr>
        <p:txBody>
          <a:bodyPr>
            <a:spAutoFit/>
          </a:bodyPr>
          <a:lstStyle/>
          <a:p>
            <a:pPr>
              <a:spcBef>
                <a:spcPct val="50000"/>
              </a:spcBef>
            </a:pPr>
            <a:endParaRPr lang="en-US" sz="1800"/>
          </a:p>
        </p:txBody>
      </p:sp>
      <p:sp>
        <p:nvSpPr>
          <p:cNvPr id="21508" name="Text Box 9"/>
          <p:cNvSpPr txBox="1">
            <a:spLocks noChangeArrowheads="1"/>
          </p:cNvSpPr>
          <p:nvPr/>
        </p:nvSpPr>
        <p:spPr bwMode="auto">
          <a:xfrm>
            <a:off x="1122363" y="3108325"/>
            <a:ext cx="9936162" cy="366713"/>
          </a:xfrm>
          <a:prstGeom prst="rect">
            <a:avLst/>
          </a:prstGeom>
          <a:noFill/>
          <a:ln w="9525">
            <a:noFill/>
            <a:miter lim="800000"/>
            <a:headEnd/>
            <a:tailEnd/>
          </a:ln>
        </p:spPr>
        <p:txBody>
          <a:bodyPr>
            <a:spAutoFit/>
          </a:bodyPr>
          <a:lstStyle/>
          <a:p>
            <a:pPr>
              <a:spcBef>
                <a:spcPct val="50000"/>
              </a:spcBef>
            </a:pPr>
            <a:endParaRPr lang="en-US" sz="1800"/>
          </a:p>
        </p:txBody>
      </p:sp>
      <p:pic>
        <p:nvPicPr>
          <p:cNvPr id="21509" name="Picture 11" descr="bai-3-thien-nhien-vung-trung-du-va-mien-nui-bac-bo"/>
          <p:cNvPicPr>
            <a:picLocks noChangeAspect="1" noChangeArrowheads="1"/>
          </p:cNvPicPr>
          <p:nvPr/>
        </p:nvPicPr>
        <p:blipFill>
          <a:blip r:embed="rId2"/>
          <a:srcRect/>
          <a:stretch>
            <a:fillRect/>
          </a:stretch>
        </p:blipFill>
        <p:spPr bwMode="auto">
          <a:xfrm>
            <a:off x="495300" y="1900238"/>
            <a:ext cx="11326813" cy="4668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774700" y="0"/>
            <a:ext cx="10515600" cy="881063"/>
          </a:xfrm>
        </p:spPr>
        <p:txBody>
          <a:bodyPr/>
          <a:lstStyle/>
          <a:p>
            <a:r>
              <a:rPr lang="en-US" smtClean="0">
                <a:solidFill>
                  <a:srgbClr val="0033CC"/>
                </a:solidFill>
                <a:latin typeface="Arial" charset="0"/>
                <a:cs typeface="Arial" charset="0"/>
              </a:rPr>
              <a:t>Em hiểu nơi nào được gọi là Trung du?</a:t>
            </a:r>
          </a:p>
        </p:txBody>
      </p:sp>
      <p:sp>
        <p:nvSpPr>
          <p:cNvPr id="19458" name="Rectangle 3"/>
          <p:cNvSpPr>
            <a:spLocks noGrp="1"/>
          </p:cNvSpPr>
          <p:nvPr>
            <p:ph type="body" idx="1"/>
          </p:nvPr>
        </p:nvSpPr>
        <p:spPr>
          <a:xfrm>
            <a:off x="914400" y="898525"/>
            <a:ext cx="10515600" cy="2243138"/>
          </a:xfrm>
        </p:spPr>
        <p:txBody>
          <a:bodyPr/>
          <a:lstStyle/>
          <a:p>
            <a:r>
              <a:rPr lang="en-US" sz="3200" smtClean="0">
                <a:solidFill>
                  <a:srgbClr val="B72D93"/>
                </a:solidFill>
                <a:latin typeface="Arial" charset="0"/>
                <a:cs typeface="Arial" charset="0"/>
              </a:rPr>
              <a:t>A. Là miền đất ở khoảng giữa của một ngọn núi </a:t>
            </a:r>
          </a:p>
          <a:p>
            <a:r>
              <a:rPr lang="en-US" sz="3200" smtClean="0">
                <a:solidFill>
                  <a:srgbClr val="B72D93"/>
                </a:solidFill>
                <a:latin typeface="Arial" charset="0"/>
                <a:cs typeface="Arial" charset="0"/>
              </a:rPr>
              <a:t>B. Là miền đất ở khoảng giữa lưu vực một con sông đối với vùng thượng du và hạ du.</a:t>
            </a:r>
          </a:p>
          <a:p>
            <a:r>
              <a:rPr lang="en-US" sz="3200" smtClean="0">
                <a:solidFill>
                  <a:srgbClr val="B72D93"/>
                </a:solidFill>
                <a:latin typeface="Arial" charset="0"/>
                <a:cs typeface="Arial" charset="0"/>
              </a:rPr>
              <a:t>C. Là miền đất ở khoảng giữa lưu vực một con sông</a:t>
            </a:r>
          </a:p>
        </p:txBody>
      </p:sp>
      <p:sp>
        <p:nvSpPr>
          <p:cNvPr id="22531" name="Text Box 4"/>
          <p:cNvSpPr txBox="1">
            <a:spLocks noChangeArrowheads="1"/>
          </p:cNvSpPr>
          <p:nvPr/>
        </p:nvSpPr>
        <p:spPr bwMode="auto">
          <a:xfrm>
            <a:off x="762000" y="4051300"/>
            <a:ext cx="10909300" cy="366713"/>
          </a:xfrm>
          <a:prstGeom prst="rect">
            <a:avLst/>
          </a:prstGeom>
          <a:noFill/>
          <a:ln w="9525">
            <a:noFill/>
            <a:miter lim="800000"/>
            <a:headEnd/>
            <a:tailEnd/>
          </a:ln>
        </p:spPr>
        <p:txBody>
          <a:bodyPr>
            <a:spAutoFit/>
          </a:bodyPr>
          <a:lstStyle/>
          <a:p>
            <a:pPr>
              <a:spcBef>
                <a:spcPct val="50000"/>
              </a:spcBef>
            </a:pPr>
            <a:endParaRPr lang="en-US" sz="1800"/>
          </a:p>
        </p:txBody>
      </p:sp>
      <p:pic>
        <p:nvPicPr>
          <p:cNvPr id="19461" name="Picture 6" descr="Màu xanh bát ngát của những đồi chè Mộc Châu…"/>
          <p:cNvPicPr>
            <a:picLocks noChangeAspect="1" noChangeArrowheads="1"/>
          </p:cNvPicPr>
          <p:nvPr/>
        </p:nvPicPr>
        <p:blipFill>
          <a:blip r:embed="rId2"/>
          <a:srcRect/>
          <a:stretch>
            <a:fillRect/>
          </a:stretch>
        </p:blipFill>
        <p:spPr bwMode="auto">
          <a:xfrm>
            <a:off x="828675" y="3373438"/>
            <a:ext cx="10509250" cy="313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7"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fade">
                                      <p:cBhvr>
                                        <p:cTn id="7" dur="1000"/>
                                        <p:tgtEl>
                                          <p:spTgt spid="19457"/>
                                        </p:tgtEl>
                                      </p:cBhvr>
                                    </p:animEffect>
                                    <p:anim calcmode="lin" valueType="num">
                                      <p:cBhvr>
                                        <p:cTn id="8" dur="1000" fill="hold"/>
                                        <p:tgtEl>
                                          <p:spTgt spid="19457"/>
                                        </p:tgtEl>
                                        <p:attrNameLst>
                                          <p:attrName>ppt_x</p:attrName>
                                        </p:attrNameLst>
                                      </p:cBhvr>
                                      <p:tavLst>
                                        <p:tav tm="0">
                                          <p:val>
                                            <p:strVal val="#ppt_x"/>
                                          </p:val>
                                        </p:tav>
                                        <p:tav tm="100000">
                                          <p:val>
                                            <p:strVal val="#ppt_x"/>
                                          </p:val>
                                        </p:tav>
                                      </p:tavLst>
                                    </p:anim>
                                    <p:anim calcmode="lin" valueType="num">
                                      <p:cBhvr>
                                        <p:cTn id="9" dur="1000" fill="hold"/>
                                        <p:tgtEl>
                                          <p:spTgt spid="194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19458">
                                            <p:txEl>
                                              <p:pRg st="0" end="0"/>
                                            </p:txEl>
                                          </p:spTgt>
                                        </p:tgtEl>
                                        <p:attrNameLst>
                                          <p:attrName>style.visibility</p:attrName>
                                        </p:attrNameLst>
                                      </p:cBhvr>
                                      <p:to>
                                        <p:strVal val="visible"/>
                                      </p:to>
                                    </p:set>
                                    <p:animEffect transition="in" filter="fade">
                                      <p:cBhvr>
                                        <p:cTn id="14" dur="800" decel="100000"/>
                                        <p:tgtEl>
                                          <p:spTgt spid="19458">
                                            <p:txEl>
                                              <p:pRg st="0" end="0"/>
                                            </p:txEl>
                                          </p:spTgt>
                                        </p:tgtEl>
                                      </p:cBhvr>
                                    </p:animEffect>
                                    <p:anim calcmode="lin" valueType="num">
                                      <p:cBhvr>
                                        <p:cTn id="15" dur="800" decel="100000" fill="hold"/>
                                        <p:tgtEl>
                                          <p:spTgt spid="19458">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9458">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9458">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9458">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9458">
                                            <p:txEl>
                                              <p:pRg st="0" end="0"/>
                                            </p:txEl>
                                          </p:spTgt>
                                        </p:tgtEl>
                                        <p:attrNameLst>
                                          <p:attrName>ppt_y</p:attrName>
                                        </p:attrNameLst>
                                      </p:cBhvr>
                                      <p:tavLst>
                                        <p:tav tm="0">
                                          <p:val>
                                            <p:strVal val="#ppt_y+0.1"/>
                                          </p:val>
                                        </p:tav>
                                        <p:tav tm="100000">
                                          <p:val>
                                            <p:strVal val="#ppt_y"/>
                                          </p:val>
                                        </p:tav>
                                      </p:tavLst>
                                    </p:anim>
                                  </p:childTnLst>
                                </p:cTn>
                              </p:par>
                              <p:par>
                                <p:cTn id="20" presetID="30" presetClass="entr" presetSubtype="0" fill="hold" nodeType="withEffect">
                                  <p:stCondLst>
                                    <p:cond delay="0"/>
                                  </p:stCondLst>
                                  <p:childTnLst>
                                    <p:set>
                                      <p:cBhvr>
                                        <p:cTn id="21" dur="1" fill="hold">
                                          <p:stCondLst>
                                            <p:cond delay="0"/>
                                          </p:stCondLst>
                                        </p:cTn>
                                        <p:tgtEl>
                                          <p:spTgt spid="19458">
                                            <p:txEl>
                                              <p:pRg st="1" end="1"/>
                                            </p:txEl>
                                          </p:spTgt>
                                        </p:tgtEl>
                                        <p:attrNameLst>
                                          <p:attrName>style.visibility</p:attrName>
                                        </p:attrNameLst>
                                      </p:cBhvr>
                                      <p:to>
                                        <p:strVal val="visible"/>
                                      </p:to>
                                    </p:set>
                                    <p:animEffect transition="in" filter="fade">
                                      <p:cBhvr>
                                        <p:cTn id="22" dur="800" decel="100000"/>
                                        <p:tgtEl>
                                          <p:spTgt spid="19458">
                                            <p:txEl>
                                              <p:pRg st="1" end="1"/>
                                            </p:txEl>
                                          </p:spTgt>
                                        </p:tgtEl>
                                      </p:cBhvr>
                                    </p:animEffect>
                                    <p:anim calcmode="lin" valueType="num">
                                      <p:cBhvr>
                                        <p:cTn id="23" dur="800" decel="100000" fill="hold"/>
                                        <p:tgtEl>
                                          <p:spTgt spid="19458">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19458">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19458">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9458">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9458">
                                            <p:txEl>
                                              <p:pRg st="1" end="1"/>
                                            </p:txEl>
                                          </p:spTgt>
                                        </p:tgtEl>
                                        <p:attrNameLst>
                                          <p:attrName>ppt_y</p:attrName>
                                        </p:attrNameLst>
                                      </p:cBhvr>
                                      <p:tavLst>
                                        <p:tav tm="0">
                                          <p:val>
                                            <p:strVal val="#ppt_y+0.1"/>
                                          </p:val>
                                        </p:tav>
                                        <p:tav tm="100000">
                                          <p:val>
                                            <p:strVal val="#ppt_y"/>
                                          </p:val>
                                        </p:tav>
                                      </p:tavLst>
                                    </p:anim>
                                  </p:childTnLst>
                                </p:cTn>
                              </p:par>
                              <p:par>
                                <p:cTn id="28" presetID="30" presetClass="entr" presetSubtype="0" fill="hold" nodeType="withEffect">
                                  <p:stCondLst>
                                    <p:cond delay="0"/>
                                  </p:stCondLst>
                                  <p:childTnLst>
                                    <p:set>
                                      <p:cBhvr>
                                        <p:cTn id="29" dur="1" fill="hold">
                                          <p:stCondLst>
                                            <p:cond delay="0"/>
                                          </p:stCondLst>
                                        </p:cTn>
                                        <p:tgtEl>
                                          <p:spTgt spid="19458">
                                            <p:txEl>
                                              <p:pRg st="2" end="2"/>
                                            </p:txEl>
                                          </p:spTgt>
                                        </p:tgtEl>
                                        <p:attrNameLst>
                                          <p:attrName>style.visibility</p:attrName>
                                        </p:attrNameLst>
                                      </p:cBhvr>
                                      <p:to>
                                        <p:strVal val="visible"/>
                                      </p:to>
                                    </p:set>
                                    <p:animEffect transition="in" filter="fade">
                                      <p:cBhvr>
                                        <p:cTn id="30" dur="800" decel="100000"/>
                                        <p:tgtEl>
                                          <p:spTgt spid="19458">
                                            <p:txEl>
                                              <p:pRg st="2" end="2"/>
                                            </p:txEl>
                                          </p:spTgt>
                                        </p:tgtEl>
                                      </p:cBhvr>
                                    </p:animEffect>
                                    <p:anim calcmode="lin" valueType="num">
                                      <p:cBhvr>
                                        <p:cTn id="31" dur="800" decel="100000" fill="hold"/>
                                        <p:tgtEl>
                                          <p:spTgt spid="19458">
                                            <p:txEl>
                                              <p:pRg st="2" end="2"/>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19458">
                                            <p:txEl>
                                              <p:pRg st="2" end="2"/>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19458">
                                            <p:txEl>
                                              <p:pRg st="2" end="2"/>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9458">
                                            <p:txEl>
                                              <p:pRg st="2" end="2"/>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945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xit" presetSubtype="16" fill="hold" nodeType="clickEffect">
                                  <p:stCondLst>
                                    <p:cond delay="0"/>
                                  </p:stCondLst>
                                  <p:childTnLst>
                                    <p:animEffect transition="out" filter="diamond(in)">
                                      <p:cBhvr>
                                        <p:cTn id="39" dur="2000"/>
                                        <p:tgtEl>
                                          <p:spTgt spid="19458">
                                            <p:txEl>
                                              <p:pRg st="0" end="0"/>
                                            </p:txEl>
                                          </p:spTgt>
                                        </p:tgtEl>
                                      </p:cBhvr>
                                    </p:animEffect>
                                    <p:set>
                                      <p:cBhvr>
                                        <p:cTn id="40" dur="1" fill="hold">
                                          <p:stCondLst>
                                            <p:cond delay="1999"/>
                                          </p:stCondLst>
                                        </p:cTn>
                                        <p:tgtEl>
                                          <p:spTgt spid="19458">
                                            <p:txEl>
                                              <p:pRg st="0" end="0"/>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45" dur="500"/>
                                        <p:tgtEl>
                                          <p:spTgt spid="19458">
                                            <p:txEl>
                                              <p:pRg st="2" end="2"/>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19458">
                                            <p:txEl>
                                              <p:pRg st="2" end="2"/>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nodeType="clickEffect">
                                  <p:stCondLst>
                                    <p:cond delay="0"/>
                                  </p:stCondLst>
                                  <p:childTnLst>
                                    <p:set>
                                      <p:cBhvr>
                                        <p:cTn id="50" dur="1" fill="hold">
                                          <p:stCondLst>
                                            <p:cond delay="0"/>
                                          </p:stCondLst>
                                        </p:cTn>
                                        <p:tgtEl>
                                          <p:spTgt spid="19461"/>
                                        </p:tgtEl>
                                        <p:attrNameLst>
                                          <p:attrName>style.visibility</p:attrName>
                                        </p:attrNameLst>
                                      </p:cBhvr>
                                      <p:to>
                                        <p:strVal val="visible"/>
                                      </p:to>
                                    </p:set>
                                    <p:animEffect transition="in" filter="wedge">
                                      <p:cBhvr>
                                        <p:cTn id="51" dur="2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7"/>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1681</TotalTime>
  <Words>1008</Words>
  <Application>Microsoft Office PowerPoint</Application>
  <PresentationFormat>Widescreen</PresentationFormat>
  <Paragraphs>76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hiểu nơi nào được gọi là Trung 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Vùng Trung du và miền núi Bắc Bộ tiếp giáp với những vùng nào?</vt:lpstr>
      <vt:lpstr>PowerPoint Presentation</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hang110792@gmail.com</dc:creator>
  <cp:lastModifiedBy>sontungdigi@outlook.com</cp:lastModifiedBy>
  <cp:revision>50</cp:revision>
  <dcterms:created xsi:type="dcterms:W3CDTF">2023-07-22T10:03:58Z</dcterms:created>
  <dcterms:modified xsi:type="dcterms:W3CDTF">2025-11-06T07:52:54Z</dcterms:modified>
</cp:coreProperties>
</file>