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A969A-1DDF-4F43-9D9F-199F49641E66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5EA74-1A2E-4974-B02F-2EFC8B7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36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1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065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7F-FA05-4B54-84D9-10CA7CDC32F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2430-3B0C-444C-88DF-A2A857E9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5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7F-FA05-4B54-84D9-10CA7CDC32F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2430-3B0C-444C-88DF-A2A857E9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7F-FA05-4B54-84D9-10CA7CDC32F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2430-3B0C-444C-88DF-A2A857E9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34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9" y="568058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7F-FA05-4B54-84D9-10CA7CDC32F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2430-3B0C-444C-88DF-A2A857E9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2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7F-FA05-4B54-84D9-10CA7CDC32F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2430-3B0C-444C-88DF-A2A857E9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78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7F-FA05-4B54-84D9-10CA7CDC32F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2430-3B0C-444C-88DF-A2A857E9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01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7F-FA05-4B54-84D9-10CA7CDC32F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2430-3B0C-444C-88DF-A2A857E9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7F-FA05-4B54-84D9-10CA7CDC32F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2430-3B0C-444C-88DF-A2A857E9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7F-FA05-4B54-84D9-10CA7CDC32F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2430-3B0C-444C-88DF-A2A857E9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9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7F-FA05-4B54-84D9-10CA7CDC32F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2430-3B0C-444C-88DF-A2A857E9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6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7F-FA05-4B54-84D9-10CA7CDC32F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2430-3B0C-444C-88DF-A2A857E9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6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0197F-FA05-4B54-84D9-10CA7CDC32F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B2430-3B0C-444C-88DF-A2A857E9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6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" y="160219"/>
            <a:ext cx="12187592" cy="68283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40780" y="-4741140"/>
            <a:ext cx="9987755" cy="9987755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等线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1684131" y="-214567"/>
            <a:ext cx="10405041" cy="132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126">
              <a:defRPr/>
            </a:pPr>
            <a:endParaRPr lang="zh-CN" altLang="en-US" sz="7997" b="1" dirty="0">
              <a:solidFill>
                <a:srgbClr val="C00000"/>
              </a:solidFill>
              <a:latin typeface="#9Slide03 AmpleSoft Bold" panose="02000000000000000000" pitchFamily="2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825675" y="-162634"/>
            <a:ext cx="11830677" cy="1861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126">
              <a:defRPr/>
            </a:pPr>
            <a:endParaRPr lang="zh-CN" altLang="en-US" sz="11497" b="1" dirty="0">
              <a:solidFill>
                <a:srgbClr val="C00000"/>
              </a:solidFill>
              <a:latin typeface="#9Slide03 AmpleSoft Bold" panose="02000000000000000000" pitchFamily="2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83DE3-82B0-90B4-9EA3-8A821F29D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519" y="419009"/>
            <a:ext cx="5460514" cy="859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5" y="1742137"/>
            <a:ext cx="11431111" cy="206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3199" b="1" dirty="0" err="1">
                <a:solidFill>
                  <a:srgbClr val="FF0000"/>
                </a:solidFill>
                <a:latin typeface="UTM Staccato " panose="02040603050506020204" pitchFamily="18" charset="0"/>
              </a:rPr>
              <a:t>Bài</a:t>
            </a:r>
            <a:r>
              <a:rPr lang="en-US" sz="3199" b="1" dirty="0">
                <a:solidFill>
                  <a:srgbClr val="FF0000"/>
                </a:solidFill>
                <a:latin typeface="UTM Staccato " panose="02040603050506020204" pitchFamily="18" charset="0"/>
              </a:rPr>
              <a:t> 1:</a:t>
            </a:r>
          </a:p>
          <a:p>
            <a:pPr algn="ctr" defTabSz="914126"/>
            <a:r>
              <a:rPr lang="en-US" sz="3199" b="1" dirty="0">
                <a:solidFill>
                  <a:srgbClr val="FF0000"/>
                </a:solidFill>
                <a:latin typeface="UTM Staccato " panose="02040603050506020204" pitchFamily="18" charset="0"/>
              </a:rPr>
              <a:t> </a:t>
            </a:r>
            <a:r>
              <a:rPr lang="vi-VN" sz="3199" b="1" dirty="0">
                <a:solidFill>
                  <a:srgbClr val="FF0000"/>
                </a:solidFill>
                <a:latin typeface="UTM Staccato " panose="02040603050506020204" pitchFamily="18" charset="0"/>
              </a:rPr>
              <a:t>LÀM </a:t>
            </a:r>
            <a:r>
              <a:rPr lang="vi-VN" sz="3199" b="1" dirty="0">
                <a:solidFill>
                  <a:srgbClr val="FF0000"/>
                </a:solidFill>
                <a:latin typeface="UTM Staccato " panose="02040603050506020204" pitchFamily="18" charset="0"/>
              </a:rPr>
              <a:t>QUEN VỚI </a:t>
            </a:r>
          </a:p>
          <a:p>
            <a:pPr algn="ctr" defTabSz="914126"/>
            <a:r>
              <a:rPr lang="vi-VN" sz="3199" b="1" dirty="0">
                <a:solidFill>
                  <a:srgbClr val="FF0000"/>
                </a:solidFill>
                <a:latin typeface="UTM Staccato " panose="02040603050506020204" pitchFamily="18" charset="0"/>
              </a:rPr>
              <a:t>PHƯƠNG TIỆN HỌC TẬP </a:t>
            </a:r>
          </a:p>
          <a:p>
            <a:pPr algn="ctr" defTabSz="914126"/>
            <a:r>
              <a:rPr lang="vi-VN" sz="3199" b="1" dirty="0">
                <a:solidFill>
                  <a:srgbClr val="FF0000"/>
                </a:solidFill>
                <a:latin typeface="UTM Staccato " panose="02040603050506020204" pitchFamily="18" charset="0"/>
              </a:rPr>
              <a:t>MÔN LỊCH SỬ VÀ ĐỊA LÝ</a:t>
            </a:r>
          </a:p>
        </p:txBody>
      </p:sp>
    </p:spTree>
    <p:extLst>
      <p:ext uri="{BB962C8B-B14F-4D97-AF65-F5344CB8AC3E}">
        <p14:creationId xmlns:p14="http://schemas.microsoft.com/office/powerpoint/2010/main" val="385610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-239481" y="4226932"/>
            <a:ext cx="1993680" cy="2896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35753" y="1269671"/>
            <a:ext cx="9683074" cy="707722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999" b="1" dirty="0"/>
              <a:t>Câu </a:t>
            </a:r>
            <a:r>
              <a:rPr lang="vi-VN" sz="3999" b="1" dirty="0"/>
              <a:t>2</a:t>
            </a:r>
            <a:r>
              <a:rPr lang="nl-NL" sz="3999" b="1" dirty="0"/>
              <a:t>:</a:t>
            </a:r>
            <a:r>
              <a:rPr lang="nl-NL" sz="3999" dirty="0"/>
              <a:t> Bản đồ là gì?</a:t>
            </a:r>
            <a:endParaRPr lang="en-US" sz="3999" dirty="0"/>
          </a:p>
        </p:txBody>
      </p:sp>
      <p:grpSp>
        <p:nvGrpSpPr>
          <p:cNvPr id="19" name="Group 18"/>
          <p:cNvGrpSpPr/>
          <p:nvPr/>
        </p:nvGrpSpPr>
        <p:grpSpPr>
          <a:xfrm>
            <a:off x="850785" y="4468324"/>
            <a:ext cx="9279602" cy="2563263"/>
            <a:chOff x="636664" y="2832053"/>
            <a:chExt cx="6962220" cy="19231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773362" y="2832053"/>
              <a:ext cx="6825522" cy="1923142"/>
            </a:xfrm>
            <a:prstGeom prst="rect">
              <a:avLst/>
            </a:prstGeom>
          </p:spPr>
        </p:pic>
        <p:sp>
          <p:nvSpPr>
            <p:cNvPr id="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2853" y="3282235"/>
              <a:ext cx="5790611" cy="1177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nl-NL" sz="3199" dirty="0"/>
                <a:t>Hình vẽ thu nhỏ của toàn bộ bề mặt Trái Đất hay một khu vực theo một tỉ lệ nhất định</a:t>
              </a:r>
              <a:endParaRPr lang="en-US" sz="3199" dirty="0"/>
            </a:p>
          </p:txBody>
        </p:sp>
        <p:pic>
          <p:nvPicPr>
            <p:cNvPr id="12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636664" y="2839079"/>
              <a:ext cx="595365" cy="551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581903" y="2822810"/>
            <a:ext cx="5732618" cy="1821300"/>
            <a:chOff x="4936558" y="1597470"/>
            <a:chExt cx="4301019" cy="13664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936558" y="1597470"/>
              <a:ext cx="4301019" cy="1366469"/>
            </a:xfrm>
            <a:prstGeom prst="rect">
              <a:avLst/>
            </a:prstGeom>
          </p:spPr>
        </p:pic>
        <p:sp>
          <p:nvSpPr>
            <p:cNvPr id="4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0652" y="1821172"/>
              <a:ext cx="2881181" cy="1038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/>
              <a:r>
                <a:rPr lang="nl-NL" sz="2799" dirty="0"/>
                <a:t>Bảng biểu hiện thông tin về các sự kiện lịch sử</a:t>
              </a:r>
              <a:endParaRPr lang="en-US" sz="2799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4" descr="ตัวอักษรลายมือ B ดาวน์โหลดรูปภาพ (รหัส) 400513401_ขนาด 727.6  KB_รูปแบบรูปภาพ PNG _th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799" y="1769906"/>
              <a:ext cx="620534" cy="629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753733" y="2822809"/>
            <a:ext cx="5254559" cy="1480511"/>
            <a:chOff x="563850" y="1597470"/>
            <a:chExt cx="3942344" cy="11107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63850" y="1597470"/>
              <a:ext cx="3942344" cy="1110785"/>
            </a:xfrm>
            <a:prstGeom prst="rect">
              <a:avLst/>
            </a:prstGeom>
          </p:spPr>
        </p:pic>
        <p:pic>
          <p:nvPicPr>
            <p:cNvPr id="14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2" y="1696871"/>
              <a:ext cx="693335" cy="69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764" y="1759861"/>
              <a:ext cx="3245870" cy="7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nl-NL" sz="2799" dirty="0"/>
                <a:t>Danh sách các từ vựng liên quan đến địa lí</a:t>
              </a:r>
              <a:endParaRPr lang="en-US" sz="2799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10891779" y="-48680"/>
            <a:ext cx="1722268" cy="1698785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9787959" y="4649106"/>
            <a:ext cx="2376765" cy="238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50422" y="378475"/>
            <a:ext cx="11476648" cy="6180850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421" y="528097"/>
            <a:ext cx="11824864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399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9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9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3: </a:t>
            </a:r>
            <a:r>
              <a:rPr lang="nl-NL" sz="3999" dirty="0"/>
              <a:t>Bước </a:t>
            </a:r>
            <a:r>
              <a:rPr lang="nl-NL" sz="3999" dirty="0"/>
              <a:t>đầu tiên khi sử dụng bản đồ, lược đồ là gì?</a:t>
            </a:r>
            <a:endParaRPr lang="vi-VN" sz="39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10805" y="1385442"/>
            <a:ext cx="11164481" cy="169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9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  <a:r>
              <a:rPr lang="en-US" sz="3199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nl-NL" sz="3199" dirty="0"/>
              <a:t>Đọc tên bản đồ, lược đồ để biết được những thông tin chính và khu vực được thực hiện</a:t>
            </a:r>
            <a:endParaRPr lang="en-US" sz="3199" dirty="0"/>
          </a:p>
          <a:p>
            <a:pPr algn="just" defTabSz="914126"/>
            <a:endParaRPr lang="en-US" sz="3199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1094" y="2741378"/>
            <a:ext cx="10975974" cy="3046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9" b="1" dirty="0">
                <a:solidFill>
                  <a:srgbClr val="FF0000"/>
                </a:solidFill>
                <a:latin typeface="UTM Avo" panose="02040603050506020204" pitchFamily="18" charset="0"/>
              </a:rPr>
              <a:t>B.</a:t>
            </a:r>
            <a:r>
              <a:rPr lang="en-US" sz="3999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nl-NL" sz="3199" dirty="0"/>
              <a:t>Đọc chú giải để biết được các kí hiệu trong bản đồ, lược đồ</a:t>
            </a:r>
            <a:endParaRPr lang="en-US" sz="3199" dirty="0"/>
          </a:p>
          <a:p>
            <a:r>
              <a:rPr lang="nl-NL" sz="3999" b="1" dirty="0">
                <a:solidFill>
                  <a:srgbClr val="FF0000"/>
                </a:solidFill>
              </a:rPr>
              <a:t>C.</a:t>
            </a:r>
            <a:r>
              <a:rPr lang="nl-NL" sz="3199" dirty="0"/>
              <a:t> Đọc các thông tin trên bản đồ, lược đồ để trả lời cho các câu hỏi</a:t>
            </a:r>
            <a:endParaRPr lang="en-US" sz="3199" dirty="0"/>
          </a:p>
          <a:p>
            <a:r>
              <a:rPr lang="nl-NL" sz="3999" dirty="0">
                <a:solidFill>
                  <a:srgbClr val="FF0000"/>
                </a:solidFill>
              </a:rPr>
              <a:t>D</a:t>
            </a:r>
            <a:r>
              <a:rPr lang="nl-NL" sz="3199" dirty="0"/>
              <a:t>. Đọc các thông tin lịch sử trên bản đồ, lược đồ</a:t>
            </a:r>
            <a:endParaRPr lang="en-US" sz="3199" dirty="0"/>
          </a:p>
          <a:p>
            <a:pPr algn="just" defTabSz="914126"/>
            <a:endParaRPr lang="en-US" sz="3999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176312" y="5321170"/>
            <a:ext cx="11476648" cy="1536830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C1CAE0D-D13D-48A7-95D2-CF397D424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97265" y="1530776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03499" y="51320"/>
            <a:ext cx="11476648" cy="6180850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20478" y="280769"/>
            <a:ext cx="10097117" cy="132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9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9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</a:t>
            </a:r>
            <a:r>
              <a:rPr lang="en-US" sz="35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 </a:t>
            </a:r>
            <a:r>
              <a:rPr lang="nl-NL" sz="3599" dirty="0"/>
              <a:t>Việt Nam có bao nhiêu tỉnh </a:t>
            </a:r>
            <a:r>
              <a:rPr lang="nl-NL" sz="3599" dirty="0"/>
              <a:t>thành ?</a:t>
            </a:r>
            <a:endParaRPr lang="en-US" sz="3599" dirty="0"/>
          </a:p>
          <a:p>
            <a:pPr algn="ctr" defTabSz="914126"/>
            <a:endParaRPr lang="vi-VN" sz="39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4405" y="1694298"/>
            <a:ext cx="10443191" cy="4030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47" indent="-514247" algn="just" defTabSz="914126">
              <a:buAutoNum type="alphaUcPeriod"/>
            </a:pPr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63</a:t>
            </a:r>
          </a:p>
          <a:p>
            <a:pPr marL="514247" indent="-514247" algn="just" defTabSz="914126">
              <a:buAutoNum type="alphaUcPeriod"/>
            </a:pPr>
            <a:endParaRPr lang="en-US" sz="3199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514247" indent="-514247" algn="just" defTabSz="914126">
              <a:buAutoNum type="alphaUcPeriod"/>
            </a:pPr>
            <a:endParaRPr lang="en-US" sz="3199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514247" indent="-514247" algn="just" defTabSz="914126">
              <a:buAutoNum type="alphaUcPeriod"/>
            </a:pPr>
            <a:endParaRPr lang="en-US" sz="3199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126"/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C. 36 </a:t>
            </a:r>
          </a:p>
          <a:p>
            <a:pPr algn="just" defTabSz="914126"/>
            <a:endParaRPr lang="en-US" sz="3199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126"/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D. </a:t>
            </a:r>
            <a:r>
              <a:rPr lang="en-US" sz="3199" b="1">
                <a:solidFill>
                  <a:prstClr val="black"/>
                </a:solidFill>
                <a:latin typeface="UTM Avo" panose="02040603050506020204" pitchFamily="18" charset="0"/>
              </a:rPr>
              <a:t>54</a:t>
            </a:r>
            <a:endParaRPr lang="vi-VN" sz="3199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126"/>
            <a:endParaRPr lang="vi-VN" sz="3199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4405" y="2745491"/>
            <a:ext cx="10443192" cy="1076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126"/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B. 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34</a:t>
            </a:r>
            <a:endParaRPr lang="vi-VN" sz="3199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126"/>
            <a:endParaRPr lang="en-US" sz="3199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350422" y="5022494"/>
            <a:ext cx="11476648" cy="15368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5"/>
          <a:stretch/>
        </p:blipFill>
        <p:spPr>
          <a:xfrm>
            <a:off x="6532928" y="3912856"/>
            <a:ext cx="5818124" cy="3109942"/>
          </a:xfrm>
          <a:prstGeom prst="rect">
            <a:avLst/>
          </a:prstGeom>
        </p:spPr>
      </p:pic>
      <p:pic>
        <p:nvPicPr>
          <p:cNvPr id="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66E4852-21F6-4FF1-867D-0F0D09C87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97265" y="1530776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8" grpId="0"/>
      <p:bldP spid="28" grpId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74193" y="0"/>
            <a:ext cx="11476648" cy="6180850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20478" y="280769"/>
            <a:ext cx="10097117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9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9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5: </a:t>
            </a:r>
            <a:r>
              <a:rPr lang="nl-NL" sz="3999" dirty="0"/>
              <a:t>Diện tích của thành phố Hà Nội</a:t>
            </a:r>
            <a:endParaRPr lang="vi-VN" sz="39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4405" y="1694298"/>
            <a:ext cx="10443191" cy="2800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47" indent="-514247" algn="just" defTabSz="914126">
              <a:buFontTx/>
              <a:buAutoNum type="alphaUcPeriod"/>
            </a:pPr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1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359 </a:t>
            </a:r>
            <a:r>
              <a:rPr lang="nl-NL" sz="3999" dirty="0"/>
              <a:t>km</a:t>
            </a:r>
            <a:r>
              <a:rPr lang="nl-NL" sz="3999" baseline="30000" dirty="0"/>
              <a:t>2</a:t>
            </a:r>
            <a:r>
              <a:rPr lang="en-US" sz="3999" b="1" dirty="0">
                <a:solidFill>
                  <a:prstClr val="black"/>
                </a:solidFill>
                <a:latin typeface="UTM Avo" panose="02040603050506020204" pitchFamily="18" charset="0"/>
              </a:rPr>
              <a:t>                                          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. 2359 </a:t>
            </a:r>
            <a:r>
              <a:rPr lang="nl-NL" sz="3999" dirty="0"/>
              <a:t>km</a:t>
            </a:r>
            <a:r>
              <a:rPr lang="nl-NL" sz="3999" baseline="30000" dirty="0"/>
              <a:t>2</a:t>
            </a:r>
            <a:endParaRPr lang="vi-VN" sz="3999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126"/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</a:p>
          <a:p>
            <a:pPr algn="just" defTabSz="914126"/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                                                                                  D 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4359 </a:t>
            </a:r>
            <a:r>
              <a:rPr lang="nl-NL" sz="3999" dirty="0"/>
              <a:t>km</a:t>
            </a:r>
            <a:r>
              <a:rPr lang="nl-NL" sz="3999" baseline="30000" dirty="0"/>
              <a:t>2</a:t>
            </a:r>
            <a:endParaRPr lang="vi-VN" sz="3999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126"/>
            <a:endParaRPr lang="vi-VN" sz="3199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126"/>
            <a:endParaRPr lang="vi-VN" sz="3199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4405" y="2745492"/>
            <a:ext cx="10443192" cy="1200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126"/>
            <a:r>
              <a:rPr lang="en-US" sz="3199" b="1" dirty="0">
                <a:solidFill>
                  <a:prstClr val="black"/>
                </a:solidFill>
                <a:latin typeface="UTM Avo" panose="02040603050506020204" pitchFamily="18" charset="0"/>
              </a:rPr>
              <a:t>C.    3 359 </a:t>
            </a:r>
            <a:r>
              <a:rPr lang="nl-NL" sz="3999" dirty="0"/>
              <a:t>km</a:t>
            </a:r>
            <a:r>
              <a:rPr lang="nl-NL" sz="3999" baseline="30000" dirty="0"/>
              <a:t>2</a:t>
            </a:r>
            <a:endParaRPr lang="vi-VN" sz="3999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126"/>
            <a:endParaRPr lang="en-US" sz="3199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350422" y="5022494"/>
            <a:ext cx="11476648" cy="15368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5"/>
          <a:stretch/>
        </p:blipFill>
        <p:spPr>
          <a:xfrm>
            <a:off x="6532928" y="3912856"/>
            <a:ext cx="5818124" cy="3109942"/>
          </a:xfrm>
          <a:prstGeom prst="rect">
            <a:avLst/>
          </a:prstGeom>
        </p:spPr>
      </p:pic>
      <p:pic>
        <p:nvPicPr>
          <p:cNvPr id="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66E4852-21F6-4FF1-867D-0F0D09C87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97265" y="1530776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8" grpId="0"/>
      <p:bldP spid="28" grpId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>
            <a:off x="3760045" y="1241"/>
            <a:ext cx="8429752" cy="6855520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2205" y="4977840"/>
            <a:ext cx="12189613" cy="1878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-465388" y="-356074"/>
            <a:ext cx="9512253" cy="7994594"/>
          </a:xfrm>
          <a:prstGeom prst="rect">
            <a:avLst/>
          </a:prstGeom>
        </p:spPr>
      </p:pic>
      <p:sp>
        <p:nvSpPr>
          <p:cNvPr id="26" name="文本框 10"/>
          <p:cNvSpPr txBox="1"/>
          <p:nvPr/>
        </p:nvSpPr>
        <p:spPr>
          <a:xfrm>
            <a:off x="2002545" y="2141328"/>
            <a:ext cx="8188936" cy="1015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126">
              <a:defRPr/>
            </a:pPr>
            <a:r>
              <a:rPr lang="en-US" altLang="zh-CN" sz="5999" b="1" dirty="0">
                <a:solidFill>
                  <a:prstClr val="white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rPr>
              <a:t>HOẠT ĐỘNG  VẬN DỤNG </a:t>
            </a:r>
            <a:endParaRPr lang="zh-CN" altLang="en-US" sz="5999" b="1" dirty="0">
              <a:solidFill>
                <a:prstClr val="white"/>
              </a:solidFill>
              <a:latin typeface="UTM Staccato " panose="02040603050506020204" pitchFamily="18" charset="0"/>
              <a:ea typeface="字魂55号-龙吟手书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21332"/>
          <a:stretch/>
        </p:blipFill>
        <p:spPr>
          <a:xfrm rot="20748104">
            <a:off x="7589551" y="3830739"/>
            <a:ext cx="4796334" cy="28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E2C1ED2-7759-4CE9-AA0D-EB4D0A03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2"/>
          <a:stretch/>
        </p:blipFill>
        <p:spPr>
          <a:xfrm>
            <a:off x="2205" y="1848384"/>
            <a:ext cx="12202921" cy="59643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D22D761-DE87-4BDC-BCD0-424134A9C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4" b="6623"/>
          <a:stretch/>
        </p:blipFill>
        <p:spPr>
          <a:xfrm>
            <a:off x="2205" y="1241"/>
            <a:ext cx="12212442" cy="68555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82180" y="754880"/>
            <a:ext cx="7921191" cy="4337363"/>
            <a:chOff x="980329" y="753913"/>
            <a:chExt cx="7924056" cy="4338932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C08DD74-2F78-4E3D-885B-A52469D3D668}"/>
                </a:ext>
              </a:extLst>
            </p:cNvPr>
            <p:cNvSpPr txBox="1"/>
            <p:nvPr/>
          </p:nvSpPr>
          <p:spPr>
            <a:xfrm>
              <a:off x="980329" y="753913"/>
              <a:ext cx="7751336" cy="4338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126"/>
              <a:r>
                <a:rPr lang="en-US" altLang="zh-CN" sz="13796" dirty="0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CHÀO </a:t>
              </a:r>
            </a:p>
            <a:p>
              <a:pPr algn="ctr" defTabSz="914126"/>
              <a:r>
                <a:rPr lang="en-US" altLang="zh-CN" sz="13796" dirty="0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TẠM BIỆT</a:t>
              </a:r>
              <a:endParaRPr lang="zh-CN" altLang="en-US" sz="13796" dirty="0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  <p:sp>
          <p:nvSpPr>
            <p:cNvPr id="11" name="文本框 7"/>
            <p:cNvSpPr txBox="1"/>
            <p:nvPr/>
          </p:nvSpPr>
          <p:spPr>
            <a:xfrm>
              <a:off x="1153049" y="753913"/>
              <a:ext cx="7751336" cy="4338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126"/>
              <a:r>
                <a:rPr lang="en-US" altLang="zh-CN" sz="13796" dirty="0">
                  <a:solidFill>
                    <a:prstClr val="white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CHÀO </a:t>
              </a:r>
            </a:p>
            <a:p>
              <a:pPr algn="ctr" defTabSz="914126"/>
              <a:r>
                <a:rPr lang="en-US" altLang="zh-CN" sz="13796" dirty="0">
                  <a:solidFill>
                    <a:prstClr val="white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TẠM BIỆT</a:t>
              </a:r>
              <a:endParaRPr lang="zh-CN" altLang="en-US" sz="13796" dirty="0">
                <a:solidFill>
                  <a:prstClr val="white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953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2038"/>
          <a:stretch/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10221" y="915310"/>
            <a:ext cx="7379576" cy="3630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1497" dirty="0">
                <a:solidFill>
                  <a:prstClr val="black"/>
                </a:solidFill>
                <a:latin typeface="UTM Staccato 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8733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:a16="http://schemas.microsoft.com/office/drawing/2014/main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431" y="205343"/>
            <a:ext cx="6533366" cy="62611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208EAC-FCB6-BF74-BBF9-AB1B0EC5BD6B}"/>
              </a:ext>
            </a:extLst>
          </p:cNvPr>
          <p:cNvGrpSpPr/>
          <p:nvPr/>
        </p:nvGrpSpPr>
        <p:grpSpPr>
          <a:xfrm>
            <a:off x="-425736" y="1241"/>
            <a:ext cx="7165351" cy="2167063"/>
            <a:chOff x="-428096" y="0"/>
            <a:chExt cx="7167943" cy="2167847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:a16="http://schemas.microsoft.com/office/drawing/2014/main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:a16="http://schemas.microsoft.com/office/drawing/2014/main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126">
                <a:defRPr/>
              </a:pPr>
              <a:r>
                <a:rPr lang="vi-VN" sz="3199" b="1" dirty="0">
                  <a:solidFill>
                    <a:srgbClr val="002060"/>
                  </a:solidFill>
                  <a:latin typeface="Calibri" panose="020F0502020204030204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59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79815A-C175-49A9-AEB3-D2750900A213}"/>
              </a:ext>
            </a:extLst>
          </p:cNvPr>
          <p:cNvSpPr/>
          <p:nvPr/>
        </p:nvSpPr>
        <p:spPr>
          <a:xfrm>
            <a:off x="350422" y="378475"/>
            <a:ext cx="11476648" cy="6180850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4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8DDC7CA7-53AC-4494-A013-6F70C4904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370276" y="495122"/>
            <a:ext cx="2786383" cy="1987164"/>
          </a:xfrm>
          <a:prstGeom prst="rect">
            <a:avLst/>
          </a:prstGeom>
        </p:spPr>
      </p:pic>
      <p:pic>
        <p:nvPicPr>
          <p:cNvPr id="5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D4C35398-76BA-4543-BCCE-EE491C2E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406545" y="298675"/>
            <a:ext cx="2786383" cy="2183611"/>
          </a:xfrm>
          <a:prstGeom prst="rect">
            <a:avLst/>
          </a:prstGeom>
        </p:spPr>
      </p:pic>
      <p:pic>
        <p:nvPicPr>
          <p:cNvPr id="6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391B3E6C-982D-4585-BF8F-C3D65F315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638775" y="501802"/>
            <a:ext cx="2786383" cy="2183611"/>
          </a:xfrm>
          <a:prstGeom prst="rect">
            <a:avLst/>
          </a:prstGeom>
        </p:spPr>
      </p:pic>
      <p:pic>
        <p:nvPicPr>
          <p:cNvPr id="7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2D43806-BA28-40B2-8502-8C0BB8946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364932" y="3177243"/>
            <a:ext cx="2786383" cy="2494980"/>
          </a:xfrm>
          <a:prstGeom prst="rect">
            <a:avLst/>
          </a:prstGeom>
        </p:spPr>
      </p:pic>
      <p:pic>
        <p:nvPicPr>
          <p:cNvPr id="8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F9F47D40-9B96-4CB0-BE59-B388044A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588401" y="3177243"/>
            <a:ext cx="2786383" cy="2494980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A59AE00F-2027-4C87-B01C-99BAB1107D79}"/>
              </a:ext>
            </a:extLst>
          </p:cNvPr>
          <p:cNvSpPr txBox="1"/>
          <p:nvPr/>
        </p:nvSpPr>
        <p:spPr>
          <a:xfrm>
            <a:off x="859393" y="2242460"/>
            <a:ext cx="1779083" cy="102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417">
              <a:lnSpc>
                <a:spcPts val="7997"/>
              </a:lnSpc>
              <a:spcBef>
                <a:spcPct val="0"/>
              </a:spcBef>
            </a:pPr>
            <a:r>
              <a:rPr lang="en-US" sz="39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9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628B25B-E7D4-4D93-A2FF-E3DE5059157A}"/>
              </a:ext>
            </a:extLst>
          </p:cNvPr>
          <p:cNvSpPr txBox="1"/>
          <p:nvPr/>
        </p:nvSpPr>
        <p:spPr>
          <a:xfrm>
            <a:off x="4914361" y="2242460"/>
            <a:ext cx="2396024" cy="102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417">
              <a:lnSpc>
                <a:spcPts val="7997"/>
              </a:lnSpc>
              <a:spcBef>
                <a:spcPct val="0"/>
              </a:spcBef>
            </a:pPr>
            <a:r>
              <a:rPr lang="en-US" sz="39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54306B-6EFD-4875-A000-2B929BF3DB79}"/>
              </a:ext>
            </a:extLst>
          </p:cNvPr>
          <p:cNvSpPr txBox="1"/>
          <p:nvPr/>
        </p:nvSpPr>
        <p:spPr>
          <a:xfrm>
            <a:off x="8794117" y="2242460"/>
            <a:ext cx="3507450" cy="102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417">
              <a:lnSpc>
                <a:spcPts val="7997"/>
              </a:lnSpc>
              <a:spcBef>
                <a:spcPct val="0"/>
              </a:spcBef>
            </a:pPr>
            <a:r>
              <a:rPr lang="en-US" sz="39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4F66E36-AAE9-4FAC-B359-866A42EB7370}"/>
              </a:ext>
            </a:extLst>
          </p:cNvPr>
          <p:cNvSpPr txBox="1"/>
          <p:nvPr/>
        </p:nvSpPr>
        <p:spPr>
          <a:xfrm>
            <a:off x="859393" y="5374066"/>
            <a:ext cx="1779083" cy="102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417">
              <a:lnSpc>
                <a:spcPts val="7997"/>
              </a:lnSpc>
              <a:spcBef>
                <a:spcPct val="0"/>
              </a:spcBef>
            </a:pPr>
            <a:r>
              <a:rPr lang="en-US" sz="39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B490CD6-2347-4006-B6AA-411E2F7B7680}"/>
              </a:ext>
            </a:extLst>
          </p:cNvPr>
          <p:cNvSpPr txBox="1"/>
          <p:nvPr/>
        </p:nvSpPr>
        <p:spPr>
          <a:xfrm>
            <a:off x="4524002" y="5374066"/>
            <a:ext cx="2786383" cy="102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417">
              <a:lnSpc>
                <a:spcPts val="7997"/>
              </a:lnSpc>
              <a:spcBef>
                <a:spcPct val="0"/>
              </a:spcBef>
            </a:pPr>
            <a:r>
              <a:rPr lang="en-US" sz="39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6A3EFB2B-9DFA-4154-BCD7-7C562D909D1E}"/>
              </a:ext>
            </a:extLst>
          </p:cNvPr>
          <p:cNvSpPr txBox="1"/>
          <p:nvPr/>
        </p:nvSpPr>
        <p:spPr>
          <a:xfrm>
            <a:off x="9466212" y="5326058"/>
            <a:ext cx="2163259" cy="102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417">
              <a:lnSpc>
                <a:spcPts val="7997"/>
              </a:lnSpc>
              <a:spcBef>
                <a:spcPct val="0"/>
              </a:spcBef>
            </a:pPr>
            <a:r>
              <a:rPr lang="en-US" sz="3999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15" name="Hình ảnh 37">
            <a:extLst>
              <a:ext uri="{FF2B5EF4-FFF2-40B4-BE49-F238E27FC236}">
                <a16:creationId xmlns:a16="http://schemas.microsoft.com/office/drawing/2014/main" id="{029450E0-7B98-4047-8210-42D5DC60B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289" y="3121355"/>
            <a:ext cx="2787137" cy="249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3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>
            <a:off x="3760045" y="1241"/>
            <a:ext cx="8429752" cy="6855520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2205" y="4977840"/>
            <a:ext cx="12189613" cy="1878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-304471" y="-292379"/>
            <a:ext cx="9512253" cy="79945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46290" y="2541908"/>
            <a:ext cx="7010730" cy="1784243"/>
            <a:chOff x="263756" y="787879"/>
            <a:chExt cx="7013266" cy="178488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D39B987-D8F9-4D06-A255-C7397588FDD3}"/>
                </a:ext>
              </a:extLst>
            </p:cNvPr>
            <p:cNvSpPr txBox="1"/>
            <p:nvPr/>
          </p:nvSpPr>
          <p:spPr>
            <a:xfrm>
              <a:off x="263756" y="787879"/>
              <a:ext cx="6900544" cy="1784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126"/>
              <a:r>
                <a:rPr lang="en-US" altLang="zh-CN" sz="10997" b="1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KHÁM PHÁ</a:t>
              </a:r>
              <a:endParaRPr lang="en-US" altLang="zh-CN" sz="10997" b="1" dirty="0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  <p:sp>
          <p:nvSpPr>
            <p:cNvPr id="26" name="文本框 10"/>
            <p:cNvSpPr txBox="1"/>
            <p:nvPr/>
          </p:nvSpPr>
          <p:spPr>
            <a:xfrm>
              <a:off x="376478" y="787879"/>
              <a:ext cx="6900544" cy="1784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126"/>
              <a:r>
                <a:rPr lang="en-US" altLang="zh-CN" sz="10997" b="1">
                  <a:solidFill>
                    <a:prstClr val="white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KHÁM PHÁ</a:t>
              </a:r>
              <a:endParaRPr lang="zh-CN" altLang="en-US" sz="10997" b="1" dirty="0">
                <a:solidFill>
                  <a:prstClr val="white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21332"/>
          <a:stretch/>
        </p:blipFill>
        <p:spPr>
          <a:xfrm rot="20748104">
            <a:off x="7589551" y="3830739"/>
            <a:ext cx="4796334" cy="28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 flipH="1">
            <a:off x="2205" y="2481"/>
            <a:ext cx="8429752" cy="6855520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2205" y="4977840"/>
            <a:ext cx="12189613" cy="1878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363847" y="-990503"/>
            <a:ext cx="11882985" cy="799459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D39B987-D8F9-4D06-A255-C7397588FDD3}"/>
              </a:ext>
            </a:extLst>
          </p:cNvPr>
          <p:cNvSpPr txBox="1"/>
          <p:nvPr/>
        </p:nvSpPr>
        <p:spPr>
          <a:xfrm>
            <a:off x="2668008" y="472726"/>
            <a:ext cx="6739516" cy="1784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>
              <a:defRPr/>
            </a:pPr>
            <a:r>
              <a:rPr lang="en-US" altLang="zh-CN" sz="10997" b="1" dirty="0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rPr>
              <a:t>4</a:t>
            </a:r>
            <a:r>
              <a:rPr lang="vi-VN" altLang="zh-CN" sz="10997" b="1" dirty="0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rPr>
              <a:t>. </a:t>
            </a:r>
            <a:r>
              <a:rPr lang="en-US" altLang="zh-CN" sz="10997" b="1" dirty="0" err="1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rPr>
              <a:t>Hiện</a:t>
            </a:r>
            <a:r>
              <a:rPr lang="en-US" altLang="zh-CN" sz="10997" b="1" dirty="0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rPr>
              <a:t> </a:t>
            </a:r>
            <a:r>
              <a:rPr lang="en-US" altLang="zh-CN" sz="10997" b="1" dirty="0" err="1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rPr>
              <a:t>vật</a:t>
            </a:r>
            <a:r>
              <a:rPr lang="en-US" altLang="zh-CN" sz="10997" b="1" dirty="0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rPr>
              <a:t> </a:t>
            </a:r>
            <a:endParaRPr lang="vi-VN" altLang="zh-CN" sz="10997" b="1" dirty="0">
              <a:solidFill>
                <a:prstClr val="black"/>
              </a:solidFill>
              <a:latin typeface="UTM Staccato " panose="02040603050506020204" pitchFamily="18" charset="0"/>
              <a:ea typeface="字魂55号-龙吟手书" panose="00000500000000000000" pitchFamily="2" charset="-122"/>
            </a:endParaRPr>
          </a:p>
        </p:txBody>
      </p:sp>
      <p:pic>
        <p:nvPicPr>
          <p:cNvPr id="9" name="Picture 2" descr="Hình ảnh nam học sinh đeo balo đi học - PNG">
            <a:extLst>
              <a:ext uri="{FF2B5EF4-FFF2-40B4-BE49-F238E27FC236}">
                <a16:creationId xmlns:a16="http://schemas.microsoft.com/office/drawing/2014/main" id="{5FB150FE-6706-441B-B78E-4FC35D5A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256" l="10000" r="90000">
                        <a14:foregroundMark x1="51667" y1="21632" x2="51667" y2="78937"/>
                        <a14:foregroundMark x1="31500" y1="35294" x2="42333" y2="54649"/>
                        <a14:foregroundMark x1="27333" y1="71727" x2="35667" y2="85199"/>
                        <a14:foregroundMark x1="61667" y1="85199" x2="62000" y2="92600"/>
                        <a14:foregroundMark x1="47500" y1="48767" x2="58833" y2="56736"/>
                        <a14:foregroundMark x1="41833" y1="25047" x2="58000" y2="29981"/>
                        <a14:foregroundMark x1="48333" y1="10247" x2="54333" y2="10247"/>
                        <a14:foregroundMark x1="49167" y1="6072" x2="56667" y2="8918"/>
                        <a14:foregroundMark x1="52167" y1="5693" x2="59667" y2="30171"/>
                        <a14:foregroundMark x1="54833" y1="20873" x2="55833" y2="32638"/>
                        <a14:foregroundMark x1="44333" y1="22960" x2="49167" y2="66603"/>
                        <a14:foregroundMark x1="38833" y1="51992" x2="50667" y2="79696"/>
                        <a14:foregroundMark x1="31500" y1="77419" x2="46667" y2="65844"/>
                        <a14:foregroundMark x1="51000" y1="77989" x2="58333" y2="91082"/>
                        <a14:foregroundMark x1="52000" y1="66603" x2="62167" y2="87287"/>
                        <a14:foregroundMark x1="51167" y1="50854" x2="62167" y2="59203"/>
                        <a14:foregroundMark x1="54333" y1="50474" x2="61667" y2="64326"/>
                        <a14:foregroundMark x1="54333" y1="53131" x2="57167" y2="64326"/>
                        <a14:foregroundMark x1="38333" y1="45351" x2="48833" y2="55028"/>
                        <a14:foregroundMark x1="38833" y1="46869" x2="49667" y2="62239"/>
                        <a14:foregroundMark x1="42500" y1="54459" x2="54667" y2="74763"/>
                        <a14:foregroundMark x1="52500" y1="58254" x2="56667" y2="71157"/>
                        <a14:foregroundMark x1="54333" y1="62429" x2="57500" y2="85199"/>
                        <a14:foregroundMark x1="59833" y1="91461" x2="60333" y2="92979"/>
                        <a14:foregroundMark x1="59000" y1="87287" x2="59333" y2="94687"/>
                        <a14:foregroundMark x1="57500" y1="86907" x2="58333" y2="95256"/>
                        <a14:foregroundMark x1="62167" y1="85199" x2="64000" y2="90323"/>
                        <a14:foregroundMark x1="64000" y1="84250" x2="64833" y2="87287"/>
                        <a14:foregroundMark x1="64833" y1="83302" x2="59667" y2="95256"/>
                        <a14:foregroundMark x1="59667" y1="95256" x2="55833" y2="93738"/>
                        <a14:foregroundMark x1="48500" y1="14042" x2="52833" y2="60721"/>
                        <a14:foregroundMark x1="30667" y1="77419" x2="30667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4750" y="2071828"/>
            <a:ext cx="5713677" cy="501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4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79815A-C175-49A9-AEB3-D2750900A213}"/>
              </a:ext>
            </a:extLst>
          </p:cNvPr>
          <p:cNvSpPr/>
          <p:nvPr/>
        </p:nvSpPr>
        <p:spPr>
          <a:xfrm>
            <a:off x="6944323" y="338575"/>
            <a:ext cx="4534530" cy="6180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6" t="27920" r="33547" b="7882"/>
          <a:stretch/>
        </p:blipFill>
        <p:spPr bwMode="auto">
          <a:xfrm>
            <a:off x="7276374" y="865214"/>
            <a:ext cx="2814553" cy="4521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209" y="1023999"/>
            <a:ext cx="6091415" cy="51684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ọc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399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399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399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91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>
            <a:off x="3760045" y="1241"/>
            <a:ext cx="8429752" cy="6855520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2205" y="4977840"/>
            <a:ext cx="12189613" cy="1878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-465388" y="-356074"/>
            <a:ext cx="9512253" cy="7994594"/>
          </a:xfrm>
          <a:prstGeom prst="rect">
            <a:avLst/>
          </a:prstGeom>
        </p:spPr>
      </p:pic>
      <p:sp>
        <p:nvSpPr>
          <p:cNvPr id="26" name="文本框 10"/>
          <p:cNvSpPr txBox="1"/>
          <p:nvPr/>
        </p:nvSpPr>
        <p:spPr>
          <a:xfrm>
            <a:off x="1370528" y="2141328"/>
            <a:ext cx="9452964" cy="1784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126">
              <a:defRPr/>
            </a:pPr>
            <a:r>
              <a:rPr lang="en-US" altLang="zh-CN" sz="10997" b="1" dirty="0">
                <a:solidFill>
                  <a:prstClr val="white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rPr>
              <a:t>HĐ </a:t>
            </a:r>
            <a:r>
              <a:rPr lang="en-US" altLang="zh-CN" sz="10997" b="1" dirty="0">
                <a:solidFill>
                  <a:prstClr val="white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rPr>
              <a:t>LUYỆN TẬP </a:t>
            </a:r>
            <a:endParaRPr lang="zh-CN" altLang="en-US" sz="10997" b="1" dirty="0">
              <a:solidFill>
                <a:prstClr val="white"/>
              </a:solidFill>
              <a:latin typeface="UTM Staccato " panose="02040603050506020204" pitchFamily="18" charset="0"/>
              <a:ea typeface="字魂55号-龙吟手书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21332"/>
          <a:stretch/>
        </p:blipFill>
        <p:spPr>
          <a:xfrm rot="20748104">
            <a:off x="7589551" y="3830739"/>
            <a:ext cx="4796334" cy="28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456961" y="2264876"/>
            <a:ext cx="3894339" cy="1480511"/>
            <a:chOff x="4950770" y="1711591"/>
            <a:chExt cx="2921810" cy="1110785"/>
          </a:xfrm>
        </p:grpSpPr>
        <p:grpSp>
          <p:nvGrpSpPr>
            <p:cNvPr id="2" name="Group 1"/>
            <p:cNvGrpSpPr/>
            <p:nvPr/>
          </p:nvGrpSpPr>
          <p:grpSpPr>
            <a:xfrm>
              <a:off x="4950770" y="1711591"/>
              <a:ext cx="2921810" cy="1110785"/>
              <a:chOff x="4950770" y="1711591"/>
              <a:chExt cx="2921810" cy="111078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45" t="29108" r="34395" b="52528"/>
              <a:stretch/>
            </p:blipFill>
            <p:spPr>
              <a:xfrm>
                <a:off x="4969005" y="1711591"/>
                <a:ext cx="2903575" cy="1110785"/>
              </a:xfrm>
              <a:prstGeom prst="rect">
                <a:avLst/>
              </a:prstGeom>
            </p:spPr>
          </p:pic>
          <p:pic>
            <p:nvPicPr>
              <p:cNvPr id="13" name="Picture 4" descr="ตัวอักษรลายมือ B ดาวน์โหลดรูปภาพ (รหัส) 400513401_ขนาด 727.6  KB_รูปแบบรูปภาพ PNG _th.lovepik.co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0770" y="1739353"/>
                <a:ext cx="620534" cy="629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9539" y="1938781"/>
              <a:ext cx="1644272" cy="50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91410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32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2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Máy</a:t>
              </a:r>
              <a:r>
                <a:rPr lang="en-US" sz="3732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2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lang="en-US" sz="3732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-15187" y="4123978"/>
            <a:ext cx="1993680" cy="2896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9373" y="1136132"/>
            <a:ext cx="10497216" cy="1200051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nl-NL" sz="3599" dirty="0"/>
              <a:t>Phương tiện nào được sử dụng để học môn lịch sử và địa lí?</a:t>
            </a:r>
            <a:endParaRPr lang="en-US" sz="3599" dirty="0"/>
          </a:p>
        </p:txBody>
      </p:sp>
      <p:grpSp>
        <p:nvGrpSpPr>
          <p:cNvPr id="22" name="Group 21"/>
          <p:cNvGrpSpPr/>
          <p:nvPr/>
        </p:nvGrpSpPr>
        <p:grpSpPr>
          <a:xfrm>
            <a:off x="1214771" y="3801028"/>
            <a:ext cx="4641149" cy="1480510"/>
            <a:chOff x="909753" y="2850871"/>
            <a:chExt cx="3482121" cy="11107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909753" y="2850871"/>
              <a:ext cx="3288294" cy="1110785"/>
            </a:xfrm>
            <a:prstGeom prst="rect">
              <a:avLst/>
            </a:prstGeom>
          </p:spPr>
        </p:pic>
        <p:sp>
          <p:nvSpPr>
            <p:cNvPr id="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8149" y="3049566"/>
              <a:ext cx="2623725" cy="500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91410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32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2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</a:t>
              </a:r>
              <a:r>
                <a:rPr lang="en-US" sz="3732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vi</a:t>
              </a:r>
              <a:endParaRPr lang="en-US" sz="3732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982041" y="3068899"/>
              <a:ext cx="595365" cy="59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414985" y="3632715"/>
            <a:ext cx="4961932" cy="1480511"/>
            <a:chOff x="4985978" y="2724590"/>
            <a:chExt cx="3556414" cy="1110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985978" y="2724590"/>
              <a:ext cx="3556414" cy="1110785"/>
            </a:xfrm>
            <a:prstGeom prst="rect">
              <a:avLst/>
            </a:prstGeom>
          </p:spPr>
        </p:pic>
        <p:sp>
          <p:nvSpPr>
            <p:cNvPr id="8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1304" y="3029938"/>
              <a:ext cx="2900753" cy="50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91410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32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Bản</a:t>
              </a:r>
              <a:r>
                <a:rPr lang="en-US" sz="3732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2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</a:t>
              </a:r>
              <a:r>
                <a:rPr lang="en-US" sz="3732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endParaRPr lang="en-US" sz="3732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8" descr="Chữ Hoa Màu Cam D PNG Hình ảnh, Hiệu ứng văn bản PSD Để tải xuống miễn phí  -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065" y="2823641"/>
              <a:ext cx="530649" cy="53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796981" y="2282538"/>
            <a:ext cx="5254559" cy="1480511"/>
            <a:chOff x="596297" y="1711591"/>
            <a:chExt cx="3942344" cy="11107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96297" y="1711591"/>
              <a:ext cx="3942344" cy="1110785"/>
            </a:xfrm>
            <a:prstGeom prst="rect">
              <a:avLst/>
            </a:prstGeom>
          </p:spPr>
        </p:pic>
        <p:pic>
          <p:nvPicPr>
            <p:cNvPr id="14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575" y="1895357"/>
              <a:ext cx="567930" cy="567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491" y="1938781"/>
              <a:ext cx="2811556" cy="50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91410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32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2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Đài</a:t>
              </a:r>
              <a:r>
                <a:rPr lang="en-US" sz="3732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2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phát</a:t>
              </a:r>
              <a:r>
                <a:rPr lang="en-US" sz="3732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2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thanh</a:t>
              </a:r>
              <a:endParaRPr lang="en-US" sz="3732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10730544" y="10972"/>
            <a:ext cx="1722268" cy="1698785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10076046" y="4400705"/>
            <a:ext cx="2376765" cy="238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</Words>
  <Application>Microsoft Office PowerPoint</Application>
  <PresentationFormat>Widescreen</PresentationFormat>
  <Paragraphs>52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#9Slide03 AmpleSoft Bold</vt:lpstr>
      <vt:lpstr>Arial</vt:lpstr>
      <vt:lpstr>Calibri</vt:lpstr>
      <vt:lpstr>Calibri Light</vt:lpstr>
      <vt:lpstr>Cambria</vt:lpstr>
      <vt:lpstr>等线</vt:lpstr>
      <vt:lpstr>Montserrat SemiBold</vt:lpstr>
      <vt:lpstr>Times New Roman</vt:lpstr>
      <vt:lpstr>UTM Avo</vt:lpstr>
      <vt:lpstr>UTM Staccato </vt:lpstr>
      <vt:lpstr>字魂35号-经典雅黑</vt:lpstr>
      <vt:lpstr>字魂55号-龙吟手书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sontungdigi@outlook.com</dc:creator>
  <cp:lastModifiedBy>sontungdigi@outlook.com</cp:lastModifiedBy>
  <cp:revision>1</cp:revision>
  <dcterms:created xsi:type="dcterms:W3CDTF">2025-11-06T06:39:59Z</dcterms:created>
  <dcterms:modified xsi:type="dcterms:W3CDTF">2025-11-06T06:40:55Z</dcterms:modified>
</cp:coreProperties>
</file>