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8" r:id="rId2"/>
    <p:sldMasterId id="2147483730" r:id="rId3"/>
    <p:sldMasterId id="2147483742" r:id="rId4"/>
    <p:sldMasterId id="2147483754" r:id="rId5"/>
  </p:sldMasterIdLst>
  <p:notesMasterIdLst>
    <p:notesMasterId r:id="rId18"/>
  </p:notesMasterIdLst>
  <p:sldIdLst>
    <p:sldId id="598" r:id="rId6"/>
    <p:sldId id="259" r:id="rId7"/>
    <p:sldId id="596" r:id="rId8"/>
    <p:sldId id="555" r:id="rId9"/>
    <p:sldId id="287" r:id="rId10"/>
    <p:sldId id="569" r:id="rId11"/>
    <p:sldId id="570" r:id="rId12"/>
    <p:sldId id="571" r:id="rId13"/>
    <p:sldId id="578" r:id="rId14"/>
    <p:sldId id="589" r:id="rId15"/>
    <p:sldId id="593" r:id="rId16"/>
    <p:sldId id="275" r:id="rId17"/>
  </p:sldIdLst>
  <p:sldSz cx="12190413" cy="6859588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757"/>
    <a:srgbClr val="E55C43"/>
    <a:srgbClr val="CCFFCC"/>
    <a:srgbClr val="B0E8E8"/>
    <a:srgbClr val="D5EDEE"/>
    <a:srgbClr val="1B1B31"/>
    <a:srgbClr val="1C1C31"/>
    <a:srgbClr val="555558"/>
    <a:srgbClr val="6FA094"/>
    <a:srgbClr val="94B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88095" autoAdjust="0"/>
  </p:normalViewPr>
  <p:slideViewPr>
    <p:cSldViewPr snapToGrid="0" showGuides="1">
      <p:cViewPr varScale="1">
        <p:scale>
          <a:sx n="68" d="100"/>
          <a:sy n="68" d="100"/>
        </p:scale>
        <p:origin x="468" y="64"/>
      </p:cViewPr>
      <p:guideLst>
        <p:guide orient="horz" pos="2161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7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6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03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71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61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358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087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860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060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93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661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115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1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656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158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042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486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389" y="1415542"/>
            <a:ext cx="367048" cy="297524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439" y="568189"/>
            <a:ext cx="10969536" cy="5723211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4259"/>
            <a:ext cx="1753268" cy="15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090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2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135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58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0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062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629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456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378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103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656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139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97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2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2997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387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873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046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235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329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219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250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747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9800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299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4451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39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522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344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4133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2275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4594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250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93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0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28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14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44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20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9Slide.vn - 2019">
            <a:extLst>
              <a:ext uri="{FF2B5EF4-FFF2-40B4-BE49-F238E27FC236}">
                <a16:creationId xmlns:a16="http://schemas.microsoft.com/office/drawing/2014/main" id="{0A290B7D-9E2B-4325-95BA-94903DB0FC1E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8055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9Slide.vn - 2019">
            <a:extLst>
              <a:ext uri="{FF2B5EF4-FFF2-40B4-BE49-F238E27FC236}">
                <a16:creationId xmlns:a16="http://schemas.microsoft.com/office/drawing/2014/main" id="{FAE6CD17-B609-481D-B029-2DB9312DA5DA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5705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66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9Slide.vn - 2019">
            <a:extLst>
              <a:ext uri="{FF2B5EF4-FFF2-40B4-BE49-F238E27FC236}">
                <a16:creationId xmlns:a16="http://schemas.microsoft.com/office/drawing/2014/main" id="{429EC8A4-7A15-401E-8533-DA5BD637C011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1958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9Slide.vn - 2019">
            <a:extLst>
              <a:ext uri="{FF2B5EF4-FFF2-40B4-BE49-F238E27FC236}">
                <a16:creationId xmlns:a16="http://schemas.microsoft.com/office/drawing/2014/main" id="{C7BC14C4-BFCE-4A45-8CE7-FB1B6326FFEC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385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A35EF47-DE07-43A0-BCA2-3AE0DD7D040C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7212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" y="160256"/>
            <a:ext cx="12190413" cy="68299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38838" y="-4742238"/>
            <a:ext cx="9990067" cy="9990067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等线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1682316" y="-214617"/>
            <a:ext cx="10407450" cy="132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309">
              <a:defRPr/>
            </a:pPr>
            <a:endParaRPr lang="zh-CN" altLang="en-US" sz="7999" b="1" dirty="0">
              <a:solidFill>
                <a:srgbClr val="C00000"/>
              </a:solidFill>
              <a:latin typeface="#9Slide03 AmpleSoft Bold" panose="02000000000000000000" pitchFamily="2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823661" y="-162671"/>
            <a:ext cx="11833416" cy="186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309">
              <a:defRPr/>
            </a:pPr>
            <a:endParaRPr lang="zh-CN" altLang="en-US" sz="11499" b="1" dirty="0">
              <a:solidFill>
                <a:srgbClr val="C00000"/>
              </a:solidFill>
              <a:latin typeface="#9Slide03 AmpleSoft Bold" panose="02000000000000000000" pitchFamily="2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83DE3-82B0-90B4-9EA3-8A821F29D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172" y="419106"/>
            <a:ext cx="5461778" cy="859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742540"/>
            <a:ext cx="114337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b="1" dirty="0" err="1" smtClean="0">
                <a:solidFill>
                  <a:srgbClr val="FF0000"/>
                </a:solidFill>
                <a:latin typeface="UTM Staccato " panose="020406030505060202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UTM Staccato " panose="02040603050506020204" pitchFamily="18" charset="0"/>
              </a:rPr>
              <a:t> 1:</a:t>
            </a:r>
          </a:p>
          <a:p>
            <a:pPr algn="ctr" defTabSz="914309"/>
            <a:r>
              <a:rPr lang="en-US" sz="3200" b="1" dirty="0" smtClean="0">
                <a:solidFill>
                  <a:srgbClr val="FF0000"/>
                </a:solidFill>
                <a:latin typeface="UTM Staccato " panose="020406030505060202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UTM Staccato " panose="02040603050506020204" pitchFamily="18" charset="0"/>
              </a:rPr>
              <a:t>LÀM </a:t>
            </a:r>
            <a:r>
              <a:rPr lang="vi-VN" sz="3200" b="1" dirty="0">
                <a:solidFill>
                  <a:srgbClr val="FF0000"/>
                </a:solidFill>
                <a:latin typeface="UTM Staccato " panose="02040603050506020204" pitchFamily="18" charset="0"/>
              </a:rPr>
              <a:t>QUEN VỚI </a:t>
            </a:r>
          </a:p>
          <a:p>
            <a:pPr algn="ctr" defTabSz="914309"/>
            <a:r>
              <a:rPr lang="vi-VN" sz="3200" b="1" dirty="0">
                <a:solidFill>
                  <a:srgbClr val="FF0000"/>
                </a:solidFill>
                <a:latin typeface="UTM Staccato " panose="02040603050506020204" pitchFamily="18" charset="0"/>
              </a:rPr>
              <a:t>PHƯƠNG TIỆN HỌC TẬP </a:t>
            </a:r>
          </a:p>
          <a:p>
            <a:pPr algn="ctr" defTabSz="914309"/>
            <a:r>
              <a:rPr lang="vi-VN" sz="3200" b="1" dirty="0">
                <a:solidFill>
                  <a:srgbClr val="FF0000"/>
                </a:solidFill>
                <a:latin typeface="UTM Staccato " panose="02040603050506020204" pitchFamily="18" charset="0"/>
              </a:rPr>
              <a:t>MÔN LỊCH SỬ VÀ ĐỊA LÝ</a:t>
            </a:r>
          </a:p>
        </p:txBody>
      </p:sp>
    </p:spTree>
    <p:extLst>
      <p:ext uri="{BB962C8B-B14F-4D97-AF65-F5344CB8AC3E}">
        <p14:creationId xmlns:p14="http://schemas.microsoft.com/office/powerpoint/2010/main" val="10071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8" t="37037" r="25854" b="9402"/>
          <a:stretch/>
        </p:blipFill>
        <p:spPr bwMode="auto">
          <a:xfrm>
            <a:off x="403009" y="753130"/>
            <a:ext cx="4883366" cy="5719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1666" y="994717"/>
            <a:ext cx="54244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ọc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92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3758710" y="124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-467701" y="-356157"/>
            <a:ext cx="9514455" cy="7996445"/>
          </a:xfrm>
          <a:prstGeom prst="rect">
            <a:avLst/>
          </a:prstGeom>
        </p:spPr>
      </p:pic>
      <p:sp>
        <p:nvSpPr>
          <p:cNvPr id="26" name="文本框 10"/>
          <p:cNvSpPr txBox="1"/>
          <p:nvPr/>
        </p:nvSpPr>
        <p:spPr>
          <a:xfrm>
            <a:off x="1154802" y="2141824"/>
            <a:ext cx="9882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HOẠT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ĐỘNG 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VẬN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DỤNG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Staccato " panose="02040603050506020204" pitchFamily="18" charset="0"/>
              <a:ea typeface="字魂55号-龙吟手书" panose="00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21332"/>
          <a:stretch/>
        </p:blipFill>
        <p:spPr>
          <a:xfrm rot="20748104">
            <a:off x="7589103" y="3831626"/>
            <a:ext cx="4797444" cy="28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E2C1ED2-7759-4CE9-AA0D-EB4D0A03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2"/>
          <a:stretch/>
        </p:blipFill>
        <p:spPr>
          <a:xfrm>
            <a:off x="0" y="1848812"/>
            <a:ext cx="12205746" cy="59657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D22D761-DE87-4BDC-BCD0-424134A9C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4" b="6623"/>
          <a:stretch/>
        </p:blipFill>
        <p:spPr>
          <a:xfrm>
            <a:off x="0" y="1241"/>
            <a:ext cx="12215269" cy="68571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6236" y="755055"/>
            <a:ext cx="7250957" cy="4339085"/>
            <a:chOff x="1316407" y="753913"/>
            <a:chExt cx="7251901" cy="4339650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C08DD74-2F78-4E3D-885B-A52469D3D668}"/>
                </a:ext>
              </a:extLst>
            </p:cNvPr>
            <p:cNvSpPr txBox="1"/>
            <p:nvPr/>
          </p:nvSpPr>
          <p:spPr>
            <a:xfrm>
              <a:off x="1316407" y="753913"/>
              <a:ext cx="7079181" cy="433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lang="en-US" altLang="zh-CN" sz="13799" dirty="0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CHÀO </a:t>
              </a:r>
            </a:p>
            <a:p>
              <a:pPr algn="ctr" defTabSz="914309"/>
              <a:r>
                <a:rPr lang="en-US" altLang="zh-CN" sz="13799" dirty="0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TẠM BIỆT</a:t>
              </a:r>
              <a:endParaRPr lang="zh-CN" altLang="en-US" sz="13799" dirty="0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  <p:sp>
          <p:nvSpPr>
            <p:cNvPr id="11" name="文本框 7"/>
            <p:cNvSpPr txBox="1"/>
            <p:nvPr/>
          </p:nvSpPr>
          <p:spPr>
            <a:xfrm>
              <a:off x="1489127" y="753913"/>
              <a:ext cx="7079181" cy="433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lang="en-US" altLang="zh-CN" sz="13799" dirty="0">
                  <a:solidFill>
                    <a:prstClr val="white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CHÀO </a:t>
              </a:r>
            </a:p>
            <a:p>
              <a:pPr algn="ctr" defTabSz="914309"/>
              <a:r>
                <a:rPr lang="en-US" altLang="zh-CN" sz="13799" dirty="0">
                  <a:solidFill>
                    <a:prstClr val="white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TẠM BIỆT</a:t>
              </a:r>
              <a:endParaRPr lang="zh-CN" altLang="en-US" sz="13799" dirty="0">
                <a:solidFill>
                  <a:prstClr val="white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6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2038"/>
          <a:stretch/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09129" y="915522"/>
            <a:ext cx="7381284" cy="186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11499" dirty="0">
                <a:solidFill>
                  <a:prstClr val="black"/>
                </a:solidFill>
                <a:latin typeface="UTM Staccato 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016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535" y="205390"/>
            <a:ext cx="6534878" cy="62625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208EAC-FCB6-BF74-BBF9-AB1B0EC5BD6B}"/>
              </a:ext>
            </a:extLst>
          </p:cNvPr>
          <p:cNvGrpSpPr/>
          <p:nvPr/>
        </p:nvGrpSpPr>
        <p:grpSpPr>
          <a:xfrm>
            <a:off x="-428040" y="1241"/>
            <a:ext cx="7167010" cy="2167565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09"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Calibri" panose="020F0502020204030204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7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4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8DDC7CA7-53AC-4494-A013-6F70C4904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368157" y="495237"/>
            <a:ext cx="2787028" cy="1987624"/>
          </a:xfrm>
          <a:prstGeom prst="rect">
            <a:avLst/>
          </a:prstGeom>
        </p:spPr>
      </p:pic>
      <p:pic>
        <p:nvPicPr>
          <p:cNvPr id="5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D4C35398-76BA-4543-BCCE-EE491C2E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405360" y="298745"/>
            <a:ext cx="2787028" cy="2184116"/>
          </a:xfrm>
          <a:prstGeom prst="rect">
            <a:avLst/>
          </a:prstGeom>
        </p:spPr>
      </p:pic>
      <p:pic>
        <p:nvPicPr>
          <p:cNvPr id="6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391B3E6C-982D-4585-BF8F-C3D65F315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638570" y="501919"/>
            <a:ext cx="2787028" cy="2184116"/>
          </a:xfrm>
          <a:prstGeom prst="rect">
            <a:avLst/>
          </a:prstGeom>
        </p:spPr>
      </p:pic>
      <p:pic>
        <p:nvPicPr>
          <p:cNvPr id="7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2D43806-BA28-40B2-8502-8C0BB8946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362811" y="3177978"/>
            <a:ext cx="2787028" cy="2495558"/>
          </a:xfrm>
          <a:prstGeom prst="rect">
            <a:avLst/>
          </a:prstGeom>
        </p:spPr>
      </p:pic>
      <p:pic>
        <p:nvPicPr>
          <p:cNvPr id="8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F9F47D40-9B96-4CB0-BE59-B388044A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588184" y="3177978"/>
            <a:ext cx="2787028" cy="2495558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A59AE00F-2027-4C87-B01C-99BAB1107D79}"/>
              </a:ext>
            </a:extLst>
          </p:cNvPr>
          <p:cNvSpPr txBox="1"/>
          <p:nvPr/>
        </p:nvSpPr>
        <p:spPr>
          <a:xfrm>
            <a:off x="857386" y="2242980"/>
            <a:ext cx="1779495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628B25B-E7D4-4D93-A2FF-E3DE5059157A}"/>
              </a:ext>
            </a:extLst>
          </p:cNvPr>
          <p:cNvSpPr txBox="1"/>
          <p:nvPr/>
        </p:nvSpPr>
        <p:spPr>
          <a:xfrm>
            <a:off x="4913293" y="2242980"/>
            <a:ext cx="239657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54306B-6EFD-4875-A000-2B929BF3DB79}"/>
              </a:ext>
            </a:extLst>
          </p:cNvPr>
          <p:cNvSpPr txBox="1"/>
          <p:nvPr/>
        </p:nvSpPr>
        <p:spPr>
          <a:xfrm>
            <a:off x="8793948" y="2242980"/>
            <a:ext cx="3508262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4F66E36-AAE9-4FAC-B359-866A42EB7370}"/>
              </a:ext>
            </a:extLst>
          </p:cNvPr>
          <p:cNvSpPr txBox="1"/>
          <p:nvPr/>
        </p:nvSpPr>
        <p:spPr>
          <a:xfrm>
            <a:off x="857386" y="5375310"/>
            <a:ext cx="1779495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B490CD6-2347-4006-B6AA-411E2F7B7680}"/>
              </a:ext>
            </a:extLst>
          </p:cNvPr>
          <p:cNvSpPr txBox="1"/>
          <p:nvPr/>
        </p:nvSpPr>
        <p:spPr>
          <a:xfrm>
            <a:off x="4522844" y="5375310"/>
            <a:ext cx="2787028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6A3EFB2B-9DFA-4154-BCD7-7C562D909D1E}"/>
              </a:ext>
            </a:extLst>
          </p:cNvPr>
          <p:cNvSpPr txBox="1"/>
          <p:nvPr/>
        </p:nvSpPr>
        <p:spPr>
          <a:xfrm>
            <a:off x="9466198" y="5327291"/>
            <a:ext cx="2163760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15" name="Hình ảnh 37">
            <a:extLst>
              <a:ext uri="{FF2B5EF4-FFF2-40B4-BE49-F238E27FC236}">
                <a16:creationId xmlns:a16="http://schemas.microsoft.com/office/drawing/2014/main" id="{029450E0-7B98-4047-8210-42D5DC60B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120" y="3122078"/>
            <a:ext cx="2787782" cy="249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97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E55B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3758710" y="124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-306747" y="-292447"/>
            <a:ext cx="9514455" cy="79964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54484" y="2542497"/>
            <a:ext cx="6391991" cy="1784976"/>
            <a:chOff x="573977" y="787879"/>
            <a:chExt cx="6392823" cy="178520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D39B987-D8F9-4D06-A255-C7397588FDD3}"/>
                </a:ext>
              </a:extLst>
            </p:cNvPr>
            <p:cNvSpPr txBox="1"/>
            <p:nvPr/>
          </p:nvSpPr>
          <p:spPr>
            <a:xfrm>
              <a:off x="573977" y="787879"/>
              <a:ext cx="6280101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lang="en-US" altLang="zh-CN" sz="10999" b="1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KHÁM PHÁ</a:t>
              </a:r>
              <a:endParaRPr lang="en-US" altLang="zh-CN" sz="10999" b="1" dirty="0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  <p:sp>
          <p:nvSpPr>
            <p:cNvPr id="26" name="文本框 10"/>
            <p:cNvSpPr txBox="1"/>
            <p:nvPr/>
          </p:nvSpPr>
          <p:spPr>
            <a:xfrm>
              <a:off x="686699" y="787879"/>
              <a:ext cx="6280101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lang="en-US" altLang="zh-CN" sz="10999" b="1">
                  <a:solidFill>
                    <a:prstClr val="white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KHÁM PHÁ</a:t>
              </a:r>
              <a:endParaRPr lang="zh-CN" altLang="en-US" sz="10999" b="1" dirty="0">
                <a:solidFill>
                  <a:prstClr val="white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21332"/>
          <a:stretch/>
        </p:blipFill>
        <p:spPr>
          <a:xfrm rot="20748104">
            <a:off x="7589103" y="3831626"/>
            <a:ext cx="4797444" cy="28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0" y="248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361726" y="-990733"/>
            <a:ext cx="11885736" cy="79964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04478" y="472836"/>
            <a:ext cx="5581456" cy="1784976"/>
            <a:chOff x="981193" y="787879"/>
            <a:chExt cx="5582183" cy="178520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D39B987-D8F9-4D06-A255-C7397588FDD3}"/>
                </a:ext>
              </a:extLst>
            </p:cNvPr>
            <p:cNvSpPr txBox="1"/>
            <p:nvPr/>
          </p:nvSpPr>
          <p:spPr>
            <a:xfrm>
              <a:off x="981193" y="787879"/>
              <a:ext cx="5465670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10999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2. Biểu đồ</a:t>
              </a:r>
            </a:p>
          </p:txBody>
        </p:sp>
        <p:sp>
          <p:nvSpPr>
            <p:cNvPr id="26" name="文本框 10"/>
            <p:cNvSpPr txBox="1"/>
            <p:nvPr/>
          </p:nvSpPr>
          <p:spPr>
            <a:xfrm>
              <a:off x="1097706" y="787879"/>
              <a:ext cx="5465670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10999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2. Biểu đồ</a:t>
              </a:r>
            </a:p>
          </p:txBody>
        </p:sp>
      </p:grpSp>
      <p:pic>
        <p:nvPicPr>
          <p:cNvPr id="9" name="Picture 2" descr="Hình ảnh nam học sinh đeo balo đi học - PNG">
            <a:extLst>
              <a:ext uri="{FF2B5EF4-FFF2-40B4-BE49-F238E27FC236}">
                <a16:creationId xmlns:a16="http://schemas.microsoft.com/office/drawing/2014/main" id="{5FB150FE-6706-441B-B78E-4FC35D5A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256" l="10000" r="90000">
                        <a14:foregroundMark x1="51667" y1="21632" x2="51667" y2="78937"/>
                        <a14:foregroundMark x1="31500" y1="35294" x2="42333" y2="54649"/>
                        <a14:foregroundMark x1="27333" y1="71727" x2="35667" y2="85199"/>
                        <a14:foregroundMark x1="61667" y1="85199" x2="62000" y2="92600"/>
                        <a14:foregroundMark x1="47500" y1="48767" x2="58833" y2="56736"/>
                        <a14:foregroundMark x1="41833" y1="25047" x2="58000" y2="29981"/>
                        <a14:foregroundMark x1="48333" y1="10247" x2="54333" y2="10247"/>
                        <a14:foregroundMark x1="49167" y1="6072" x2="56667" y2="8918"/>
                        <a14:foregroundMark x1="52167" y1="5693" x2="59667" y2="30171"/>
                        <a14:foregroundMark x1="54833" y1="20873" x2="55833" y2="32638"/>
                        <a14:foregroundMark x1="44333" y1="22960" x2="49167" y2="66603"/>
                        <a14:foregroundMark x1="38833" y1="51992" x2="50667" y2="79696"/>
                        <a14:foregroundMark x1="31500" y1="77419" x2="46667" y2="65844"/>
                        <a14:foregroundMark x1="51000" y1="77989" x2="58333" y2="91082"/>
                        <a14:foregroundMark x1="52000" y1="66603" x2="62167" y2="87287"/>
                        <a14:foregroundMark x1="51167" y1="50854" x2="62167" y2="59203"/>
                        <a14:foregroundMark x1="54333" y1="50474" x2="61667" y2="64326"/>
                        <a14:foregroundMark x1="54333" y1="53131" x2="57167" y2="64326"/>
                        <a14:foregroundMark x1="38333" y1="45351" x2="48833" y2="55028"/>
                        <a14:foregroundMark x1="38833" y1="46869" x2="49667" y2="62239"/>
                        <a14:foregroundMark x1="42500" y1="54459" x2="54667" y2="74763"/>
                        <a14:foregroundMark x1="52500" y1="58254" x2="56667" y2="71157"/>
                        <a14:foregroundMark x1="54333" y1="62429" x2="57500" y2="85199"/>
                        <a14:foregroundMark x1="59833" y1="91461" x2="60333" y2="92979"/>
                        <a14:foregroundMark x1="59000" y1="87287" x2="59333" y2="94687"/>
                        <a14:foregroundMark x1="57500" y1="86907" x2="58333" y2="95256"/>
                        <a14:foregroundMark x1="62167" y1="85199" x2="64000" y2="90323"/>
                        <a14:foregroundMark x1="64000" y1="84250" x2="64833" y2="87287"/>
                        <a14:foregroundMark x1="64833" y1="83302" x2="59667" y2="95256"/>
                        <a14:foregroundMark x1="59667" y1="95256" x2="55833" y2="93738"/>
                        <a14:foregroundMark x1="48500" y1="14042" x2="52833" y2="60721"/>
                        <a14:foregroundMark x1="30667" y1="77419" x2="30667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3201" y="2072307"/>
            <a:ext cx="5715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0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AF39F221-8011-4108-A9DE-875300567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12" y="-218308"/>
            <a:ext cx="6048758" cy="21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id="{DCC87FDB-53D7-4111-B3CF-5D4C18B2C5CB}"/>
              </a:ext>
            </a:extLst>
          </p:cNvPr>
          <p:cNvSpPr/>
          <p:nvPr/>
        </p:nvSpPr>
        <p:spPr>
          <a:xfrm>
            <a:off x="4520424" y="499234"/>
            <a:ext cx="3149564" cy="615545"/>
          </a:xfrm>
          <a:prstGeom prst="rect">
            <a:avLst/>
          </a:prstGeom>
          <a:noFill/>
        </p:spPr>
        <p:txBody>
          <a:bodyPr wrap="none" lIns="60952" tIns="30476" rIns="60952" bIns="30476">
            <a:spAutoFit/>
          </a:bodyPr>
          <a:lstStyle/>
          <a:p>
            <a:pPr algn="ctr" defTabSz="609539"/>
            <a:r>
              <a:rPr lang="en-US" sz="3600" b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 đồ là gì?</a:t>
            </a:r>
            <a:endParaRPr lang="vi-VN" sz="3600" b="1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ình chữ nhật 16">
            <a:extLst>
              <a:ext uri="{FF2B5EF4-FFF2-40B4-BE49-F238E27FC236}">
                <a16:creationId xmlns:a16="http://schemas.microsoft.com/office/drawing/2014/main" id="{0AE0B8BD-9203-409F-A31E-BE6168E9470F}"/>
              </a:ext>
            </a:extLst>
          </p:cNvPr>
          <p:cNvSpPr/>
          <p:nvPr/>
        </p:nvSpPr>
        <p:spPr>
          <a:xfrm>
            <a:off x="492747" y="1711649"/>
            <a:ext cx="11349369" cy="1169543"/>
          </a:xfrm>
          <a:prstGeom prst="rect">
            <a:avLst/>
          </a:prstGeom>
          <a:noFill/>
        </p:spPr>
        <p:txBody>
          <a:bodyPr wrap="square" lIns="60952" tIns="30476" rIns="60952" bIns="30476">
            <a:spAutoFit/>
          </a:bodyPr>
          <a:lstStyle/>
          <a:p>
            <a:pPr algn="just" defTabSz="609539"/>
            <a:r>
              <a:rPr lang="en-US" sz="360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 đồ là hình thức thể hiện trực quan các số liệu qua thời gian và không gian bằng các hình vẽ đặc trưng. </a:t>
            </a:r>
            <a:endParaRPr lang="vi-VN" sz="360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CC01B25-0C65-4E05-9CFA-CF13AE191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38" y="3088698"/>
            <a:ext cx="6964535" cy="32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7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C902014-A3A6-4CD4-94BD-E881AA0190C0}"/>
              </a:ext>
            </a:extLst>
          </p:cNvPr>
          <p:cNvSpPr/>
          <p:nvPr/>
        </p:nvSpPr>
        <p:spPr>
          <a:xfrm>
            <a:off x="6875762" y="717535"/>
            <a:ext cx="3789934" cy="12741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1A6410-FD02-4359-8184-FE4FDC5A196E}"/>
              </a:ext>
            </a:extLst>
          </p:cNvPr>
          <p:cNvSpPr/>
          <p:nvPr/>
        </p:nvSpPr>
        <p:spPr>
          <a:xfrm>
            <a:off x="1705692" y="1748126"/>
            <a:ext cx="3307620" cy="3307784"/>
          </a:xfrm>
          <a:custGeom>
            <a:avLst/>
            <a:gdLst>
              <a:gd name="connsiteX0" fmla="*/ 0 w 3307620"/>
              <a:gd name="connsiteY0" fmla="*/ 1653892 h 3307784"/>
              <a:gd name="connsiteX1" fmla="*/ 1653810 w 3307620"/>
              <a:gd name="connsiteY1" fmla="*/ 0 h 3307784"/>
              <a:gd name="connsiteX2" fmla="*/ 3307620 w 3307620"/>
              <a:gd name="connsiteY2" fmla="*/ 1653892 h 3307784"/>
              <a:gd name="connsiteX3" fmla="*/ 1653810 w 3307620"/>
              <a:gd name="connsiteY3" fmla="*/ 3307784 h 3307784"/>
              <a:gd name="connsiteX4" fmla="*/ 0 w 3307620"/>
              <a:gd name="connsiteY4" fmla="*/ 1653892 h 330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620" h="3307784">
                <a:moveTo>
                  <a:pt x="0" y="1653892"/>
                </a:moveTo>
                <a:cubicBezTo>
                  <a:pt x="0" y="740473"/>
                  <a:pt x="740436" y="0"/>
                  <a:pt x="1653810" y="0"/>
                </a:cubicBezTo>
                <a:cubicBezTo>
                  <a:pt x="2567184" y="0"/>
                  <a:pt x="3307620" y="740473"/>
                  <a:pt x="3307620" y="1653892"/>
                </a:cubicBezTo>
                <a:cubicBezTo>
                  <a:pt x="3307620" y="2567311"/>
                  <a:pt x="2567184" y="3307784"/>
                  <a:pt x="1653810" y="3307784"/>
                </a:cubicBezTo>
                <a:cubicBezTo>
                  <a:pt x="740436" y="3307784"/>
                  <a:pt x="0" y="2567311"/>
                  <a:pt x="0" y="165389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730" tIns="537754" rIns="537730" bIns="537754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sử dụng biểu đồ</a:t>
            </a: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EBE7D41A-36F3-4A1B-92BD-8DB3C8ACD3C0}"/>
              </a:ext>
            </a:extLst>
          </p:cNvPr>
          <p:cNvSpPr/>
          <p:nvPr/>
        </p:nvSpPr>
        <p:spPr>
          <a:xfrm>
            <a:off x="0" y="-90999"/>
            <a:ext cx="6667617" cy="6950587"/>
          </a:xfrm>
          <a:prstGeom prst="blockArc">
            <a:avLst>
              <a:gd name="adj1" fmla="val 17527788"/>
              <a:gd name="adj2" fmla="val 4119114"/>
              <a:gd name="adj3" fmla="val 575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CBCB4BD-5916-4E52-9949-98B234E04D75}"/>
              </a:ext>
            </a:extLst>
          </p:cNvPr>
          <p:cNvSpPr/>
          <p:nvPr/>
        </p:nvSpPr>
        <p:spPr>
          <a:xfrm>
            <a:off x="7006032" y="511191"/>
            <a:ext cx="3668869" cy="1715404"/>
          </a:xfrm>
          <a:custGeom>
            <a:avLst/>
            <a:gdLst>
              <a:gd name="connsiteX0" fmla="*/ 0 w 2371762"/>
              <a:gd name="connsiteY0" fmla="*/ 0 h 1715404"/>
              <a:gd name="connsiteX1" fmla="*/ 2371762 w 2371762"/>
              <a:gd name="connsiteY1" fmla="*/ 0 h 1715404"/>
              <a:gd name="connsiteX2" fmla="*/ 2371762 w 2371762"/>
              <a:gd name="connsiteY2" fmla="*/ 1715404 h 1715404"/>
              <a:gd name="connsiteX3" fmla="*/ 0 w 2371762"/>
              <a:gd name="connsiteY3" fmla="*/ 1715404 h 1715404"/>
              <a:gd name="connsiteX4" fmla="*/ 0 w 2371762"/>
              <a:gd name="connsiteY4" fmla="*/ 0 h 17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1762" h="1715404">
                <a:moveTo>
                  <a:pt x="0" y="0"/>
                </a:moveTo>
                <a:lnTo>
                  <a:pt x="2371762" y="0"/>
                </a:lnTo>
                <a:lnTo>
                  <a:pt x="2371762" y="1715404"/>
                </a:lnTo>
                <a:lnTo>
                  <a:pt x="0" y="17154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ctr" anchorCtr="0">
            <a:noAutofit/>
          </a:bodyPr>
          <a:lstStyle/>
          <a:p>
            <a:pPr marL="0" lvl="0" indent="0" algn="l" defTabSz="17780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4000" kern="1200">
                <a:latin typeface="Arial" panose="020B0604020202020204" pitchFamily="34" charset="0"/>
                <a:cs typeface="Arial" panose="020B0604020202020204" pitchFamily="34" charset="0"/>
              </a:rPr>
              <a:t>Đọc tên biểu đồ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46245D0-46FB-471A-9278-C482A934DB58}"/>
              </a:ext>
            </a:extLst>
          </p:cNvPr>
          <p:cNvSpPr/>
          <p:nvPr/>
        </p:nvSpPr>
        <p:spPr>
          <a:xfrm>
            <a:off x="4971035" y="509179"/>
            <a:ext cx="1738859" cy="17388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9F95C2-A796-4263-8FD0-C1E266B0C9C1}"/>
              </a:ext>
            </a:extLst>
          </p:cNvPr>
          <p:cNvSpPr/>
          <p:nvPr/>
        </p:nvSpPr>
        <p:spPr>
          <a:xfrm>
            <a:off x="5438243" y="2505225"/>
            <a:ext cx="1738859" cy="17388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44B7EE-3FAD-4CBB-9285-C505FB2F197D}"/>
              </a:ext>
            </a:extLst>
          </p:cNvPr>
          <p:cNvSpPr/>
          <p:nvPr/>
        </p:nvSpPr>
        <p:spPr>
          <a:xfrm>
            <a:off x="4805739" y="4504399"/>
            <a:ext cx="1738859" cy="17388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5A9A7CE-D3B5-4314-914A-F14C66D6FB25}"/>
              </a:ext>
            </a:extLst>
          </p:cNvPr>
          <p:cNvSpPr/>
          <p:nvPr/>
        </p:nvSpPr>
        <p:spPr>
          <a:xfrm>
            <a:off x="7496588" y="2774911"/>
            <a:ext cx="3789934" cy="12741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9A0603-AE78-4540-BFA5-74C68083C64D}"/>
              </a:ext>
            </a:extLst>
          </p:cNvPr>
          <p:cNvSpPr/>
          <p:nvPr/>
        </p:nvSpPr>
        <p:spPr>
          <a:xfrm>
            <a:off x="7617653" y="2584110"/>
            <a:ext cx="3668869" cy="1715404"/>
          </a:xfrm>
          <a:custGeom>
            <a:avLst/>
            <a:gdLst>
              <a:gd name="connsiteX0" fmla="*/ 0 w 3632710"/>
              <a:gd name="connsiteY0" fmla="*/ 0 h 1715404"/>
              <a:gd name="connsiteX1" fmla="*/ 3632710 w 3632710"/>
              <a:gd name="connsiteY1" fmla="*/ 0 h 1715404"/>
              <a:gd name="connsiteX2" fmla="*/ 3632710 w 3632710"/>
              <a:gd name="connsiteY2" fmla="*/ 1715404 h 1715404"/>
              <a:gd name="connsiteX3" fmla="*/ 0 w 3632710"/>
              <a:gd name="connsiteY3" fmla="*/ 1715404 h 1715404"/>
              <a:gd name="connsiteX4" fmla="*/ 0 w 3632710"/>
              <a:gd name="connsiteY4" fmla="*/ 0 h 17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2710" h="1715404">
                <a:moveTo>
                  <a:pt x="0" y="0"/>
                </a:moveTo>
                <a:lnTo>
                  <a:pt x="3632710" y="0"/>
                </a:lnTo>
                <a:lnTo>
                  <a:pt x="3632710" y="1715404"/>
                </a:lnTo>
                <a:lnTo>
                  <a:pt x="0" y="17154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just" defTabSz="17335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3900" kern="1200">
                <a:latin typeface="Arial" panose="020B0604020202020204" pitchFamily="34" charset="0"/>
                <a:cs typeface="Arial" panose="020B0604020202020204" pitchFamily="34" charset="0"/>
              </a:rPr>
              <a:t>Đọc chú giải và các thông tin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B37A629-8BE7-4BC8-907E-15FD19B369A7}"/>
              </a:ext>
            </a:extLst>
          </p:cNvPr>
          <p:cNvSpPr/>
          <p:nvPr/>
        </p:nvSpPr>
        <p:spPr>
          <a:xfrm>
            <a:off x="6945498" y="4811947"/>
            <a:ext cx="4746829" cy="12741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08548A9-FEC7-4380-9BA4-2EA2B595443C}"/>
              </a:ext>
            </a:extLst>
          </p:cNvPr>
          <p:cNvSpPr/>
          <p:nvPr/>
        </p:nvSpPr>
        <p:spPr>
          <a:xfrm>
            <a:off x="6970807" y="4611238"/>
            <a:ext cx="4962559" cy="1715404"/>
          </a:xfrm>
          <a:custGeom>
            <a:avLst/>
            <a:gdLst>
              <a:gd name="connsiteX0" fmla="*/ 0 w 3592508"/>
              <a:gd name="connsiteY0" fmla="*/ 0 h 1715404"/>
              <a:gd name="connsiteX1" fmla="*/ 3592508 w 3592508"/>
              <a:gd name="connsiteY1" fmla="*/ 0 h 1715404"/>
              <a:gd name="connsiteX2" fmla="*/ 3592508 w 3592508"/>
              <a:gd name="connsiteY2" fmla="*/ 1715404 h 1715404"/>
              <a:gd name="connsiteX3" fmla="*/ 0 w 3592508"/>
              <a:gd name="connsiteY3" fmla="*/ 1715404 h 1715404"/>
              <a:gd name="connsiteX4" fmla="*/ 0 w 3592508"/>
              <a:gd name="connsiteY4" fmla="*/ 0 h 17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2508" h="1715404">
                <a:moveTo>
                  <a:pt x="0" y="0"/>
                </a:moveTo>
                <a:lnTo>
                  <a:pt x="3592508" y="0"/>
                </a:lnTo>
                <a:lnTo>
                  <a:pt x="3592508" y="1715404"/>
                </a:lnTo>
                <a:lnTo>
                  <a:pt x="0" y="17154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l" defTabSz="17335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3900" kern="1200">
                <a:latin typeface="Arial" panose="020B0604020202020204" pitchFamily="34" charset="0"/>
                <a:cs typeface="Arial" panose="020B0604020202020204" pitchFamily="34" charset="0"/>
              </a:rPr>
              <a:t>Trả lời cho câu hỏi: Cái gì?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157927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 animBg="1"/>
      <p:bldP spid="19" grpId="0" animBg="1"/>
      <p:bldP spid="20" grpId="0" animBg="1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0" y="248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361726" y="-990733"/>
            <a:ext cx="11885736" cy="799644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D39B987-D8F9-4D06-A255-C7397588FDD3}"/>
              </a:ext>
            </a:extLst>
          </p:cNvPr>
          <p:cNvSpPr txBox="1"/>
          <p:nvPr/>
        </p:nvSpPr>
        <p:spPr>
          <a:xfrm>
            <a:off x="362166" y="472836"/>
            <a:ext cx="11349582" cy="1784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3. </a:t>
            </a:r>
            <a:r>
              <a:rPr kumimoji="0" lang="en-US" altLang="zh-CN" sz="1099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TRANH ẢNH </a:t>
            </a:r>
            <a:r>
              <a:rPr kumimoji="0" lang="en-US" altLang="zh-CN" sz="10999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</a:t>
            </a:r>
            <a:endParaRPr kumimoji="0" lang="vi-VN" altLang="zh-CN" sz="10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taccato " panose="02040603050506020204" pitchFamily="18" charset="0"/>
              <a:ea typeface="字魂55号-龙吟手书" panose="00000500000000000000" pitchFamily="2" charset="-122"/>
              <a:cs typeface="+mn-cs"/>
            </a:endParaRPr>
          </a:p>
        </p:txBody>
      </p:sp>
      <p:pic>
        <p:nvPicPr>
          <p:cNvPr id="9" name="Picture 2" descr="Hình ảnh nam học sinh đeo balo đi học - PNG">
            <a:extLst>
              <a:ext uri="{FF2B5EF4-FFF2-40B4-BE49-F238E27FC236}">
                <a16:creationId xmlns:a16="http://schemas.microsoft.com/office/drawing/2014/main" id="{5FB150FE-6706-441B-B78E-4FC35D5A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256" l="10000" r="90000">
                        <a14:foregroundMark x1="51667" y1="21632" x2="51667" y2="78937"/>
                        <a14:foregroundMark x1="31500" y1="35294" x2="42333" y2="54649"/>
                        <a14:foregroundMark x1="27333" y1="71727" x2="35667" y2="85199"/>
                        <a14:foregroundMark x1="61667" y1="85199" x2="62000" y2="92600"/>
                        <a14:foregroundMark x1="47500" y1="48767" x2="58833" y2="56736"/>
                        <a14:foregroundMark x1="41833" y1="25047" x2="58000" y2="29981"/>
                        <a14:foregroundMark x1="48333" y1="10247" x2="54333" y2="10247"/>
                        <a14:foregroundMark x1="49167" y1="6072" x2="56667" y2="8918"/>
                        <a14:foregroundMark x1="52167" y1="5693" x2="59667" y2="30171"/>
                        <a14:foregroundMark x1="54833" y1="20873" x2="55833" y2="32638"/>
                        <a14:foregroundMark x1="44333" y1="22960" x2="49167" y2="66603"/>
                        <a14:foregroundMark x1="38833" y1="51992" x2="50667" y2="79696"/>
                        <a14:foregroundMark x1="31500" y1="77419" x2="46667" y2="65844"/>
                        <a14:foregroundMark x1="51000" y1="77989" x2="58333" y2="91082"/>
                        <a14:foregroundMark x1="52000" y1="66603" x2="62167" y2="87287"/>
                        <a14:foregroundMark x1="51167" y1="50854" x2="62167" y2="59203"/>
                        <a14:foregroundMark x1="54333" y1="50474" x2="61667" y2="64326"/>
                        <a14:foregroundMark x1="54333" y1="53131" x2="57167" y2="64326"/>
                        <a14:foregroundMark x1="38333" y1="45351" x2="48833" y2="55028"/>
                        <a14:foregroundMark x1="38833" y1="46869" x2="49667" y2="62239"/>
                        <a14:foregroundMark x1="42500" y1="54459" x2="54667" y2="74763"/>
                        <a14:foregroundMark x1="52500" y1="58254" x2="56667" y2="71157"/>
                        <a14:foregroundMark x1="54333" y1="62429" x2="57500" y2="85199"/>
                        <a14:foregroundMark x1="59833" y1="91461" x2="60333" y2="92979"/>
                        <a14:foregroundMark x1="59000" y1="87287" x2="59333" y2="94687"/>
                        <a14:foregroundMark x1="57500" y1="86907" x2="58333" y2="95256"/>
                        <a14:foregroundMark x1="62167" y1="85199" x2="64000" y2="90323"/>
                        <a14:foregroundMark x1="64000" y1="84250" x2="64833" y2="87287"/>
                        <a14:foregroundMark x1="64833" y1="83302" x2="59667" y2="95256"/>
                        <a14:foregroundMark x1="59667" y1="95256" x2="55833" y2="93738"/>
                        <a14:foregroundMark x1="48500" y1="14042" x2="52833" y2="60721"/>
                        <a14:foregroundMark x1="30667" y1="77419" x2="30667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3201" y="2072307"/>
            <a:ext cx="5715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6167</TotalTime>
  <Words>179</Words>
  <Application>Microsoft Office PowerPoint</Application>
  <PresentationFormat>Custom</PresentationFormat>
  <Paragraphs>34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#9Slide03 AmpleSoft Bold</vt:lpstr>
      <vt:lpstr>Arial</vt:lpstr>
      <vt:lpstr>Calibri</vt:lpstr>
      <vt:lpstr>等线</vt:lpstr>
      <vt:lpstr>等线 Light</vt:lpstr>
      <vt:lpstr>Montserrat SemiBold</vt:lpstr>
      <vt:lpstr>Times New Roman</vt:lpstr>
      <vt:lpstr>UTM Staccato </vt:lpstr>
      <vt:lpstr>字魂35号-经典雅黑</vt:lpstr>
      <vt:lpstr>字魂55号-龙吟手书</vt:lpstr>
      <vt:lpstr>Office 主题​​</vt:lpstr>
      <vt:lpstr>1_Office 主题​​</vt:lpstr>
      <vt:lpstr>2_Office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sontungdigi@outlook.com</cp:lastModifiedBy>
  <cp:revision>13</cp:revision>
  <dcterms:created xsi:type="dcterms:W3CDTF">2015-12-01T09:06:39Z</dcterms:created>
  <dcterms:modified xsi:type="dcterms:W3CDTF">2025-11-06T06:41:43Z</dcterms:modified>
</cp:coreProperties>
</file>