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4" r:id="rId2"/>
    <p:sldId id="303" r:id="rId3"/>
    <p:sldId id="270" r:id="rId4"/>
    <p:sldId id="295" r:id="rId5"/>
    <p:sldId id="296" r:id="rId6"/>
    <p:sldId id="263" r:id="rId7"/>
    <p:sldId id="297" r:id="rId8"/>
    <p:sldId id="298" r:id="rId9"/>
    <p:sldId id="310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705560-C1DF-4CF2-8972-BBE74FAA5271}">
          <p14:sldIdLst>
            <p14:sldId id="304"/>
            <p14:sldId id="303"/>
            <p14:sldId id="270"/>
            <p14:sldId id="295"/>
            <p14:sldId id="296"/>
            <p14:sldId id="263"/>
            <p14:sldId id="297"/>
            <p14:sldId id="298"/>
          </p14:sldIdLst>
        </p14:section>
        <p14:section name="Khởi động" id="{0AEA53A1-E38D-4BA4-8A08-3D7E172D2AD5}">
          <p14:sldIdLst/>
        </p14:section>
        <p14:section name="Khám phá" id="{DF56C82B-1E7E-42A7-B3D3-019715394C2C}">
          <p14:sldIdLst>
            <p14:sldId id="310"/>
            <p14:sldId id="266"/>
          </p14:sldIdLst>
        </p14:section>
        <p14:section name="Luyện tập" id="{FF321823-BE74-4C82-BE9B-29C434585478}">
          <p14:sldIdLst/>
        </p14:section>
        <p14:section name="Van dung" id="{A91FB813-0C59-4818-A27F-45F1A4A84315}">
          <p14:sldIdLst/>
        </p14:section>
        <p14:section name="END" id="{C3B24F66-FB1D-46AE-BBC2-1A6F6102A2E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3" clrIdx="0">
    <p:extLst>
      <p:ext uri="{19B8F6BF-5375-455C-9EA6-DF929625EA0E}">
        <p15:presenceInfo xmlns:p15="http://schemas.microsoft.com/office/powerpoint/2012/main" userId="a7fbb5958055a9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2837" autoAdjust="0"/>
  </p:normalViewPr>
  <p:slideViewPr>
    <p:cSldViewPr snapToGrid="0">
      <p:cViewPr varScale="1">
        <p:scale>
          <a:sx n="76" d="100"/>
          <a:sy n="76" d="100"/>
        </p:scale>
        <p:origin x="206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4DF39-EB4A-4D49-9C98-1FC59A6EC3F2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DB6FC-B5CA-4911-B757-471F39F1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8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Hướng dẫn: Giáo viên click vào điểm bất kì trên slide để mở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21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Hướng dẫn: Giáo viên click vào điểm bất kì trên slide để mở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7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jpe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jpe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554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DD0135-C730-ECFF-D3A7-55C22CED0860}"/>
              </a:ext>
            </a:extLst>
          </p:cNvPr>
          <p:cNvSpPr txBox="1"/>
          <p:nvPr/>
        </p:nvSpPr>
        <p:spPr>
          <a:xfrm>
            <a:off x="478971" y="1489590"/>
            <a:ext cx="11234058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</a:rPr>
              <a:t> ham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hỏi</a:t>
            </a:r>
            <a:r>
              <a:rPr lang="en-US" sz="2800" dirty="0">
                <a:latin typeface="UTM Avo" panose="02040603050506020204" pitchFamily="18" charset="0"/>
              </a:rPr>
              <a:t>: </a:t>
            </a:r>
            <a:r>
              <a:rPr lang="en-US" sz="2800" dirty="0" err="1">
                <a:latin typeface="UTM Avo" panose="02040603050506020204" pitchFamily="18" charset="0"/>
              </a:rPr>
              <a:t>Thích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khám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điều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lạ</a:t>
            </a:r>
            <a:r>
              <a:rPr lang="en-US" sz="2800" dirty="0">
                <a:latin typeface="UTM Avo" panose="02040603050506020204" pitchFamily="18" charset="0"/>
              </a:rPr>
              <a:t>; </a:t>
            </a:r>
            <a:r>
              <a:rPr lang="en-US" sz="2800" dirty="0" err="1">
                <a:latin typeface="UTM Avo" panose="02040603050506020204" pitchFamily="18" charset="0"/>
              </a:rPr>
              <a:t>Tích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cực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phát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</a:rPr>
              <a:t>; </a:t>
            </a:r>
            <a:r>
              <a:rPr lang="en-US" sz="2800" dirty="0" err="1">
                <a:latin typeface="UTM Avo" panose="02040603050506020204" pitchFamily="18" charset="0"/>
              </a:rPr>
              <a:t>chăm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sách</a:t>
            </a:r>
            <a:r>
              <a:rPr lang="en-US" sz="2800" dirty="0">
                <a:latin typeface="UTM Avo" panose="02040603050506020204" pitchFamily="18" charset="0"/>
              </a:rPr>
              <a:t>;….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UTM Avo" panose="02040603050506020204" pitchFamily="18" charset="0"/>
              </a:rPr>
              <a:t>Lợi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ích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</a:rPr>
              <a:t> ham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hỏi</a:t>
            </a:r>
            <a:r>
              <a:rPr lang="en-US" sz="2800" dirty="0">
                <a:latin typeface="UTM Avo" panose="02040603050506020204" pitchFamily="18" charset="0"/>
              </a:rPr>
              <a:t>: </a:t>
            </a:r>
            <a:r>
              <a:rPr lang="en-US" sz="2800" dirty="0" err="1">
                <a:latin typeface="UTM Avo" panose="02040603050506020204" pitchFamily="18" charset="0"/>
              </a:rPr>
              <a:t>Thông</a:t>
            </a:r>
            <a:r>
              <a:rPr lang="en-US" sz="2800" dirty="0">
                <a:latin typeface="UTM Avo" panose="02040603050506020204" pitchFamily="18" charset="0"/>
              </a:rPr>
              <a:t> minh </a:t>
            </a:r>
            <a:r>
              <a:rPr lang="en-US" sz="2800" dirty="0" err="1">
                <a:latin typeface="UTM Avo" panose="02040603050506020204" pitchFamily="18" charset="0"/>
              </a:rPr>
              <a:t>hơn</a:t>
            </a:r>
            <a:r>
              <a:rPr lang="en-US" sz="2800" dirty="0">
                <a:latin typeface="UTM Avo" panose="02040603050506020204" pitchFamily="18" charset="0"/>
              </a:rPr>
              <a:t>; </a:t>
            </a:r>
            <a:r>
              <a:rPr lang="en-US" sz="2800" dirty="0" err="1">
                <a:latin typeface="UTM Avo" panose="02040603050506020204" pitchFamily="18" charset="0"/>
              </a:rPr>
              <a:t>Biết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nhiều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điều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mẻ</a:t>
            </a:r>
            <a:r>
              <a:rPr lang="en-US" sz="2800" dirty="0">
                <a:latin typeface="UTM Avo" panose="02040603050506020204" pitchFamily="18" charset="0"/>
              </a:rPr>
              <a:t>; </a:t>
            </a:r>
            <a:r>
              <a:rPr lang="en-US" sz="2800" dirty="0" err="1">
                <a:latin typeface="UTM Avo" panose="02040603050506020204" pitchFamily="18" charset="0"/>
              </a:rPr>
              <a:t>Đem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niềm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vui</a:t>
            </a:r>
            <a:r>
              <a:rPr lang="en-US" sz="2800" dirty="0">
                <a:latin typeface="UTM Avo" panose="02040603050506020204" pitchFamily="18" charset="0"/>
              </a:rPr>
              <a:t>; </a:t>
            </a:r>
            <a:r>
              <a:rPr lang="en-US" sz="2800" dirty="0" err="1">
                <a:latin typeface="UTM Avo" panose="02040603050506020204" pitchFamily="18" charset="0"/>
              </a:rPr>
              <a:t>Trò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chuyện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nhiều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mọi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; </a:t>
            </a:r>
            <a:r>
              <a:rPr lang="en-US" sz="2800" dirty="0" err="1">
                <a:latin typeface="UTM Avo" panose="02040603050506020204" pitchFamily="18" charset="0"/>
              </a:rPr>
              <a:t>Rèn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luyện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tính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siêng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năng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kiên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trì</a:t>
            </a:r>
            <a:r>
              <a:rPr lang="en-US" sz="2800" dirty="0">
                <a:latin typeface="UTM Avo" panose="02040603050506020204" pitchFamily="18" charset="0"/>
              </a:rPr>
              <a:t>;….</a:t>
            </a:r>
          </a:p>
        </p:txBody>
      </p:sp>
    </p:spTree>
    <p:extLst>
      <p:ext uri="{BB962C8B-B14F-4D97-AF65-F5344CB8AC3E}">
        <p14:creationId xmlns:p14="http://schemas.microsoft.com/office/powerpoint/2010/main" val="31158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222A14-C686-4F52-8CDE-1800A5B2AF78}"/>
              </a:ext>
            </a:extLst>
          </p:cNvPr>
          <p:cNvSpPr/>
          <p:nvPr/>
        </p:nvSpPr>
        <p:spPr>
          <a:xfrm>
            <a:off x="-428626" y="-2180946"/>
            <a:ext cx="13049251" cy="7508665"/>
          </a:xfrm>
          <a:custGeom>
            <a:avLst/>
            <a:gdLst/>
            <a:ahLst/>
            <a:cxnLst/>
            <a:rect l="l" t="t" r="r" b="b"/>
            <a:pathLst>
              <a:path w="18327910" h="13025035">
                <a:moveTo>
                  <a:pt x="0" y="0"/>
                </a:moveTo>
                <a:lnTo>
                  <a:pt x="18327910" y="0"/>
                </a:lnTo>
                <a:lnTo>
                  <a:pt x="18327910" y="13025035"/>
                </a:lnTo>
                <a:lnTo>
                  <a:pt x="0" y="13025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A735A2-603D-4001-921C-9748D420543B}"/>
              </a:ext>
            </a:extLst>
          </p:cNvPr>
          <p:cNvSpPr/>
          <p:nvPr/>
        </p:nvSpPr>
        <p:spPr>
          <a:xfrm>
            <a:off x="-428626" y="2843077"/>
            <a:ext cx="12620626" cy="4014923"/>
          </a:xfrm>
          <a:custGeom>
            <a:avLst/>
            <a:gdLst/>
            <a:ahLst/>
            <a:cxnLst/>
            <a:rect l="l" t="t" r="r" b="b"/>
            <a:pathLst>
              <a:path w="18288000" h="7155180">
                <a:moveTo>
                  <a:pt x="0" y="0"/>
                </a:moveTo>
                <a:lnTo>
                  <a:pt x="18288000" y="0"/>
                </a:lnTo>
                <a:lnTo>
                  <a:pt x="18288000" y="7155180"/>
                </a:lnTo>
                <a:lnTo>
                  <a:pt x="0" y="71551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03B6C40-D27B-4C95-A90F-9DB78D0BD571}"/>
              </a:ext>
            </a:extLst>
          </p:cNvPr>
          <p:cNvSpPr/>
          <p:nvPr/>
        </p:nvSpPr>
        <p:spPr>
          <a:xfrm>
            <a:off x="6230074" y="3161023"/>
            <a:ext cx="5757351" cy="4073326"/>
          </a:xfrm>
          <a:custGeom>
            <a:avLst/>
            <a:gdLst/>
            <a:ahLst/>
            <a:cxnLst/>
            <a:rect l="l" t="t" r="r" b="b"/>
            <a:pathLst>
              <a:path w="10260442" h="7259263">
                <a:moveTo>
                  <a:pt x="0" y="0"/>
                </a:moveTo>
                <a:lnTo>
                  <a:pt x="10260442" y="0"/>
                </a:lnTo>
                <a:lnTo>
                  <a:pt x="10260442" y="7259263"/>
                </a:lnTo>
                <a:lnTo>
                  <a:pt x="0" y="72592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0784573-6CAC-4A79-8956-F38F61461DB0}"/>
              </a:ext>
            </a:extLst>
          </p:cNvPr>
          <p:cNvSpPr/>
          <p:nvPr/>
        </p:nvSpPr>
        <p:spPr>
          <a:xfrm>
            <a:off x="-62175" y="3161023"/>
            <a:ext cx="5087599" cy="4445289"/>
          </a:xfrm>
          <a:custGeom>
            <a:avLst/>
            <a:gdLst/>
            <a:ahLst/>
            <a:cxnLst/>
            <a:rect l="l" t="t" r="r" b="b"/>
            <a:pathLst>
              <a:path w="9066846" h="7922156">
                <a:moveTo>
                  <a:pt x="0" y="0"/>
                </a:moveTo>
                <a:lnTo>
                  <a:pt x="9066846" y="0"/>
                </a:lnTo>
                <a:lnTo>
                  <a:pt x="9066846" y="7922156"/>
                </a:lnTo>
                <a:lnTo>
                  <a:pt x="0" y="79221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512026-F057-4D36-B16D-C7A335C8F5EB}"/>
              </a:ext>
            </a:extLst>
          </p:cNvPr>
          <p:cNvSpPr txBox="1">
            <a:spLocks/>
          </p:cNvSpPr>
          <p:nvPr/>
        </p:nvSpPr>
        <p:spPr>
          <a:xfrm>
            <a:off x="1658074" y="131927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6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Bài</a:t>
            </a:r>
            <a:r>
              <a:rPr lang="en-US" sz="6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4: </a:t>
            </a:r>
            <a:r>
              <a:rPr lang="en-US" sz="66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Em</a:t>
            </a:r>
            <a:r>
              <a:rPr lang="en-US" sz="6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ham </a:t>
            </a:r>
            <a:r>
              <a:rPr lang="en-US" sz="66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học</a:t>
            </a:r>
            <a:r>
              <a:rPr lang="en-US" sz="6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hỏi</a:t>
            </a:r>
            <a:endParaRPr lang="en-US" sz="66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6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Tiết 3</a:t>
            </a:r>
          </a:p>
          <a:p>
            <a:pPr>
              <a:lnSpc>
                <a:spcPct val="120000"/>
              </a:lnSpc>
            </a:pPr>
            <a:endParaRPr lang="en-US" sz="66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80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8566D-EDF1-1AD5-AAB9-206A905C25F9}"/>
              </a:ext>
            </a:extLst>
          </p:cNvPr>
          <p:cNvSpPr txBox="1"/>
          <p:nvPr/>
        </p:nvSpPr>
        <p:spPr>
          <a:xfrm>
            <a:off x="696685" y="1524001"/>
            <a:ext cx="9405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thảo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luận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EB43E-BDD5-C59B-A96B-14277FDF0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7777" r="3436" b="16667"/>
          <a:stretch/>
        </p:blipFill>
        <p:spPr>
          <a:xfrm>
            <a:off x="696685" y="2047221"/>
            <a:ext cx="5754448" cy="4658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0A6D87-4A31-2BC8-4936-4D0BE379F3E7}"/>
              </a:ext>
            </a:extLst>
          </p:cNvPr>
          <p:cNvSpPr txBox="1"/>
          <p:nvPr/>
        </p:nvSpPr>
        <p:spPr>
          <a:xfrm>
            <a:off x="6451133" y="2424638"/>
            <a:ext cx="5240124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“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”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66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8CCD2039-AE3A-485A-9CC2-1386C71B323B}"/>
              </a:ext>
            </a:extLst>
          </p:cNvPr>
          <p:cNvSpPr/>
          <p:nvPr/>
        </p:nvSpPr>
        <p:spPr>
          <a:xfrm>
            <a:off x="-428626" y="-2180946"/>
            <a:ext cx="13049251" cy="7508665"/>
          </a:xfrm>
          <a:custGeom>
            <a:avLst/>
            <a:gdLst/>
            <a:ahLst/>
            <a:cxnLst/>
            <a:rect l="l" t="t" r="r" b="b"/>
            <a:pathLst>
              <a:path w="18327910" h="13025035">
                <a:moveTo>
                  <a:pt x="0" y="0"/>
                </a:moveTo>
                <a:lnTo>
                  <a:pt x="18327910" y="0"/>
                </a:lnTo>
                <a:lnTo>
                  <a:pt x="18327910" y="13025035"/>
                </a:lnTo>
                <a:lnTo>
                  <a:pt x="0" y="13025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BD564CF-C194-4FBB-8E31-4800C5E2B572}"/>
              </a:ext>
            </a:extLst>
          </p:cNvPr>
          <p:cNvSpPr/>
          <p:nvPr/>
        </p:nvSpPr>
        <p:spPr>
          <a:xfrm>
            <a:off x="-428626" y="2843077"/>
            <a:ext cx="12620626" cy="4014923"/>
          </a:xfrm>
          <a:custGeom>
            <a:avLst/>
            <a:gdLst/>
            <a:ahLst/>
            <a:cxnLst/>
            <a:rect l="l" t="t" r="r" b="b"/>
            <a:pathLst>
              <a:path w="18288000" h="7155180">
                <a:moveTo>
                  <a:pt x="0" y="0"/>
                </a:moveTo>
                <a:lnTo>
                  <a:pt x="18288000" y="0"/>
                </a:lnTo>
                <a:lnTo>
                  <a:pt x="18288000" y="7155180"/>
                </a:lnTo>
                <a:lnTo>
                  <a:pt x="0" y="71551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7" name="Picture 6" descr="disney-jake-and-the-neverland-pirates-clip-art-images--29662.gif">
            <a:hlinkClick r:id="rId6" action="ppaction://hlinksldjump"/>
            <a:extLst>
              <a:ext uri="{FF2B5EF4-FFF2-40B4-BE49-F238E27FC236}">
                <a16:creationId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75525" y="3399438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rId6" action="ppaction://hlinksldjump"/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6787" y="3352800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extLst>
              <a:ext uri="{FF2B5EF4-FFF2-40B4-BE49-F238E27FC236}">
                <a16:creationId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95165" y="4210050"/>
            <a:ext cx="3684181" cy="25146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DFCE92E-39C5-0F84-1F2F-BFF6BA1545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1535688" y="342900"/>
            <a:ext cx="5906036" cy="3867150"/>
            <a:chOff x="1888703" y="196228"/>
            <a:chExt cx="4020309" cy="291844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9184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A96E56-AB96-BDA7-A466-B7FC202BEACE}"/>
                </a:ext>
              </a:extLst>
            </p:cNvPr>
            <p:cNvSpPr txBox="1"/>
            <p:nvPr/>
          </p:nvSpPr>
          <p:spPr>
            <a:xfrm>
              <a:off x="2300961" y="367767"/>
              <a:ext cx="3195793" cy="1742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UTM Avo" panose="02040603050506020204" pitchFamily="18" charset="0"/>
                </a:rPr>
                <a:t>Trong </a:t>
              </a:r>
              <a:r>
                <a:rPr lang="en-US" sz="2400" dirty="0" err="1">
                  <a:latin typeface="UTM Avo" panose="02040603050506020204" pitchFamily="18" charset="0"/>
                </a:rPr>
                <a:t>khi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bạn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hào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hứng</a:t>
              </a:r>
              <a:r>
                <a:rPr lang="en-US" sz="2400" dirty="0">
                  <a:latin typeface="UTM Avo" panose="02040603050506020204" pitchFamily="18" charset="0"/>
                </a:rPr>
                <a:t> chia </a:t>
              </a:r>
              <a:r>
                <a:rPr lang="en-US" sz="2400" dirty="0" err="1">
                  <a:latin typeface="UTM Avo" panose="02040603050506020204" pitchFamily="18" charset="0"/>
                </a:rPr>
                <a:t>sẻ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thảo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luận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nhóm</a:t>
              </a:r>
              <a:r>
                <a:rPr lang="en-US" sz="2400" dirty="0">
                  <a:latin typeface="UTM Avo" panose="02040603050506020204" pitchFamily="18" charset="0"/>
                </a:rPr>
                <a:t>, Minh </a:t>
              </a:r>
              <a:r>
                <a:rPr lang="en-US" sz="2400" dirty="0" err="1">
                  <a:latin typeface="UTM Avo" panose="02040603050506020204" pitchFamily="18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</a:rPr>
                <a:t> Hoàng </a:t>
              </a:r>
              <a:r>
                <a:rPr lang="en-US" sz="2400" dirty="0" err="1">
                  <a:latin typeface="UTM Avo" panose="02040603050506020204" pitchFamily="18" charset="0"/>
                </a:rPr>
                <a:t>vẫn</a:t>
              </a:r>
              <a:r>
                <a:rPr lang="en-US" sz="2400" dirty="0">
                  <a:latin typeface="UTM Avo" panose="02040603050506020204" pitchFamily="18" charset="0"/>
                </a:rPr>
                <a:t> say </a:t>
              </a:r>
              <a:r>
                <a:rPr lang="en-US" sz="2400" dirty="0" err="1">
                  <a:latin typeface="UTM Avo" panose="02040603050506020204" pitchFamily="18" charset="0"/>
                </a:rPr>
                <a:t>sưa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bàn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luận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về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bộ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phim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hoạt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hình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tối</a:t>
              </a:r>
              <a:r>
                <a:rPr lang="en-US" sz="2400" dirty="0">
                  <a:latin typeface="UTM Avo" panose="02040603050506020204" pitchFamily="18" charset="0"/>
                </a:rPr>
                <a:t> qua. </a:t>
              </a:r>
              <a:r>
                <a:rPr lang="en-US" sz="2400" dirty="0" err="1">
                  <a:latin typeface="UTM Avo" panose="02040603050506020204" pitchFamily="18" charset="0"/>
                </a:rPr>
                <a:t>Nếu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thành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viên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của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nhóm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sẽ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làm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gì</a:t>
              </a:r>
              <a:r>
                <a:rPr lang="en-US" sz="24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 flipH="1">
            <a:off x="7550964" y="998137"/>
            <a:ext cx="3566624" cy="2556675"/>
            <a:chOff x="5006982" y="2509603"/>
            <a:chExt cx="3105114" cy="1893899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5006982" y="2509603"/>
              <a:ext cx="3105114" cy="18938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260358" y="2796028"/>
              <a:ext cx="2234751" cy="129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thể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nhắc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nhở</a:t>
              </a:r>
              <a:r>
                <a:rPr lang="en-US" dirty="0">
                  <a:latin typeface="UTM Avo" panose="02040603050506020204" pitchFamily="18" charset="0"/>
                </a:rPr>
                <a:t> Minh </a:t>
              </a:r>
              <a:r>
                <a:rPr lang="en-US" dirty="0" err="1">
                  <a:latin typeface="UTM Avo" panose="02040603050506020204" pitchFamily="18" charset="0"/>
                </a:rPr>
                <a:t>và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Hoàng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giữ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trật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tự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tập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trung</a:t>
              </a:r>
              <a:r>
                <a:rPr lang="en-US" dirty="0">
                  <a:latin typeface="UTM Avo" panose="02040603050506020204" pitchFamily="18" charset="0"/>
                </a:rPr>
                <a:t>, </a:t>
              </a:r>
              <a:r>
                <a:rPr lang="en-US" dirty="0" err="1">
                  <a:latin typeface="UTM Avo" panose="02040603050506020204" pitchFamily="18" charset="0"/>
                </a:rPr>
                <a:t>tham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hoạt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động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thảo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luận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của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nhóm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3B80E593-7549-4EB4-9E55-7DBCCAFEF797}"/>
              </a:ext>
            </a:extLst>
          </p:cNvPr>
          <p:cNvSpPr/>
          <p:nvPr/>
        </p:nvSpPr>
        <p:spPr>
          <a:xfrm>
            <a:off x="-428626" y="-2180946"/>
            <a:ext cx="13049251" cy="7508665"/>
          </a:xfrm>
          <a:custGeom>
            <a:avLst/>
            <a:gdLst/>
            <a:ahLst/>
            <a:cxnLst/>
            <a:rect l="l" t="t" r="r" b="b"/>
            <a:pathLst>
              <a:path w="18327910" h="13025035">
                <a:moveTo>
                  <a:pt x="0" y="0"/>
                </a:moveTo>
                <a:lnTo>
                  <a:pt x="18327910" y="0"/>
                </a:lnTo>
                <a:lnTo>
                  <a:pt x="18327910" y="13025035"/>
                </a:lnTo>
                <a:lnTo>
                  <a:pt x="0" y="13025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5708601A-88A5-435E-B031-BC49E1C5718E}"/>
              </a:ext>
            </a:extLst>
          </p:cNvPr>
          <p:cNvSpPr/>
          <p:nvPr/>
        </p:nvSpPr>
        <p:spPr>
          <a:xfrm>
            <a:off x="-428626" y="2843077"/>
            <a:ext cx="12620626" cy="4014923"/>
          </a:xfrm>
          <a:custGeom>
            <a:avLst/>
            <a:gdLst/>
            <a:ahLst/>
            <a:cxnLst/>
            <a:rect l="l" t="t" r="r" b="b"/>
            <a:pathLst>
              <a:path w="18288000" h="7155180">
                <a:moveTo>
                  <a:pt x="0" y="0"/>
                </a:moveTo>
                <a:lnTo>
                  <a:pt x="18288000" y="0"/>
                </a:lnTo>
                <a:lnTo>
                  <a:pt x="18288000" y="7155180"/>
                </a:lnTo>
                <a:lnTo>
                  <a:pt x="0" y="71551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2" name="Picture 21" descr="disney-jake-and-the-neverland-pirates-clip-art-images--29662.gif">
            <a:hlinkClick r:id="rId6" action="ppaction://hlinksldjump"/>
            <a:extLst>
              <a:ext uri="{FF2B5EF4-FFF2-40B4-BE49-F238E27FC236}">
                <a16:creationId xmlns:a16="http://schemas.microsoft.com/office/drawing/2014/main" id="{87A1CF01-ECAA-B52F-C042-C96000DB8F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23" name="Picture 22" descr="disney-jake-and-the-neverland-pirates-clip-art-images--29681.gif">
            <a:hlinkClick r:id="rId6" action="ppaction://hlinksldjump"/>
            <a:extLst>
              <a:ext uri="{FF2B5EF4-FFF2-40B4-BE49-F238E27FC236}">
                <a16:creationId xmlns:a16="http://schemas.microsoft.com/office/drawing/2014/main" id="{33D6EE9F-F845-8EB8-1710-9F177B898CB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7538" y="3390814"/>
            <a:ext cx="2286000" cy="2733675"/>
          </a:xfrm>
          <a:prstGeom prst="rect">
            <a:avLst/>
          </a:prstGeom>
        </p:spPr>
      </p:pic>
      <p:pic>
        <p:nvPicPr>
          <p:cNvPr id="24" name="Picture 23" descr="020cafd9e8d2e8024e60e3d66391fe0e.png">
            <a:extLst>
              <a:ext uri="{FF2B5EF4-FFF2-40B4-BE49-F238E27FC236}">
                <a16:creationId xmlns:a16="http://schemas.microsoft.com/office/drawing/2014/main" id="{CBF14615-90D4-99FD-CBB1-4D609D99B4E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82346F37-7527-35B5-4BC0-5698DF9349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37A181C-ADEB-182A-1C8D-F2918CF3C537}"/>
              </a:ext>
            </a:extLst>
          </p:cNvPr>
          <p:cNvGrpSpPr/>
          <p:nvPr/>
        </p:nvGrpSpPr>
        <p:grpSpPr>
          <a:xfrm>
            <a:off x="932592" y="477895"/>
            <a:ext cx="5333999" cy="3281303"/>
            <a:chOff x="446553" y="347299"/>
            <a:chExt cx="4020309" cy="257654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D631F34-6360-D58E-FC47-2B4A0D128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6553" y="347299"/>
              <a:ext cx="4020309" cy="25765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38906E-5748-A4DD-EA57-406294BB85E2}"/>
                </a:ext>
              </a:extLst>
            </p:cNvPr>
            <p:cNvSpPr txBox="1"/>
            <p:nvPr/>
          </p:nvSpPr>
          <p:spPr>
            <a:xfrm>
              <a:off x="531299" y="510549"/>
              <a:ext cx="3763229" cy="1522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UTM Avo" panose="02040603050506020204" pitchFamily="18" charset="0"/>
                </a:rPr>
                <a:t>Cô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giáo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yêu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về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sưu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tầm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truyện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về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một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tấm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gương</a:t>
              </a:r>
              <a:r>
                <a:rPr lang="en-US" sz="2400" dirty="0">
                  <a:latin typeface="UTM Avo" panose="02040603050506020204" pitchFamily="18" charset="0"/>
                </a:rPr>
                <a:t> ham </a:t>
              </a:r>
              <a:r>
                <a:rPr lang="en-US" sz="2400" dirty="0" err="1">
                  <a:latin typeface="UTM Avo" panose="02040603050506020204" pitchFamily="18" charset="0"/>
                </a:rPr>
                <a:t>học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trong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lịch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sử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Việt</a:t>
              </a:r>
              <a:r>
                <a:rPr lang="en-US" sz="2400" dirty="0">
                  <a:latin typeface="UTM Avo" panose="02040603050506020204" pitchFamily="18" charset="0"/>
                </a:rPr>
                <a:t> Nam.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sẽ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làm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gì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hoàn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thành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thành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nhiệm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vụ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này</a:t>
              </a:r>
              <a:r>
                <a:rPr lang="en-US" sz="24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6848423-EA90-A98B-C860-52616CCE90AC}"/>
              </a:ext>
            </a:extLst>
          </p:cNvPr>
          <p:cNvGrpSpPr/>
          <p:nvPr/>
        </p:nvGrpSpPr>
        <p:grpSpPr>
          <a:xfrm rot="584408">
            <a:off x="6792897" y="633061"/>
            <a:ext cx="3666585" cy="2774337"/>
            <a:chOff x="5006982" y="2107655"/>
            <a:chExt cx="3105114" cy="2295847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7EDBE69-4C8B-93F4-B9AC-8629D5956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5006982" y="2107655"/>
              <a:ext cx="3105114" cy="22958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AFD27B-B91D-EFA9-B163-BE9179753310}"/>
                </a:ext>
              </a:extLst>
            </p:cNvPr>
            <p:cNvSpPr txBox="1"/>
            <p:nvPr/>
          </p:nvSpPr>
          <p:spPr>
            <a:xfrm rot="21015592">
              <a:off x="5203568" y="2419117"/>
              <a:ext cx="2341066" cy="1451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o" panose="02040603050506020204" pitchFamily="18" charset="0"/>
                </a:rPr>
                <a:t>Sưu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tầm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các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câu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chuyện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trong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sách</a:t>
              </a:r>
              <a:r>
                <a:rPr lang="en-US" dirty="0">
                  <a:latin typeface="UTM Avo" panose="02040603050506020204" pitchFamily="18" charset="0"/>
                </a:rPr>
                <a:t>, </a:t>
              </a:r>
              <a:r>
                <a:rPr lang="en-US" dirty="0" err="1">
                  <a:latin typeface="UTM Avo" panose="02040603050506020204" pitchFamily="18" charset="0"/>
                </a:rPr>
                <a:t>báo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hoặc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trên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mạng</a:t>
              </a:r>
              <a:r>
                <a:rPr lang="en-US" dirty="0">
                  <a:latin typeface="UTM Avo" panose="02040603050506020204" pitchFamily="18" charset="0"/>
                </a:rPr>
                <a:t> Internet, </a:t>
              </a: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thể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nhờ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bố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mẹ</a:t>
              </a:r>
              <a:r>
                <a:rPr lang="en-US" dirty="0">
                  <a:latin typeface="UTM Avo" panose="02040603050506020204" pitchFamily="18" charset="0"/>
                </a:rPr>
                <a:t>, </a:t>
              </a: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bè</a:t>
              </a:r>
              <a:r>
                <a:rPr lang="en-US" dirty="0">
                  <a:latin typeface="UTM Avo" panose="02040603050506020204" pitchFamily="18" charset="0"/>
                </a:rPr>
                <a:t>, </a:t>
              </a:r>
              <a:r>
                <a:rPr lang="en-US" dirty="0" err="1">
                  <a:latin typeface="UTM Avo" panose="02040603050506020204" pitchFamily="18" charset="0"/>
                </a:rPr>
                <a:t>thầy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cô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hỗ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trợ</a:t>
              </a:r>
              <a:r>
                <a:rPr lang="en-US" dirty="0">
                  <a:latin typeface="UTM Avo" panose="02040603050506020204" pitchFamily="18" charset="0"/>
                </a:rPr>
                <a:t> (</a:t>
              </a:r>
              <a:r>
                <a:rPr lang="en-US" dirty="0" err="1">
                  <a:latin typeface="UTM Avo" panose="02040603050506020204" pitchFamily="18" charset="0"/>
                </a:rPr>
                <a:t>nếu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cần</a:t>
              </a:r>
              <a:r>
                <a:rPr lang="en-US" dirty="0">
                  <a:latin typeface="UTM Avo" panose="02040603050506020204" pitchFamily="18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496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624E6B39-2950-4FD5-BD83-D3DE7B121159}"/>
              </a:ext>
            </a:extLst>
          </p:cNvPr>
          <p:cNvSpPr/>
          <p:nvPr/>
        </p:nvSpPr>
        <p:spPr>
          <a:xfrm>
            <a:off x="-428626" y="2843077"/>
            <a:ext cx="12620626" cy="4014923"/>
          </a:xfrm>
          <a:custGeom>
            <a:avLst/>
            <a:gdLst/>
            <a:ahLst/>
            <a:cxnLst/>
            <a:rect l="l" t="t" r="r" b="b"/>
            <a:pathLst>
              <a:path w="18288000" h="7155180">
                <a:moveTo>
                  <a:pt x="0" y="0"/>
                </a:moveTo>
                <a:lnTo>
                  <a:pt x="18288000" y="0"/>
                </a:lnTo>
                <a:lnTo>
                  <a:pt x="18288000" y="7155180"/>
                </a:lnTo>
                <a:lnTo>
                  <a:pt x="0" y="7155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D8F0C2F-78B5-EA93-1D7B-4FCA0AB17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850092" flipH="1">
            <a:off x="8171589" y="2299241"/>
            <a:ext cx="2704621" cy="3429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2953A5-9023-2EC5-A0F2-B6FB874EF835}"/>
              </a:ext>
            </a:extLst>
          </p:cNvPr>
          <p:cNvSpPr txBox="1"/>
          <p:nvPr/>
        </p:nvSpPr>
        <p:spPr>
          <a:xfrm>
            <a:off x="1450312" y="1424745"/>
            <a:ext cx="7779658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064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ham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ham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26651-C48B-C495-35E1-C4550FA433CA}"/>
              </a:ext>
            </a:extLst>
          </p:cNvPr>
          <p:cNvSpPr txBox="1"/>
          <p:nvPr/>
        </p:nvSpPr>
        <p:spPr>
          <a:xfrm>
            <a:off x="685572" y="830504"/>
            <a:ext cx="103922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1: 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Chia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sẻ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về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việc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ham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bản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thân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126651-C48B-C495-35E1-C4550FA433CA}"/>
              </a:ext>
            </a:extLst>
          </p:cNvPr>
          <p:cNvSpPr txBox="1"/>
          <p:nvPr/>
        </p:nvSpPr>
        <p:spPr>
          <a:xfrm>
            <a:off x="676588" y="528369"/>
            <a:ext cx="103922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điều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bổ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ích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07C4E3-DAEE-3ECD-128E-A48C06CC9FA6}"/>
              </a:ext>
            </a:extLst>
          </p:cNvPr>
          <p:cNvSpPr txBox="1"/>
          <p:nvPr/>
        </p:nvSpPr>
        <p:spPr>
          <a:xfrm>
            <a:off x="2703559" y="943908"/>
            <a:ext cx="7951972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sổ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0B15941-0FC9-42EB-931C-971AC6F57E36}"/>
              </a:ext>
            </a:extLst>
          </p:cNvPr>
          <p:cNvSpPr/>
          <p:nvPr/>
        </p:nvSpPr>
        <p:spPr>
          <a:xfrm>
            <a:off x="-428626" y="2843077"/>
            <a:ext cx="12620626" cy="4014923"/>
          </a:xfrm>
          <a:custGeom>
            <a:avLst/>
            <a:gdLst/>
            <a:ahLst/>
            <a:cxnLst/>
            <a:rect l="l" t="t" r="r" b="b"/>
            <a:pathLst>
              <a:path w="18288000" h="7155180">
                <a:moveTo>
                  <a:pt x="0" y="0"/>
                </a:moveTo>
                <a:lnTo>
                  <a:pt x="18288000" y="0"/>
                </a:lnTo>
                <a:lnTo>
                  <a:pt x="18288000" y="7155180"/>
                </a:lnTo>
                <a:lnTo>
                  <a:pt x="0" y="7155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6361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95F8D26E-CED5-46A1-899E-42B5A72754A1}"/>
              </a:ext>
            </a:extLst>
          </p:cNvPr>
          <p:cNvSpPr/>
          <p:nvPr/>
        </p:nvSpPr>
        <p:spPr>
          <a:xfrm>
            <a:off x="-600822" y="2307455"/>
            <a:ext cx="12620626" cy="4014923"/>
          </a:xfrm>
          <a:custGeom>
            <a:avLst/>
            <a:gdLst/>
            <a:ahLst/>
            <a:cxnLst/>
            <a:rect l="l" t="t" r="r" b="b"/>
            <a:pathLst>
              <a:path w="18288000" h="7155180">
                <a:moveTo>
                  <a:pt x="0" y="0"/>
                </a:moveTo>
                <a:lnTo>
                  <a:pt x="18288000" y="0"/>
                </a:lnTo>
                <a:lnTo>
                  <a:pt x="18288000" y="7155180"/>
                </a:lnTo>
                <a:lnTo>
                  <a:pt x="0" y="7155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D8F0C2F-78B5-EA93-1D7B-4FCA0AB17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850092" flipH="1">
            <a:off x="8171589" y="2299241"/>
            <a:ext cx="2704621" cy="3429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126651-C48B-C495-35E1-C4550FA433CA}"/>
              </a:ext>
            </a:extLst>
          </p:cNvPr>
          <p:cNvSpPr txBox="1"/>
          <p:nvPr/>
        </p:nvSpPr>
        <p:spPr>
          <a:xfrm>
            <a:off x="446959" y="988044"/>
            <a:ext cx="119250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3: 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môi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trường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xung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quanh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điều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mới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mẻ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20125-135C-7AF4-A5D0-1A5A03692E4C}"/>
              </a:ext>
            </a:extLst>
          </p:cNvPr>
          <p:cNvSpPr txBox="1"/>
          <p:nvPr/>
        </p:nvSpPr>
        <p:spPr>
          <a:xfrm>
            <a:off x="1682540" y="1756143"/>
            <a:ext cx="7634515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766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400" i="1" dirty="0">
                <a:latin typeface="UTM Avo" panose="02040603050506020204" pitchFamily="18" charset="0"/>
                <a:cs typeface="Arial" panose="020B0604020202020204" pitchFamily="34" charset="0"/>
              </a:rPr>
              <a:t>Quan sát các hoạt động, sự vật, hiện tượng ở môi trường xung quanh và ghi lại những điều mới mẻ đã quan sát được từ hoạt động ấy.</a:t>
            </a:r>
            <a:endParaRPr lang="en-US" sz="2400" i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14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C322105-7113-4B1B-908D-BB0E10153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5" t="-62958" r="-1002" b="-97999"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75DF3FF-219E-45A0-A0F7-2CF786926440}"/>
              </a:ext>
            </a:extLst>
          </p:cNvPr>
          <p:cNvSpPr/>
          <p:nvPr/>
        </p:nvSpPr>
        <p:spPr>
          <a:xfrm flipH="1">
            <a:off x="-1024665" y="-730066"/>
            <a:ext cx="7090025" cy="4797583"/>
          </a:xfrm>
          <a:custGeom>
            <a:avLst/>
            <a:gdLst/>
            <a:ahLst/>
            <a:cxnLst/>
            <a:rect l="l" t="t" r="r" b="b"/>
            <a:pathLst>
              <a:path w="10635037" h="7196375">
                <a:moveTo>
                  <a:pt x="10635037" y="0"/>
                </a:moveTo>
                <a:lnTo>
                  <a:pt x="0" y="0"/>
                </a:lnTo>
                <a:lnTo>
                  <a:pt x="0" y="7196374"/>
                </a:lnTo>
                <a:lnTo>
                  <a:pt x="10635037" y="7196374"/>
                </a:lnTo>
                <a:lnTo>
                  <a:pt x="106350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DD39E65-135C-4265-A38F-6CCA29C8CBA6}"/>
              </a:ext>
            </a:extLst>
          </p:cNvPr>
          <p:cNvSpPr/>
          <p:nvPr/>
        </p:nvSpPr>
        <p:spPr>
          <a:xfrm>
            <a:off x="7967625" y="1533557"/>
            <a:ext cx="5249041" cy="3551851"/>
          </a:xfrm>
          <a:custGeom>
            <a:avLst/>
            <a:gdLst/>
            <a:ahLst/>
            <a:cxnLst/>
            <a:rect l="l" t="t" r="r" b="b"/>
            <a:pathLst>
              <a:path w="7873561" h="5327776">
                <a:moveTo>
                  <a:pt x="0" y="0"/>
                </a:moveTo>
                <a:lnTo>
                  <a:pt x="7873561" y="0"/>
                </a:lnTo>
                <a:lnTo>
                  <a:pt x="7873561" y="5327777"/>
                </a:lnTo>
                <a:lnTo>
                  <a:pt x="0" y="5327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93FED40-C5A1-4983-B326-623DC8B96166}"/>
              </a:ext>
            </a:extLst>
          </p:cNvPr>
          <p:cNvSpPr/>
          <p:nvPr/>
        </p:nvSpPr>
        <p:spPr>
          <a:xfrm>
            <a:off x="-201950" y="5985267"/>
            <a:ext cx="12595902" cy="5085595"/>
          </a:xfrm>
          <a:custGeom>
            <a:avLst/>
            <a:gdLst/>
            <a:ahLst/>
            <a:cxnLst/>
            <a:rect l="l" t="t" r="r" b="b"/>
            <a:pathLst>
              <a:path w="18893853" h="7628393">
                <a:moveTo>
                  <a:pt x="0" y="0"/>
                </a:moveTo>
                <a:lnTo>
                  <a:pt x="18893852" y="0"/>
                </a:lnTo>
                <a:lnTo>
                  <a:pt x="18893852" y="7628393"/>
                </a:lnTo>
                <a:lnTo>
                  <a:pt x="0" y="7628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CAA1F7B-C0B8-4E63-89D8-7D25DFD37B21}"/>
              </a:ext>
            </a:extLst>
          </p:cNvPr>
          <p:cNvSpPr/>
          <p:nvPr/>
        </p:nvSpPr>
        <p:spPr>
          <a:xfrm>
            <a:off x="-314878" y="5560785"/>
            <a:ext cx="2354678" cy="1371600"/>
          </a:xfrm>
          <a:custGeom>
            <a:avLst/>
            <a:gdLst/>
            <a:ahLst/>
            <a:cxnLst/>
            <a:rect l="l" t="t" r="r" b="b"/>
            <a:pathLst>
              <a:path w="3532017" h="2057400">
                <a:moveTo>
                  <a:pt x="0" y="0"/>
                </a:moveTo>
                <a:lnTo>
                  <a:pt x="3532017" y="0"/>
                </a:lnTo>
                <a:lnTo>
                  <a:pt x="353201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DC2C9E02-5DED-4A0E-9C81-38435A25C9FF}"/>
              </a:ext>
            </a:extLst>
          </p:cNvPr>
          <p:cNvSpPr/>
          <p:nvPr/>
        </p:nvSpPr>
        <p:spPr>
          <a:xfrm>
            <a:off x="5203569" y="5794535"/>
            <a:ext cx="1784863" cy="1137850"/>
          </a:xfrm>
          <a:custGeom>
            <a:avLst/>
            <a:gdLst/>
            <a:ahLst/>
            <a:cxnLst/>
            <a:rect l="l" t="t" r="r" b="b"/>
            <a:pathLst>
              <a:path w="2677295" h="1706775">
                <a:moveTo>
                  <a:pt x="0" y="0"/>
                </a:moveTo>
                <a:lnTo>
                  <a:pt x="2677294" y="0"/>
                </a:lnTo>
                <a:lnTo>
                  <a:pt x="2677294" y="1706775"/>
                </a:lnTo>
                <a:lnTo>
                  <a:pt x="0" y="17067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3B6CC9EF-EC7B-48FE-87E7-41D43CEED79A}"/>
              </a:ext>
            </a:extLst>
          </p:cNvPr>
          <p:cNvSpPr/>
          <p:nvPr/>
        </p:nvSpPr>
        <p:spPr>
          <a:xfrm>
            <a:off x="5986120" y="-132709"/>
            <a:ext cx="6407831" cy="5927244"/>
          </a:xfrm>
          <a:custGeom>
            <a:avLst/>
            <a:gdLst/>
            <a:ahLst/>
            <a:cxnLst/>
            <a:rect l="l" t="t" r="r" b="b"/>
            <a:pathLst>
              <a:path w="9611747" h="8890866">
                <a:moveTo>
                  <a:pt x="0" y="0"/>
                </a:moveTo>
                <a:lnTo>
                  <a:pt x="9611747" y="0"/>
                </a:lnTo>
                <a:lnTo>
                  <a:pt x="9611747" y="8890866"/>
                </a:lnTo>
                <a:lnTo>
                  <a:pt x="0" y="88908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BFC6C108-BE40-44D6-9CFF-5D0D17E6643A}"/>
              </a:ext>
            </a:extLst>
          </p:cNvPr>
          <p:cNvSpPr/>
          <p:nvPr/>
        </p:nvSpPr>
        <p:spPr>
          <a:xfrm>
            <a:off x="8858040" y="4249300"/>
            <a:ext cx="3810549" cy="3471934"/>
          </a:xfrm>
          <a:custGeom>
            <a:avLst/>
            <a:gdLst/>
            <a:ahLst/>
            <a:cxnLst/>
            <a:rect l="l" t="t" r="r" b="b"/>
            <a:pathLst>
              <a:path w="5715823" h="5207901">
                <a:moveTo>
                  <a:pt x="0" y="0"/>
                </a:moveTo>
                <a:lnTo>
                  <a:pt x="5715824" y="0"/>
                </a:lnTo>
                <a:lnTo>
                  <a:pt x="5715824" y="5207901"/>
                </a:lnTo>
                <a:lnTo>
                  <a:pt x="0" y="5207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EE0DBED-6F3D-4778-BF7D-B2E2EE32FC96}"/>
              </a:ext>
            </a:extLst>
          </p:cNvPr>
          <p:cNvSpPr/>
          <p:nvPr/>
        </p:nvSpPr>
        <p:spPr>
          <a:xfrm>
            <a:off x="1205133" y="1256135"/>
            <a:ext cx="4572000" cy="2286000"/>
          </a:xfrm>
          <a:prstGeom prst="wedgeRoundRectCallout">
            <a:avLst>
              <a:gd name="adj1" fmla="val 79058"/>
              <a:gd name="adj2" fmla="val -28866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Qua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này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thêm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điều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ileron"/>
              </a:rPr>
              <a:t>?</a:t>
            </a:r>
          </a:p>
          <a:p>
            <a:pPr algn="ctr"/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63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D12086-AC09-4351-9620-031EFB80D3EC}" vid="{E326BEAB-6D95-4C38-B00F-21888E555E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3</Template>
  <TotalTime>882</TotalTime>
  <Words>448</Words>
  <Application>Microsoft Office PowerPoint</Application>
  <PresentationFormat>Widescreen</PresentationFormat>
  <Paragraphs>25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Linh Khánh</cp:lastModifiedBy>
  <cp:revision>33</cp:revision>
  <dcterms:created xsi:type="dcterms:W3CDTF">2023-03-02T04:40:23Z</dcterms:created>
  <dcterms:modified xsi:type="dcterms:W3CDTF">2025-11-25T15:25:53Z</dcterms:modified>
</cp:coreProperties>
</file>