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23"/>
  </p:notesMasterIdLst>
  <p:sldIdLst>
    <p:sldId id="256" r:id="rId4"/>
    <p:sldId id="282" r:id="rId5"/>
    <p:sldId id="286" r:id="rId6"/>
    <p:sldId id="280" r:id="rId7"/>
    <p:sldId id="261" r:id="rId8"/>
    <p:sldId id="287" r:id="rId9"/>
    <p:sldId id="262" r:id="rId10"/>
    <p:sldId id="288" r:id="rId11"/>
    <p:sldId id="283" r:id="rId12"/>
    <p:sldId id="265" r:id="rId13"/>
    <p:sldId id="266" r:id="rId14"/>
    <p:sldId id="267" r:id="rId15"/>
    <p:sldId id="284" r:id="rId16"/>
    <p:sldId id="269" r:id="rId17"/>
    <p:sldId id="274" r:id="rId18"/>
    <p:sldId id="285" r:id="rId19"/>
    <p:sldId id="276" r:id="rId20"/>
    <p:sldId id="278" r:id="rId21"/>
    <p:sldId id="27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714" y="6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5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5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279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78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327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129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37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560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5334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595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762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6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1.mp3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jp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11.mp3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124744"/>
            <a:ext cx="6624736" cy="3816424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Chào mừng quý thầy cô và các bạn học sinh đến với tiết âm nhạc</a:t>
            </a:r>
          </a:p>
        </p:txBody>
      </p:sp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92166" y="-43026"/>
            <a:ext cx="1359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err="1">
                <a:solidFill>
                  <a:srgbClr val="FF0000"/>
                </a:solidFill>
              </a:rPr>
              <a:t>Câu</a:t>
            </a:r>
            <a:r>
              <a:rPr lang="en-US" sz="4000" b="1">
                <a:solidFill>
                  <a:srgbClr val="FF0000"/>
                </a:solidFill>
              </a:rPr>
              <a:t> 2</a:t>
            </a:r>
          </a:p>
        </p:txBody>
      </p:sp>
      <p:sp>
        <p:nvSpPr>
          <p:cNvPr id="4" name="Rectangle 3"/>
          <p:cNvSpPr/>
          <p:nvPr/>
        </p:nvSpPr>
        <p:spPr>
          <a:xfrm>
            <a:off x="683568" y="1183685"/>
            <a:ext cx="74168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54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Em</a:t>
            </a:r>
            <a:r>
              <a:rPr lang="fr-FR" sz="5400" i="1" dirty="0">
                <a:solidFill>
                  <a:srgbClr val="FF00FF"/>
                </a:solidFill>
                <a:latin typeface="Times New Roman"/>
                <a:ea typeface="Times New Roman"/>
              </a:rPr>
              <a:t> là </a:t>
            </a:r>
            <a:r>
              <a:rPr lang="fr-FR" sz="54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học</a:t>
            </a:r>
            <a:r>
              <a:rPr lang="fr-FR" sz="5400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54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sinh</a:t>
            </a:r>
            <a:r>
              <a:rPr lang="fr-FR" sz="5400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54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lớp</a:t>
            </a:r>
            <a:r>
              <a:rPr lang="fr-FR" sz="5400" i="1" dirty="0">
                <a:solidFill>
                  <a:srgbClr val="FF00FF"/>
                </a:solidFill>
                <a:latin typeface="Times New Roman"/>
                <a:ea typeface="Times New Roman"/>
              </a:rPr>
              <a:t> 2, </a:t>
            </a:r>
            <a:r>
              <a:rPr lang="fr-FR" sz="54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em</a:t>
            </a:r>
            <a:r>
              <a:rPr lang="fr-FR" sz="5400" i="1" dirty="0">
                <a:solidFill>
                  <a:srgbClr val="FF00FF"/>
                </a:solidFill>
                <a:latin typeface="Times New Roman"/>
                <a:ea typeface="Times New Roman"/>
              </a:rPr>
              <a:t> là </a:t>
            </a:r>
            <a:r>
              <a:rPr lang="fr-FR" sz="54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một</a:t>
            </a:r>
            <a:r>
              <a:rPr lang="fr-FR" sz="5400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54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cô</a:t>
            </a:r>
            <a:r>
              <a:rPr lang="fr-FR" sz="5400" i="1" dirty="0">
                <a:solidFill>
                  <a:srgbClr val="FF00FF"/>
                </a:solidFill>
                <a:latin typeface="Times New Roman"/>
                <a:ea typeface="Times New Roman"/>
              </a:rPr>
              <a:t> bé </a:t>
            </a:r>
            <a:r>
              <a:rPr lang="fr-FR" sz="54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gái</a:t>
            </a:r>
            <a:r>
              <a:rPr lang="fr-FR" sz="5400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endParaRPr lang="en-US" sz="5400" dirty="0"/>
          </a:p>
        </p:txBody>
      </p:sp>
      <p:pic>
        <p:nvPicPr>
          <p:cNvPr id="6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82380" y="3140968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76925" y="1196752"/>
            <a:ext cx="18742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1+2</a:t>
            </a:r>
          </a:p>
        </p:txBody>
      </p:sp>
      <p:sp>
        <p:nvSpPr>
          <p:cNvPr id="4" name="Rectangle 3"/>
          <p:cNvSpPr/>
          <p:nvPr/>
        </p:nvSpPr>
        <p:spPr>
          <a:xfrm>
            <a:off x="827584" y="2020495"/>
            <a:ext cx="69729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40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Em</a:t>
            </a:r>
            <a:r>
              <a:rPr lang="fr-FR" sz="4000" i="1" dirty="0">
                <a:solidFill>
                  <a:srgbClr val="FF0000"/>
                </a:solidFill>
                <a:latin typeface="Times New Roman"/>
                <a:ea typeface="Times New Roman"/>
              </a:rPr>
              <a:t> là </a:t>
            </a:r>
            <a:r>
              <a:rPr lang="fr-FR" sz="40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học</a:t>
            </a:r>
            <a:r>
              <a:rPr lang="fr-FR" sz="4000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fr-FR" sz="40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sinh</a:t>
            </a:r>
            <a:r>
              <a:rPr lang="fr-FR" sz="4000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fr-FR" sz="40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lớp</a:t>
            </a:r>
            <a:r>
              <a:rPr lang="fr-FR" sz="4000" i="1" dirty="0">
                <a:solidFill>
                  <a:srgbClr val="FF0000"/>
                </a:solidFill>
                <a:latin typeface="Times New Roman"/>
                <a:ea typeface="Times New Roman"/>
              </a:rPr>
              <a:t> 2 , </a:t>
            </a:r>
            <a:r>
              <a:rPr lang="fr-FR" sz="40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em</a:t>
            </a:r>
            <a:r>
              <a:rPr lang="fr-FR" sz="4000" i="1" dirty="0">
                <a:solidFill>
                  <a:srgbClr val="FF0000"/>
                </a:solidFill>
                <a:latin typeface="Times New Roman"/>
                <a:ea typeface="Times New Roman"/>
              </a:rPr>
              <a:t> là </a:t>
            </a:r>
            <a:r>
              <a:rPr lang="fr-FR" sz="40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một</a:t>
            </a:r>
            <a:r>
              <a:rPr lang="fr-FR" sz="4000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fr-FR" sz="40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cậu</a:t>
            </a:r>
            <a:r>
              <a:rPr lang="fr-FR" sz="4000" i="1" dirty="0">
                <a:solidFill>
                  <a:srgbClr val="FF0000"/>
                </a:solidFill>
                <a:latin typeface="Times New Roman"/>
                <a:ea typeface="Times New Roman"/>
              </a:rPr>
              <a:t> con </a:t>
            </a:r>
            <a:r>
              <a:rPr lang="fr-FR" sz="40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trai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Times New Roman"/>
              </a:rPr>
              <a:t>.</a:t>
            </a:r>
            <a:r>
              <a:rPr lang="fr-FR" sz="4000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40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Em</a:t>
            </a:r>
            <a:r>
              <a:rPr lang="fr-FR" sz="4000" i="1" dirty="0">
                <a:solidFill>
                  <a:srgbClr val="FF00FF"/>
                </a:solidFill>
                <a:latin typeface="Times New Roman"/>
                <a:ea typeface="Times New Roman"/>
              </a:rPr>
              <a:t> là </a:t>
            </a:r>
            <a:r>
              <a:rPr lang="fr-FR" sz="40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học</a:t>
            </a:r>
            <a:r>
              <a:rPr lang="fr-FR" sz="4000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40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sinh</a:t>
            </a:r>
            <a:r>
              <a:rPr lang="fr-FR" sz="4000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40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lớp</a:t>
            </a:r>
            <a:r>
              <a:rPr lang="fr-FR" sz="4000" i="1" dirty="0">
                <a:solidFill>
                  <a:srgbClr val="FF00FF"/>
                </a:solidFill>
                <a:latin typeface="Times New Roman"/>
                <a:ea typeface="Times New Roman"/>
              </a:rPr>
              <a:t> 2, </a:t>
            </a:r>
            <a:r>
              <a:rPr lang="fr-FR" sz="40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em</a:t>
            </a:r>
            <a:r>
              <a:rPr lang="fr-FR" sz="4000" i="1" dirty="0">
                <a:solidFill>
                  <a:srgbClr val="FF00FF"/>
                </a:solidFill>
                <a:latin typeface="Times New Roman"/>
                <a:ea typeface="Times New Roman"/>
              </a:rPr>
              <a:t> là </a:t>
            </a:r>
            <a:r>
              <a:rPr lang="fr-FR" sz="40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một</a:t>
            </a:r>
            <a:r>
              <a:rPr lang="fr-FR" sz="4000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40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cô</a:t>
            </a:r>
            <a:r>
              <a:rPr lang="fr-FR" sz="4000" i="1" dirty="0">
                <a:solidFill>
                  <a:srgbClr val="FF00FF"/>
                </a:solidFill>
                <a:latin typeface="Times New Roman"/>
                <a:ea typeface="Times New Roman"/>
              </a:rPr>
              <a:t> bé </a:t>
            </a:r>
            <a:r>
              <a:rPr lang="fr-FR" sz="40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gái</a:t>
            </a:r>
            <a:r>
              <a:rPr lang="fr-FR" sz="4000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endParaRPr lang="en-US" sz="4000" dirty="0">
              <a:solidFill>
                <a:srgbClr val="FF00FF"/>
              </a:solidFill>
              <a:latin typeface="Times New Roman"/>
              <a:ea typeface="Calibri"/>
            </a:endParaRPr>
          </a:p>
        </p:txBody>
      </p:sp>
      <p:pic>
        <p:nvPicPr>
          <p:cNvPr id="6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7784" y="450912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7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63888" y="1124744"/>
            <a:ext cx="1359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3</a:t>
            </a:r>
          </a:p>
        </p:txBody>
      </p:sp>
      <p:sp>
        <p:nvSpPr>
          <p:cNvPr id="4" name="Rectangle 3"/>
          <p:cNvSpPr/>
          <p:nvPr/>
        </p:nvSpPr>
        <p:spPr>
          <a:xfrm>
            <a:off x="899592" y="1988840"/>
            <a:ext cx="63904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4400" i="1" dirty="0">
                <a:solidFill>
                  <a:srgbClr val="0070C0"/>
                </a:solidFill>
                <a:latin typeface="Times New Roman"/>
                <a:ea typeface="Times New Roman"/>
              </a:rPr>
              <a:t>Ai là </a:t>
            </a:r>
            <a:r>
              <a:rPr lang="fr-FR" sz="44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học</a:t>
            </a:r>
            <a:r>
              <a:rPr lang="fr-FR" sz="44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44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sinh</a:t>
            </a:r>
            <a:r>
              <a:rPr lang="fr-FR" sz="44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44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lớp</a:t>
            </a:r>
            <a:r>
              <a:rPr lang="fr-FR" sz="4400" i="1" dirty="0">
                <a:solidFill>
                  <a:srgbClr val="0070C0"/>
                </a:solidFill>
                <a:latin typeface="Times New Roman"/>
                <a:ea typeface="Times New Roman"/>
              </a:rPr>
              <a:t> 2 </a:t>
            </a:r>
            <a:r>
              <a:rPr lang="fr-FR" sz="44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chăm</a:t>
            </a:r>
            <a:r>
              <a:rPr lang="fr-FR" sz="44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44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ngoan</a:t>
            </a:r>
            <a:r>
              <a:rPr lang="fr-FR" sz="44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44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học</a:t>
            </a:r>
            <a:r>
              <a:rPr lang="fr-FR" sz="44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44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giỏi</a:t>
            </a:r>
            <a:r>
              <a:rPr lang="fr-FR" sz="44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44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mới</a:t>
            </a:r>
            <a:r>
              <a:rPr lang="fr-FR" sz="44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44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tài</a:t>
            </a:r>
            <a:endParaRPr lang="en-US" sz="4400" dirty="0">
              <a:solidFill>
                <a:srgbClr val="0070C0"/>
              </a:solidFill>
              <a:latin typeface="Times New Roman"/>
              <a:ea typeface="Calibri"/>
            </a:endParaRPr>
          </a:p>
        </p:txBody>
      </p:sp>
      <p:pic>
        <p:nvPicPr>
          <p:cNvPr id="6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1800" y="4437112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01918" y="1054250"/>
            <a:ext cx="1359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4</a:t>
            </a:r>
          </a:p>
        </p:txBody>
      </p:sp>
      <p:sp>
        <p:nvSpPr>
          <p:cNvPr id="3" name="Rectangle 2"/>
          <p:cNvSpPr/>
          <p:nvPr/>
        </p:nvSpPr>
        <p:spPr>
          <a:xfrm>
            <a:off x="745348" y="1953373"/>
            <a:ext cx="727280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just"/>
            <a:r>
              <a:rPr lang="fr-FR" sz="44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Mỗi</a:t>
            </a:r>
            <a:r>
              <a:rPr lang="fr-FR" sz="44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44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ngày</a:t>
            </a:r>
            <a:r>
              <a:rPr lang="fr-FR" sz="44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44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đến</a:t>
            </a:r>
            <a:r>
              <a:rPr lang="fr-FR" sz="44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44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trường</a:t>
            </a:r>
            <a:r>
              <a:rPr lang="fr-FR" sz="44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44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đến</a:t>
            </a:r>
            <a:r>
              <a:rPr lang="fr-FR" sz="44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44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lớp</a:t>
            </a:r>
            <a:r>
              <a:rPr lang="fr-FR" sz="4400" i="1" dirty="0">
                <a:solidFill>
                  <a:srgbClr val="002060"/>
                </a:solidFill>
                <a:latin typeface="Times New Roman"/>
                <a:ea typeface="Times New Roman"/>
              </a:rPr>
              <a:t>, là </a:t>
            </a:r>
            <a:r>
              <a:rPr lang="fr-FR" sz="44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em</a:t>
            </a:r>
            <a:r>
              <a:rPr lang="fr-FR" sz="44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44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có</a:t>
            </a:r>
            <a:r>
              <a:rPr lang="fr-FR" sz="44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44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thêm</a:t>
            </a:r>
            <a:r>
              <a:rPr lang="fr-FR" sz="44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44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bao</a:t>
            </a:r>
            <a:r>
              <a:rPr lang="fr-FR" sz="44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44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niềm</a:t>
            </a:r>
            <a:r>
              <a:rPr lang="fr-FR" sz="44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44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vui</a:t>
            </a:r>
            <a:r>
              <a:rPr lang="fr-FR" sz="4400" i="1" dirty="0">
                <a:solidFill>
                  <a:srgbClr val="002060"/>
                </a:solidFill>
                <a:latin typeface="Times New Roman"/>
                <a:ea typeface="Times New Roman"/>
              </a:rPr>
              <a:t>.</a:t>
            </a:r>
            <a:endParaRPr lang="en-US" sz="4400" dirty="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8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7784" y="4340610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7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65376" y="1035896"/>
            <a:ext cx="19896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3+ 4</a:t>
            </a:r>
          </a:p>
        </p:txBody>
      </p:sp>
      <p:sp>
        <p:nvSpPr>
          <p:cNvPr id="4" name="Rectangle 3"/>
          <p:cNvSpPr/>
          <p:nvPr/>
        </p:nvSpPr>
        <p:spPr>
          <a:xfrm>
            <a:off x="755576" y="1844824"/>
            <a:ext cx="71287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3600" i="1" dirty="0">
                <a:solidFill>
                  <a:srgbClr val="0070C0"/>
                </a:solidFill>
                <a:latin typeface="Times New Roman"/>
                <a:ea typeface="Times New Roman"/>
              </a:rPr>
              <a:t>Ai là </a:t>
            </a:r>
            <a:r>
              <a:rPr lang="fr-FR" sz="36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học</a:t>
            </a:r>
            <a:r>
              <a:rPr lang="fr-FR" sz="36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sinh</a:t>
            </a:r>
            <a:r>
              <a:rPr lang="fr-FR" sz="36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lớp</a:t>
            </a:r>
            <a:r>
              <a:rPr lang="fr-FR" sz="3600" i="1" dirty="0">
                <a:solidFill>
                  <a:srgbClr val="0070C0"/>
                </a:solidFill>
                <a:latin typeface="Times New Roman"/>
                <a:ea typeface="Times New Roman"/>
              </a:rPr>
              <a:t> 2 </a:t>
            </a:r>
            <a:r>
              <a:rPr lang="fr-FR" sz="36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chăm</a:t>
            </a:r>
            <a:r>
              <a:rPr lang="fr-FR" sz="36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ngoan</a:t>
            </a:r>
            <a:r>
              <a:rPr lang="fr-FR" sz="36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học</a:t>
            </a:r>
            <a:r>
              <a:rPr lang="fr-FR" sz="36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giỏi</a:t>
            </a:r>
            <a:r>
              <a:rPr lang="fr-FR" sz="36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mới</a:t>
            </a:r>
            <a:r>
              <a:rPr lang="fr-FR" sz="36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tài</a:t>
            </a:r>
            <a:r>
              <a:rPr lang="en-US" sz="3600" dirty="0">
                <a:solidFill>
                  <a:srgbClr val="0070C0"/>
                </a:solidFill>
                <a:latin typeface="Times New Roman"/>
                <a:ea typeface="Times New Roman"/>
              </a:rPr>
              <a:t>.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Mỗi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ngày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đến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trường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đến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lớp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, là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em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có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thêm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bao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niềm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vui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.</a:t>
            </a:r>
            <a:endParaRPr lang="en-US" sz="3600" dirty="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5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5776" y="450912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0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5976" y="5373216"/>
            <a:ext cx="4200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err="1">
                <a:solidFill>
                  <a:srgbClr val="FF0000"/>
                </a:solidFill>
              </a:rPr>
              <a:t>Hát</a:t>
            </a:r>
            <a:r>
              <a:rPr lang="en-US" sz="2800">
                <a:solidFill>
                  <a:srgbClr val="FF0000"/>
                </a:solidFill>
              </a:rPr>
              <a:t> cả bài với </a:t>
            </a:r>
            <a:r>
              <a:rPr lang="en-US" sz="2800" err="1">
                <a:solidFill>
                  <a:srgbClr val="FF0000"/>
                </a:solidFill>
              </a:rPr>
              <a:t>các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hình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thức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6" name="CĐ 4 HS L2 CHAM NGOAN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76256" y="5860668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  <p:pic>
        <p:nvPicPr>
          <p:cNvPr id="5" name="[KARAOKE] HỌC SINH LỚP HAI CHĂM NGOAN - LỚP 2  - KẾT NỐI TRI THỨC VỚI CUỘC SỐ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1560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9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66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69566" y="5223903"/>
            <a:ext cx="5225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>
                <a:solidFill>
                  <a:srgbClr val="002060"/>
                </a:solidFill>
                <a:latin typeface="Times New Roman"/>
                <a:ea typeface="Times New Roman"/>
              </a:rPr>
              <a:t>THỰC HÀNH-LUYỆN TẬP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70900" y="5808678"/>
            <a:ext cx="6342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err="1">
                <a:solidFill>
                  <a:srgbClr val="FF0000"/>
                </a:solidFill>
              </a:rPr>
              <a:t>Hát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kết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hợp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gõ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đệm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theo</a:t>
            </a:r>
            <a:r>
              <a:rPr lang="en-US" sz="2400">
                <a:solidFill>
                  <a:srgbClr val="FF0000"/>
                </a:solidFill>
              </a:rPr>
              <a:t> phách với các hình thức</a:t>
            </a:r>
          </a:p>
        </p:txBody>
      </p:sp>
      <p:pic>
        <p:nvPicPr>
          <p:cNvPr id="7" name="CĐ 4 HS L2 CHAM NGOAN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1006" y="5808678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9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3552" y="-99392"/>
            <a:ext cx="4060663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AU" sz="2800" b="1">
                <a:solidFill>
                  <a:srgbClr val="002060"/>
                </a:solidFill>
                <a:latin typeface="Times New Roman"/>
                <a:ea typeface="Times New Roman"/>
              </a:rPr>
              <a:t>VẬN DỤNG SÁNG TẠO</a:t>
            </a:r>
            <a:endParaRPr lang="en-US" sz="28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7704" y="4440669"/>
            <a:ext cx="3974165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b="1">
                <a:latin typeface="Times New Roman"/>
                <a:ea typeface="Calibri"/>
              </a:rPr>
              <a:t>Đọc và vỗ tay mạnh nhẹ theo hình</a:t>
            </a:r>
            <a:r>
              <a:rPr lang="en-US" sz="2000">
                <a:latin typeface="Times New Roman"/>
                <a:ea typeface="Calibri"/>
              </a:rPr>
              <a:t>.</a:t>
            </a:r>
            <a:endParaRPr lang="en-US" sz="2000">
              <a:effectLst/>
              <a:latin typeface="Times New Roman"/>
              <a:ea typeface="Calibri"/>
            </a:endParaRPr>
          </a:p>
        </p:txBody>
      </p:sp>
      <p:pic>
        <p:nvPicPr>
          <p:cNvPr id="5122" name="Picture 2" descr="DOC NH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48" y="664928"/>
            <a:ext cx="9144000" cy="110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" y="2060848"/>
            <a:ext cx="61561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latin typeface="Times New Roman"/>
                <a:ea typeface="Calibri"/>
              </a:rPr>
              <a:t>Miệng đọc câu nhạc, tay vỗ theo tiết tấu  mẫu: </a:t>
            </a:r>
          </a:p>
          <a:p>
            <a:r>
              <a:rPr lang="en-US" sz="2400">
                <a:latin typeface="Times New Roman"/>
                <a:ea typeface="Calibri"/>
              </a:rPr>
              <a:t>bằng cách Vỗ phách mạnh kêu to, 1 phách nhẹ duỗi thẳng bàn tay ra để âm thanh phát ra nhẹ và vỗ nhẹ sau đó HD HS thực hiện các hình thức</a:t>
            </a:r>
            <a:endParaRPr lang="en-US" sz="2400"/>
          </a:p>
        </p:txBody>
      </p:sp>
      <p:pic>
        <p:nvPicPr>
          <p:cNvPr id="9" name="1DOC VO MAH NHE THEO TT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6849" y="5085184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100" y="6237312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2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pic>
        <p:nvPicPr>
          <p:cNvPr id="4" name="CĐ 4 HS L2 CHAM NGOAN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7664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91893" y="-99392"/>
            <a:ext cx="2635658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>
                <a:solidFill>
                  <a:srgbClr val="FC330E"/>
                </a:solidFill>
                <a:latin typeface="Times New Roman"/>
                <a:ea typeface="Arial"/>
              </a:rPr>
              <a:t>KHỞI ĐỘNG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" y="791126"/>
            <a:ext cx="4513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Times New Roman"/>
                <a:ea typeface="Times New Roman"/>
              </a:rPr>
              <a:t>Trò chơi: </a:t>
            </a:r>
            <a:r>
              <a:rPr lang="en-US" sz="2800" b="1" i="1">
                <a:latin typeface="Times New Roman"/>
                <a:ea typeface="Times New Roman"/>
              </a:rPr>
              <a:t>Gõ tiết tấu đối đáp</a:t>
            </a:r>
            <a:r>
              <a:rPr lang="en-US" sz="2800" b="1">
                <a:latin typeface="Times New Roman"/>
                <a:ea typeface="Times New Roman"/>
              </a:rPr>
              <a:t> </a:t>
            </a:r>
            <a:endParaRPr lang="en-US" sz="2800"/>
          </a:p>
        </p:txBody>
      </p:sp>
      <p:sp>
        <p:nvSpPr>
          <p:cNvPr id="8" name="Rectangle 7"/>
          <p:cNvSpPr/>
          <p:nvPr/>
        </p:nvSpPr>
        <p:spPr>
          <a:xfrm>
            <a:off x="179512" y="1412776"/>
            <a:ext cx="4104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latin typeface="Times New Roman"/>
                <a:ea typeface="Times New Roman"/>
                <a:cs typeface="Arial"/>
              </a:rPr>
              <a:t>Làm mẫu sau đó HD 2 nhóm chơi trò chơi gõ tiết tấu đối đáp kết hợp đọc lời ca </a:t>
            </a:r>
            <a:endParaRPr lang="en-US" sz="2400"/>
          </a:p>
        </p:txBody>
      </p:sp>
      <p:pic>
        <p:nvPicPr>
          <p:cNvPr id="1027" name="Picture 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" y="3356993"/>
            <a:ext cx="6937641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67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9144000" cy="11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56521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304800" algn="l"/>
              </a:tabLst>
            </a:pPr>
            <a:r>
              <a:rPr lang="en-US" sz="2400">
                <a:latin typeface="Times New Roman"/>
                <a:ea typeface="Times New Roman"/>
                <a:cs typeface="Arial"/>
              </a:rPr>
              <a:t>Nhóm 1: dùng thanh phách gõ 2 ô nhịp đầu.</a:t>
            </a:r>
            <a:endParaRPr lang="en-US" sz="2400">
              <a:latin typeface="Times New Roman"/>
              <a:ea typeface="Calibri"/>
            </a:endParaRPr>
          </a:p>
          <a:p>
            <a:r>
              <a:rPr lang="en-US" sz="2400">
                <a:latin typeface="Times New Roman"/>
                <a:ea typeface="Times New Roman"/>
                <a:cs typeface="Arial"/>
              </a:rPr>
              <a:t>Nhóm 2: dùng tem-bơ-rin gõ 2 nhịp còn </a:t>
            </a:r>
            <a:endParaRPr lang="en-US" sz="2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85" y="3805159"/>
            <a:ext cx="472441" cy="3749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1" y="3805158"/>
            <a:ext cx="472441" cy="3749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356" y="3805159"/>
            <a:ext cx="472441" cy="3749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559" y="3829241"/>
            <a:ext cx="472441" cy="3749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805157"/>
            <a:ext cx="472441" cy="3749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278" y="3788414"/>
            <a:ext cx="472441" cy="3749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191" y="3712391"/>
            <a:ext cx="547065" cy="5269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497" y="3698955"/>
            <a:ext cx="547065" cy="5269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562" y="3671245"/>
            <a:ext cx="547065" cy="5269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3653112"/>
            <a:ext cx="547065" cy="5269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282" y="3698955"/>
            <a:ext cx="547065" cy="5269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653112"/>
            <a:ext cx="547065" cy="5269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50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4412" y="4702900"/>
            <a:ext cx="999834" cy="88207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810506" y="1124744"/>
            <a:ext cx="1467646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200" b="1">
                <a:solidFill>
                  <a:srgbClr val="002060"/>
                </a:solidFill>
                <a:latin typeface="Times New Roman"/>
                <a:ea typeface="Times New Roman"/>
              </a:rPr>
              <a:t>TIẾT 9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084" y="2916992"/>
            <a:ext cx="830844" cy="9438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58412" y="2406739"/>
            <a:ext cx="4572000" cy="128907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AU" b="1" i="1" dirty="0">
                <a:solidFill>
                  <a:srgbClr val="FF0000"/>
                </a:solidFill>
                <a:latin typeface="Times New Roman"/>
                <a:ea typeface="Times New Roman"/>
              </a:rPr>
              <a:t>NHẠC VÀ LỜI:</a:t>
            </a:r>
            <a:endParaRPr lang="vi-VN" b="1" i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vi-VN" b="1" i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AU" b="1" i="1" dirty="0">
                <a:solidFill>
                  <a:srgbClr val="FF0000"/>
                </a:solidFill>
                <a:latin typeface="Times New Roman"/>
                <a:ea typeface="Times New Roman"/>
              </a:rPr>
              <a:t> HOÀNG LONG</a:t>
            </a:r>
            <a:endParaRPr lang="en-US" i="1" dirty="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97968" y="1908811"/>
            <a:ext cx="545435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b="1">
                <a:solidFill>
                  <a:srgbClr val="FF0000"/>
                </a:solidFill>
                <a:latin typeface="Times New Roman"/>
                <a:ea typeface="Times New Roman"/>
              </a:rPr>
              <a:t>HỌC HÁT BÀI:  HỌC SINH LỚP 2 CHĂM NGOAN</a:t>
            </a:r>
            <a:endParaRPr lang="en-US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251" y="6610294"/>
            <a:ext cx="308971" cy="24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88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3344" y="404664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TÁC GIẢ</a:t>
            </a:r>
          </a:p>
        </p:txBody>
      </p:sp>
      <p:sp>
        <p:nvSpPr>
          <p:cNvPr id="5" name="Rectangle 4"/>
          <p:cNvSpPr/>
          <p:nvPr/>
        </p:nvSpPr>
        <p:spPr>
          <a:xfrm>
            <a:off x="6051061" y="404664"/>
            <a:ext cx="2182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>
                <a:solidFill>
                  <a:prstClr val="white"/>
                </a:solidFill>
              </a:rPr>
              <a:t>Hoàng Long</a:t>
            </a:r>
          </a:p>
        </p:txBody>
      </p:sp>
      <p:sp>
        <p:nvSpPr>
          <p:cNvPr id="6" name="Rectangle 5"/>
          <p:cNvSpPr/>
          <p:nvPr/>
        </p:nvSpPr>
        <p:spPr>
          <a:xfrm>
            <a:off x="3835258" y="0"/>
            <a:ext cx="1473480" cy="507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AU" b="1">
                <a:solidFill>
                  <a:srgbClr val="FF0000"/>
                </a:solidFill>
                <a:latin typeface="Times New Roman"/>
                <a:ea typeface="Times New Roman"/>
              </a:rPr>
              <a:t>KHÁM PHÁ</a:t>
            </a:r>
            <a:endParaRPr lang="en-US">
              <a:effectLst/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1246" y="1519343"/>
            <a:ext cx="37535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>
                <a:solidFill>
                  <a:schemeClr val="bg1"/>
                </a:solidFill>
                <a:latin typeface="Times New Roman"/>
                <a:ea typeface="Calibri"/>
              </a:rPr>
              <a:t>Nhạc sĩ Hoàng Long và nhạc sĩ Hoàng Lân là anh em sinh đôi, sinh ngày 18/6/1942 tại thị xã Vĩnh Yên (Vĩnh Phúc), các sáng tác của ông như</a:t>
            </a:r>
            <a:r>
              <a:rPr lang="en-US">
                <a:solidFill>
                  <a:schemeClr val="bg1"/>
                </a:solidFill>
                <a:latin typeface="Times New Roman"/>
                <a:ea typeface="Times New Roman"/>
              </a:rPr>
              <a:t>:  Đi học về, Bác Hồ Người cho em tất cả, Từ rừng xanh cháu về thăm lăng Bác (1978)</a:t>
            </a:r>
            <a:r>
              <a:rPr lang="en-AU" b="1">
                <a:solidFill>
                  <a:schemeClr val="bg1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chemeClr val="bg1"/>
                </a:solidFill>
                <a:latin typeface="Times New Roman"/>
                <a:ea typeface="Calibri"/>
              </a:rPr>
              <a:t>Bài hát Em là học sinh lớp 2</a:t>
            </a:r>
            <a:r>
              <a:rPr lang="en-US">
                <a:solidFill>
                  <a:schemeClr val="bg1"/>
                </a:solidFill>
                <a:latin typeface="Times New Roman"/>
                <a:ea typeface="Calibri"/>
              </a:rPr>
              <a:t> có giai điệu vui, tốc độ hơi nhanh nói về niềm vui của các cô cậu lớp 2 và lời khích lệ của các thầy cô luôn mong các em chăm ngoan.</a:t>
            </a:r>
            <a:endParaRPr lang="en-US">
              <a:solidFill>
                <a:schemeClr val="bg1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2050" name="Picture 1" descr="Description: Nhạc sĩ Hoàng Long &amp;#39;Nhạc thiếu nhi phải viết bằng cái tâm&amp;#39; | baotintuc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204" y="1369118"/>
            <a:ext cx="4089768" cy="3317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51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t mau 1 l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3528" y="980728"/>
            <a:ext cx="8640960" cy="5112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3848" y="116632"/>
            <a:ext cx="2267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err="1">
                <a:solidFill>
                  <a:srgbClr val="FF0000"/>
                </a:solidFill>
              </a:rPr>
              <a:t>Hát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 err="1">
                <a:solidFill>
                  <a:srgbClr val="FF0000"/>
                </a:solidFill>
              </a:rPr>
              <a:t>mẫu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6" name="hat mau 1 lan hs l 2 cham ngoa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1160" y="116632"/>
            <a:ext cx="609600" cy="609600"/>
          </a:xfrm>
          <a:prstGeom prst="rect">
            <a:avLst/>
          </a:prstGeom>
        </p:spPr>
      </p:pic>
      <p:pic>
        <p:nvPicPr>
          <p:cNvPr id="7" name="CĐ 4 HS L2 CHAM NGOAN beat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76226" y="47359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7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2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95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19872" y="0"/>
            <a:ext cx="20130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err="1">
                <a:solidFill>
                  <a:srgbClr val="FF0000"/>
                </a:solidFill>
              </a:rPr>
              <a:t>Đọc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 err="1">
                <a:solidFill>
                  <a:srgbClr val="FF0000"/>
                </a:solidFill>
              </a:rPr>
              <a:t>lời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 err="1">
                <a:solidFill>
                  <a:srgbClr val="FF0000"/>
                </a:solidFill>
              </a:rPr>
              <a:t>ca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5978" y="1196752"/>
            <a:ext cx="756084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28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fr-FR" sz="2800" i="1" dirty="0">
                <a:solidFill>
                  <a:srgbClr val="FF0000"/>
                </a:solidFill>
                <a:latin typeface="Times New Roman"/>
                <a:ea typeface="Times New Roman"/>
              </a:rPr>
              <a:t> 1: </a:t>
            </a:r>
            <a:r>
              <a:rPr lang="fr-FR" sz="28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Em</a:t>
            </a:r>
            <a:r>
              <a:rPr lang="fr-FR" sz="2800" i="1" dirty="0">
                <a:solidFill>
                  <a:srgbClr val="FF0000"/>
                </a:solidFill>
                <a:latin typeface="Times New Roman"/>
                <a:ea typeface="Times New Roman"/>
              </a:rPr>
              <a:t> là </a:t>
            </a:r>
            <a:r>
              <a:rPr lang="fr-FR" sz="28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học</a:t>
            </a:r>
            <a:r>
              <a:rPr lang="fr-FR" sz="2800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fr-FR" sz="28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sinh</a:t>
            </a:r>
            <a:r>
              <a:rPr lang="fr-FR" sz="2800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fr-FR" sz="28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lớp</a:t>
            </a:r>
            <a:r>
              <a:rPr lang="fr-FR" sz="2800" i="1" dirty="0">
                <a:solidFill>
                  <a:srgbClr val="FF0000"/>
                </a:solidFill>
                <a:latin typeface="Times New Roman"/>
                <a:ea typeface="Times New Roman"/>
              </a:rPr>
              <a:t> 2 , </a:t>
            </a:r>
            <a:r>
              <a:rPr lang="fr-FR" sz="28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em</a:t>
            </a:r>
            <a:r>
              <a:rPr lang="fr-FR" sz="2800" i="1" dirty="0">
                <a:solidFill>
                  <a:srgbClr val="FF0000"/>
                </a:solidFill>
                <a:latin typeface="Times New Roman"/>
                <a:ea typeface="Times New Roman"/>
              </a:rPr>
              <a:t> là </a:t>
            </a:r>
            <a:r>
              <a:rPr lang="fr-FR" sz="28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một</a:t>
            </a:r>
            <a:r>
              <a:rPr lang="fr-FR" sz="2800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fr-FR" sz="28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cậu</a:t>
            </a:r>
            <a:r>
              <a:rPr lang="fr-FR" sz="2800" i="1" dirty="0">
                <a:solidFill>
                  <a:srgbClr val="FF0000"/>
                </a:solidFill>
                <a:latin typeface="Times New Roman"/>
                <a:ea typeface="Times New Roman"/>
              </a:rPr>
              <a:t> con </a:t>
            </a:r>
            <a:r>
              <a:rPr lang="fr-FR" sz="28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trai</a:t>
            </a:r>
            <a:endParaRPr lang="en-US" sz="2800" dirty="0">
              <a:solidFill>
                <a:srgbClr val="FF0000"/>
              </a:solidFill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fr-FR" sz="28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Câu</a:t>
            </a:r>
            <a:r>
              <a:rPr lang="fr-FR" sz="2800" i="1" dirty="0">
                <a:solidFill>
                  <a:srgbClr val="FF00FF"/>
                </a:solidFill>
                <a:latin typeface="Times New Roman"/>
                <a:ea typeface="Times New Roman"/>
              </a:rPr>
              <a:t> 2: </a:t>
            </a:r>
            <a:r>
              <a:rPr lang="fr-FR" sz="28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Em</a:t>
            </a:r>
            <a:r>
              <a:rPr lang="fr-FR" sz="2800" i="1" dirty="0">
                <a:solidFill>
                  <a:srgbClr val="FF00FF"/>
                </a:solidFill>
                <a:latin typeface="Times New Roman"/>
                <a:ea typeface="Times New Roman"/>
              </a:rPr>
              <a:t> là </a:t>
            </a:r>
            <a:r>
              <a:rPr lang="fr-FR" sz="28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học</a:t>
            </a:r>
            <a:r>
              <a:rPr lang="fr-FR" sz="2800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28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sinh</a:t>
            </a:r>
            <a:r>
              <a:rPr lang="fr-FR" sz="2800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28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lớp</a:t>
            </a:r>
            <a:r>
              <a:rPr lang="fr-FR" sz="2800" i="1" dirty="0">
                <a:solidFill>
                  <a:srgbClr val="FF00FF"/>
                </a:solidFill>
                <a:latin typeface="Times New Roman"/>
                <a:ea typeface="Times New Roman"/>
              </a:rPr>
              <a:t> 2, </a:t>
            </a:r>
            <a:r>
              <a:rPr lang="fr-FR" sz="28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em</a:t>
            </a:r>
            <a:r>
              <a:rPr lang="fr-FR" sz="2800" i="1" dirty="0">
                <a:solidFill>
                  <a:srgbClr val="FF00FF"/>
                </a:solidFill>
                <a:latin typeface="Times New Roman"/>
                <a:ea typeface="Times New Roman"/>
              </a:rPr>
              <a:t> là </a:t>
            </a:r>
            <a:r>
              <a:rPr lang="fr-FR" sz="28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một</a:t>
            </a:r>
            <a:r>
              <a:rPr lang="fr-FR" sz="2800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28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cô</a:t>
            </a:r>
            <a:r>
              <a:rPr lang="fr-FR" sz="2800" i="1" dirty="0">
                <a:solidFill>
                  <a:srgbClr val="FF00FF"/>
                </a:solidFill>
                <a:latin typeface="Times New Roman"/>
                <a:ea typeface="Times New Roman"/>
              </a:rPr>
              <a:t> bé </a:t>
            </a:r>
            <a:r>
              <a:rPr lang="fr-FR" sz="28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gái</a:t>
            </a:r>
            <a:r>
              <a:rPr lang="fr-FR" sz="2800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endParaRPr lang="en-US" sz="2800" dirty="0">
              <a:solidFill>
                <a:srgbClr val="FF00FF"/>
              </a:solidFill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fr-FR" sz="28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Câu</a:t>
            </a:r>
            <a:r>
              <a:rPr lang="fr-FR" sz="2800" i="1" dirty="0">
                <a:solidFill>
                  <a:srgbClr val="0070C0"/>
                </a:solidFill>
                <a:latin typeface="Times New Roman"/>
                <a:ea typeface="Times New Roman"/>
              </a:rPr>
              <a:t> 3: Ai là </a:t>
            </a:r>
            <a:r>
              <a:rPr lang="fr-FR" sz="28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học</a:t>
            </a:r>
            <a:r>
              <a:rPr lang="fr-FR" sz="28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28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sinh</a:t>
            </a:r>
            <a:r>
              <a:rPr lang="fr-FR" sz="28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28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lớp</a:t>
            </a:r>
            <a:r>
              <a:rPr lang="fr-FR" sz="2800" i="1" dirty="0">
                <a:solidFill>
                  <a:srgbClr val="0070C0"/>
                </a:solidFill>
                <a:latin typeface="Times New Roman"/>
                <a:ea typeface="Times New Roman"/>
              </a:rPr>
              <a:t> 2 </a:t>
            </a:r>
            <a:r>
              <a:rPr lang="fr-FR" sz="28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chăm</a:t>
            </a:r>
            <a:r>
              <a:rPr lang="fr-FR" sz="28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28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ngoan</a:t>
            </a:r>
            <a:r>
              <a:rPr lang="fr-FR" sz="28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28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học</a:t>
            </a:r>
            <a:r>
              <a:rPr lang="fr-FR" sz="28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28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giỏi</a:t>
            </a:r>
            <a:r>
              <a:rPr lang="fr-FR" sz="28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28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mới</a:t>
            </a:r>
            <a:r>
              <a:rPr lang="fr-FR" sz="28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28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tài</a:t>
            </a:r>
            <a:endParaRPr lang="en-US" sz="2800" dirty="0">
              <a:solidFill>
                <a:srgbClr val="0070C0"/>
              </a:solidFill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fr-FR" sz="28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Câu</a:t>
            </a:r>
            <a:r>
              <a:rPr lang="fr-FR" sz="2800" i="1" dirty="0">
                <a:solidFill>
                  <a:srgbClr val="002060"/>
                </a:solidFill>
                <a:latin typeface="Times New Roman"/>
                <a:ea typeface="Times New Roman"/>
              </a:rPr>
              <a:t> 4: </a:t>
            </a:r>
            <a:r>
              <a:rPr lang="fr-FR" sz="28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Mỗi</a:t>
            </a:r>
            <a:r>
              <a:rPr lang="fr-FR" sz="28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28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ngày</a:t>
            </a:r>
            <a:r>
              <a:rPr lang="fr-FR" sz="28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28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đến</a:t>
            </a:r>
            <a:r>
              <a:rPr lang="fr-FR" sz="28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28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trường</a:t>
            </a:r>
            <a:r>
              <a:rPr lang="fr-FR" sz="28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28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đến</a:t>
            </a:r>
            <a:r>
              <a:rPr lang="fr-FR" sz="28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28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lớp</a:t>
            </a:r>
            <a:r>
              <a:rPr lang="fr-FR" sz="2800" i="1" dirty="0">
                <a:solidFill>
                  <a:srgbClr val="002060"/>
                </a:solidFill>
                <a:latin typeface="Times New Roman"/>
                <a:ea typeface="Times New Roman"/>
              </a:rPr>
              <a:t>, là </a:t>
            </a:r>
            <a:r>
              <a:rPr lang="fr-FR" sz="28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em</a:t>
            </a:r>
            <a:r>
              <a:rPr lang="fr-FR" sz="28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28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có</a:t>
            </a:r>
            <a:r>
              <a:rPr lang="fr-FR" sz="28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28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thêm</a:t>
            </a:r>
            <a:r>
              <a:rPr lang="fr-FR" sz="28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28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bao</a:t>
            </a:r>
            <a:r>
              <a:rPr lang="fr-FR" sz="28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28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niềm</a:t>
            </a:r>
            <a:r>
              <a:rPr lang="fr-FR" sz="28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28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vui</a:t>
            </a:r>
            <a:r>
              <a:rPr lang="fr-FR" sz="2800" i="1" dirty="0">
                <a:solidFill>
                  <a:srgbClr val="002060"/>
                </a:solidFill>
                <a:latin typeface="Times New Roman"/>
                <a:ea typeface="Times New Roman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21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ẪU LUYỆN THANH SỐ 3">
            <a:hlinkClick r:id="" action="ppaction://media"/>
            <a:extLst>
              <a:ext uri="{FF2B5EF4-FFF2-40B4-BE49-F238E27FC236}">
                <a16:creationId xmlns:a16="http://schemas.microsoft.com/office/drawing/2014/main" id="{397117E0-405A-E7B2-50B7-E8B3369C03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6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9130" y="1052736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19767" y="33963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rgbClr val="FF0000"/>
                </a:solidFill>
              </a:rPr>
              <a:t>Dạy</a:t>
            </a:r>
            <a:r>
              <a:rPr lang="en-US" sz="3600" b="1">
                <a:solidFill>
                  <a:srgbClr val="FF0000"/>
                </a:solidFill>
              </a:rPr>
              <a:t> </a:t>
            </a:r>
            <a:r>
              <a:rPr lang="en-US" sz="3600" b="1" err="1">
                <a:solidFill>
                  <a:srgbClr val="FF0000"/>
                </a:solidFill>
              </a:rPr>
              <a:t>hát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52673" y="1782924"/>
            <a:ext cx="6569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i="1">
                <a:solidFill>
                  <a:srgbClr val="FF0000"/>
                </a:solidFill>
                <a:latin typeface="Times New Roman"/>
                <a:ea typeface="Times New Roman"/>
              </a:rPr>
              <a:t>Em là học sinh lớp hai , em là một cậu con trai</a:t>
            </a:r>
            <a:endParaRPr lang="en-US" sz="4800"/>
          </a:p>
        </p:txBody>
      </p:sp>
      <p:pic>
        <p:nvPicPr>
          <p:cNvPr id="8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0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1143</TotalTime>
  <Words>469</Words>
  <Application>Microsoft Office PowerPoint</Application>
  <PresentationFormat>On-screen Show (4:3)</PresentationFormat>
  <Paragraphs>42</Paragraphs>
  <Slides>19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Times New Roman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117</cp:revision>
  <dcterms:created xsi:type="dcterms:W3CDTF">2021-05-09T14:16:54Z</dcterms:created>
  <dcterms:modified xsi:type="dcterms:W3CDTF">2025-11-05T07:44:00Z</dcterms:modified>
</cp:coreProperties>
</file>