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2"/>
  </p:notesMasterIdLst>
  <p:sldIdLst>
    <p:sldId id="289" r:id="rId2"/>
    <p:sldId id="366" r:id="rId3"/>
    <p:sldId id="1778" r:id="rId4"/>
    <p:sldId id="257" r:id="rId5"/>
    <p:sldId id="332" r:id="rId6"/>
    <p:sldId id="1779" r:id="rId7"/>
    <p:sldId id="357" r:id="rId8"/>
    <p:sldId id="368" r:id="rId9"/>
    <p:sldId id="369" r:id="rId10"/>
    <p:sldId id="370" r:id="rId11"/>
    <p:sldId id="371" r:id="rId12"/>
    <p:sldId id="333" r:id="rId13"/>
    <p:sldId id="1777" r:id="rId14"/>
    <p:sldId id="358" r:id="rId15"/>
    <p:sldId id="363" r:id="rId16"/>
    <p:sldId id="351" r:id="rId17"/>
    <p:sldId id="372" r:id="rId18"/>
    <p:sldId id="364" r:id="rId19"/>
    <p:sldId id="335" r:id="rId20"/>
    <p:sldId id="373" r:id="rId21"/>
  </p:sldIdLst>
  <p:sldSz cx="9144000" cy="5715000" type="screen16x10"/>
  <p:notesSz cx="6858000" cy="9144000"/>
  <p:embeddedFontLst>
    <p:embeddedFont>
      <p:font typeface=".VnAvant" panose="020B7200000000000000"/>
      <p:regular r:id="rId23"/>
      <p:bold r:id="rId24"/>
      <p:italic r:id="rId25"/>
      <p:boldItalic r:id="rId26"/>
    </p:embeddedFont>
    <p:embeddedFont>
      <p:font typeface="FlowerDeco" panose="020B0604020202020204" charset="0"/>
      <p:regular r:id="rId27"/>
    </p:embeddedFont>
    <p:embeddedFont>
      <p:font typeface="HP001 5 hàng" panose="020B0603050302020204" pitchFamily="34" charset="0"/>
      <p:regular r:id="rId28"/>
      <p:bold r:id="rId29"/>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a:srgbClr val="0066CC"/>
    <a:srgbClr val="FF66FF"/>
    <a:srgbClr val="FFFF99"/>
    <a:srgbClr val="FFCCFF"/>
    <a:srgbClr val="99FFCC"/>
    <a:srgbClr val="00CCFF"/>
    <a:srgbClr val="33CCCC"/>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88434" autoAdjust="0"/>
  </p:normalViewPr>
  <p:slideViewPr>
    <p:cSldViewPr snapToGrid="0">
      <p:cViewPr varScale="1">
        <p:scale>
          <a:sx n="78" d="100"/>
          <a:sy n="78" d="100"/>
        </p:scale>
        <p:origin x="1786" y="67"/>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11/5/2025</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2025/11/5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2025/11/5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2025/11/5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1"/>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282158"/>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2025/11/5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2025/11/5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2025/11/5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2025/11/5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2025/11/5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2025/11/5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2025/11/5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2025/11/5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a:t>Click to edit Master title style</a:t>
            </a:r>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2025/11/5</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2.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video" Target="https://www.youtube.com/embed/WyRtgnf5Tds?feature=oembed"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9BCE88-929A-4665-B9E5-7CE17226771C}"/>
              </a:ext>
            </a:extLst>
          </p:cNvPr>
          <p:cNvPicPr>
            <a:picLocks noChangeAspect="1"/>
          </p:cNvPicPr>
          <p:nvPr/>
        </p:nvPicPr>
        <p:blipFill>
          <a:blip r:embed="rId2"/>
          <a:stretch>
            <a:fillRect/>
          </a:stretch>
        </p:blipFill>
        <p:spPr>
          <a:xfrm>
            <a:off x="139700" y="3237933"/>
            <a:ext cx="2997200" cy="2451518"/>
          </a:xfrm>
          <a:prstGeom prst="rect">
            <a:avLst/>
          </a:prstGeom>
        </p:spPr>
      </p:pic>
      <p:sp>
        <p:nvSpPr>
          <p:cNvPr id="10" name="Title 1">
            <a:extLst>
              <a:ext uri="{FF2B5EF4-FFF2-40B4-BE49-F238E27FC236}">
                <a16:creationId xmlns:a16="http://schemas.microsoft.com/office/drawing/2014/main" id="{8841FC2D-057A-4A3F-83D8-D9C3C7FF3327}"/>
              </a:ext>
            </a:extLst>
          </p:cNvPr>
          <p:cNvSpPr txBox="1">
            <a:spLocks/>
          </p:cNvSpPr>
          <p:nvPr/>
        </p:nvSpPr>
        <p:spPr>
          <a:xfrm>
            <a:off x="1535907" y="1118196"/>
            <a:ext cx="5929313" cy="857250"/>
          </a:xfrm>
          <a:prstGeom prst="rect">
            <a:avLst/>
          </a:prstGeom>
        </p:spPr>
        <p:txBody>
          <a:bodyPr anchor="b">
            <a:normAutofit/>
          </a:bodyPr>
          <a:lstStyle>
            <a:lvl1pPr algn="l" defTabSz="914400" rtl="0" eaLnBrk="1" latinLnBrk="0" hangingPunct="1">
              <a:lnSpc>
                <a:spcPct val="90000"/>
              </a:lnSpc>
              <a:spcBef>
                <a:spcPct val="0"/>
              </a:spcBef>
              <a:buNone/>
              <a:defRPr sz="3200" kern="1200" cap="all" spc="300" baseline="0">
                <a:solidFill>
                  <a:schemeClr val="tx2"/>
                </a:solidFill>
                <a:latin typeface="+mj-lt"/>
                <a:ea typeface="+mj-ea"/>
                <a:cs typeface="+mj-cs"/>
              </a:defRPr>
            </a:lvl1pPr>
          </a:lstStyle>
          <a:p>
            <a:pPr algn="ctr">
              <a:defRPr/>
            </a:pPr>
            <a:r>
              <a:rPr lang="en-SG" sz="2000" b="1" dirty="0" err="1">
                <a:solidFill>
                  <a:srgbClr val="002060"/>
                </a:solidFill>
                <a:latin typeface="Times New Roman" panose="02020603050405020304" pitchFamily="18" charset="0"/>
                <a:cs typeface="Times New Roman" panose="02020603050405020304" pitchFamily="18" charset="0"/>
              </a:rPr>
              <a:t>Bài</a:t>
            </a:r>
            <a:r>
              <a:rPr lang="en-SG" sz="2000" b="1" dirty="0">
                <a:solidFill>
                  <a:srgbClr val="002060"/>
                </a:solidFill>
                <a:latin typeface="Times New Roman" panose="02020603050405020304" pitchFamily="18" charset="0"/>
                <a:cs typeface="Times New Roman" panose="02020603050405020304" pitchFamily="18" charset="0"/>
              </a:rPr>
              <a:t> : EM ÔN LẠI NHỮNG GÌ ĐÃ HỌC</a:t>
            </a:r>
          </a:p>
        </p:txBody>
      </p:sp>
      <p:sp>
        <p:nvSpPr>
          <p:cNvPr id="15" name="矩形 13">
            <a:extLst>
              <a:ext uri="{FF2B5EF4-FFF2-40B4-BE49-F238E27FC236}">
                <a16:creationId xmlns:a16="http://schemas.microsoft.com/office/drawing/2014/main" id="{58979F0C-84D7-4B32-993C-5E4BBE1F0ACD}"/>
              </a:ext>
            </a:extLst>
          </p:cNvPr>
          <p:cNvSpPr/>
          <p:nvPr/>
        </p:nvSpPr>
        <p:spPr>
          <a:xfrm>
            <a:off x="3" y="1791383"/>
            <a:ext cx="9143997" cy="1446550"/>
          </a:xfrm>
          <a:prstGeom prst="rect">
            <a:avLst/>
          </a:prstGeom>
          <a:gradFill>
            <a:gsLst>
              <a:gs pos="0">
                <a:srgbClr val="9EE256"/>
              </a:gs>
              <a:gs pos="100000">
                <a:srgbClr val="52762D"/>
              </a:gs>
            </a:gsLst>
            <a:lin ang="5400000" scaled="0"/>
          </a:gradFill>
        </p:spPr>
        <p:txBody>
          <a:bodyPr>
            <a:spAutoFit/>
          </a:bodyPr>
          <a:lstStyle/>
          <a:p>
            <a:pPr algn="ctr">
              <a:defRPr/>
            </a:pPr>
            <a:r>
              <a:rPr lang="en-US" altLang="zh-CN" sz="2000" b="1" dirty="0">
                <a:solidFill>
                  <a:srgbClr val="FF0000"/>
                </a:solidFill>
                <a:effectLst>
                  <a:outerShdw blurRad="38100" dist="19050" dir="2700000" algn="tl" rotWithShape="0">
                    <a:schemeClr val="dk1">
                      <a:alpha val="40000"/>
                    </a:schemeClr>
                  </a:outerShdw>
                </a:effectLst>
                <a:latin typeface="FlowerDeco" panose="00000400000000000000" pitchFamily="2" charset="0"/>
                <a:ea typeface="Microsoft YaHei" panose="020B0503020204020204" pitchFamily="34" charset="-122"/>
                <a:cs typeface="HP001 5 hàng" panose="020B0603050302020204" pitchFamily="34" charset="0"/>
              </a:rPr>
              <a:t>MÔN</a:t>
            </a:r>
            <a:r>
              <a:rPr lang="en-US" altLang="zh-CN" sz="2000" b="1" dirty="0">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rPr>
              <a:t> : </a:t>
            </a:r>
            <a:r>
              <a:rPr lang="en-US" altLang="zh-CN" sz="2000" b="1" dirty="0" err="1">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rPr>
              <a:t>Hoạt</a:t>
            </a:r>
            <a:r>
              <a:rPr lang="en-US" altLang="zh-CN" sz="2000" b="1" dirty="0">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rPr>
              <a:t> </a:t>
            </a:r>
            <a:r>
              <a:rPr lang="en-US" altLang="zh-CN" sz="2000" b="1" dirty="0" err="1">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rPr>
              <a:t>động</a:t>
            </a:r>
            <a:r>
              <a:rPr lang="en-US" altLang="zh-CN" sz="2000" b="1" dirty="0">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rPr>
              <a:t> </a:t>
            </a:r>
            <a:r>
              <a:rPr lang="en-US" altLang="zh-CN" sz="2000" b="1" dirty="0" err="1">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rPr>
              <a:t>trải</a:t>
            </a:r>
            <a:r>
              <a:rPr lang="en-US" altLang="zh-CN" sz="2000" b="1" dirty="0">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rPr>
              <a:t> </a:t>
            </a:r>
            <a:r>
              <a:rPr lang="en-US" altLang="zh-CN" sz="2000" b="1" dirty="0" err="1">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rPr>
              <a:t>nghiệm</a:t>
            </a:r>
            <a:endParaRPr lang="en-US" altLang="zh-CN" sz="2000" b="1" dirty="0">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endParaRPr>
          </a:p>
          <a:p>
            <a:pPr algn="ctr">
              <a:defRPr/>
            </a:pPr>
            <a:r>
              <a:rPr lang="en-US" altLang="vi-VN" sz="2000" b="1" dirty="0">
                <a:solidFill>
                  <a:srgbClr val="FF0000"/>
                </a:solidFill>
                <a:effectLst>
                  <a:outerShdw blurRad="38100" dist="19050" dir="2700000" algn="tl" rotWithShape="0">
                    <a:schemeClr val="dk1">
                      <a:alpha val="40000"/>
                    </a:schemeClr>
                  </a:outerShdw>
                </a:effectLst>
                <a:latin typeface="FlowerDeco" panose="00000400000000000000" pitchFamily="2" charset="0"/>
                <a:ea typeface="Microsoft YaHei" panose="020B0503020204020204" pitchFamily="34" charset="-122"/>
                <a:cs typeface="HP001 5 hàng" panose="020B0603050302020204" pitchFamily="34" charset="0"/>
              </a:rPr>
              <a:t>CHỦ ĐỀ 2: EM LÀ AI? </a:t>
            </a:r>
          </a:p>
          <a:p>
            <a:pPr algn="ctr">
              <a:defRPr/>
            </a:pPr>
            <a:endParaRPr lang="en-US" altLang="vi-VN" sz="2000" b="1" dirty="0">
              <a:solidFill>
                <a:srgbClr val="FF0000"/>
              </a:solidFill>
              <a:effectLst>
                <a:outerShdw blurRad="38100" dist="19050" dir="2700000" algn="tl" rotWithShape="0">
                  <a:schemeClr val="dk1">
                    <a:alpha val="40000"/>
                  </a:schemeClr>
                </a:outerShdw>
              </a:effectLst>
              <a:latin typeface="FlowerDeco" panose="00000400000000000000" pitchFamily="2" charset="0"/>
              <a:ea typeface="Microsoft YaHei" panose="020B0503020204020204" pitchFamily="34" charset="-122"/>
              <a:cs typeface="HP001 5 hàng" panose="020B0603050302020204" pitchFamily="34" charset="0"/>
            </a:endParaRPr>
          </a:p>
          <a:p>
            <a:pPr algn="ctr">
              <a:defRPr/>
            </a:pPr>
            <a:r>
              <a:rPr lang="en-US" altLang="vi-VN" sz="2800" b="1" dirty="0" err="1">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rPr>
              <a:t>Bài</a:t>
            </a:r>
            <a:r>
              <a:rPr lang="en-US" altLang="vi-VN" sz="2800" b="1" dirty="0">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rPr>
              <a:t>: </a:t>
            </a:r>
            <a:r>
              <a:rPr lang="en-US" altLang="vi-VN" sz="2800" b="1" dirty="0" err="1">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rPr>
              <a:t>Em</a:t>
            </a:r>
            <a:r>
              <a:rPr lang="en-US" altLang="vi-VN" sz="2800" b="1" dirty="0">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rPr>
              <a:t> </a:t>
            </a:r>
            <a:r>
              <a:rPr lang="en-US" altLang="vi-VN" sz="2800" b="1" dirty="0" err="1">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rPr>
              <a:t>là</a:t>
            </a:r>
            <a:r>
              <a:rPr lang="en-US" altLang="vi-VN" sz="2800" b="1" dirty="0">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rPr>
              <a:t> </a:t>
            </a:r>
            <a:r>
              <a:rPr lang="en-US" altLang="vi-VN" sz="2800" b="1" dirty="0" err="1">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rPr>
              <a:t>người</a:t>
            </a:r>
            <a:r>
              <a:rPr lang="en-US" altLang="vi-VN" sz="2800" b="1" dirty="0">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rPr>
              <a:t> </a:t>
            </a:r>
            <a:r>
              <a:rPr lang="en-US" altLang="vi-VN" sz="2800" b="1" dirty="0" err="1">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rPr>
              <a:t>lịch</a:t>
            </a:r>
            <a:r>
              <a:rPr lang="en-US" altLang="vi-VN" sz="2800" b="1" dirty="0">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rPr>
              <a:t> </a:t>
            </a:r>
            <a:r>
              <a:rPr lang="en-US" altLang="vi-VN" sz="2800" b="1" dirty="0" err="1">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rPr>
              <a:t>sự</a:t>
            </a:r>
            <a:endParaRPr lang="en-US" altLang="vi-VN" sz="2800" b="1" dirty="0">
              <a:solidFill>
                <a:srgbClr val="FF0000"/>
              </a:solidFill>
              <a:effectLst>
                <a:outerShdw blurRad="38100" dist="19050" dir="2700000" algn="tl" rotWithShape="0">
                  <a:schemeClr val="dk1">
                    <a:alpha val="40000"/>
                  </a:schemeClr>
                </a:outerShdw>
              </a:effectLst>
              <a:latin typeface="HP001 5 hàng" panose="020B0603050302020204" pitchFamily="34" charset="0"/>
              <a:ea typeface="Microsoft YaHei" panose="020B0503020204020204" pitchFamily="34" charset="-122"/>
              <a:cs typeface="HP001 5 hàng" panose="020B0603050302020204" pitchFamily="34" charset="0"/>
            </a:endParaRPr>
          </a:p>
        </p:txBody>
      </p:sp>
      <p:pic>
        <p:nvPicPr>
          <p:cNvPr id="16" name="Picture 22" descr="POINSET3">
            <a:extLst>
              <a:ext uri="{FF2B5EF4-FFF2-40B4-BE49-F238E27FC236}">
                <a16:creationId xmlns:a16="http://schemas.microsoft.com/office/drawing/2014/main" id="{6829A234-E629-480A-88EF-B2479E1857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2737" y="4719714"/>
            <a:ext cx="1249604" cy="1015619"/>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7" name="Picture 22" descr="POINSET3">
            <a:extLst>
              <a:ext uri="{FF2B5EF4-FFF2-40B4-BE49-F238E27FC236}">
                <a16:creationId xmlns:a16="http://schemas.microsoft.com/office/drawing/2014/main" id="{8362C086-CE84-48B1-9F3F-29731EF3E0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4051" y="13337"/>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9" name="Picture 24" descr="POINSET2">
            <a:extLst>
              <a:ext uri="{FF2B5EF4-FFF2-40B4-BE49-F238E27FC236}">
                <a16:creationId xmlns:a16="http://schemas.microsoft.com/office/drawing/2014/main" id="{4DD9182C-8A66-4B2D-A810-906BAC13C9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32" y="76200"/>
            <a:ext cx="746668" cy="7747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B2D2937-E02A-4722-A1A9-3FC2AFA0B5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0400" y="1181365"/>
            <a:ext cx="7683500" cy="4304770"/>
          </a:xfrm>
          <a:prstGeom prst="rect">
            <a:avLst/>
          </a:prstGeom>
          <a:effectLst>
            <a:glow rad="139700">
              <a:schemeClr val="accent6">
                <a:satMod val="175000"/>
                <a:alpha val="40000"/>
              </a:schemeClr>
            </a:glow>
          </a:effectLst>
        </p:spPr>
      </p:pic>
      <p:sp>
        <p:nvSpPr>
          <p:cNvPr id="5" name="Title 4">
            <a:extLst>
              <a:ext uri="{FF2B5EF4-FFF2-40B4-BE49-F238E27FC236}">
                <a16:creationId xmlns:a16="http://schemas.microsoft.com/office/drawing/2014/main" id="{AEE98F12-C0CD-4907-BD03-15C5EC9D3E3B}"/>
              </a:ext>
            </a:extLst>
          </p:cNvPr>
          <p:cNvSpPr>
            <a:spLocks noGrp="1"/>
          </p:cNvSpPr>
          <p:nvPr>
            <p:ph type="title"/>
          </p:nvPr>
        </p:nvSpPr>
        <p:spPr>
          <a:xfrm>
            <a:off x="457200" y="299508"/>
            <a:ext cx="8229600" cy="810684"/>
          </a:xfrm>
          <a:prstGeom prst="rect">
            <a:avLst/>
          </a:prstGeom>
        </p:spPr>
        <p:txBody>
          <a:bodyPr wrap="square">
            <a:spAutoFit/>
          </a:bodyPr>
          <a:lstStyle/>
          <a:p>
            <a:pPr algn="just"/>
            <a:r>
              <a:rPr lang="en-US" sz="2400" b="1" dirty="0">
                <a:solidFill>
                  <a:srgbClr val="FF0000"/>
                </a:solidFill>
              </a:rPr>
              <a:t>HĐ 2:</a:t>
            </a:r>
            <a:r>
              <a:rPr lang="en-US" sz="2400" b="1" dirty="0">
                <a:solidFill>
                  <a:srgbClr val="006600"/>
                </a:solidFill>
              </a:rPr>
              <a:t> </a:t>
            </a:r>
            <a:r>
              <a:rPr lang="vi-VN" sz="2400" b="1" dirty="0">
                <a:solidFill>
                  <a:srgbClr val="006600"/>
                </a:solidFill>
              </a:rPr>
              <a:t>Quan sát tranh và liên hệ với những lời nói, hành động em đã làm để thể hiện phép lịch sự.</a:t>
            </a:r>
          </a:p>
        </p:txBody>
      </p:sp>
    </p:spTree>
    <p:extLst>
      <p:ext uri="{BB962C8B-B14F-4D97-AF65-F5344CB8AC3E}">
        <p14:creationId xmlns:p14="http://schemas.microsoft.com/office/powerpoint/2010/main" val="3025903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8AEB1EA-E158-42F4-8EC3-3147A3D92C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200" y="1282700"/>
            <a:ext cx="7651750" cy="4203699"/>
          </a:xfrm>
          <a:prstGeom prst="rect">
            <a:avLst/>
          </a:prstGeom>
          <a:effectLst>
            <a:glow rad="139700">
              <a:schemeClr val="accent6">
                <a:satMod val="175000"/>
                <a:alpha val="40000"/>
              </a:schemeClr>
            </a:glow>
          </a:effectLst>
        </p:spPr>
      </p:pic>
      <p:sp>
        <p:nvSpPr>
          <p:cNvPr id="5" name="Title 4">
            <a:extLst>
              <a:ext uri="{FF2B5EF4-FFF2-40B4-BE49-F238E27FC236}">
                <a16:creationId xmlns:a16="http://schemas.microsoft.com/office/drawing/2014/main" id="{F329F251-F48B-4564-94CA-B974A12ADBB6}"/>
              </a:ext>
            </a:extLst>
          </p:cNvPr>
          <p:cNvSpPr>
            <a:spLocks noGrp="1"/>
          </p:cNvSpPr>
          <p:nvPr>
            <p:ph type="title"/>
          </p:nvPr>
        </p:nvSpPr>
        <p:spPr>
          <a:xfrm>
            <a:off x="457200" y="236008"/>
            <a:ext cx="8229600" cy="810684"/>
          </a:xfrm>
          <a:prstGeom prst="rect">
            <a:avLst/>
          </a:prstGeom>
        </p:spPr>
        <p:txBody>
          <a:bodyPr wrap="square">
            <a:spAutoFit/>
          </a:bodyPr>
          <a:lstStyle/>
          <a:p>
            <a:pPr algn="just"/>
            <a:r>
              <a:rPr lang="en-US" sz="2400" b="1" dirty="0">
                <a:solidFill>
                  <a:srgbClr val="FF0000"/>
                </a:solidFill>
              </a:rPr>
              <a:t>HĐ 2:</a:t>
            </a:r>
            <a:r>
              <a:rPr lang="en-US" sz="2400" b="1" dirty="0">
                <a:solidFill>
                  <a:srgbClr val="006600"/>
                </a:solidFill>
              </a:rPr>
              <a:t> </a:t>
            </a:r>
            <a:r>
              <a:rPr lang="vi-VN" sz="2400" b="1" dirty="0">
                <a:solidFill>
                  <a:srgbClr val="006600"/>
                </a:solidFill>
              </a:rPr>
              <a:t>Quan sát tranh và liên hệ với những lời nói, hành động em đã làm để thể hiện phép lịch sự.</a:t>
            </a:r>
          </a:p>
        </p:txBody>
      </p:sp>
    </p:spTree>
    <p:extLst>
      <p:ext uri="{BB962C8B-B14F-4D97-AF65-F5344CB8AC3E}">
        <p14:creationId xmlns:p14="http://schemas.microsoft.com/office/powerpoint/2010/main" val="2537420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6"/>
          <p:cNvSpPr txBox="1">
            <a:spLocks noChangeArrowheads="1"/>
          </p:cNvSpPr>
          <p:nvPr/>
        </p:nvSpPr>
        <p:spPr>
          <a:xfrm>
            <a:off x="63499" y="47534"/>
            <a:ext cx="9013372" cy="5715000"/>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3" name="Line 12"/>
          <p:cNvSpPr>
            <a:spLocks noChangeShapeType="1"/>
          </p:cNvSpPr>
          <p:nvPr/>
        </p:nvSpPr>
        <p:spPr bwMode="auto">
          <a:xfrm>
            <a:off x="2430" y="5682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4" name="TextBox 13"/>
          <p:cNvSpPr txBox="1"/>
          <p:nvPr/>
        </p:nvSpPr>
        <p:spPr>
          <a:xfrm>
            <a:off x="130629" y="128599"/>
            <a:ext cx="2434771" cy="461665"/>
          </a:xfrm>
          <a:prstGeom prst="rect">
            <a:avLst/>
          </a:prstGeom>
          <a:noFill/>
        </p:spPr>
        <p:txBody>
          <a:bodyPr wrap="square" rtlCol="0">
            <a:spAutoFit/>
          </a:bodyPr>
          <a:lstStyle/>
          <a:p>
            <a:r>
              <a:rPr lang="en-US" sz="2400" b="1" dirty="0">
                <a:solidFill>
                  <a:srgbClr val="0000CC"/>
                </a:solidFill>
                <a:latin typeface=".VnAvant" pitchFamily="34" charset="0"/>
              </a:rPr>
              <a:t>Ho¹t ®</a:t>
            </a:r>
            <a:r>
              <a:rPr lang="en-US" sz="2400" b="1" dirty="0" err="1">
                <a:solidFill>
                  <a:srgbClr val="0000CC"/>
                </a:solidFill>
                <a:latin typeface=".VnAvant" pitchFamily="34" charset="0"/>
              </a:rPr>
              <a:t>éng</a:t>
            </a:r>
            <a:r>
              <a:rPr lang="en-US" sz="2400" b="1" dirty="0">
                <a:solidFill>
                  <a:srgbClr val="0000CC"/>
                </a:solidFill>
                <a:latin typeface=".VnAvant" pitchFamily="34" charset="0"/>
              </a:rPr>
              <a:t> 2:</a:t>
            </a:r>
          </a:p>
        </p:txBody>
      </p:sp>
      <p:sp>
        <p:nvSpPr>
          <p:cNvPr id="3" name="Rectangle 2"/>
          <p:cNvSpPr/>
          <p:nvPr/>
        </p:nvSpPr>
        <p:spPr>
          <a:xfrm>
            <a:off x="279400" y="706594"/>
            <a:ext cx="8585200" cy="1815882"/>
          </a:xfrm>
          <a:prstGeom prst="rect">
            <a:avLst/>
          </a:prstGeom>
        </p:spPr>
        <p:txBody>
          <a:bodyPr wrap="square">
            <a:spAutoFit/>
          </a:bodyPr>
          <a:lstStyle/>
          <a:p>
            <a:pPr algn="just"/>
            <a:r>
              <a:rPr lang="vi-VN" sz="2800" dirty="0">
                <a:solidFill>
                  <a:srgbClr val="006600"/>
                </a:solidFill>
              </a:rPr>
              <a:t>+ Khi người khác ứng xử lịch sự với bạn, bạn cảm thấy như thế nào?</a:t>
            </a:r>
          </a:p>
          <a:p>
            <a:pPr algn="just"/>
            <a:r>
              <a:rPr lang="vi-VN" sz="2800" dirty="0">
                <a:solidFill>
                  <a:srgbClr val="006600"/>
                </a:solidFill>
              </a:rPr>
              <a:t>+ Bạn đã làm gì để thể hiện lịch sự với bạn bè và mọi người xung quanh?</a:t>
            </a:r>
          </a:p>
        </p:txBody>
      </p:sp>
      <p:sp>
        <p:nvSpPr>
          <p:cNvPr id="5" name="Rectangle 4"/>
          <p:cNvSpPr/>
          <p:nvPr/>
        </p:nvSpPr>
        <p:spPr>
          <a:xfrm>
            <a:off x="272143" y="2870201"/>
            <a:ext cx="8741228" cy="1815882"/>
          </a:xfrm>
          <a:prstGeom prst="rect">
            <a:avLst/>
          </a:prstGeom>
        </p:spPr>
        <p:txBody>
          <a:bodyPr wrap="square">
            <a:spAutoFit/>
          </a:bodyPr>
          <a:lstStyle/>
          <a:p>
            <a:pPr algn="just"/>
            <a:r>
              <a:rPr lang="en-US" sz="2800" dirty="0">
                <a:solidFill>
                  <a:srgbClr val="0000CC"/>
                </a:solidFill>
              </a:rPr>
              <a:t>   </a:t>
            </a:r>
            <a:r>
              <a:rPr lang="vi-VN" sz="2800" dirty="0">
                <a:solidFill>
                  <a:srgbClr val="0000CC"/>
                </a:solidFill>
              </a:rPr>
              <a:t>Khi gặp người quen, các em nên chào hỏi lễ phép; khi muốn đề nghị hoặc yêu cầu người khác giúp đỡ, chúng ta nên nói năng nhẹ nhàng, thể hiện thái độ tôn trọng, thân thiện và lịch sự với người khác.</a:t>
            </a:r>
          </a:p>
        </p:txBody>
      </p:sp>
    </p:spTree>
    <p:extLst>
      <p:ext uri="{BB962C8B-B14F-4D97-AF65-F5344CB8AC3E}">
        <p14:creationId xmlns:p14="http://schemas.microsoft.com/office/powerpoint/2010/main" val="185666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heckerboard(across)">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a:hlinkClick r:id="" action="ppaction://media"/>
            <a:extLst>
              <a:ext uri="{FF2B5EF4-FFF2-40B4-BE49-F238E27FC236}">
                <a16:creationId xmlns:a16="http://schemas.microsoft.com/office/drawing/2014/main" id="{259A339F-0C2F-B61B-A8E1-51B4BFCB94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0"/>
            <a:ext cx="9144000" cy="4953000"/>
          </a:xfrm>
          <a:prstGeom prst="rect">
            <a:avLst/>
          </a:prstGeom>
        </p:spPr>
      </p:pic>
      <p:sp>
        <p:nvSpPr>
          <p:cNvPr id="3" name="TextBox 2">
            <a:extLst>
              <a:ext uri="{FF2B5EF4-FFF2-40B4-BE49-F238E27FC236}">
                <a16:creationId xmlns:a16="http://schemas.microsoft.com/office/drawing/2014/main" id="{3DAB801A-2930-4E07-A8A7-0FE15BF57C07}"/>
              </a:ext>
            </a:extLst>
          </p:cNvPr>
          <p:cNvSpPr txBox="1"/>
          <p:nvPr/>
        </p:nvSpPr>
        <p:spPr>
          <a:xfrm>
            <a:off x="3187700" y="127000"/>
            <a:ext cx="1828800" cy="707886"/>
          </a:xfrm>
          <a:prstGeom prst="rect">
            <a:avLst/>
          </a:prstGeom>
          <a:noFill/>
        </p:spPr>
        <p:txBody>
          <a:bodyPr wrap="square" rtlCol="0">
            <a:spAutoFit/>
          </a:bodyPr>
          <a:lstStyle/>
          <a:p>
            <a:r>
              <a:rPr lang="en-US" sz="4000" b="1" dirty="0" err="1">
                <a:latin typeface="+mj-lt"/>
              </a:rPr>
              <a:t>Giải</a:t>
            </a:r>
            <a:r>
              <a:rPr lang="en-US" sz="4000" b="1" dirty="0">
                <a:latin typeface="+mj-lt"/>
              </a:rPr>
              <a:t> lao</a:t>
            </a:r>
            <a:endParaRPr lang="vi-VN" sz="4000" b="1" dirty="0">
              <a:latin typeface="+mj-lt"/>
            </a:endParaRPr>
          </a:p>
        </p:txBody>
      </p:sp>
    </p:spTree>
    <p:extLst>
      <p:ext uri="{BB962C8B-B14F-4D97-AF65-F5344CB8AC3E}">
        <p14:creationId xmlns:p14="http://schemas.microsoft.com/office/powerpoint/2010/main" val="432064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txBox="1">
            <a:spLocks noChangeArrowheads="1"/>
          </p:cNvSpPr>
          <p:nvPr/>
        </p:nvSpPr>
        <p:spPr>
          <a:xfrm>
            <a:off x="225737" y="65240"/>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2" name="Rectangle 11"/>
          <p:cNvSpPr/>
          <p:nvPr/>
        </p:nvSpPr>
        <p:spPr>
          <a:xfrm>
            <a:off x="3573639" y="103340"/>
            <a:ext cx="2070849" cy="441352"/>
          </a:xfrm>
          <a:prstGeom prst="rect">
            <a:avLst/>
          </a:prstGeom>
        </p:spPr>
        <p:txBody>
          <a:bodyPr wrap="none" lIns="71323" tIns="35662" rIns="71323" bIns="35662">
            <a:spAutoFit/>
          </a:bodyPr>
          <a:lstStyle/>
          <a:p>
            <a:pPr algn="ctr"/>
            <a:r>
              <a:rPr lang="vi-VN" sz="2400" b="1" dirty="0">
                <a:solidFill>
                  <a:srgbClr val="FF0000"/>
                </a:solidFill>
                <a:cs typeface="Arial" pitchFamily="34" charset="0"/>
              </a:rPr>
              <a:t>Tình huống 1</a:t>
            </a:r>
          </a:p>
        </p:txBody>
      </p:sp>
      <p:sp>
        <p:nvSpPr>
          <p:cNvPr id="13" name="Line 12"/>
          <p:cNvSpPr>
            <a:spLocks noChangeShapeType="1"/>
          </p:cNvSpPr>
          <p:nvPr/>
        </p:nvSpPr>
        <p:spPr bwMode="auto">
          <a:xfrm>
            <a:off x="2430" y="5682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4" name="TextBox 13"/>
          <p:cNvSpPr txBox="1"/>
          <p:nvPr/>
        </p:nvSpPr>
        <p:spPr>
          <a:xfrm>
            <a:off x="130629" y="128599"/>
            <a:ext cx="2917371" cy="461665"/>
          </a:xfrm>
          <a:prstGeom prst="rect">
            <a:avLst/>
          </a:prstGeom>
          <a:noFill/>
        </p:spPr>
        <p:txBody>
          <a:bodyPr wrap="square" rtlCol="0">
            <a:spAutoFit/>
          </a:bodyPr>
          <a:lstStyle/>
          <a:p>
            <a:r>
              <a:rPr lang="en-US" sz="2400" b="1" dirty="0">
                <a:solidFill>
                  <a:srgbClr val="0000CC"/>
                </a:solidFill>
                <a:latin typeface=".VnAvant" pitchFamily="34" charset="0"/>
              </a:rPr>
              <a:t>Ho¹t ®</a:t>
            </a:r>
            <a:r>
              <a:rPr lang="en-US" sz="2400" b="1" dirty="0" err="1">
                <a:solidFill>
                  <a:srgbClr val="0000CC"/>
                </a:solidFill>
                <a:latin typeface=".VnAvant" pitchFamily="34" charset="0"/>
              </a:rPr>
              <a:t>éng</a:t>
            </a:r>
            <a:r>
              <a:rPr lang="en-US" sz="2400" b="1" dirty="0">
                <a:solidFill>
                  <a:srgbClr val="0000CC"/>
                </a:solidFill>
                <a:latin typeface=".VnAvant" pitchFamily="34" charset="0"/>
              </a:rPr>
              <a:t> 3:</a:t>
            </a:r>
          </a:p>
        </p:txBody>
      </p:sp>
      <p:sp>
        <p:nvSpPr>
          <p:cNvPr id="2" name="Rectangle 1"/>
          <p:cNvSpPr/>
          <p:nvPr/>
        </p:nvSpPr>
        <p:spPr>
          <a:xfrm>
            <a:off x="2481954" y="684249"/>
            <a:ext cx="4203395" cy="523220"/>
          </a:xfrm>
          <a:prstGeom prst="rect">
            <a:avLst/>
          </a:prstGeom>
        </p:spPr>
        <p:txBody>
          <a:bodyPr wrap="none">
            <a:spAutoFit/>
          </a:bodyPr>
          <a:lstStyle/>
          <a:p>
            <a:pPr algn="ctr"/>
            <a:r>
              <a:rPr lang="en-US" sz="2800" dirty="0" err="1">
                <a:solidFill>
                  <a:srgbClr val="FF0000"/>
                </a:solidFill>
                <a:latin typeface="Arial" pitchFamily="34" charset="0"/>
                <a:cs typeface="Arial" pitchFamily="34" charset="0"/>
              </a:rPr>
              <a:t>Đóng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vai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xử</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lí</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tình</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huống</a:t>
            </a:r>
            <a:endParaRPr lang="en-US" sz="2800" dirty="0">
              <a:solidFill>
                <a:srgbClr val="FF0000"/>
              </a:solidFill>
              <a:latin typeface="Arial" pitchFamily="34" charset="0"/>
              <a:cs typeface="Arial" pitchFamily="34" charset="0"/>
            </a:endParaRPr>
          </a:p>
        </p:txBody>
      </p:sp>
      <p:sp>
        <p:nvSpPr>
          <p:cNvPr id="3" name="Rectangle 2"/>
          <p:cNvSpPr/>
          <p:nvPr/>
        </p:nvSpPr>
        <p:spPr>
          <a:xfrm>
            <a:off x="285463" y="1226097"/>
            <a:ext cx="8808501" cy="2246769"/>
          </a:xfrm>
          <a:prstGeom prst="rect">
            <a:avLst/>
          </a:prstGeom>
        </p:spPr>
        <p:txBody>
          <a:bodyPr wrap="square">
            <a:spAutoFit/>
          </a:bodyPr>
          <a:lstStyle/>
          <a:p>
            <a:pPr algn="just"/>
            <a:r>
              <a:rPr lang="vi-VN" sz="2800" dirty="0">
                <a:solidFill>
                  <a:srgbClr val="FF0000"/>
                </a:solidFill>
              </a:rPr>
              <a:t>Tình huống 1: </a:t>
            </a:r>
            <a:r>
              <a:rPr lang="vi-VN" sz="2800" b="1" dirty="0">
                <a:solidFill>
                  <a:srgbClr val="006600"/>
                </a:solidFill>
              </a:rPr>
              <a:t>Giờ ra chơi, một số bạn đang chơi nhảy dây ở sân trường, các em đang xếp hàng chờ đến lượt chơi thì Nga chạy từ đâu lại chen ngang và bảo “</a:t>
            </a:r>
            <a:r>
              <a:rPr lang="vi-VN" sz="2800" b="1" i="1" dirty="0">
                <a:solidFill>
                  <a:srgbClr val="006600"/>
                </a:solidFill>
              </a:rPr>
              <a:t>Đ</a:t>
            </a:r>
            <a:r>
              <a:rPr lang="en-US" sz="2800" b="1" i="1" dirty="0">
                <a:solidFill>
                  <a:srgbClr val="006600"/>
                </a:solidFill>
              </a:rPr>
              <a:t>ể</a:t>
            </a:r>
            <a:r>
              <a:rPr lang="vi-VN" sz="2800" b="1" i="1" dirty="0">
                <a:solidFill>
                  <a:srgbClr val="006600"/>
                </a:solidFill>
              </a:rPr>
              <a:t> tớ chơi trước</a:t>
            </a:r>
            <a:r>
              <a:rPr lang="vi-VN" sz="2800" b="1" dirty="0">
                <a:solidFill>
                  <a:srgbClr val="006600"/>
                </a:solidFill>
              </a:rPr>
              <a:t>”. Nếu em đang chơi mà gặp tình huống này, em sẽ làm thế nào?</a:t>
            </a:r>
          </a:p>
        </p:txBody>
      </p:sp>
    </p:spTree>
    <p:extLst>
      <p:ext uri="{BB962C8B-B14F-4D97-AF65-F5344CB8AC3E}">
        <p14:creationId xmlns:p14="http://schemas.microsoft.com/office/powerpoint/2010/main" val="295796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ount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2" name="Rectangle 11"/>
          <p:cNvSpPr/>
          <p:nvPr/>
        </p:nvSpPr>
        <p:spPr>
          <a:xfrm>
            <a:off x="3573639" y="103340"/>
            <a:ext cx="2070849" cy="441352"/>
          </a:xfrm>
          <a:prstGeom prst="rect">
            <a:avLst/>
          </a:prstGeom>
        </p:spPr>
        <p:txBody>
          <a:bodyPr wrap="none" lIns="71323" tIns="35662" rIns="71323" bIns="35662">
            <a:spAutoFit/>
          </a:bodyPr>
          <a:lstStyle/>
          <a:p>
            <a:pPr algn="ctr"/>
            <a:r>
              <a:rPr lang="vi-VN" sz="2400" b="1" dirty="0">
                <a:solidFill>
                  <a:srgbClr val="FF0000"/>
                </a:solidFill>
                <a:cs typeface="Arial" pitchFamily="34" charset="0"/>
              </a:rPr>
              <a:t>Tình huống 1</a:t>
            </a:r>
          </a:p>
        </p:txBody>
      </p:sp>
      <p:sp>
        <p:nvSpPr>
          <p:cNvPr id="13" name="Line 12"/>
          <p:cNvSpPr>
            <a:spLocks noChangeShapeType="1"/>
          </p:cNvSpPr>
          <p:nvPr/>
        </p:nvSpPr>
        <p:spPr bwMode="auto">
          <a:xfrm>
            <a:off x="2430" y="5682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4" name="TextBox 13"/>
          <p:cNvSpPr txBox="1"/>
          <p:nvPr/>
        </p:nvSpPr>
        <p:spPr>
          <a:xfrm>
            <a:off x="130629" y="128599"/>
            <a:ext cx="2917371" cy="461665"/>
          </a:xfrm>
          <a:prstGeom prst="rect">
            <a:avLst/>
          </a:prstGeom>
          <a:noFill/>
        </p:spPr>
        <p:txBody>
          <a:bodyPr wrap="square" rtlCol="0">
            <a:spAutoFit/>
          </a:bodyPr>
          <a:lstStyle/>
          <a:p>
            <a:r>
              <a:rPr lang="en-US" sz="2400" b="1" dirty="0">
                <a:solidFill>
                  <a:srgbClr val="0000CC"/>
                </a:solidFill>
                <a:latin typeface=".VnAvant" pitchFamily="34" charset="0"/>
              </a:rPr>
              <a:t>Ho¹t ®</a:t>
            </a:r>
            <a:r>
              <a:rPr lang="en-US" sz="2400" b="1" dirty="0" err="1">
                <a:solidFill>
                  <a:srgbClr val="0000CC"/>
                </a:solidFill>
                <a:latin typeface=".VnAvant" pitchFamily="34" charset="0"/>
              </a:rPr>
              <a:t>éng</a:t>
            </a:r>
            <a:r>
              <a:rPr lang="en-US" sz="2400" b="1" dirty="0">
                <a:solidFill>
                  <a:srgbClr val="0000CC"/>
                </a:solidFill>
                <a:latin typeface=".VnAvant" pitchFamily="34" charset="0"/>
              </a:rPr>
              <a:t> 3:</a:t>
            </a:r>
          </a:p>
        </p:txBody>
      </p:sp>
      <p:pic>
        <p:nvPicPr>
          <p:cNvPr id="5" name="HDTN1Trang2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76400" y="706378"/>
            <a:ext cx="5776686" cy="4332515"/>
          </a:xfrm>
          <a:prstGeom prst="rect">
            <a:avLst/>
          </a:prstGeom>
        </p:spPr>
      </p:pic>
    </p:spTree>
    <p:extLst>
      <p:ext uri="{BB962C8B-B14F-4D97-AF65-F5344CB8AC3E}">
        <p14:creationId xmlns:p14="http://schemas.microsoft.com/office/powerpoint/2010/main" val="210333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3" name="Line 12"/>
          <p:cNvSpPr>
            <a:spLocks noChangeShapeType="1"/>
          </p:cNvSpPr>
          <p:nvPr/>
        </p:nvSpPr>
        <p:spPr bwMode="auto">
          <a:xfrm>
            <a:off x="2430" y="64080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2" name="Rectangle 1"/>
          <p:cNvSpPr/>
          <p:nvPr/>
        </p:nvSpPr>
        <p:spPr>
          <a:xfrm>
            <a:off x="3368481" y="134583"/>
            <a:ext cx="2305439" cy="523220"/>
          </a:xfrm>
          <a:prstGeom prst="rect">
            <a:avLst/>
          </a:prstGeom>
        </p:spPr>
        <p:txBody>
          <a:bodyPr wrap="none">
            <a:spAutoFit/>
          </a:bodyPr>
          <a:lstStyle/>
          <a:p>
            <a:pPr algn="ctr"/>
            <a:r>
              <a:rPr lang="vi-VN" sz="2800" dirty="0">
                <a:solidFill>
                  <a:srgbClr val="FF0000"/>
                </a:solidFill>
              </a:rPr>
              <a:t>Tình huống 2</a:t>
            </a:r>
          </a:p>
        </p:txBody>
      </p:sp>
      <p:sp>
        <p:nvSpPr>
          <p:cNvPr id="4" name="Rectangle 3"/>
          <p:cNvSpPr/>
          <p:nvPr/>
        </p:nvSpPr>
        <p:spPr>
          <a:xfrm>
            <a:off x="2419503" y="657101"/>
            <a:ext cx="4203395" cy="523220"/>
          </a:xfrm>
          <a:prstGeom prst="rect">
            <a:avLst/>
          </a:prstGeom>
        </p:spPr>
        <p:txBody>
          <a:bodyPr wrap="none">
            <a:spAutoFit/>
          </a:bodyPr>
          <a:lstStyle/>
          <a:p>
            <a:pPr algn="ctr"/>
            <a:r>
              <a:rPr lang="en-US" sz="2800" dirty="0" err="1">
                <a:solidFill>
                  <a:srgbClr val="C00000"/>
                </a:solidFill>
                <a:latin typeface="Arial" pitchFamily="34" charset="0"/>
                <a:cs typeface="Arial" pitchFamily="34" charset="0"/>
              </a:rPr>
              <a:t>Đóng</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vai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xử</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lí</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tình</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huống</a:t>
            </a:r>
            <a:endParaRPr lang="en-US" sz="2800" dirty="0">
              <a:solidFill>
                <a:srgbClr val="C00000"/>
              </a:solidFill>
              <a:latin typeface="Arial" pitchFamily="34" charset="0"/>
              <a:cs typeface="Arial" pitchFamily="34" charset="0"/>
            </a:endParaRPr>
          </a:p>
        </p:txBody>
      </p:sp>
      <p:sp>
        <p:nvSpPr>
          <p:cNvPr id="5" name="Rectangle 4"/>
          <p:cNvSpPr/>
          <p:nvPr/>
        </p:nvSpPr>
        <p:spPr>
          <a:xfrm>
            <a:off x="415253" y="1367660"/>
            <a:ext cx="4608286" cy="3323987"/>
          </a:xfrm>
          <a:prstGeom prst="rect">
            <a:avLst/>
          </a:prstGeom>
        </p:spPr>
        <p:txBody>
          <a:bodyPr wrap="square">
            <a:spAutoFit/>
          </a:bodyPr>
          <a:lstStyle/>
          <a:p>
            <a:pPr algn="just">
              <a:lnSpc>
                <a:spcPct val="150000"/>
              </a:lnSpc>
            </a:pPr>
            <a:r>
              <a:rPr lang="vi-VN" sz="2800" dirty="0">
                <a:solidFill>
                  <a:srgbClr val="FF0000"/>
                </a:solidFill>
              </a:rPr>
              <a:t>Tình huống 2: </a:t>
            </a:r>
            <a:r>
              <a:rPr lang="vi-VN" sz="2800" b="1" dirty="0">
                <a:solidFill>
                  <a:srgbClr val="006600"/>
                </a:solidFill>
              </a:rPr>
              <a:t>Giờ ra chơi, do mải chạy nên Nam va phải một bạn gái, làm bạn này bị ngã. Nếu là Nam, em sẽ nói gì với bạn gái?</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8163" y="1367659"/>
            <a:ext cx="3594537" cy="3983039"/>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320353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BC7F3-1DCB-438B-8584-8C37EA52F9B7}"/>
              </a:ext>
            </a:extLst>
          </p:cNvPr>
          <p:cNvSpPr>
            <a:spLocks noGrp="1"/>
          </p:cNvSpPr>
          <p:nvPr>
            <p:ph type="title"/>
          </p:nvPr>
        </p:nvSpPr>
        <p:spPr/>
        <p:txBody>
          <a:bodyPr/>
          <a:lstStyle/>
          <a:p>
            <a:r>
              <a:rPr lang="en-US" b="1" dirty="0" err="1">
                <a:solidFill>
                  <a:srgbClr val="FF0000"/>
                </a:solidFill>
                <a:latin typeface="+mn-lt"/>
              </a:rPr>
              <a:t>Các</a:t>
            </a:r>
            <a:r>
              <a:rPr lang="en-US" b="1" dirty="0">
                <a:solidFill>
                  <a:srgbClr val="FF0000"/>
                </a:solidFill>
                <a:latin typeface="+mn-lt"/>
              </a:rPr>
              <a:t> </a:t>
            </a:r>
            <a:r>
              <a:rPr lang="en-US" b="1" dirty="0" err="1">
                <a:solidFill>
                  <a:srgbClr val="FF0000"/>
                </a:solidFill>
                <a:latin typeface="+mn-lt"/>
              </a:rPr>
              <a:t>nhóm</a:t>
            </a:r>
            <a:r>
              <a:rPr lang="en-US" b="1" dirty="0">
                <a:solidFill>
                  <a:srgbClr val="FF0000"/>
                </a:solidFill>
                <a:latin typeface="+mn-lt"/>
              </a:rPr>
              <a:t> </a:t>
            </a:r>
            <a:r>
              <a:rPr lang="en-US" b="1" dirty="0" err="1">
                <a:solidFill>
                  <a:srgbClr val="FF0000"/>
                </a:solidFill>
                <a:latin typeface="+mn-lt"/>
              </a:rPr>
              <a:t>trình</a:t>
            </a:r>
            <a:r>
              <a:rPr lang="en-US" b="1" dirty="0">
                <a:solidFill>
                  <a:srgbClr val="FF0000"/>
                </a:solidFill>
                <a:latin typeface="+mn-lt"/>
              </a:rPr>
              <a:t> </a:t>
            </a:r>
            <a:r>
              <a:rPr lang="en-US" b="1" dirty="0" err="1">
                <a:solidFill>
                  <a:srgbClr val="FF0000"/>
                </a:solidFill>
                <a:latin typeface="+mn-lt"/>
              </a:rPr>
              <a:t>bày</a:t>
            </a:r>
            <a:endParaRPr lang="vi-VN" b="1" dirty="0">
              <a:solidFill>
                <a:srgbClr val="FF0000"/>
              </a:solidFill>
              <a:latin typeface="+mn-lt"/>
            </a:endParaRPr>
          </a:p>
        </p:txBody>
      </p:sp>
      <p:sp>
        <p:nvSpPr>
          <p:cNvPr id="4" name="Rectangle 3">
            <a:extLst>
              <a:ext uri="{FF2B5EF4-FFF2-40B4-BE49-F238E27FC236}">
                <a16:creationId xmlns:a16="http://schemas.microsoft.com/office/drawing/2014/main" id="{E9DD6633-3014-474E-9530-E4F1BB89F201}"/>
              </a:ext>
            </a:extLst>
          </p:cNvPr>
          <p:cNvSpPr/>
          <p:nvPr/>
        </p:nvSpPr>
        <p:spPr>
          <a:xfrm>
            <a:off x="2314009" y="919755"/>
            <a:ext cx="4515981" cy="523220"/>
          </a:xfrm>
          <a:prstGeom prst="rect">
            <a:avLst/>
          </a:prstGeom>
        </p:spPr>
        <p:txBody>
          <a:bodyPr wrap="none">
            <a:spAutoFit/>
          </a:bodyPr>
          <a:lstStyle/>
          <a:p>
            <a:pPr algn="ctr"/>
            <a:r>
              <a:rPr lang="en-US" sz="2800" b="1" dirty="0" err="1">
                <a:solidFill>
                  <a:srgbClr val="C00000"/>
                </a:solidFill>
                <a:latin typeface="Arial" pitchFamily="34" charset="0"/>
                <a:cs typeface="Arial" pitchFamily="34" charset="0"/>
              </a:rPr>
              <a:t>Đóng</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vai</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xử</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lí</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tình</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huống</a:t>
            </a:r>
            <a:endParaRPr lang="en-US" sz="28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022195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6"/>
          <p:cNvSpPr txBox="1">
            <a:spLocks noChangeArrowheads="1"/>
          </p:cNvSpPr>
          <p:nvPr/>
        </p:nvSpPr>
        <p:spPr>
          <a:xfrm>
            <a:off x="203200" y="134583"/>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3" name="Line 12"/>
          <p:cNvSpPr>
            <a:spLocks noChangeShapeType="1"/>
          </p:cNvSpPr>
          <p:nvPr/>
        </p:nvSpPr>
        <p:spPr bwMode="auto">
          <a:xfrm>
            <a:off x="2430" y="64080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2" name="Rectangle 1"/>
          <p:cNvSpPr/>
          <p:nvPr/>
        </p:nvSpPr>
        <p:spPr>
          <a:xfrm>
            <a:off x="3368481" y="134583"/>
            <a:ext cx="2305439" cy="523220"/>
          </a:xfrm>
          <a:prstGeom prst="rect">
            <a:avLst/>
          </a:prstGeom>
        </p:spPr>
        <p:txBody>
          <a:bodyPr wrap="none">
            <a:spAutoFit/>
          </a:bodyPr>
          <a:lstStyle/>
          <a:p>
            <a:pPr algn="ctr"/>
            <a:r>
              <a:rPr lang="vi-VN" sz="2800" dirty="0">
                <a:solidFill>
                  <a:srgbClr val="FF0000"/>
                </a:solidFill>
              </a:rPr>
              <a:t>Tình huống </a:t>
            </a:r>
            <a:r>
              <a:rPr lang="en-US" sz="2800" dirty="0">
                <a:solidFill>
                  <a:srgbClr val="FF0000"/>
                </a:solidFill>
              </a:rPr>
              <a:t>3</a:t>
            </a:r>
            <a:endParaRPr lang="vi-VN" sz="2800" dirty="0">
              <a:solidFill>
                <a:srgbClr val="FF0000"/>
              </a:solidFill>
            </a:endParaRPr>
          </a:p>
        </p:txBody>
      </p:sp>
      <p:sp>
        <p:nvSpPr>
          <p:cNvPr id="4" name="Rectangle 3"/>
          <p:cNvSpPr/>
          <p:nvPr/>
        </p:nvSpPr>
        <p:spPr>
          <a:xfrm>
            <a:off x="3149671" y="657101"/>
            <a:ext cx="2743059" cy="523220"/>
          </a:xfrm>
          <a:prstGeom prst="rect">
            <a:avLst/>
          </a:prstGeom>
        </p:spPr>
        <p:txBody>
          <a:bodyPr wrap="none">
            <a:spAutoFit/>
          </a:bodyPr>
          <a:lstStyle/>
          <a:p>
            <a:pPr algn="ctr"/>
            <a:r>
              <a:rPr lang="en-US" sz="2800" dirty="0" err="1">
                <a:solidFill>
                  <a:srgbClr val="C00000"/>
                </a:solidFill>
                <a:latin typeface="Arial" pitchFamily="34" charset="0"/>
                <a:cs typeface="Arial" pitchFamily="34" charset="0"/>
              </a:rPr>
              <a:t>Xử</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lí</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tình</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huống</a:t>
            </a:r>
            <a:endParaRPr lang="en-US" sz="2800" dirty="0">
              <a:solidFill>
                <a:srgbClr val="C00000"/>
              </a:solidFill>
              <a:latin typeface="Arial" pitchFamily="34" charset="0"/>
              <a:cs typeface="Arial" pitchFamily="34" charset="0"/>
            </a:endParaRPr>
          </a:p>
        </p:txBody>
      </p:sp>
      <p:sp>
        <p:nvSpPr>
          <p:cNvPr id="5" name="Rectangle 4"/>
          <p:cNvSpPr/>
          <p:nvPr/>
        </p:nvSpPr>
        <p:spPr>
          <a:xfrm>
            <a:off x="415252" y="1367660"/>
            <a:ext cx="4766347" cy="3970318"/>
          </a:xfrm>
          <a:prstGeom prst="rect">
            <a:avLst/>
          </a:prstGeom>
        </p:spPr>
        <p:txBody>
          <a:bodyPr wrap="square">
            <a:spAutoFit/>
          </a:bodyPr>
          <a:lstStyle/>
          <a:p>
            <a:pPr algn="just"/>
            <a:r>
              <a:rPr lang="vi-VN" sz="2800" dirty="0">
                <a:solidFill>
                  <a:srgbClr val="FF0000"/>
                </a:solidFill>
              </a:rPr>
              <a:t>Tình huống 3: </a:t>
            </a:r>
            <a:r>
              <a:rPr lang="vi-VN" sz="2800" dirty="0">
                <a:solidFill>
                  <a:srgbClr val="006600"/>
                </a:solidFill>
              </a:rPr>
              <a:t>Hải được bố mẹ cho đi chơi ở công viên, khi các bạn đang xếp hàng đợi đến lượt tham gia trò chơi đu quay, Hải quá háo hức nên chen ngang các bạn, chạy đứng lên đầu. Nếu em là bạn của Hải, em sẽ khuyên Hải như thế nào?</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691" y="1773935"/>
            <a:ext cx="3385248" cy="3378636"/>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133301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80622" y="159662"/>
            <a:ext cx="2005677" cy="646331"/>
          </a:xfrm>
          <a:prstGeom prst="rect">
            <a:avLst/>
          </a:prstGeom>
          <a:noFill/>
        </p:spPr>
        <p:txBody>
          <a:bodyPr wrap="none" rtlCol="0">
            <a:spAutoFit/>
          </a:bodyPr>
          <a:lstStyle/>
          <a:p>
            <a:pPr algn="ctr"/>
            <a:r>
              <a:rPr lang="en-US" sz="3600" b="1" dirty="0" err="1">
                <a:solidFill>
                  <a:srgbClr val="FF0000"/>
                </a:solidFill>
                <a:latin typeface="Arial" pitchFamily="34" charset="0"/>
                <a:cs typeface="Arial" pitchFamily="34" charset="0"/>
              </a:rPr>
              <a:t>Kết</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luận</a:t>
            </a:r>
            <a:endParaRPr lang="en-US" sz="3600" b="1" dirty="0">
              <a:solidFill>
                <a:srgbClr val="FF0000"/>
              </a:solidFill>
              <a:latin typeface="Arial" pitchFamily="34" charset="0"/>
              <a:cs typeface="Arial" pitchFamily="34" charset="0"/>
            </a:endParaRPr>
          </a:p>
        </p:txBody>
      </p:sp>
      <p:sp>
        <p:nvSpPr>
          <p:cNvPr id="8" name="Rectangle 7"/>
          <p:cNvSpPr/>
          <p:nvPr/>
        </p:nvSpPr>
        <p:spPr>
          <a:xfrm>
            <a:off x="292100" y="825500"/>
            <a:ext cx="8572500" cy="3108543"/>
          </a:xfrm>
          <a:prstGeom prst="rect">
            <a:avLst/>
          </a:prstGeom>
          <a:solidFill>
            <a:schemeClr val="bg1"/>
          </a:solidFill>
        </p:spPr>
        <p:txBody>
          <a:bodyPr wrap="square">
            <a:spAutoFit/>
          </a:bodyPr>
          <a:lstStyle/>
          <a:p>
            <a:pPr algn="just"/>
            <a:r>
              <a:rPr lang="en-US" sz="2800" dirty="0">
                <a:solidFill>
                  <a:srgbClr val="0000CC"/>
                </a:solidFill>
              </a:rPr>
              <a:t>    </a:t>
            </a:r>
            <a:r>
              <a:rPr lang="vi-VN" sz="2800" b="1" dirty="0">
                <a:solidFill>
                  <a:srgbClr val="0000CC"/>
                </a:solidFill>
              </a:rPr>
              <a:t>Các em cần lưu ý cách ứng xử lịch sự với mọi người xung quanh: không nên chen lấn, xô đẩy; nói năng lịch sự, l</a:t>
            </a:r>
            <a:r>
              <a:rPr lang="en-US" sz="2800" b="1" dirty="0">
                <a:solidFill>
                  <a:srgbClr val="0000CC"/>
                </a:solidFill>
              </a:rPr>
              <a:t>ễ </a:t>
            </a:r>
            <a:r>
              <a:rPr lang="vi-VN" sz="2800" b="1" dirty="0">
                <a:solidFill>
                  <a:srgbClr val="0000CC"/>
                </a:solidFill>
              </a:rPr>
              <a:t>phép; giữ vệ sinh đường phố; khi có thể hãy giúp đỡ người khác; xin lỗi và nhận l</a:t>
            </a:r>
            <a:r>
              <a:rPr lang="en-US" sz="2800" b="1" dirty="0">
                <a:solidFill>
                  <a:srgbClr val="0000CC"/>
                </a:solidFill>
              </a:rPr>
              <a:t>ỗ</a:t>
            </a:r>
            <a:r>
              <a:rPr lang="vi-VN" sz="2800" b="1" dirty="0">
                <a:solidFill>
                  <a:srgbClr val="0000CC"/>
                </a:solidFill>
              </a:rPr>
              <a:t>i khi mình sai. Khi làm được những việc này, em sẽ được người khác quý mến, khen ngợi.</a:t>
            </a:r>
          </a:p>
        </p:txBody>
      </p:sp>
    </p:spTree>
    <p:extLst>
      <p:ext uri="{BB962C8B-B14F-4D97-AF65-F5344CB8AC3E}">
        <p14:creationId xmlns:p14="http://schemas.microsoft.com/office/powerpoint/2010/main" val="105424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Bￃﾠi hￃﾡt Con chim vￃﾠnh khuyￃﾪn nh￡ﾻﾏ | Nh￡ﾺﾡc thi￡ﾺ﾿u nhi | Nh￡ﾺﾡc thi￡ﾺ﾿u nhi vui nh￡ﾻﾙn">
            <a:hlinkClick r:id="" action="ppaction://media"/>
            <a:extLst>
              <a:ext uri="{FF2B5EF4-FFF2-40B4-BE49-F238E27FC236}">
                <a16:creationId xmlns:a16="http://schemas.microsoft.com/office/drawing/2014/main" id="{727DC34B-009B-4BCE-8EAD-4AE8E5A0CA1F}"/>
              </a:ext>
            </a:extLst>
          </p:cNvPr>
          <p:cNvPicPr>
            <a:picLocks noGrp="1" noRot="1" noChangeAspect="1"/>
          </p:cNvPicPr>
          <p:nvPr>
            <p:ph sz="half" idx="1"/>
            <a:videoFile r:link="rId1"/>
          </p:nvPr>
        </p:nvPicPr>
        <p:blipFill>
          <a:blip r:embed="rId3"/>
          <a:stretch>
            <a:fillRect/>
          </a:stretch>
        </p:blipFill>
        <p:spPr>
          <a:xfrm>
            <a:off x="546100" y="1219200"/>
            <a:ext cx="8153400" cy="4216400"/>
          </a:xfrm>
          <a:prstGeom prst="rect">
            <a:avLst/>
          </a:prstGeom>
        </p:spPr>
      </p:pic>
      <p:sp>
        <p:nvSpPr>
          <p:cNvPr id="2" name="Rectangle 1">
            <a:extLst>
              <a:ext uri="{FF2B5EF4-FFF2-40B4-BE49-F238E27FC236}">
                <a16:creationId xmlns:a16="http://schemas.microsoft.com/office/drawing/2014/main" id="{E8D9D4FE-9BAA-4397-B8E8-270D3B807A8E}"/>
              </a:ext>
            </a:extLst>
          </p:cNvPr>
          <p:cNvSpPr/>
          <p:nvPr/>
        </p:nvSpPr>
        <p:spPr>
          <a:xfrm>
            <a:off x="393700" y="279400"/>
            <a:ext cx="3714750" cy="635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KHỞI ĐỘNG</a:t>
            </a:r>
            <a:endParaRPr lang="vi-VN" sz="360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026670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787EB-6F3A-4919-9683-429996872626}"/>
              </a:ext>
            </a:extLst>
          </p:cNvPr>
          <p:cNvSpPr>
            <a:spLocks noGrp="1"/>
          </p:cNvSpPr>
          <p:nvPr>
            <p:ph type="title"/>
          </p:nvPr>
        </p:nvSpPr>
        <p:spPr/>
        <p:txBody>
          <a:bodyPr/>
          <a:lstStyle/>
          <a:p>
            <a:r>
              <a:rPr lang="en-US" b="1" dirty="0" err="1">
                <a:effectLst>
                  <a:outerShdw blurRad="38100" dist="38100" dir="2700000" algn="tl">
                    <a:srgbClr val="000000">
                      <a:alpha val="43137"/>
                    </a:srgbClr>
                  </a:outerShdw>
                </a:effectLst>
              </a:rPr>
              <a:t>Củng</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cố</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dặn</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dò</a:t>
            </a:r>
            <a:r>
              <a:rPr lang="en-US" b="1" dirty="0">
                <a:effectLst>
                  <a:outerShdw blurRad="38100" dist="38100" dir="2700000" algn="tl">
                    <a:srgbClr val="000000">
                      <a:alpha val="43137"/>
                    </a:srgbClr>
                  </a:outerShdw>
                </a:effectLst>
              </a:rPr>
              <a:t>: </a:t>
            </a:r>
            <a:endParaRPr lang="vi-VN" b="1" dirty="0">
              <a:effectLst>
                <a:outerShdw blurRad="38100" dist="38100" dir="2700000" algn="tl">
                  <a:srgbClr val="000000">
                    <a:alpha val="43137"/>
                  </a:srgbClr>
                </a:outerShdw>
              </a:effectLst>
            </a:endParaRPr>
          </a:p>
        </p:txBody>
      </p:sp>
      <p:sp>
        <p:nvSpPr>
          <p:cNvPr id="3" name="Title 1">
            <a:extLst>
              <a:ext uri="{FF2B5EF4-FFF2-40B4-BE49-F238E27FC236}">
                <a16:creationId xmlns:a16="http://schemas.microsoft.com/office/drawing/2014/main" id="{25ABCF92-E690-4505-BE68-EC46D00FC3CA}"/>
              </a:ext>
            </a:extLst>
          </p:cNvPr>
          <p:cNvSpPr txBox="1">
            <a:spLocks/>
          </p:cNvSpPr>
          <p:nvPr/>
        </p:nvSpPr>
        <p:spPr>
          <a:xfrm>
            <a:off x="457200" y="1054365"/>
            <a:ext cx="8229600" cy="952500"/>
          </a:xfrm>
          <a:prstGeom prst="rect">
            <a:avLst/>
          </a:prstGeom>
        </p:spPr>
        <p:txBody>
          <a:bodyPr vert="horz" lIns="71323" tIns="35662" rIns="71323" bIns="35662" rtlCol="0" anchor="ctr">
            <a:normAutofit fontScale="77500" lnSpcReduction="20000"/>
          </a:bodyPr>
          <a:lstStyle>
            <a:lvl1pPr algn="ctr" defTabSz="713232" rtl="0" eaLnBrk="1" latinLnBrk="0" hangingPunct="1">
              <a:spcBef>
                <a:spcPct val="0"/>
              </a:spcBef>
              <a:buNone/>
              <a:defRPr sz="34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Về</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nhà</a:t>
            </a:r>
            <a:r>
              <a:rPr lang="en-US" b="1" dirty="0">
                <a:effectLst>
                  <a:outerShdw blurRad="38100" dist="38100" dir="2700000" algn="tl">
                    <a:srgbClr val="000000">
                      <a:alpha val="43137"/>
                    </a:srgbClr>
                  </a:outerShdw>
                </a:effectLst>
              </a:rPr>
              <a:t> chia </a:t>
            </a:r>
            <a:r>
              <a:rPr lang="en-US" b="1" dirty="0" err="1">
                <a:effectLst>
                  <a:outerShdw blurRad="38100" dist="38100" dir="2700000" algn="tl">
                    <a:srgbClr val="000000">
                      <a:alpha val="43137"/>
                    </a:srgbClr>
                  </a:outerShdw>
                </a:effectLst>
              </a:rPr>
              <a:t>sẻ</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với</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bạn</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bè</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và</a:t>
            </a:r>
            <a:r>
              <a:rPr lang="en-US" b="1" dirty="0">
                <a:effectLst>
                  <a:outerShdw blurRad="38100" dist="38100" dir="2700000" algn="tl">
                    <a:srgbClr val="000000">
                      <a:alpha val="43137"/>
                    </a:srgbClr>
                  </a:outerShdw>
                </a:effectLst>
              </a:rPr>
              <a:t> ng</a:t>
            </a:r>
            <a:r>
              <a:rPr lang="vi-VN" b="1" dirty="0">
                <a:effectLst>
                  <a:outerShdw blurRad="38100" dist="38100" dir="2700000" algn="tl">
                    <a:srgbClr val="000000">
                      <a:alpha val="43137"/>
                    </a:srgbClr>
                  </a:outerShdw>
                </a:effectLst>
              </a:rPr>
              <a:t>ư</a:t>
            </a:r>
            <a:r>
              <a:rPr lang="en-US" b="1" dirty="0" err="1">
                <a:effectLst>
                  <a:outerShdw blurRad="38100" dist="38100" dir="2700000" algn="tl">
                    <a:srgbClr val="000000">
                      <a:alpha val="43137"/>
                    </a:srgbClr>
                  </a:outerShdw>
                </a:effectLst>
              </a:rPr>
              <a:t>ời</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thân</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nội</a:t>
            </a:r>
            <a:r>
              <a:rPr lang="en-US" b="1" dirty="0">
                <a:effectLst>
                  <a:outerShdw blurRad="38100" dist="38100" dir="2700000" algn="tl">
                    <a:srgbClr val="000000">
                      <a:alpha val="43137"/>
                    </a:srgbClr>
                  </a:outerShdw>
                </a:effectLst>
              </a:rPr>
              <a:t> dung </a:t>
            </a:r>
            <a:r>
              <a:rPr lang="en-US" b="1" dirty="0" err="1">
                <a:effectLst>
                  <a:outerShdw blurRad="38100" dist="38100" dir="2700000" algn="tl">
                    <a:srgbClr val="000000">
                      <a:alpha val="43137"/>
                    </a:srgbClr>
                  </a:outerShdw>
                </a:effectLst>
              </a:rPr>
              <a:t>bài</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học</a:t>
            </a:r>
            <a:r>
              <a:rPr lang="en-US" b="1" dirty="0">
                <a:effectLst>
                  <a:outerShdw blurRad="38100" dist="38100" dir="2700000" algn="tl">
                    <a:srgbClr val="000000">
                      <a:alpha val="43137"/>
                    </a:srgbClr>
                  </a:outerShdw>
                </a:effectLst>
              </a:rPr>
              <a:t>.</a:t>
            </a:r>
          </a:p>
          <a:p>
            <a:pPr algn="l"/>
            <a:r>
              <a:rPr lang="en-US" b="1" dirty="0" err="1">
                <a:effectLst>
                  <a:outerShdw blurRad="38100" dist="38100" dir="2700000" algn="tl">
                    <a:srgbClr val="000000">
                      <a:alpha val="43137"/>
                    </a:srgbClr>
                  </a:outerShdw>
                </a:effectLst>
              </a:rPr>
              <a:t>Chuẩn</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bị</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tiết</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sau</a:t>
            </a:r>
            <a:r>
              <a:rPr lang="en-US" b="1" dirty="0">
                <a:effectLst>
                  <a:outerShdw blurRad="38100" dist="38100" dir="2700000" algn="tl">
                    <a:srgbClr val="000000">
                      <a:alpha val="43137"/>
                    </a:srgbClr>
                  </a:outerShdw>
                </a:effectLst>
              </a:rPr>
              <a:t> : </a:t>
            </a:r>
            <a:r>
              <a:rPr lang="en-US" b="1" dirty="0" err="1">
                <a:effectLst>
                  <a:outerShdw blurRad="38100" dist="38100" dir="2700000" algn="tl">
                    <a:srgbClr val="000000">
                      <a:alpha val="43137"/>
                    </a:srgbClr>
                  </a:outerShdw>
                </a:effectLst>
              </a:rPr>
              <a:t>Nói</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lời</a:t>
            </a:r>
            <a:r>
              <a:rPr lang="en-US" b="1" dirty="0">
                <a:effectLst>
                  <a:outerShdw blurRad="38100" dist="38100" dir="2700000" algn="tl">
                    <a:srgbClr val="000000">
                      <a:alpha val="43137"/>
                    </a:srgbClr>
                  </a:outerShdw>
                </a:effectLst>
              </a:rPr>
              <a:t> hay, ý </a:t>
            </a:r>
            <a:r>
              <a:rPr lang="en-US" b="1" dirty="0" err="1">
                <a:effectLst>
                  <a:outerShdw blurRad="38100" dist="38100" dir="2700000" algn="tl">
                    <a:srgbClr val="000000">
                      <a:alpha val="43137"/>
                    </a:srgbClr>
                  </a:outerShdw>
                </a:effectLst>
              </a:rPr>
              <a:t>đẹp</a:t>
            </a:r>
            <a:endParaRPr lang="vi-VN"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75286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DB445A9B-7FD3-44EC-BF21-61D889B4A3E6}"/>
              </a:ext>
            </a:extLst>
          </p:cNvPr>
          <p:cNvSpPr txBox="1">
            <a:spLocks noGrp="1" noChangeArrowheads="1"/>
          </p:cNvSpPr>
          <p:nvPr>
            <p:ph type="title"/>
          </p:nvPr>
        </p:nvSpPr>
        <p:spPr bwMode="auto">
          <a:xfrm>
            <a:off x="457200" y="171107"/>
            <a:ext cx="8229600" cy="106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br>
              <a:rPr lang="en-US" altLang="vi-VN" sz="2250" b="1" dirty="0">
                <a:effectLst>
                  <a:outerShdw blurRad="38100" dist="38100" dir="2700000" algn="tl">
                    <a:srgbClr val="000000">
                      <a:alpha val="43137"/>
                    </a:srgbClr>
                  </a:outerShdw>
                </a:effectLst>
                <a:latin typeface="HP001 5 hàng"/>
                <a:ea typeface="HP001 5 hàng"/>
                <a:cs typeface="HP001 5 hàng"/>
              </a:rPr>
            </a:br>
            <a:r>
              <a:rPr lang="en-US" altLang="vi-VN" sz="2250" b="1" dirty="0" err="1">
                <a:effectLst>
                  <a:outerShdw blurRad="38100" dist="38100" dir="2700000" algn="tl">
                    <a:srgbClr val="000000">
                      <a:alpha val="43137"/>
                    </a:srgbClr>
                  </a:outerShdw>
                </a:effectLst>
                <a:latin typeface="HP001 5 hàng"/>
                <a:ea typeface="HP001 5 hàng"/>
                <a:cs typeface="HP001 5 hàng"/>
              </a:rPr>
              <a:t>Hoạt</a:t>
            </a:r>
            <a:r>
              <a:rPr lang="en-US" altLang="vi-VN" sz="2250" b="1" dirty="0">
                <a:effectLst>
                  <a:outerShdw blurRad="38100" dist="38100" dir="2700000" algn="tl">
                    <a:srgbClr val="000000">
                      <a:alpha val="43137"/>
                    </a:srgbClr>
                  </a:outerShdw>
                </a:effectLst>
                <a:latin typeface="HP001 5 hàng"/>
                <a:ea typeface="HP001 5 hàng"/>
                <a:cs typeface="HP001 5 hàng"/>
              </a:rPr>
              <a:t> </a:t>
            </a:r>
            <a:r>
              <a:rPr lang="en-US" altLang="vi-VN" sz="2250" b="1" dirty="0" err="1">
                <a:effectLst>
                  <a:outerShdw blurRad="38100" dist="38100" dir="2700000" algn="tl">
                    <a:srgbClr val="000000">
                      <a:alpha val="43137"/>
                    </a:srgbClr>
                  </a:outerShdw>
                </a:effectLst>
                <a:latin typeface="HP001 5 hàng"/>
                <a:ea typeface="HP001 5 hàng"/>
                <a:cs typeface="HP001 5 hàng"/>
              </a:rPr>
              <a:t>động</a:t>
            </a:r>
            <a:r>
              <a:rPr lang="en-US" altLang="vi-VN" sz="2250" b="1" dirty="0">
                <a:effectLst>
                  <a:outerShdw blurRad="38100" dist="38100" dir="2700000" algn="tl">
                    <a:srgbClr val="000000">
                      <a:alpha val="43137"/>
                    </a:srgbClr>
                  </a:outerShdw>
                </a:effectLst>
                <a:latin typeface="HP001 5 hàng"/>
                <a:ea typeface="HP001 5 hàng"/>
                <a:cs typeface="HP001 5 hàng"/>
              </a:rPr>
              <a:t> </a:t>
            </a:r>
            <a:r>
              <a:rPr lang="en-US" altLang="vi-VN" sz="2250" b="1" dirty="0" err="1">
                <a:effectLst>
                  <a:outerShdw blurRad="38100" dist="38100" dir="2700000" algn="tl">
                    <a:srgbClr val="000000">
                      <a:alpha val="43137"/>
                    </a:srgbClr>
                  </a:outerShdw>
                </a:effectLst>
                <a:latin typeface="HP001 5 hàng"/>
                <a:ea typeface="HP001 5 hàng"/>
                <a:cs typeface="HP001 5 hàng"/>
              </a:rPr>
              <a:t>trải</a:t>
            </a:r>
            <a:r>
              <a:rPr lang="en-US" altLang="vi-VN" sz="2250" b="1" dirty="0">
                <a:effectLst>
                  <a:outerShdw blurRad="38100" dist="38100" dir="2700000" algn="tl">
                    <a:srgbClr val="000000">
                      <a:alpha val="43137"/>
                    </a:srgbClr>
                  </a:outerShdw>
                </a:effectLst>
                <a:latin typeface="HP001 5 hàng"/>
                <a:ea typeface="HP001 5 hàng"/>
                <a:cs typeface="HP001 5 hàng"/>
              </a:rPr>
              <a:t> </a:t>
            </a:r>
            <a:r>
              <a:rPr lang="en-US" altLang="vi-VN" sz="2250" b="1" dirty="0" err="1">
                <a:effectLst>
                  <a:outerShdw blurRad="38100" dist="38100" dir="2700000" algn="tl">
                    <a:srgbClr val="000000">
                      <a:alpha val="43137"/>
                    </a:srgbClr>
                  </a:outerShdw>
                </a:effectLst>
                <a:latin typeface="HP001 5 hàng"/>
                <a:ea typeface="HP001 5 hàng"/>
                <a:cs typeface="HP001 5 hàng"/>
              </a:rPr>
              <a:t>nghiệm</a:t>
            </a:r>
            <a:endParaRPr lang="en-US" altLang="vi-VN" sz="2250" b="1" dirty="0">
              <a:effectLst>
                <a:outerShdw blurRad="38100" dist="38100" dir="2700000" algn="tl">
                  <a:srgbClr val="000000">
                    <a:alpha val="43137"/>
                  </a:srgbClr>
                </a:outerShdw>
              </a:effectLst>
              <a:latin typeface="HP001 5 hàng"/>
              <a:ea typeface="HP001 5 hàng"/>
              <a:cs typeface="HP001 5 hàng"/>
            </a:endParaRPr>
          </a:p>
        </p:txBody>
      </p:sp>
      <p:sp>
        <p:nvSpPr>
          <p:cNvPr id="8" name="Text Box 4">
            <a:extLst>
              <a:ext uri="{FF2B5EF4-FFF2-40B4-BE49-F238E27FC236}">
                <a16:creationId xmlns:a16="http://schemas.microsoft.com/office/drawing/2014/main" id="{94924C90-44C9-44B0-9D70-F558A919AA50}"/>
              </a:ext>
            </a:extLst>
          </p:cNvPr>
          <p:cNvSpPr txBox="1">
            <a:spLocks noChangeArrowheads="1"/>
          </p:cNvSpPr>
          <p:nvPr/>
        </p:nvSpPr>
        <p:spPr bwMode="auto">
          <a:xfrm>
            <a:off x="457200" y="1280312"/>
            <a:ext cx="8229600" cy="66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71323" tIns="35662" rIns="71323" bIns="35662" rtlCol="0" anchor="ctr">
            <a:spAutoFit/>
          </a:bodyPr>
          <a:lstStyle>
            <a:lvl1pPr algn="ctr" defTabSz="713232" rtl="0" eaLnBrk="1" latinLnBrk="0" hangingPunct="1">
              <a:spcBef>
                <a:spcPct val="0"/>
              </a:spcBef>
              <a:buNone/>
              <a:defRPr sz="3400" kern="1200">
                <a:solidFill>
                  <a:schemeClr val="tx1"/>
                </a:solidFill>
                <a:latin typeface="Arial" panose="020B0604020202020204" pitchFamily="34" charset="0"/>
                <a:ea typeface="+mj-ea"/>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en-US" altLang="vi-VN" sz="2800" b="1" dirty="0" err="1">
                <a:solidFill>
                  <a:srgbClr val="FF0000"/>
                </a:solidFill>
                <a:effectLst>
                  <a:outerShdw blurRad="38100" dist="38100" dir="2700000" algn="tl">
                    <a:srgbClr val="000000">
                      <a:alpha val="43137"/>
                    </a:srgbClr>
                  </a:outerShdw>
                </a:effectLst>
                <a:latin typeface="HP001 5 hàng"/>
                <a:ea typeface="HP001 5 hàng"/>
                <a:cs typeface="HP001 5 hàng"/>
              </a:rPr>
              <a:t>Bài</a:t>
            </a:r>
            <a:r>
              <a:rPr lang="en-US" altLang="vi-VN" sz="2800" b="1" dirty="0">
                <a:solidFill>
                  <a:srgbClr val="FF0000"/>
                </a:solidFill>
                <a:effectLst>
                  <a:outerShdw blurRad="38100" dist="38100" dir="2700000" algn="tl">
                    <a:srgbClr val="000000">
                      <a:alpha val="43137"/>
                    </a:srgbClr>
                  </a:outerShdw>
                </a:effectLst>
                <a:latin typeface="HP001 5 hàng"/>
                <a:ea typeface="HP001 5 hàng"/>
                <a:cs typeface="HP001 5 hàng"/>
              </a:rPr>
              <a:t> 6: </a:t>
            </a:r>
            <a:r>
              <a:rPr lang="en-US" altLang="vi-VN" sz="2800" b="1" dirty="0" err="1">
                <a:solidFill>
                  <a:srgbClr val="FF0000"/>
                </a:solidFill>
                <a:effectLst>
                  <a:outerShdw blurRad="38100" dist="38100" dir="2700000" algn="tl">
                    <a:srgbClr val="000000">
                      <a:alpha val="43137"/>
                    </a:srgbClr>
                  </a:outerShdw>
                </a:effectLst>
                <a:latin typeface="HP001 5 hàng"/>
                <a:ea typeface="HP001 5 hàng"/>
                <a:cs typeface="HP001 5 hàng"/>
              </a:rPr>
              <a:t>Em</a:t>
            </a:r>
            <a:r>
              <a:rPr lang="en-US" altLang="vi-VN" sz="2800" b="1" dirty="0">
                <a:solidFill>
                  <a:srgbClr val="FF0000"/>
                </a:solidFill>
                <a:effectLst>
                  <a:outerShdw blurRad="38100" dist="38100" dir="2700000" algn="tl">
                    <a:srgbClr val="000000">
                      <a:alpha val="43137"/>
                    </a:srgbClr>
                  </a:outerShdw>
                </a:effectLst>
                <a:latin typeface="HP001 5 hàng"/>
                <a:ea typeface="HP001 5 hàng"/>
                <a:cs typeface="HP001 5 hàng"/>
              </a:rPr>
              <a:t> </a:t>
            </a:r>
            <a:r>
              <a:rPr lang="en-US" altLang="vi-VN" sz="2800" b="1" dirty="0" err="1">
                <a:solidFill>
                  <a:srgbClr val="FF0000"/>
                </a:solidFill>
                <a:effectLst>
                  <a:outerShdw blurRad="38100" dist="38100" dir="2700000" algn="tl">
                    <a:srgbClr val="000000">
                      <a:alpha val="43137"/>
                    </a:srgbClr>
                  </a:outerShdw>
                </a:effectLst>
                <a:latin typeface="HP001 5 hàng"/>
                <a:ea typeface="HP001 5 hàng"/>
                <a:cs typeface="HP001 5 hàng"/>
              </a:rPr>
              <a:t>là</a:t>
            </a:r>
            <a:r>
              <a:rPr lang="en-US" altLang="vi-VN" sz="2800" b="1" dirty="0">
                <a:solidFill>
                  <a:srgbClr val="FF0000"/>
                </a:solidFill>
                <a:effectLst>
                  <a:outerShdw blurRad="38100" dist="38100" dir="2700000" algn="tl">
                    <a:srgbClr val="000000">
                      <a:alpha val="43137"/>
                    </a:srgbClr>
                  </a:outerShdw>
                </a:effectLst>
                <a:latin typeface="HP001 5 hàng"/>
                <a:ea typeface="HP001 5 hàng"/>
                <a:cs typeface="HP001 5 hàng"/>
              </a:rPr>
              <a:t> ng</a:t>
            </a:r>
            <a:r>
              <a:rPr lang="vi-VN" altLang="vi-VN" sz="2800" b="1" dirty="0">
                <a:solidFill>
                  <a:srgbClr val="FF0000"/>
                </a:solidFill>
                <a:effectLst>
                  <a:outerShdw blurRad="38100" dist="38100" dir="2700000" algn="tl">
                    <a:srgbClr val="000000">
                      <a:alpha val="43137"/>
                    </a:srgbClr>
                  </a:outerShdw>
                </a:effectLst>
                <a:latin typeface="HP001 5 hàng"/>
                <a:ea typeface="HP001 5 hàng"/>
                <a:cs typeface="HP001 5 hàng"/>
              </a:rPr>
              <a:t>ư</a:t>
            </a:r>
            <a:r>
              <a:rPr lang="en-US" altLang="vi-VN" sz="2800" b="1" dirty="0" err="1">
                <a:solidFill>
                  <a:srgbClr val="FF0000"/>
                </a:solidFill>
                <a:effectLst>
                  <a:outerShdw blurRad="38100" dist="38100" dir="2700000" algn="tl">
                    <a:srgbClr val="000000">
                      <a:alpha val="43137"/>
                    </a:srgbClr>
                  </a:outerShdw>
                </a:effectLst>
                <a:latin typeface="HP001 5 hàng"/>
                <a:ea typeface="HP001 5 hàng"/>
                <a:cs typeface="HP001 5 hàng"/>
              </a:rPr>
              <a:t>ời</a:t>
            </a:r>
            <a:r>
              <a:rPr lang="en-US" altLang="vi-VN" sz="2800" b="1" dirty="0">
                <a:solidFill>
                  <a:srgbClr val="FF0000"/>
                </a:solidFill>
                <a:effectLst>
                  <a:outerShdw blurRad="38100" dist="38100" dir="2700000" algn="tl">
                    <a:srgbClr val="000000">
                      <a:alpha val="43137"/>
                    </a:srgbClr>
                  </a:outerShdw>
                </a:effectLst>
                <a:latin typeface="HP001 5 hàng"/>
                <a:ea typeface="HP001 5 hàng"/>
                <a:cs typeface="HP001 5 hàng"/>
              </a:rPr>
              <a:t> </a:t>
            </a:r>
            <a:r>
              <a:rPr lang="en-US" altLang="vi-VN" sz="2800" b="1" dirty="0" err="1">
                <a:solidFill>
                  <a:srgbClr val="FF0000"/>
                </a:solidFill>
                <a:effectLst>
                  <a:outerShdw blurRad="38100" dist="38100" dir="2700000" algn="tl">
                    <a:srgbClr val="000000">
                      <a:alpha val="43137"/>
                    </a:srgbClr>
                  </a:outerShdw>
                </a:effectLst>
                <a:latin typeface="HP001 5 hàng"/>
                <a:ea typeface="HP001 5 hàng"/>
                <a:cs typeface="HP001 5 hàng"/>
              </a:rPr>
              <a:t>lịch</a:t>
            </a:r>
            <a:r>
              <a:rPr lang="en-US" altLang="vi-VN" sz="2800" b="1" dirty="0">
                <a:solidFill>
                  <a:srgbClr val="FF0000"/>
                </a:solidFill>
                <a:effectLst>
                  <a:outerShdw blurRad="38100" dist="38100" dir="2700000" algn="tl">
                    <a:srgbClr val="000000">
                      <a:alpha val="43137"/>
                    </a:srgbClr>
                  </a:outerShdw>
                </a:effectLst>
                <a:latin typeface="HP001 5 hàng"/>
                <a:ea typeface="HP001 5 hàng"/>
                <a:cs typeface="HP001 5 hàng"/>
              </a:rPr>
              <a:t> </a:t>
            </a:r>
            <a:r>
              <a:rPr lang="en-US" altLang="vi-VN" sz="2800" b="1" dirty="0" err="1">
                <a:solidFill>
                  <a:srgbClr val="FF0000"/>
                </a:solidFill>
                <a:effectLst>
                  <a:outerShdw blurRad="38100" dist="38100" dir="2700000" algn="tl">
                    <a:srgbClr val="000000">
                      <a:alpha val="43137"/>
                    </a:srgbClr>
                  </a:outerShdw>
                </a:effectLst>
                <a:latin typeface="HP001 5 hàng"/>
                <a:ea typeface="HP001 5 hàng"/>
                <a:cs typeface="HP001 5 hàng"/>
              </a:rPr>
              <a:t>sự</a:t>
            </a:r>
            <a:r>
              <a:rPr lang="en-US" altLang="vi-VN" sz="2800" b="1" dirty="0">
                <a:solidFill>
                  <a:srgbClr val="FF0000"/>
                </a:solidFill>
                <a:effectLst>
                  <a:outerShdw blurRad="38100" dist="38100" dir="2700000" algn="tl">
                    <a:srgbClr val="000000">
                      <a:alpha val="43137"/>
                    </a:srgbClr>
                  </a:outerShdw>
                </a:effectLst>
                <a:latin typeface="HP001 5 hàng"/>
                <a:ea typeface="HP001 5 hàng"/>
                <a:cs typeface="HP001 5 hàng"/>
              </a:rPr>
              <a:t> </a:t>
            </a:r>
          </a:p>
        </p:txBody>
      </p:sp>
    </p:spTree>
    <p:extLst>
      <p:ext uri="{BB962C8B-B14F-4D97-AF65-F5344CB8AC3E}">
        <p14:creationId xmlns:p14="http://schemas.microsoft.com/office/powerpoint/2010/main" val="5685501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85919" y="123486"/>
            <a:ext cx="4461568" cy="441352"/>
          </a:xfrm>
          <a:prstGeom prst="rect">
            <a:avLst/>
          </a:prstGeom>
        </p:spPr>
        <p:txBody>
          <a:bodyPr wrap="none" lIns="71323" tIns="35662" rIns="71323" bIns="35662">
            <a:spAutoFit/>
          </a:bodyPr>
          <a:lstStyle/>
          <a:p>
            <a:pPr algn="ctr"/>
            <a:r>
              <a:rPr lang="vi-VN" sz="2400" b="1" dirty="0">
                <a:solidFill>
                  <a:srgbClr val="FF0000"/>
                </a:solidFill>
                <a:cs typeface="Arial" pitchFamily="34" charset="0"/>
              </a:rPr>
              <a:t>Trò chơi "Làm người lịch sự"</a:t>
            </a:r>
          </a:p>
        </p:txBody>
      </p:sp>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984886"/>
            <a:ext cx="9146430" cy="4952995"/>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3" name="TextBox 2"/>
          <p:cNvSpPr txBox="1"/>
          <p:nvPr/>
        </p:nvSpPr>
        <p:spPr>
          <a:xfrm>
            <a:off x="130629" y="128599"/>
            <a:ext cx="2917371" cy="461665"/>
          </a:xfrm>
          <a:prstGeom prst="rect">
            <a:avLst/>
          </a:prstGeom>
          <a:noFill/>
        </p:spPr>
        <p:txBody>
          <a:bodyPr wrap="square" rtlCol="0">
            <a:spAutoFit/>
          </a:bodyPr>
          <a:lstStyle/>
          <a:p>
            <a:r>
              <a:rPr lang="en-US" sz="2400" b="1" dirty="0">
                <a:solidFill>
                  <a:srgbClr val="0000CC"/>
                </a:solidFill>
                <a:latin typeface=".VnAvant" pitchFamily="34" charset="0"/>
              </a:rPr>
              <a:t>Ho¹t ®</a:t>
            </a:r>
            <a:r>
              <a:rPr lang="en-US" sz="2400" b="1" dirty="0" err="1">
                <a:solidFill>
                  <a:srgbClr val="0000CC"/>
                </a:solidFill>
                <a:latin typeface=".VnAvant" pitchFamily="34" charset="0"/>
              </a:rPr>
              <a:t>éng</a:t>
            </a:r>
            <a:r>
              <a:rPr lang="en-US" sz="2400" b="1" dirty="0">
                <a:solidFill>
                  <a:srgbClr val="0000CC"/>
                </a:solidFill>
                <a:latin typeface=".VnAvant" pitchFamily="34" charset="0"/>
              </a:rPr>
              <a:t> 1:</a:t>
            </a:r>
          </a:p>
        </p:txBody>
      </p:sp>
      <p:sp>
        <p:nvSpPr>
          <p:cNvPr id="4" name="Rectangle 3"/>
          <p:cNvSpPr/>
          <p:nvPr/>
        </p:nvSpPr>
        <p:spPr>
          <a:xfrm>
            <a:off x="388258" y="1054317"/>
            <a:ext cx="8193314" cy="1200329"/>
          </a:xfrm>
          <a:prstGeom prst="rect">
            <a:avLst/>
          </a:prstGeom>
        </p:spPr>
        <p:txBody>
          <a:bodyPr wrap="square">
            <a:spAutoFit/>
          </a:bodyPr>
          <a:lstStyle/>
          <a:p>
            <a:pPr algn="just"/>
            <a:r>
              <a:rPr lang="vi-VN" sz="2400" dirty="0">
                <a:solidFill>
                  <a:srgbClr val="006600"/>
                </a:solidFill>
              </a:rPr>
              <a:t>Luật chơi:</a:t>
            </a:r>
          </a:p>
          <a:p>
            <a:pPr algn="just"/>
            <a:r>
              <a:rPr lang="vi-VN" sz="2400" dirty="0">
                <a:solidFill>
                  <a:srgbClr val="0000CC"/>
                </a:solidFill>
              </a:rPr>
              <a:t>Nếu trong lời nói có từ “Mời” ở trước thì em làm, nếu không có từ “Mời” thì em không làm theo.</a:t>
            </a:r>
            <a:endParaRPr lang="en-US" sz="2400" dirty="0">
              <a:solidFill>
                <a:srgbClr val="0000CC"/>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613" y="2343569"/>
            <a:ext cx="6502887" cy="3396856"/>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420673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0" y="116114"/>
            <a:ext cx="9144000"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8" name="Rectangle 7"/>
          <p:cNvSpPr/>
          <p:nvPr/>
        </p:nvSpPr>
        <p:spPr>
          <a:xfrm>
            <a:off x="757149" y="116114"/>
            <a:ext cx="8384421" cy="584775"/>
          </a:xfrm>
          <a:prstGeom prst="rect">
            <a:avLst/>
          </a:prstGeom>
        </p:spPr>
        <p:txBody>
          <a:bodyPr wrap="square">
            <a:spAutoFit/>
          </a:bodyPr>
          <a:lstStyle/>
          <a:p>
            <a:pPr algn="just"/>
            <a:r>
              <a:rPr lang="vi-VN" sz="3200" dirty="0">
                <a:solidFill>
                  <a:srgbClr val="FF0000"/>
                </a:solidFill>
                <a:latin typeface="Arial" pitchFamily="34" charset="0"/>
                <a:cs typeface="Arial" pitchFamily="34" charset="0"/>
              </a:rPr>
              <a:t>Em học được gì thông qua trò chơi này?</a:t>
            </a:r>
          </a:p>
        </p:txBody>
      </p:sp>
      <p:sp>
        <p:nvSpPr>
          <p:cNvPr id="6" name="Line 12"/>
          <p:cNvSpPr>
            <a:spLocks noChangeShapeType="1"/>
          </p:cNvSpPr>
          <p:nvPr/>
        </p:nvSpPr>
        <p:spPr bwMode="auto">
          <a:xfrm>
            <a:off x="0" y="709388"/>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Rounded Rectangle 2"/>
          <p:cNvSpPr/>
          <p:nvPr/>
        </p:nvSpPr>
        <p:spPr>
          <a:xfrm>
            <a:off x="1095828" y="1230665"/>
            <a:ext cx="6952343" cy="319495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dirty="0">
                <a:solidFill>
                  <a:srgbClr val="FFFF00"/>
                </a:solidFill>
              </a:rPr>
              <a:t>Trong cuộc sống hằng ngày, lời nói rất quan trọng. Khi chúng ta nói lời hay, lịch sự thì người khác sẽ muốn nghe và làm theo.</a:t>
            </a:r>
          </a:p>
        </p:txBody>
      </p:sp>
    </p:spTree>
    <p:extLst>
      <p:ext uri="{BB962C8B-B14F-4D97-AF65-F5344CB8AC3E}">
        <p14:creationId xmlns:p14="http://schemas.microsoft.com/office/powerpoint/2010/main" val="3453506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872" y="550441"/>
            <a:ext cx="8882740" cy="830997"/>
          </a:xfrm>
          <a:prstGeom prst="rect">
            <a:avLst/>
          </a:prstGeom>
        </p:spPr>
        <p:txBody>
          <a:bodyPr wrap="square">
            <a:spAutoFit/>
          </a:bodyPr>
          <a:lstStyle/>
          <a:p>
            <a:pPr algn="just"/>
            <a:r>
              <a:rPr lang="vi-VN" sz="2400" b="1" dirty="0">
                <a:solidFill>
                  <a:srgbClr val="006600"/>
                </a:solidFill>
              </a:rPr>
              <a:t>Quan sát tranh và liên hệ với những lời nói, hành động em đã làm để thể hiện phép lịch sự.</a:t>
            </a:r>
          </a:p>
        </p:txBody>
      </p:sp>
      <p:sp>
        <p:nvSpPr>
          <p:cNvPr id="12" name="TextBox 11"/>
          <p:cNvSpPr txBox="1"/>
          <p:nvPr/>
        </p:nvSpPr>
        <p:spPr>
          <a:xfrm>
            <a:off x="452971" y="159656"/>
            <a:ext cx="2206171" cy="461665"/>
          </a:xfrm>
          <a:prstGeom prst="rect">
            <a:avLst/>
          </a:prstGeom>
          <a:noFill/>
        </p:spPr>
        <p:txBody>
          <a:bodyPr wrap="square" rtlCol="0">
            <a:spAutoFit/>
          </a:bodyPr>
          <a:lstStyle/>
          <a:p>
            <a:pPr algn="ctr"/>
            <a:r>
              <a:rPr lang="en-US" sz="2400" b="1" dirty="0">
                <a:solidFill>
                  <a:srgbClr val="FF0000"/>
                </a:solidFill>
                <a:latin typeface=".VnAvant" pitchFamily="34" charset="0"/>
              </a:rPr>
              <a:t>Ho¹t ®</a:t>
            </a:r>
            <a:r>
              <a:rPr lang="en-US" sz="2400" b="1" dirty="0" err="1">
                <a:solidFill>
                  <a:srgbClr val="FF0000"/>
                </a:solidFill>
                <a:latin typeface=".VnAvant" pitchFamily="34" charset="0"/>
              </a:rPr>
              <a:t>éng</a:t>
            </a:r>
            <a:r>
              <a:rPr lang="en-US" sz="2400" b="1" dirty="0">
                <a:solidFill>
                  <a:srgbClr val="FF0000"/>
                </a:solidFill>
                <a:latin typeface=".VnAvant" pitchFamily="34" charset="0"/>
              </a:rPr>
              <a:t> 2:</a:t>
            </a:r>
          </a:p>
        </p:txBody>
      </p:sp>
      <p:sp>
        <p:nvSpPr>
          <p:cNvPr id="13" name="TextBox 12">
            <a:extLst>
              <a:ext uri="{FF2B5EF4-FFF2-40B4-BE49-F238E27FC236}">
                <a16:creationId xmlns:a16="http://schemas.microsoft.com/office/drawing/2014/main" id="{A573CF71-A32B-43B6-85C3-6F90A395705C}"/>
              </a:ext>
            </a:extLst>
          </p:cNvPr>
          <p:cNvSpPr txBox="1"/>
          <p:nvPr/>
        </p:nvSpPr>
        <p:spPr>
          <a:xfrm>
            <a:off x="160872" y="1515990"/>
            <a:ext cx="7967129" cy="1569660"/>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Thảo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luận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đôi</a:t>
            </a:r>
            <a:endParaRPr lang="en-US" sz="2400" b="1" dirty="0">
              <a:solidFill>
                <a:srgbClr val="FF0000"/>
              </a:solidFill>
              <a:latin typeface="Times New Roman" panose="02020603050405020304" pitchFamily="18" charset="0"/>
              <a:cs typeface="Times New Roman" panose="02020603050405020304" pitchFamily="18" charset="0"/>
            </a:endParaRPr>
          </a:p>
          <a:p>
            <a:pPr marL="342900" indent="-342900">
              <a:buFontTx/>
              <a:buChar char="-"/>
            </a:pP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nội</a:t>
            </a:r>
            <a:r>
              <a:rPr lang="en-US" sz="2400" b="1" dirty="0">
                <a:solidFill>
                  <a:srgbClr val="FF0000"/>
                </a:solidFill>
                <a:latin typeface="Times New Roman" panose="02020603050405020304" pitchFamily="18" charset="0"/>
                <a:cs typeface="Times New Roman" panose="02020603050405020304" pitchFamily="18" charset="0"/>
              </a:rPr>
              <a:t> dung </a:t>
            </a:r>
            <a:r>
              <a:rPr lang="en-US" sz="2400" b="1" dirty="0" err="1">
                <a:solidFill>
                  <a:srgbClr val="FF0000"/>
                </a:solidFill>
                <a:latin typeface="Times New Roman" panose="02020603050405020304" pitchFamily="18" charset="0"/>
                <a:cs typeface="Times New Roman" panose="02020603050405020304" pitchFamily="18" charset="0"/>
              </a:rPr>
              <a:t>từng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tranh</a:t>
            </a:r>
            <a:r>
              <a:rPr lang="en-US" sz="2400" b="1" dirty="0">
                <a:solidFill>
                  <a:srgbClr val="FF0000"/>
                </a:solidFill>
                <a:latin typeface="Times New Roman" panose="02020603050405020304" pitchFamily="18" charset="0"/>
                <a:cs typeface="Times New Roman" panose="02020603050405020304" pitchFamily="18" charset="0"/>
              </a:rPr>
              <a:t>.</a:t>
            </a:r>
          </a:p>
          <a:p>
            <a:pPr marL="342900" indent="-342900">
              <a:buFontTx/>
              <a:buChar char="-"/>
            </a:pP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4263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0" y="0"/>
            <a:ext cx="9144000" cy="5715000"/>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4" name="Rectangle 3"/>
          <p:cNvSpPr/>
          <p:nvPr/>
        </p:nvSpPr>
        <p:spPr>
          <a:xfrm>
            <a:off x="160872" y="474241"/>
            <a:ext cx="8882740" cy="830997"/>
          </a:xfrm>
          <a:prstGeom prst="rect">
            <a:avLst/>
          </a:prstGeom>
        </p:spPr>
        <p:txBody>
          <a:bodyPr wrap="square">
            <a:spAutoFit/>
          </a:bodyPr>
          <a:lstStyle/>
          <a:p>
            <a:pPr algn="just"/>
            <a:r>
              <a:rPr lang="vi-VN" sz="2400" b="1" dirty="0">
                <a:solidFill>
                  <a:srgbClr val="006600"/>
                </a:solidFill>
              </a:rPr>
              <a:t>Quan sát tranh và liên hệ với những lời nói, hành động em đã làm để thể hiện phép lịch sự.</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99" y="3526967"/>
            <a:ext cx="3822699" cy="1933973"/>
          </a:xfrm>
          <a:prstGeom prst="rect">
            <a:avLst/>
          </a:prstGeom>
          <a:effectLst>
            <a:glow rad="139700">
              <a:schemeClr val="accent6">
                <a:satMod val="175000"/>
                <a:alpha val="40000"/>
              </a:schemeClr>
            </a:glo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072" y="3526967"/>
            <a:ext cx="4054927" cy="1933147"/>
          </a:xfrm>
          <a:prstGeom prst="rect">
            <a:avLst/>
          </a:prstGeom>
          <a:effectLst>
            <a:glow rad="139700">
              <a:schemeClr val="accent6">
                <a:satMod val="175000"/>
                <a:alpha val="40000"/>
              </a:schemeClr>
            </a:glo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 y="1341263"/>
            <a:ext cx="3822700" cy="1933148"/>
          </a:xfrm>
          <a:prstGeom prst="rect">
            <a:avLst/>
          </a:prstGeom>
          <a:effectLst>
            <a:glow rad="139700">
              <a:schemeClr val="accent6">
                <a:satMod val="175000"/>
                <a:alpha val="40000"/>
              </a:schemeClr>
            </a:glow>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5072" y="1341263"/>
            <a:ext cx="3940628" cy="1933147"/>
          </a:xfrm>
          <a:prstGeom prst="rect">
            <a:avLst/>
          </a:prstGeom>
          <a:effectLst>
            <a:glow rad="139700">
              <a:schemeClr val="accent6">
                <a:satMod val="175000"/>
                <a:alpha val="40000"/>
              </a:schemeClr>
            </a:glow>
          </a:effectLst>
        </p:spPr>
      </p:pic>
      <p:sp>
        <p:nvSpPr>
          <p:cNvPr id="12" name="TextBox 11"/>
          <p:cNvSpPr txBox="1"/>
          <p:nvPr/>
        </p:nvSpPr>
        <p:spPr>
          <a:xfrm>
            <a:off x="452971" y="159656"/>
            <a:ext cx="2206171" cy="461665"/>
          </a:xfrm>
          <a:prstGeom prst="rect">
            <a:avLst/>
          </a:prstGeom>
          <a:noFill/>
        </p:spPr>
        <p:txBody>
          <a:bodyPr wrap="square" rtlCol="0">
            <a:spAutoFit/>
          </a:bodyPr>
          <a:lstStyle/>
          <a:p>
            <a:pPr algn="ctr"/>
            <a:r>
              <a:rPr lang="en-US" sz="2400" b="1" dirty="0">
                <a:solidFill>
                  <a:srgbClr val="FF0000"/>
                </a:solidFill>
                <a:latin typeface=".VnAvant" pitchFamily="34" charset="0"/>
              </a:rPr>
              <a:t>Ho¹t ®</a:t>
            </a:r>
            <a:r>
              <a:rPr lang="en-US" sz="2400" b="1" dirty="0" err="1">
                <a:solidFill>
                  <a:srgbClr val="FF0000"/>
                </a:solidFill>
                <a:latin typeface=".VnAvant" pitchFamily="34" charset="0"/>
              </a:rPr>
              <a:t>éng</a:t>
            </a:r>
            <a:r>
              <a:rPr lang="en-US" sz="2400" b="1" dirty="0">
                <a:solidFill>
                  <a:srgbClr val="FF0000"/>
                </a:solidFill>
                <a:latin typeface=".VnAvant" pitchFamily="34" charset="0"/>
              </a:rPr>
              <a:t> 2:</a:t>
            </a:r>
          </a:p>
        </p:txBody>
      </p:sp>
    </p:spTree>
    <p:extLst>
      <p:ext uri="{BB962C8B-B14F-4D97-AF65-F5344CB8AC3E}">
        <p14:creationId xmlns:p14="http://schemas.microsoft.com/office/powerpoint/2010/main" val="3970136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E13B1EB-40F8-4C1A-BAFE-F1ECF1677D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0400" y="1419605"/>
            <a:ext cx="7480300" cy="3584195"/>
          </a:xfrm>
          <a:prstGeom prst="rect">
            <a:avLst/>
          </a:prstGeom>
          <a:effectLst>
            <a:glow rad="139700">
              <a:schemeClr val="accent6">
                <a:satMod val="175000"/>
                <a:alpha val="40000"/>
              </a:schemeClr>
            </a:glow>
          </a:effectLst>
        </p:spPr>
      </p:pic>
      <p:sp>
        <p:nvSpPr>
          <p:cNvPr id="5" name="Title 4">
            <a:extLst>
              <a:ext uri="{FF2B5EF4-FFF2-40B4-BE49-F238E27FC236}">
                <a16:creationId xmlns:a16="http://schemas.microsoft.com/office/drawing/2014/main" id="{2E876821-630A-4B79-9112-6CCC5B9DF650}"/>
              </a:ext>
            </a:extLst>
          </p:cNvPr>
          <p:cNvSpPr>
            <a:spLocks noGrp="1"/>
          </p:cNvSpPr>
          <p:nvPr>
            <p:ph type="title"/>
          </p:nvPr>
        </p:nvSpPr>
        <p:spPr>
          <a:xfrm>
            <a:off x="457200" y="134408"/>
            <a:ext cx="8229600" cy="810684"/>
          </a:xfrm>
          <a:prstGeom prst="rect">
            <a:avLst/>
          </a:prstGeom>
        </p:spPr>
        <p:txBody>
          <a:bodyPr wrap="square">
            <a:spAutoFit/>
          </a:bodyPr>
          <a:lstStyle/>
          <a:p>
            <a:pPr algn="just"/>
            <a:r>
              <a:rPr lang="en-US" sz="2400" b="1" dirty="0">
                <a:solidFill>
                  <a:srgbClr val="FF0000"/>
                </a:solidFill>
              </a:rPr>
              <a:t>HĐ 2:</a:t>
            </a:r>
            <a:r>
              <a:rPr lang="en-US" sz="2400" b="1" dirty="0">
                <a:solidFill>
                  <a:srgbClr val="006600"/>
                </a:solidFill>
              </a:rPr>
              <a:t> </a:t>
            </a:r>
            <a:r>
              <a:rPr lang="vi-VN" sz="2400" b="1" dirty="0">
                <a:solidFill>
                  <a:srgbClr val="006600"/>
                </a:solidFill>
              </a:rPr>
              <a:t>Quan sát tranh và liên hệ với những lời nói, hành động em đã làm để thể hiện phép lịch sự.</a:t>
            </a:r>
          </a:p>
        </p:txBody>
      </p:sp>
    </p:spTree>
    <p:extLst>
      <p:ext uri="{BB962C8B-B14F-4D97-AF65-F5344CB8AC3E}">
        <p14:creationId xmlns:p14="http://schemas.microsoft.com/office/powerpoint/2010/main" val="4239011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758B570-7C7B-454D-B12A-CD32336929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9000" y="1231900"/>
            <a:ext cx="7480300" cy="4254235"/>
          </a:xfrm>
          <a:prstGeom prst="rect">
            <a:avLst/>
          </a:prstGeom>
          <a:effectLst>
            <a:glow rad="139700">
              <a:schemeClr val="accent6">
                <a:satMod val="175000"/>
                <a:alpha val="40000"/>
              </a:schemeClr>
            </a:glow>
          </a:effectLst>
        </p:spPr>
      </p:pic>
      <p:sp>
        <p:nvSpPr>
          <p:cNvPr id="5" name="Title 4">
            <a:extLst>
              <a:ext uri="{FF2B5EF4-FFF2-40B4-BE49-F238E27FC236}">
                <a16:creationId xmlns:a16="http://schemas.microsoft.com/office/drawing/2014/main" id="{6F6BE746-664E-4A00-B647-B7E535EFFFE0}"/>
              </a:ext>
            </a:extLst>
          </p:cNvPr>
          <p:cNvSpPr>
            <a:spLocks noGrp="1"/>
          </p:cNvSpPr>
          <p:nvPr>
            <p:ph type="title"/>
          </p:nvPr>
        </p:nvSpPr>
        <p:spPr>
          <a:xfrm>
            <a:off x="457200" y="210608"/>
            <a:ext cx="8229600" cy="810684"/>
          </a:xfrm>
          <a:prstGeom prst="rect">
            <a:avLst/>
          </a:prstGeom>
        </p:spPr>
        <p:txBody>
          <a:bodyPr wrap="square">
            <a:spAutoFit/>
          </a:bodyPr>
          <a:lstStyle/>
          <a:p>
            <a:pPr algn="just"/>
            <a:r>
              <a:rPr lang="en-US" sz="2400" b="1" dirty="0">
                <a:solidFill>
                  <a:srgbClr val="FF0000"/>
                </a:solidFill>
              </a:rPr>
              <a:t>HĐ 2: </a:t>
            </a:r>
            <a:r>
              <a:rPr lang="vi-VN" sz="2400" b="1" dirty="0">
                <a:solidFill>
                  <a:srgbClr val="006600"/>
                </a:solidFill>
              </a:rPr>
              <a:t>Quan sát tranh và liên hệ với những lời nói, hành động em đã làm để thể hiện phép lịch sự.</a:t>
            </a:r>
          </a:p>
        </p:txBody>
      </p:sp>
    </p:spTree>
    <p:extLst>
      <p:ext uri="{BB962C8B-B14F-4D97-AF65-F5344CB8AC3E}">
        <p14:creationId xmlns:p14="http://schemas.microsoft.com/office/powerpoint/2010/main" val="23862867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1782</TotalTime>
  <Words>735</Words>
  <Application>Microsoft Office PowerPoint</Application>
  <PresentationFormat>On-screen Show (16:10)</PresentationFormat>
  <Paragraphs>49</Paragraphs>
  <Slides>20</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Times New Roman</vt:lpstr>
      <vt:lpstr>Calibri</vt:lpstr>
      <vt:lpstr>Arial</vt:lpstr>
      <vt:lpstr>HP001 5 hàng</vt:lpstr>
      <vt:lpstr>FlowerDeco</vt:lpstr>
      <vt:lpstr>.VnAvant</vt:lpstr>
      <vt:lpstr>Office Theme</vt:lpstr>
      <vt:lpstr>PowerPoint Presentation</vt:lpstr>
      <vt:lpstr>PowerPoint Presentation</vt:lpstr>
      <vt:lpstr> Hoạt động trải nghiệm</vt:lpstr>
      <vt:lpstr>PowerPoint Presentation</vt:lpstr>
      <vt:lpstr>PowerPoint Presentation</vt:lpstr>
      <vt:lpstr>PowerPoint Presentation</vt:lpstr>
      <vt:lpstr>PowerPoint Presentation</vt:lpstr>
      <vt:lpstr>HĐ 2: Quan sát tranh và liên hệ với những lời nói, hành động em đã làm để thể hiện phép lịch sự.</vt:lpstr>
      <vt:lpstr>HĐ 2: Quan sát tranh và liên hệ với những lời nói, hành động em đã làm để thể hiện phép lịch sự.</vt:lpstr>
      <vt:lpstr>HĐ 2: Quan sát tranh và liên hệ với những lời nói, hành động em đã làm để thể hiện phép lịch sự.</vt:lpstr>
      <vt:lpstr>HĐ 2: Quan sát tranh và liên hệ với những lời nói, hành động em đã làm để thể hiện phép lịch sự.</vt:lpstr>
      <vt:lpstr>PowerPoint Presentation</vt:lpstr>
      <vt:lpstr>PowerPoint Presentation</vt:lpstr>
      <vt:lpstr>PowerPoint Presentation</vt:lpstr>
      <vt:lpstr>PowerPoint Presentation</vt:lpstr>
      <vt:lpstr>PowerPoint Presentation</vt:lpstr>
      <vt:lpstr>Các nhóm trình bày</vt:lpstr>
      <vt:lpstr>PowerPoint Presentation</vt:lpstr>
      <vt:lpstr>PowerPoint Presentation</vt:lpstr>
      <vt:lpstr>Củng cố- dặn dò: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Fpt</cp:lastModifiedBy>
  <cp:revision>241</cp:revision>
  <dcterms:created xsi:type="dcterms:W3CDTF">2020-02-10T09:35:50Z</dcterms:created>
  <dcterms:modified xsi:type="dcterms:W3CDTF">2025-11-05T01:00:15Z</dcterms:modified>
</cp:coreProperties>
</file>