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5" r:id="rId3"/>
    <p:sldId id="258" r:id="rId4"/>
    <p:sldId id="286" r:id="rId5"/>
    <p:sldId id="287" r:id="rId6"/>
    <p:sldId id="277" r:id="rId7"/>
    <p:sldId id="278" r:id="rId8"/>
    <p:sldId id="280" r:id="rId9"/>
    <p:sldId id="281" r:id="rId10"/>
    <p:sldId id="282" r:id="rId11"/>
    <p:sldId id="283" r:id="rId12"/>
    <p:sldId id="284" r:id="rId13"/>
    <p:sldId id="274" r:id="rId14"/>
    <p:sldId id="269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64" autoAdjust="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13A41-2327-4B88-A3AC-63C3970B30C6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32FA-5E1D-46D8-8A9D-A3F723BBC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9AF25-7AA6-48B6-BC53-E5AA37B75629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57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9AF25-7AA6-48B6-BC53-E5AA37B75629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65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9AF25-7AA6-48B6-BC53-E5AA37B75629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80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8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6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6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6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917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1527-7C73-4223-8FCC-5D43D17EE202}" type="datetimeFigureOut">
              <a:rPr lang="en-US" smtClean="0"/>
              <a:pPr/>
              <a:t>06/11/2025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95201-6B66-45E4-B84D-D72FDEB0C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33426E-429B-4668-BEE0-64A33D226BB4}"/>
              </a:ext>
            </a:extLst>
          </p:cNvPr>
          <p:cNvSpPr txBox="1"/>
          <p:nvPr/>
        </p:nvSpPr>
        <p:spPr>
          <a:xfrm>
            <a:off x="269157" y="1625008"/>
            <a:ext cx="8605684" cy="200383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12500"/>
                <a:gd name="adj2" fmla="val 257"/>
              </a:avLst>
            </a:prstTxWarp>
            <a:spAutoFit/>
          </a:bodyPr>
          <a:lstStyle/>
          <a:p>
            <a:pPr algn="ctr"/>
            <a:r>
              <a:rPr lang="en-US" sz="27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</a:t>
            </a:r>
          </a:p>
          <a:p>
            <a:pPr algn="ctr"/>
            <a:r>
              <a:rPr lang="en-US" sz="27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1</a:t>
            </a:r>
          </a:p>
        </p:txBody>
      </p:sp>
    </p:spTree>
    <p:extLst>
      <p:ext uri="{BB962C8B-B14F-4D97-AF65-F5344CB8AC3E}">
        <p14:creationId xmlns:p14="http://schemas.microsoft.com/office/powerpoint/2010/main" val="20081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1219200" y="895350"/>
            <a:ext cx="7924800" cy="4981575"/>
          </a:xfrm>
          <a:prstGeom prst="cloudCallout">
            <a:avLst>
              <a:gd name="adj1" fmla="val -79037"/>
              <a:gd name="adj2" fmla="val 42958"/>
            </a:avLst>
          </a:prstGeom>
          <a:gradFill rotWithShape="1">
            <a:gsLst>
              <a:gs pos="0">
                <a:srgbClr val="66FF33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Em đã làm gì để giữ nhà ở gọn gàng, ngăn nắp?</a:t>
            </a:r>
          </a:p>
        </p:txBody>
      </p:sp>
    </p:spTree>
    <p:extLst>
      <p:ext uri="{BB962C8B-B14F-4D97-AF65-F5344CB8AC3E}">
        <p14:creationId xmlns:p14="http://schemas.microsoft.com/office/powerpoint/2010/main" val="98077298"/>
      </p:ext>
    </p:extLst>
  </p:cSld>
  <p:clrMapOvr>
    <a:masterClrMapping/>
  </p:clrMapOvr>
  <p:transition spd="med" advTm="15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434896"/>
          <a:ext cx="8991600" cy="42197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6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Gấp chăn, màn sau khi ngủ dậy.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01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Sắp xếp sách vở, đồ dùng học tập ngăn nắp.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6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Cất/đặt/để đồ dùng đúng chỗ sau khi sử dụng.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Gấp quần áo và để đúng chỗ quy định.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Nhặt rác, giấy vụn và bỏ vào thùng rác.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............................................................................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Group 59"/>
          <p:cNvGrpSpPr/>
          <p:nvPr/>
        </p:nvGrpSpPr>
        <p:grpSpPr>
          <a:xfrm>
            <a:off x="6934200" y="2133600"/>
            <a:ext cx="1752600" cy="359664"/>
            <a:chOff x="6934200" y="2133600"/>
            <a:chExt cx="1752600" cy="359664"/>
          </a:xfrm>
        </p:grpSpPr>
        <p:sp>
          <p:nvSpPr>
            <p:cNvPr id="16" name="Smiley Face 15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Connector 31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lowchart: Connector 32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/>
          <p:cNvSpPr txBox="1"/>
          <p:nvPr/>
        </p:nvSpPr>
        <p:spPr>
          <a:xfrm>
            <a:off x="533400" y="381000"/>
            <a:ext cx="8047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PHIẾU TỰ ĐÁNH GIÁ VIỆC GIỮ NHÀ Ở NGỌN GÀNG, NGĂN NẮP</a:t>
            </a:r>
          </a:p>
        </p:txBody>
      </p:sp>
      <p:grpSp>
        <p:nvGrpSpPr>
          <p:cNvPr id="5" name="Group 64"/>
          <p:cNvGrpSpPr/>
          <p:nvPr/>
        </p:nvGrpSpPr>
        <p:grpSpPr>
          <a:xfrm>
            <a:off x="6954128" y="2737340"/>
            <a:ext cx="1752600" cy="359664"/>
            <a:chOff x="6934200" y="2133600"/>
            <a:chExt cx="1752600" cy="359664"/>
          </a:xfrm>
        </p:grpSpPr>
        <p:sp>
          <p:nvSpPr>
            <p:cNvPr id="66" name="Smiley Face 65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iley Face 66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lowchart: Connector 69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lowchart: Connector 70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72"/>
          <p:cNvGrpSpPr/>
          <p:nvPr/>
        </p:nvGrpSpPr>
        <p:grpSpPr>
          <a:xfrm>
            <a:off x="6928340" y="3318804"/>
            <a:ext cx="1752600" cy="359664"/>
            <a:chOff x="6934200" y="2133600"/>
            <a:chExt cx="1752600" cy="359664"/>
          </a:xfrm>
        </p:grpSpPr>
        <p:sp>
          <p:nvSpPr>
            <p:cNvPr id="74" name="Smiley Face 73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iley Face 74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lowchart: Connector 77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Connector 78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0"/>
          <p:cNvGrpSpPr/>
          <p:nvPr/>
        </p:nvGrpSpPr>
        <p:grpSpPr>
          <a:xfrm>
            <a:off x="6934200" y="3886200"/>
            <a:ext cx="1752600" cy="359664"/>
            <a:chOff x="6934200" y="2133600"/>
            <a:chExt cx="1752600" cy="359664"/>
          </a:xfrm>
        </p:grpSpPr>
        <p:sp>
          <p:nvSpPr>
            <p:cNvPr id="82" name="Smiley Face 81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iley Face 82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lowchart: Connector 85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Connector 86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88"/>
          <p:cNvGrpSpPr/>
          <p:nvPr/>
        </p:nvGrpSpPr>
        <p:grpSpPr>
          <a:xfrm>
            <a:off x="6988124" y="4495800"/>
            <a:ext cx="1752600" cy="359664"/>
            <a:chOff x="6934200" y="2133600"/>
            <a:chExt cx="1752600" cy="359664"/>
          </a:xfrm>
        </p:grpSpPr>
        <p:sp>
          <p:nvSpPr>
            <p:cNvPr id="90" name="Smiley Face 89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iley Face 90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Connector 93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lowchart: Connector 94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96"/>
          <p:cNvGrpSpPr/>
          <p:nvPr/>
        </p:nvGrpSpPr>
        <p:grpSpPr>
          <a:xfrm>
            <a:off x="6968196" y="5133536"/>
            <a:ext cx="1752600" cy="359664"/>
            <a:chOff x="6934200" y="2133600"/>
            <a:chExt cx="1752600" cy="359664"/>
          </a:xfrm>
        </p:grpSpPr>
        <p:sp>
          <p:nvSpPr>
            <p:cNvPr id="98" name="Smiley Face 97"/>
            <p:cNvSpPr/>
            <p:nvPr/>
          </p:nvSpPr>
          <p:spPr>
            <a:xfrm>
              <a:off x="8305800" y="2133600"/>
              <a:ext cx="381000" cy="359664"/>
            </a:xfrm>
            <a:prstGeom prst="smileyFace">
              <a:avLst>
                <a:gd name="adj" fmla="val -4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iley Face 98"/>
            <p:cNvSpPr/>
            <p:nvPr/>
          </p:nvSpPr>
          <p:spPr>
            <a:xfrm>
              <a:off x="6934200" y="2133600"/>
              <a:ext cx="381000" cy="359664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64"/>
            <p:cNvGrpSpPr/>
            <p:nvPr/>
          </p:nvGrpSpPr>
          <p:grpSpPr>
            <a:xfrm>
              <a:off x="7620000" y="2133600"/>
              <a:ext cx="381000" cy="359664"/>
              <a:chOff x="7543800" y="2743200"/>
              <a:chExt cx="533400" cy="533400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543800" y="27432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lowchart: Connector 101"/>
              <p:cNvSpPr/>
              <p:nvPr/>
            </p:nvSpPr>
            <p:spPr>
              <a:xfrm>
                <a:off x="7684008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7879080" y="2895600"/>
                <a:ext cx="76200" cy="7620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7687056" y="3112008"/>
                <a:ext cx="25716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284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4480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Câu 3: a) Những đồ dùng trong các hình dưới đây thường có ở phòng nào trong nhà? Hãy viết số </a:t>
            </a:r>
            <a:r>
              <a:rPr lang="en-US" b="1" dirty="0">
                <a:solidFill>
                  <a:srgbClr val="FF0000"/>
                </a:solidFill>
              </a:rPr>
              <a:t>1 </a:t>
            </a:r>
            <a:r>
              <a:rPr lang="en-US" b="1" dirty="0"/>
              <a:t>(phòng khách),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dirty="0"/>
              <a:t> (phòng ngủ) hoặc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/>
              <a:t> (phòng bếp) vào chỗ ... Dưới mỗi hình.</a:t>
            </a:r>
          </a:p>
          <a:p>
            <a:r>
              <a:rPr lang="en-US" b="1" dirty="0"/>
              <a:t>b) Đánh dấu x vào ô         dưới hình vẽ đồ dùng có trong nhà em.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838200"/>
            <a:ext cx="228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Admin\Desktop\bep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5029200"/>
            <a:ext cx="1757362" cy="1295399"/>
          </a:xfrm>
          <a:prstGeom prst="rect">
            <a:avLst/>
          </a:prstGeom>
          <a:noFill/>
        </p:spPr>
      </p:pic>
      <p:pic>
        <p:nvPicPr>
          <p:cNvPr id="1028" name="Picture 4" descr="C:\Users\Admin\Desktop\g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1295400" cy="1295400"/>
          </a:xfrm>
          <a:prstGeom prst="rect">
            <a:avLst/>
          </a:prstGeom>
          <a:noFill/>
        </p:spPr>
      </p:pic>
      <p:pic>
        <p:nvPicPr>
          <p:cNvPr id="1029" name="Picture 5" descr="C:\Users\Admin\Desktop\giuo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158240"/>
            <a:ext cx="1728787" cy="1143000"/>
          </a:xfrm>
          <a:prstGeom prst="rect">
            <a:avLst/>
          </a:prstGeom>
          <a:noFill/>
        </p:spPr>
      </p:pic>
      <p:pic>
        <p:nvPicPr>
          <p:cNvPr id="1030" name="Picture 6" descr="C:\Users\Admin\Desktop\nồ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029200"/>
            <a:ext cx="1219200" cy="1219200"/>
          </a:xfrm>
          <a:prstGeom prst="rect">
            <a:avLst/>
          </a:prstGeom>
          <a:noFill/>
        </p:spPr>
      </p:pic>
      <p:pic>
        <p:nvPicPr>
          <p:cNvPr id="1031" name="Picture 7" descr="C:\Users\Admin\Desktop\qu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895600"/>
            <a:ext cx="1371600" cy="1295400"/>
          </a:xfrm>
          <a:prstGeom prst="rect">
            <a:avLst/>
          </a:prstGeom>
          <a:noFill/>
        </p:spPr>
      </p:pic>
      <p:pic>
        <p:nvPicPr>
          <p:cNvPr id="1032" name="Picture 8" descr="C:\Users\Admin\Desktop\ti v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032760"/>
            <a:ext cx="1524000" cy="1066800"/>
          </a:xfrm>
          <a:prstGeom prst="rect">
            <a:avLst/>
          </a:prstGeom>
          <a:noFill/>
        </p:spPr>
      </p:pic>
      <p:pic>
        <p:nvPicPr>
          <p:cNvPr id="1033" name="Picture 9" descr="C:\Users\Admin\Desktop\trà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4648200"/>
            <a:ext cx="1524000" cy="1447800"/>
          </a:xfrm>
          <a:prstGeom prst="rect">
            <a:avLst/>
          </a:prstGeom>
          <a:noFill/>
        </p:spPr>
      </p:pic>
      <p:pic>
        <p:nvPicPr>
          <p:cNvPr id="1034" name="Picture 10" descr="C:\Users\Admin\Desktop\tủ lạn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3048000"/>
            <a:ext cx="1452562" cy="1371600"/>
          </a:xfrm>
          <a:prstGeom prst="rect">
            <a:avLst/>
          </a:prstGeom>
          <a:noFill/>
        </p:spPr>
      </p:pic>
      <p:pic>
        <p:nvPicPr>
          <p:cNvPr id="1035" name="Picture 11" descr="C:\Users\Admin\Desktop\tủ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1066800"/>
            <a:ext cx="990600" cy="13716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792480" y="2438400"/>
            <a:ext cx="1524000" cy="228600"/>
            <a:chOff x="1981200" y="2743200"/>
            <a:chExt cx="1524000" cy="228600"/>
          </a:xfrm>
        </p:grpSpPr>
        <p:sp>
          <p:nvSpPr>
            <p:cNvPr id="15" name="Rectangle 14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21480" y="2407920"/>
            <a:ext cx="1524000" cy="228600"/>
            <a:chOff x="1981200" y="2743200"/>
            <a:chExt cx="1524000" cy="228600"/>
          </a:xfrm>
        </p:grpSpPr>
        <p:sp>
          <p:nvSpPr>
            <p:cNvPr id="19" name="Rectangle 18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49440" y="2499360"/>
            <a:ext cx="1524000" cy="228600"/>
            <a:chOff x="1981200" y="2743200"/>
            <a:chExt cx="1524000" cy="228600"/>
          </a:xfrm>
        </p:grpSpPr>
        <p:sp>
          <p:nvSpPr>
            <p:cNvPr id="22" name="Rectangle 21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43000" y="4267200"/>
            <a:ext cx="1524000" cy="228600"/>
            <a:chOff x="1981200" y="2743200"/>
            <a:chExt cx="1524000" cy="228600"/>
          </a:xfrm>
        </p:grpSpPr>
        <p:sp>
          <p:nvSpPr>
            <p:cNvPr id="25" name="Rectangle 24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62400" y="4267200"/>
            <a:ext cx="1524000" cy="228600"/>
            <a:chOff x="1981200" y="2743200"/>
            <a:chExt cx="1524000" cy="228600"/>
          </a:xfrm>
        </p:grpSpPr>
        <p:sp>
          <p:nvSpPr>
            <p:cNvPr id="28" name="Rectangle 27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62800" y="4267200"/>
            <a:ext cx="1524000" cy="228600"/>
            <a:chOff x="1981200" y="2743200"/>
            <a:chExt cx="1524000" cy="228600"/>
          </a:xfrm>
        </p:grpSpPr>
        <p:sp>
          <p:nvSpPr>
            <p:cNvPr id="31" name="Rectangle 30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21080" y="6202680"/>
            <a:ext cx="1524000" cy="228600"/>
            <a:chOff x="1981200" y="2743200"/>
            <a:chExt cx="1524000" cy="228600"/>
          </a:xfrm>
        </p:grpSpPr>
        <p:sp>
          <p:nvSpPr>
            <p:cNvPr id="34" name="Rectangle 33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38600" y="6096000"/>
            <a:ext cx="1524000" cy="228600"/>
            <a:chOff x="1981200" y="2743200"/>
            <a:chExt cx="1524000" cy="228600"/>
          </a:xfrm>
        </p:grpSpPr>
        <p:sp>
          <p:nvSpPr>
            <p:cNvPr id="37" name="Rectangle 36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37120" y="6248400"/>
            <a:ext cx="1524000" cy="228600"/>
            <a:chOff x="1981200" y="2743200"/>
            <a:chExt cx="1524000" cy="228600"/>
          </a:xfrm>
        </p:grpSpPr>
        <p:sp>
          <p:nvSpPr>
            <p:cNvPr id="40" name="Rectangle 39"/>
            <p:cNvSpPr/>
            <p:nvPr/>
          </p:nvSpPr>
          <p:spPr>
            <a:xfrm>
              <a:off x="1981200" y="2743200"/>
              <a:ext cx="1524000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32760" y="2743200"/>
              <a:ext cx="2286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772400" y="409956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1080" y="222504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45920" y="603504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31480" y="60960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17320" y="227076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98320" y="41148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28560" y="23622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32960" y="59436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41520" y="41148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72104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86000" y="381000"/>
            <a:ext cx="5943600" cy="8763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-15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HĐ 3:Trò chơi: “ Đó là đồ dùng gì?”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GG_2002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Firewr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7475" y="873125"/>
            <a:ext cx="1136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 descr="Firewr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082925" y="1641475"/>
            <a:ext cx="10731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 descr="Firewr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889875" y="873125"/>
            <a:ext cx="1136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8" descr="Firewr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232275" y="3463925"/>
            <a:ext cx="1136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9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8768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52400" y="4800600"/>
            <a:ext cx="8991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Kính chúc các thầy cô mạnh khỏe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540922" y="1359838"/>
            <a:ext cx="7007082" cy="5033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79794"/>
            <a:ext cx="9144000" cy="177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39" tIns="60920" rIns="121839" bIns="60920" spcCol="0" rtlCol="0" anchor="ctr"/>
          <a:lstStyle/>
          <a:p>
            <a:pPr algn="ctr" defTabSz="457200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51" y="464"/>
            <a:ext cx="1539558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3188" y="5831656"/>
            <a:ext cx="9152792" cy="1123217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344956" y="2030318"/>
            <a:ext cx="1836549" cy="4924538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74" y="2839036"/>
            <a:ext cx="2785467" cy="37134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5401" y="2795406"/>
            <a:ext cx="5057291" cy="2554228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457200"/>
            <a:r>
              <a:rPr lang="en-US" sz="7999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99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99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999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360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419F58A6-81F0-4FC2-A5DE-51DA4537F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04800"/>
            <a:ext cx="8610600" cy="56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6868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996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287"/>
            <a:ext cx="6858000" cy="625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2383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1148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62000" y="6324601"/>
            <a:ext cx="457200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C7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C7286"/>
                </a:solidFill>
              </a:rPr>
              <a:t>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8600"/>
            <a:ext cx="4343400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5943600" y="6276976"/>
            <a:ext cx="457200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C7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C7286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083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8153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2971800" y="4495800"/>
            <a:ext cx="2133600" cy="12192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191000" y="4419600"/>
            <a:ext cx="1676400" cy="14478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8229600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6265" y="5389245"/>
            <a:ext cx="10191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ular Callout 4"/>
          <p:cNvSpPr/>
          <p:nvPr/>
        </p:nvSpPr>
        <p:spPr>
          <a:xfrm>
            <a:off x="2819400" y="5486400"/>
            <a:ext cx="4953000" cy="990600"/>
          </a:xfrm>
          <a:prstGeom prst="wedgeRoundRectCallout">
            <a:avLst>
              <a:gd name="adj1" fmla="val 64012"/>
              <a:gd name="adj2" fmla="val 27135"/>
              <a:gd name="adj3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Chúng ta nhớ </a:t>
            </a:r>
            <a:r>
              <a:rPr lang="en-US" sz="2800" dirty="0" err="1">
                <a:solidFill>
                  <a:schemeClr val="tx1"/>
                </a:solidFill>
              </a:rPr>
              <a:t>giữ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gọn gàng, ngăn nắp mỗi ngày nhé!</a:t>
            </a:r>
          </a:p>
        </p:txBody>
      </p:sp>
    </p:spTree>
    <p:extLst>
      <p:ext uri="{BB962C8B-B14F-4D97-AF65-F5344CB8AC3E}">
        <p14:creationId xmlns:p14="http://schemas.microsoft.com/office/powerpoint/2010/main" val="2100436330"/>
      </p:ext>
    </p:extLst>
  </p:cSld>
  <p:clrMapOvr>
    <a:masterClrMapping/>
  </p:clrMapOvr>
  <p:transition spd="med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1219200" y="895350"/>
            <a:ext cx="7924800" cy="4981575"/>
          </a:xfrm>
          <a:prstGeom prst="cloudCallout">
            <a:avLst>
              <a:gd name="adj1" fmla="val -79037"/>
              <a:gd name="adj2" fmla="val 42958"/>
            </a:avLst>
          </a:prstGeom>
          <a:gradFill rotWithShape="1">
            <a:gsLst>
              <a:gs pos="0">
                <a:srgbClr val="66FF33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Vì sao cần phải sắp xếp đồ dùng cá nhân gọn gàng, ngăn nắp?</a:t>
            </a:r>
          </a:p>
        </p:txBody>
      </p:sp>
      <p:pic>
        <p:nvPicPr>
          <p:cNvPr id="4" name="Picture 9" descr="Cau hoi"/>
          <p:cNvPicPr>
            <a:picLocks noChangeAspect="1" noChangeArrowheads="1" noCrop="1"/>
          </p:cNvPicPr>
          <p:nvPr/>
        </p:nvPicPr>
        <p:blipFill>
          <a:blip r:embed="rId3">
            <a:lum bright="-18000" contrast="84000"/>
          </a:blip>
          <a:srcRect/>
          <a:stretch>
            <a:fillRect/>
          </a:stretch>
        </p:blipFill>
        <p:spPr bwMode="auto">
          <a:xfrm>
            <a:off x="152400" y="60960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67661"/>
      </p:ext>
    </p:extLst>
  </p:cSld>
  <p:clrMapOvr>
    <a:masterClrMapping/>
  </p:clrMapOvr>
  <p:transition spd="med" advTm="15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249</Words>
  <Application>Microsoft Office PowerPoint</Application>
  <PresentationFormat>On-screen Show (4:3)</PresentationFormat>
  <Paragraphs>42</Paragraphs>
  <Slides>15</Slides>
  <Notes>3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DOAN HAI</cp:lastModifiedBy>
  <cp:revision>27</cp:revision>
  <dcterms:created xsi:type="dcterms:W3CDTF">2020-08-07T14:09:23Z</dcterms:created>
  <dcterms:modified xsi:type="dcterms:W3CDTF">2025-11-06T02:03:03Z</dcterms:modified>
</cp:coreProperties>
</file>