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7"/>
  </p:notesMasterIdLst>
  <p:sldIdLst>
    <p:sldId id="256" r:id="rId3"/>
    <p:sldId id="257" r:id="rId4"/>
    <p:sldId id="554" r:id="rId5"/>
    <p:sldId id="261" r:id="rId6"/>
    <p:sldId id="555" r:id="rId7"/>
    <p:sldId id="561" r:id="rId8"/>
    <p:sldId id="556" r:id="rId9"/>
    <p:sldId id="560" r:id="rId10"/>
    <p:sldId id="263" r:id="rId11"/>
    <p:sldId id="557" r:id="rId12"/>
    <p:sldId id="285" r:id="rId13"/>
    <p:sldId id="316" r:id="rId14"/>
    <p:sldId id="267" r:id="rId15"/>
    <p:sldId id="56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lê" initials="ll" lastIdx="1" clrIdx="0">
    <p:extLst>
      <p:ext uri="{19B8F6BF-5375-455C-9EA6-DF929625EA0E}">
        <p15:presenceInfo xmlns:p15="http://schemas.microsoft.com/office/powerpoint/2012/main" userId="aa8bbc59fd31db38" providerId="Windows Live"/>
      </p:ext>
    </p:extLst>
  </p:cmAuthor>
  <p:cmAuthor id="2" name="hung.nv2510hung.nv2510" initials="h" lastIdx="1" clrIdx="1">
    <p:extLst>
      <p:ext uri="{19B8F6BF-5375-455C-9EA6-DF929625EA0E}">
        <p15:presenceInfo xmlns:p15="http://schemas.microsoft.com/office/powerpoint/2012/main"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1C2"/>
    <a:srgbClr val="E1EDBD"/>
    <a:srgbClr val="ED2C9A"/>
    <a:srgbClr val="DDF0EC"/>
    <a:srgbClr val="FFFAF7"/>
    <a:srgbClr val="EAF3E2"/>
    <a:srgbClr val="FFECE5"/>
    <a:srgbClr val="6D6EAD"/>
    <a:srgbClr val="6DC0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snapToGrid="0">
      <p:cViewPr varScale="1">
        <p:scale>
          <a:sx n="85" d="100"/>
          <a:sy n="85" d="100"/>
        </p:scale>
        <p:origin x="1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45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87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38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0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4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64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586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470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614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758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2831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500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552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604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92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5162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204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94497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hoc10.vn/doc-sach/toan-3-tap-2/1/133/5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hoc10.vn/doc-sach/toan-3-tap-2/1/133/52/" TargetMode="External"/><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g"/><Relationship Id="rId7" Type="http://schemas.openxmlformats.org/officeDocument/2006/relationships/hyperlink" Target="https://hoc10.vn/doc-sach/toan-3-tap-2/1/133/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hoc10.vn/doc-sach/toan-3-tap-2/1/133/5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hoc10.vn/doc-sach/toan-3-tap-2/1/133/5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536639" y="2355189"/>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25</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a:t>
            </a:r>
            <a:r>
              <a:rPr lang="vi-VN" sz="5200" b="1" dirty="0">
                <a:solidFill>
                  <a:srgbClr val="FF0000"/>
                </a:solidFill>
                <a:latin typeface="UTM Avo" panose="02040603050506020204" pitchFamily="18" charset="0"/>
                <a:cs typeface="Arial" panose="020B0604020202020204" pitchFamily="34" charset="0"/>
              </a:rPr>
              <a:t>7</a:t>
            </a:r>
            <a:r>
              <a:rPr lang="en-US" sz="5200" b="1" dirty="0">
                <a:solidFill>
                  <a:srgbClr val="FF0000"/>
                </a:solidFill>
                <a:latin typeface="UTM Avo" panose="02040603050506020204" pitchFamily="18" charset="0"/>
                <a:cs typeface="Arial" panose="020B0604020202020204" pitchFamily="34" charset="0"/>
              </a:rPr>
              <a:t>8: </a:t>
            </a:r>
            <a:r>
              <a:rPr lang="nn-NO" sz="5200" b="1" dirty="0">
                <a:solidFill>
                  <a:srgbClr val="FF0000"/>
                </a:solidFill>
                <a:latin typeface="UTM Avo" panose="02040603050506020204" pitchFamily="18" charset="0"/>
              </a:rPr>
              <a:t>Phép cộng trong </a:t>
            </a:r>
          </a:p>
          <a:p>
            <a:pPr algn="ctr" defTabSz="914377">
              <a:lnSpc>
                <a:spcPct val="150000"/>
              </a:lnSpc>
              <a:defRPr/>
            </a:pPr>
            <a:r>
              <a:rPr lang="nn-NO" sz="5200" b="1" dirty="0">
                <a:solidFill>
                  <a:srgbClr val="FF0000"/>
                </a:solidFill>
                <a:latin typeface="UTM Avo" panose="02040603050506020204" pitchFamily="18" charset="0"/>
              </a:rPr>
              <a:t>phạm vi 100 000 </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Tiết</a:t>
            </a:r>
            <a:r>
              <a:rPr lang="en-US" sz="5200" b="1" dirty="0">
                <a:solidFill>
                  <a:srgbClr val="FF0000"/>
                </a:solidFill>
                <a:latin typeface="UTM Avo" panose="02040603050506020204" pitchFamily="18" charset="0"/>
              </a:rPr>
              <a:t> 2</a:t>
            </a:r>
            <a:endParaRPr lang="en-US" sz="5200"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6</a:t>
            </a:r>
          </a:p>
        </p:txBody>
      </p:sp>
      <p:sp>
        <p:nvSpPr>
          <p:cNvPr id="6" name="Rectangle 5">
            <a:extLst>
              <a:ext uri="{FF2B5EF4-FFF2-40B4-BE49-F238E27FC236}">
                <a16:creationId xmlns:a16="http://schemas.microsoft.com/office/drawing/2014/main" id="{683B6928-1936-5B2B-2CE0-5703F0C6CB5A}"/>
              </a:ext>
            </a:extLst>
          </p:cNvPr>
          <p:cNvSpPr/>
          <p:nvPr/>
        </p:nvSpPr>
        <p:spPr>
          <a:xfrm>
            <a:off x="1621657" y="749162"/>
            <a:ext cx="9762494" cy="1121846"/>
          </a:xfrm>
          <a:prstGeom prst="rect">
            <a:avLst/>
          </a:prstGeom>
        </p:spPr>
        <p:txBody>
          <a:bodyPr wrap="square">
            <a:spAutoFit/>
          </a:bodyPr>
          <a:lstStyle/>
          <a:p>
            <a:pPr algn="just">
              <a:lnSpc>
                <a:spcPct val="150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Quan sát sơ đồ, chỉ giúp Lan quãng đường ngắn nhất đi từ nhà tới trường học và từ nhà tới bảo tàng.</a:t>
            </a:r>
          </a:p>
        </p:txBody>
      </p:sp>
      <p:pic>
        <p:nvPicPr>
          <p:cNvPr id="3" name="Picture 2">
            <a:extLst>
              <a:ext uri="{FF2B5EF4-FFF2-40B4-BE49-F238E27FC236}">
                <a16:creationId xmlns:a16="http://schemas.microsoft.com/office/drawing/2014/main" id="{E4E6B2B2-6ADE-EEC4-B6CB-634D4CB226FC}"/>
              </a:ext>
            </a:extLst>
          </p:cNvPr>
          <p:cNvPicPr>
            <a:picLocks noChangeAspect="1"/>
          </p:cNvPicPr>
          <p:nvPr/>
        </p:nvPicPr>
        <p:blipFill>
          <a:blip r:embed="rId5"/>
          <a:srcRect l="4392" r="4392"/>
          <a:stretch/>
        </p:blipFill>
        <p:spPr>
          <a:xfrm>
            <a:off x="2197100" y="2117434"/>
            <a:ext cx="7427986" cy="4580592"/>
          </a:xfrm>
          <a:prstGeom prst="rect">
            <a:avLst/>
          </a:prstGeom>
        </p:spPr>
      </p:pic>
      <p:sp>
        <p:nvSpPr>
          <p:cNvPr id="5" name="Freeform: Shape 4">
            <a:extLst>
              <a:ext uri="{FF2B5EF4-FFF2-40B4-BE49-F238E27FC236}">
                <a16:creationId xmlns:a16="http://schemas.microsoft.com/office/drawing/2014/main" id="{665339BF-EF7D-ACBB-73F1-7EADF88A68A0}"/>
              </a:ext>
            </a:extLst>
          </p:cNvPr>
          <p:cNvSpPr/>
          <p:nvPr/>
        </p:nvSpPr>
        <p:spPr>
          <a:xfrm>
            <a:off x="5245214" y="2943144"/>
            <a:ext cx="1055810" cy="2680082"/>
          </a:xfrm>
          <a:custGeom>
            <a:avLst/>
            <a:gdLst>
              <a:gd name="connsiteX0" fmla="*/ 360218 w 1495785"/>
              <a:gd name="connsiteY0" fmla="*/ 0 h 3817292"/>
              <a:gd name="connsiteX1" fmla="*/ 554181 w 1495785"/>
              <a:gd name="connsiteY1" fmla="*/ 323272 h 3817292"/>
              <a:gd name="connsiteX2" fmla="*/ 1450109 w 1495785"/>
              <a:gd name="connsiteY2" fmla="*/ 138545 h 3817292"/>
              <a:gd name="connsiteX3" fmla="*/ 1339272 w 1495785"/>
              <a:gd name="connsiteY3" fmla="*/ 323272 h 3817292"/>
              <a:gd name="connsiteX4" fmla="*/ 1117600 w 1495785"/>
              <a:gd name="connsiteY4" fmla="*/ 923636 h 3817292"/>
              <a:gd name="connsiteX5" fmla="*/ 1459345 w 1495785"/>
              <a:gd name="connsiteY5" fmla="*/ 2059709 h 3817292"/>
              <a:gd name="connsiteX6" fmla="*/ 1006763 w 1495785"/>
              <a:gd name="connsiteY6" fmla="*/ 2900218 h 3817292"/>
              <a:gd name="connsiteX7" fmla="*/ 424872 w 1495785"/>
              <a:gd name="connsiteY7" fmla="*/ 3666836 h 3817292"/>
              <a:gd name="connsiteX8" fmla="*/ 73890 w 1495785"/>
              <a:gd name="connsiteY8" fmla="*/ 3805381 h 3817292"/>
              <a:gd name="connsiteX9" fmla="*/ 0 w 1495785"/>
              <a:gd name="connsiteY9" fmla="*/ 3491345 h 38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85" h="3817292">
                <a:moveTo>
                  <a:pt x="360218" y="0"/>
                </a:moveTo>
                <a:cubicBezTo>
                  <a:pt x="366375" y="150090"/>
                  <a:pt x="372533" y="300181"/>
                  <a:pt x="554181" y="323272"/>
                </a:cubicBezTo>
                <a:cubicBezTo>
                  <a:pt x="735830" y="346363"/>
                  <a:pt x="1319261" y="138545"/>
                  <a:pt x="1450109" y="138545"/>
                </a:cubicBezTo>
                <a:cubicBezTo>
                  <a:pt x="1580957" y="138545"/>
                  <a:pt x="1394690" y="192424"/>
                  <a:pt x="1339272" y="323272"/>
                </a:cubicBezTo>
                <a:cubicBezTo>
                  <a:pt x="1283854" y="454120"/>
                  <a:pt x="1097588" y="634230"/>
                  <a:pt x="1117600" y="923636"/>
                </a:cubicBezTo>
                <a:cubicBezTo>
                  <a:pt x="1137612" y="1213042"/>
                  <a:pt x="1477818" y="1730279"/>
                  <a:pt x="1459345" y="2059709"/>
                </a:cubicBezTo>
                <a:cubicBezTo>
                  <a:pt x="1440872" y="2389139"/>
                  <a:pt x="1179175" y="2632364"/>
                  <a:pt x="1006763" y="2900218"/>
                </a:cubicBezTo>
                <a:cubicBezTo>
                  <a:pt x="834351" y="3168072"/>
                  <a:pt x="580351" y="3515975"/>
                  <a:pt x="424872" y="3666836"/>
                </a:cubicBezTo>
                <a:cubicBezTo>
                  <a:pt x="269393" y="3817697"/>
                  <a:pt x="144702" y="3834630"/>
                  <a:pt x="73890" y="3805381"/>
                </a:cubicBezTo>
                <a:cubicBezTo>
                  <a:pt x="3078" y="3776133"/>
                  <a:pt x="1539" y="3633739"/>
                  <a:pt x="0" y="3491345"/>
                </a:cubicBezTo>
              </a:path>
            </a:pathLst>
          </a:cu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5B897E6F-772D-71E9-36BD-51B9864150EA}"/>
              </a:ext>
            </a:extLst>
          </p:cNvPr>
          <p:cNvSpPr/>
          <p:nvPr/>
        </p:nvSpPr>
        <p:spPr>
          <a:xfrm>
            <a:off x="5444760" y="5585126"/>
            <a:ext cx="2215261" cy="523712"/>
          </a:xfrm>
          <a:custGeom>
            <a:avLst/>
            <a:gdLst>
              <a:gd name="connsiteX0" fmla="*/ 0 w 3749964"/>
              <a:gd name="connsiteY0" fmla="*/ 0 h 1149756"/>
              <a:gd name="connsiteX1" fmla="*/ 471055 w 3749964"/>
              <a:gd name="connsiteY1" fmla="*/ 757382 h 1149756"/>
              <a:gd name="connsiteX2" fmla="*/ 1228437 w 3749964"/>
              <a:gd name="connsiteY2" fmla="*/ 923636 h 1149756"/>
              <a:gd name="connsiteX3" fmla="*/ 1505527 w 3749964"/>
              <a:gd name="connsiteY3" fmla="*/ 628073 h 1149756"/>
              <a:gd name="connsiteX4" fmla="*/ 1717964 w 3749964"/>
              <a:gd name="connsiteY4" fmla="*/ 895927 h 1149756"/>
              <a:gd name="connsiteX5" fmla="*/ 2216727 w 3749964"/>
              <a:gd name="connsiteY5" fmla="*/ 1145309 h 1149756"/>
              <a:gd name="connsiteX6" fmla="*/ 3749964 w 3749964"/>
              <a:gd name="connsiteY6" fmla="*/ 1062182 h 1149756"/>
              <a:gd name="connsiteX7" fmla="*/ 3749964 w 3749964"/>
              <a:gd name="connsiteY7" fmla="*/ 1062182 h 11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9964" h="1149756">
                <a:moveTo>
                  <a:pt x="0" y="0"/>
                </a:moveTo>
                <a:cubicBezTo>
                  <a:pt x="133158" y="301721"/>
                  <a:pt x="266316" y="603443"/>
                  <a:pt x="471055" y="757382"/>
                </a:cubicBezTo>
                <a:cubicBezTo>
                  <a:pt x="675795" y="911321"/>
                  <a:pt x="1056025" y="945188"/>
                  <a:pt x="1228437" y="923636"/>
                </a:cubicBezTo>
                <a:cubicBezTo>
                  <a:pt x="1400849" y="902085"/>
                  <a:pt x="1423939" y="632691"/>
                  <a:pt x="1505527" y="628073"/>
                </a:cubicBezTo>
                <a:cubicBezTo>
                  <a:pt x="1587115" y="623455"/>
                  <a:pt x="1599431" y="809721"/>
                  <a:pt x="1717964" y="895927"/>
                </a:cubicBezTo>
                <a:cubicBezTo>
                  <a:pt x="1836497" y="982133"/>
                  <a:pt x="1878060" y="1117600"/>
                  <a:pt x="2216727" y="1145309"/>
                </a:cubicBezTo>
                <a:cubicBezTo>
                  <a:pt x="2555394" y="1173018"/>
                  <a:pt x="3749964" y="1062182"/>
                  <a:pt x="3749964" y="1062182"/>
                </a:cubicBezTo>
                <a:lnTo>
                  <a:pt x="3749964" y="1062182"/>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53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97741-746C-42B8-A510-FEA0520DB8CF}"/>
              </a:ext>
            </a:extLst>
          </p:cNvPr>
          <p:cNvSpPr/>
          <p:nvPr/>
        </p:nvSpPr>
        <p:spPr>
          <a:xfrm>
            <a:off x="770133" y="1793896"/>
            <a:ext cx="10713540" cy="654731"/>
          </a:xfrm>
          <a:prstGeom prst="rect">
            <a:avLst/>
          </a:prstGeom>
        </p:spPr>
        <p:txBody>
          <a:bodyPr wrap="square">
            <a:spAutoFit/>
          </a:bodyPr>
          <a:lstStyle/>
          <a:p>
            <a:pPr lvl="0" algn="ctr">
              <a:lnSpc>
                <a:spcPct val="150000"/>
              </a:lnSpc>
              <a:spcBef>
                <a:spcPts val="300"/>
              </a:spcBef>
              <a:spcAft>
                <a:spcPts val="300"/>
              </a:spcAft>
              <a:defRPr/>
            </a:pPr>
            <a:r>
              <a:rPr lang="vi-VN" sz="2800" b="1" dirty="0">
                <a:latin typeface="UTM Avo" panose="02040603050506020204" pitchFamily="18" charset="0"/>
                <a:ea typeface="Calibri" panose="020F0502020204030204" pitchFamily="34" charset="0"/>
                <a:cs typeface="Times New Roman" panose="02020603050405020304" pitchFamily="18" charset="0"/>
              </a:rPr>
              <a:t>Hôm nay, các em biết thêm được điều gì?</a:t>
            </a:r>
            <a:endParaRPr kumimoji="0" lang="vi-VN" sz="2800" b="1"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4767B795-E8B9-C8C5-7DC2-D18F83D7EB45}"/>
              </a:ext>
            </a:extLst>
          </p:cNvPr>
          <p:cNvSpPr/>
          <p:nvPr/>
        </p:nvSpPr>
        <p:spPr>
          <a:xfrm>
            <a:off x="770133" y="1793896"/>
            <a:ext cx="10713540" cy="654731"/>
          </a:xfrm>
          <a:prstGeom prst="rect">
            <a:avLst/>
          </a:prstGeom>
        </p:spPr>
        <p:txBody>
          <a:bodyPr wrap="square">
            <a:spAutoFit/>
          </a:bodyPr>
          <a:lstStyle/>
          <a:p>
            <a:pPr lvl="0" algn="ctr">
              <a:lnSpc>
                <a:spcPct val="150000"/>
              </a:lnSpc>
              <a:spcBef>
                <a:spcPts val="300"/>
              </a:spcBef>
              <a:spcAft>
                <a:spcPts val="300"/>
              </a:spcAft>
              <a:defRPr/>
            </a:pPr>
            <a:r>
              <a:rPr lang="vi-VN" sz="2800" b="1" dirty="0">
                <a:latin typeface="UTM Avo" panose="02040603050506020204" pitchFamily="18" charset="0"/>
                <a:ea typeface="Calibri" panose="020F0502020204030204" pitchFamily="34" charset="0"/>
                <a:cs typeface="Times New Roman" panose="02020603050405020304" pitchFamily="18" charset="0"/>
              </a:rPr>
              <a:t>Khi đặt tính và tính em nhắn bạn cần lưu ý những gì?</a:t>
            </a:r>
            <a:endParaRPr kumimoji="0" lang="vi-VN" sz="2800" b="1"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509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1" name="Google Shape;7596;p55">
            <a:extLst>
              <a:ext uri="{FF2B5EF4-FFF2-40B4-BE49-F238E27FC236}">
                <a16:creationId xmlns:a16="http://schemas.microsoft.com/office/drawing/2014/main" id="{96948CBD-F61C-411E-A754-23274D63BB4E}"/>
              </a:ext>
            </a:extLst>
          </p:cNvPr>
          <p:cNvSpPr txBox="1">
            <a:spLocks/>
          </p:cNvSpPr>
          <p:nvPr/>
        </p:nvSpPr>
        <p:spPr>
          <a:xfrm>
            <a:off x="2249777" y="1322614"/>
            <a:ext cx="704109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HƯỚNG DẪN VỀ NHÀ</a:t>
            </a:r>
          </a:p>
        </p:txBody>
      </p:sp>
      <p:pic>
        <p:nvPicPr>
          <p:cNvPr id="2" name="Picture 2">
            <a:extLst>
              <a:ext uri="{FF2B5EF4-FFF2-40B4-BE49-F238E27FC236}">
                <a16:creationId xmlns:a16="http://schemas.microsoft.com/office/drawing/2014/main" id="{0A934EAE-0D51-CC55-C426-77E55AF16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808"/>
          <a:stretch>
            <a:fillRect/>
          </a:stretch>
        </p:blipFill>
        <p:spPr>
          <a:xfrm>
            <a:off x="2045442" y="2094271"/>
            <a:ext cx="3721177" cy="3441115"/>
          </a:xfrm>
          <a:prstGeom prst="rect">
            <a:avLst/>
          </a:prstGeom>
        </p:spPr>
      </p:pic>
      <p:pic>
        <p:nvPicPr>
          <p:cNvPr id="3" name="Picture 2">
            <a:extLst>
              <a:ext uri="{FF2B5EF4-FFF2-40B4-BE49-F238E27FC236}">
                <a16:creationId xmlns:a16="http://schemas.microsoft.com/office/drawing/2014/main" id="{C85CCE1D-450B-D9D8-047D-33D8D09D12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3808"/>
          <a:stretch>
            <a:fillRect/>
          </a:stretch>
        </p:blipFill>
        <p:spPr>
          <a:xfrm>
            <a:off x="5904286" y="2094271"/>
            <a:ext cx="3721177" cy="3441115"/>
          </a:xfrm>
          <a:prstGeom prst="rect">
            <a:avLst/>
          </a:prstGeom>
        </p:spPr>
      </p:pic>
      <p:sp>
        <p:nvSpPr>
          <p:cNvPr id="4" name="TextBox 3">
            <a:extLst>
              <a:ext uri="{FF2B5EF4-FFF2-40B4-BE49-F238E27FC236}">
                <a16:creationId xmlns:a16="http://schemas.microsoft.com/office/drawing/2014/main" id="{BFA69803-48FB-3D09-5727-CA72CD2BF992}"/>
              </a:ext>
            </a:extLst>
          </p:cNvPr>
          <p:cNvSpPr txBox="1"/>
          <p:nvPr/>
        </p:nvSpPr>
        <p:spPr>
          <a:xfrm>
            <a:off x="2183109" y="2550242"/>
            <a:ext cx="3522835" cy="1873654"/>
          </a:xfrm>
          <a:prstGeom prst="rect">
            <a:avLst/>
          </a:prstGeom>
          <a:noFill/>
        </p:spPr>
        <p:txBody>
          <a:bodyPr wrap="square">
            <a:spAutoFit/>
          </a:bodyPr>
          <a:lstStyle/>
          <a:p>
            <a:pPr algn="just">
              <a:lnSpc>
                <a:spcPct val="150000"/>
              </a:lnSpc>
              <a:tabLst>
                <a:tab pos="5941060" algn="l"/>
              </a:tabLst>
            </a:pPr>
            <a:r>
              <a:rPr lang="vi-VN" sz="2000" dirty="0">
                <a:latin typeface="UTM Avo" panose="02040603050506020204" pitchFamily="18" charset="0"/>
                <a:ea typeface="Times New Roman" panose="02020603050405020304" pitchFamily="18" charset="0"/>
                <a:cs typeface="Arial" panose="020B0604020202020204" pitchFamily="34" charset="0"/>
              </a:rPr>
              <a:t>Đặt tính rồi tính và thực hiện phép cộng trong phạm vi 100 000 rồi đố người thân.</a:t>
            </a:r>
          </a:p>
        </p:txBody>
      </p:sp>
      <p:sp>
        <p:nvSpPr>
          <p:cNvPr id="5" name="TextBox 4">
            <a:extLst>
              <a:ext uri="{FF2B5EF4-FFF2-40B4-BE49-F238E27FC236}">
                <a16:creationId xmlns:a16="http://schemas.microsoft.com/office/drawing/2014/main" id="{515CF55E-18C6-35DD-4509-20DF9B0F0F1E}"/>
              </a:ext>
            </a:extLst>
          </p:cNvPr>
          <p:cNvSpPr txBox="1"/>
          <p:nvPr/>
        </p:nvSpPr>
        <p:spPr>
          <a:xfrm>
            <a:off x="6062479" y="2550242"/>
            <a:ext cx="3447412" cy="2796984"/>
          </a:xfrm>
          <a:prstGeom prst="rect">
            <a:avLst/>
          </a:prstGeom>
          <a:noFill/>
        </p:spPr>
        <p:txBody>
          <a:bodyPr wrap="square">
            <a:spAutoFit/>
          </a:bodyPr>
          <a:lstStyle/>
          <a:p>
            <a:pPr algn="just">
              <a:lnSpc>
                <a:spcPct val="150000"/>
              </a:lnSpc>
            </a:pPr>
            <a:r>
              <a:rPr lang="nl-NL" sz="2000" dirty="0">
                <a:latin typeface="UTM Avo" panose="02040603050506020204" pitchFamily="18" charset="0"/>
                <a:ea typeface="Times New Roman" panose="02020603050405020304" pitchFamily="18" charset="0"/>
                <a:cs typeface="Arial" panose="020B0604020202020204" pitchFamily="34" charset="0"/>
              </a:rPr>
              <a:t>Tìm thêm tình huống thực tiễn có liên quan đến phép cộng trong phạm vi 100 000 và ghi lại cách làm vào vở, hôm sau chia sẻ với bạn.</a:t>
            </a:r>
          </a:p>
        </p:txBody>
      </p:sp>
    </p:spTree>
    <p:extLst>
      <p:ext uri="{BB962C8B-B14F-4D97-AF65-F5344CB8AC3E}">
        <p14:creationId xmlns:p14="http://schemas.microsoft.com/office/powerpoint/2010/main" val="39299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strVal val="#ppt_h"/>
                                          </p:val>
                                        </p:tav>
                                        <p:tav tm="100000">
                                          <p:val>
                                            <p:strVal val="#ppt_h"/>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ABCBB4BE-8F6F-3F05-571C-3CBEA57023B1}"/>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id="{4A0F9252-26B0-92E3-2D91-BC2F7354E2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55E3807F-6776-8EF8-400B-F1D0633946A4}"/>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TextBox 1">
            <a:extLst>
              <a:ext uri="{FF2B5EF4-FFF2-40B4-BE49-F238E27FC236}">
                <a16:creationId xmlns:a16="http://schemas.microsoft.com/office/drawing/2014/main" id="{9CD9AB5C-620C-3D33-306D-25F6AE4ACACF}"/>
              </a:ext>
            </a:extLst>
          </p:cNvPr>
          <p:cNvSpPr txBox="1"/>
          <p:nvPr/>
        </p:nvSpPr>
        <p:spPr>
          <a:xfrm>
            <a:off x="1465007" y="804241"/>
            <a:ext cx="9261986" cy="815480"/>
          </a:xfrm>
          <a:prstGeom prst="rect">
            <a:avLst/>
          </a:prstGeom>
          <a:noFill/>
        </p:spPr>
        <p:txBody>
          <a:bodyPr wrap="square">
            <a:spAutoFit/>
          </a:bodyPr>
          <a:lstStyle/>
          <a:p>
            <a:pPr algn="ctr">
              <a:lnSpc>
                <a:spcPct val="150000"/>
              </a:lnSpc>
            </a:pPr>
            <a:r>
              <a:rPr lang="vi-VN" sz="3600" b="1" dirty="0">
                <a:solidFill>
                  <a:schemeClr val="tx1"/>
                </a:solidFill>
                <a:latin typeface="UTM Avo" panose="02040603050506020204" pitchFamily="18" charset="0"/>
                <a:ea typeface="Times New Roman" panose="02020603050405020304" pitchFamily="18" charset="0"/>
                <a:cs typeface="Arial" panose="020B0604020202020204" pitchFamily="34" charset="0"/>
              </a:rPr>
              <a:t>Trò chơi: “Tiếp sức”</a:t>
            </a:r>
          </a:p>
        </p:txBody>
      </p:sp>
      <p:grpSp>
        <p:nvGrpSpPr>
          <p:cNvPr id="7" name="Group 6">
            <a:extLst>
              <a:ext uri="{FF2B5EF4-FFF2-40B4-BE49-F238E27FC236}">
                <a16:creationId xmlns:a16="http://schemas.microsoft.com/office/drawing/2014/main" id="{41B4F3E1-8619-E199-CF14-CCA326E3AAE5}"/>
              </a:ext>
            </a:extLst>
          </p:cNvPr>
          <p:cNvGrpSpPr/>
          <p:nvPr/>
        </p:nvGrpSpPr>
        <p:grpSpPr>
          <a:xfrm>
            <a:off x="928914" y="1923832"/>
            <a:ext cx="10145486" cy="3503574"/>
            <a:chOff x="928914" y="1619721"/>
            <a:chExt cx="10145486" cy="3503574"/>
          </a:xfrm>
        </p:grpSpPr>
        <p:sp>
          <p:nvSpPr>
            <p:cNvPr id="6" name="Rectangle: Rounded Corners 5">
              <a:extLst>
                <a:ext uri="{FF2B5EF4-FFF2-40B4-BE49-F238E27FC236}">
                  <a16:creationId xmlns:a16="http://schemas.microsoft.com/office/drawing/2014/main" id="{3D44545C-956F-CC59-CFD1-1B3EA169FA42}"/>
                </a:ext>
              </a:extLst>
            </p:cNvPr>
            <p:cNvSpPr/>
            <p:nvPr/>
          </p:nvSpPr>
          <p:spPr>
            <a:xfrm>
              <a:off x="928914" y="1619721"/>
              <a:ext cx="10145486" cy="3503574"/>
            </a:xfrm>
            <a:prstGeom prst="roundRect">
              <a:avLst>
                <a:gd name="adj" fmla="val 9090"/>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87133F-B4C2-500C-66BC-C6986DE1776D}"/>
                </a:ext>
              </a:extLst>
            </p:cNvPr>
            <p:cNvSpPr txBox="1"/>
            <p:nvPr/>
          </p:nvSpPr>
          <p:spPr>
            <a:xfrm>
              <a:off x="1117600" y="1619721"/>
              <a:ext cx="9609393" cy="3258649"/>
            </a:xfrm>
            <a:prstGeom prst="rect">
              <a:avLst/>
            </a:prstGeom>
            <a:noFill/>
          </p:spPr>
          <p:txBody>
            <a:bodyPr wrap="square">
              <a:spAutoFit/>
            </a:bodyPr>
            <a:lstStyle/>
            <a:p>
              <a:pPr algn="ctr">
                <a:lnSpc>
                  <a:spcPct val="150000"/>
                </a:lnSpc>
              </a:pPr>
              <a:r>
                <a:rPr lang="vi-VN" sz="2000" b="1" dirty="0">
                  <a:solidFill>
                    <a:schemeClr val="tx1"/>
                  </a:solidFill>
                  <a:latin typeface="UTM Avo" panose="02040603050506020204" pitchFamily="18" charset="0"/>
                  <a:ea typeface="Times New Roman" panose="02020603050405020304" pitchFamily="18" charset="0"/>
                  <a:cs typeface="Arial" panose="020B0604020202020204" pitchFamily="34" charset="0"/>
                </a:rPr>
                <a:t>Luật chơi: </a:t>
              </a:r>
            </a:p>
            <a:p>
              <a:pPr algn="just">
                <a:lnSpc>
                  <a:spcPct val="150000"/>
                </a:lnSpc>
              </a:pPr>
              <a:r>
                <a:rPr lang="vi-VN" sz="2000" dirty="0">
                  <a:solidFill>
                    <a:schemeClr val="tx1"/>
                  </a:solidFill>
                  <a:latin typeface="UTM Avo" panose="02040603050506020204" pitchFamily="18" charset="0"/>
                  <a:ea typeface="Times New Roman" panose="02020603050405020304" pitchFamily="18" charset="0"/>
                  <a:cs typeface="Arial" panose="020B0604020202020204" pitchFamily="34" charset="0"/>
                </a:rPr>
                <a:t> Cả lớp chia thành 4 nhóm, 4 bạn đại diện các nhóm lên chơi trò chơi. Mỗi bạn trong nhóm sẽ đặt tính và tính lên bảng một phép cộng trong phạm vi 100 000. Khi bạn đầu tiên của nhóm viết xong quay về đập tay để bạn tiếp theo lên bảng viết tiếp phép cộng. </a:t>
              </a:r>
            </a:p>
            <a:p>
              <a:pPr algn="just">
                <a:lnSpc>
                  <a:spcPct val="150000"/>
                </a:lnSpc>
              </a:pPr>
              <a:r>
                <a:rPr lang="vi-VN" sz="2000" dirty="0">
                  <a:solidFill>
                    <a:schemeClr val="tx1"/>
                  </a:solidFill>
                  <a:latin typeface="UTM Avo" panose="02040603050506020204" pitchFamily="18" charset="0"/>
                  <a:ea typeface="Times New Roman" panose="02020603050405020304" pitchFamily="18" charset="0"/>
                  <a:cs typeface="Arial" panose="020B0604020202020204" pitchFamily="34" charset="0"/>
                </a:rPr>
                <a:t>- Trong vòng 2 phút, nhóm nào viết được nhiều phép cộng trong phạm vi 100 000 đúng thì chiến thắng. </a:t>
              </a:r>
              <a:endParaRPr lang="en-US" sz="2000" dirty="0">
                <a:solidFill>
                  <a:schemeClr val="tx1"/>
                </a:solidFill>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38653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7AC9E35E-4FE3-2955-E05A-8D03453822C2}"/>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id="{3342096D-B4B1-8BE8-31A0-DFC7E38303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C7A89E27-E753-EEA4-517D-526A2731A01D}"/>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775783BE-7BA7-F2A2-1F47-9118D3DED1C5}"/>
                  </a:ext>
                </a:extLst>
              </p:cNvPr>
              <p:cNvSpPr/>
              <p:nvPr/>
            </p:nvSpPr>
            <p:spPr>
              <a:xfrm>
                <a:off x="1060069" y="311825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5 000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3 000 </a:t>
                </a:r>
              </a:p>
            </p:txBody>
          </p:sp>
        </mc:Choice>
        <mc:Fallback xmlns="">
          <p:sp>
            <p:nvSpPr>
              <p:cNvPr id="10" name="Rectangle: Rounded Corners 9">
                <a:extLst>
                  <a:ext uri="{FF2B5EF4-FFF2-40B4-BE49-F238E27FC236}">
                    <a16:creationId xmlns:a16="http://schemas.microsoft.com/office/drawing/2014/main" id="{775783BE-7BA7-F2A2-1F47-9118D3DED1C5}"/>
                  </a:ext>
                </a:extLst>
              </p:cNvPr>
              <p:cNvSpPr>
                <a:spLocks noRot="1" noChangeAspect="1" noMove="1" noResize="1" noEditPoints="1" noAdjustHandles="1" noChangeArrowheads="1" noChangeShapeType="1" noTextEdit="1"/>
              </p:cNvSpPr>
              <p:nvPr/>
            </p:nvSpPr>
            <p:spPr>
              <a:xfrm>
                <a:off x="1060069" y="3118250"/>
                <a:ext cx="3963076" cy="96316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0A62E3BF-E922-F6CB-79AE-DBA12A8DF5F6}"/>
                  </a:ext>
                </a:extLst>
              </p:cNvPr>
              <p:cNvSpPr/>
              <p:nvPr/>
            </p:nvSpPr>
            <p:spPr>
              <a:xfrm>
                <a:off x="6182484" y="311825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4 000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7 000 </a:t>
                </a:r>
              </a:p>
            </p:txBody>
          </p:sp>
        </mc:Choice>
        <mc:Fallback xmlns="">
          <p:sp>
            <p:nvSpPr>
              <p:cNvPr id="11" name="Rectangle: Rounded Corners 10">
                <a:extLst>
                  <a:ext uri="{FF2B5EF4-FFF2-40B4-BE49-F238E27FC236}">
                    <a16:creationId xmlns:a16="http://schemas.microsoft.com/office/drawing/2014/main" id="{0A62E3BF-E922-F6CB-79AE-DBA12A8DF5F6}"/>
                  </a:ext>
                </a:extLst>
              </p:cNvPr>
              <p:cNvSpPr>
                <a:spLocks noRot="1" noChangeAspect="1" noMove="1" noResize="1" noEditPoints="1" noAdjustHandles="1" noChangeArrowheads="1" noChangeShapeType="1" noTextEdit="1"/>
              </p:cNvSpPr>
              <p:nvPr/>
            </p:nvSpPr>
            <p:spPr>
              <a:xfrm>
                <a:off x="6182484" y="3118250"/>
                <a:ext cx="3963076" cy="96316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AE499D8D-450E-7BA1-DDDE-FB94539938A9}"/>
                  </a:ext>
                </a:extLst>
              </p:cNvPr>
              <p:cNvSpPr/>
              <p:nvPr/>
            </p:nvSpPr>
            <p:spPr>
              <a:xfrm>
                <a:off x="1060069" y="4559318"/>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7 000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9 000 </a:t>
                </a:r>
              </a:p>
            </p:txBody>
          </p:sp>
        </mc:Choice>
        <mc:Fallback xmlns="">
          <p:sp>
            <p:nvSpPr>
              <p:cNvPr id="12" name="Rectangle: Rounded Corners 11">
                <a:extLst>
                  <a:ext uri="{FF2B5EF4-FFF2-40B4-BE49-F238E27FC236}">
                    <a16:creationId xmlns:a16="http://schemas.microsoft.com/office/drawing/2014/main" id="{AE499D8D-450E-7BA1-DDDE-FB94539938A9}"/>
                  </a:ext>
                </a:extLst>
              </p:cNvPr>
              <p:cNvSpPr>
                <a:spLocks noRot="1" noChangeAspect="1" noMove="1" noResize="1" noEditPoints="1" noAdjustHandles="1" noChangeArrowheads="1" noChangeShapeType="1" noTextEdit="1"/>
              </p:cNvSpPr>
              <p:nvPr/>
            </p:nvSpPr>
            <p:spPr>
              <a:xfrm>
                <a:off x="1060069" y="4559318"/>
                <a:ext cx="3963076" cy="963165"/>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3C1319C7-1717-85AA-D931-DE967E2D3C35}"/>
                  </a:ext>
                </a:extLst>
              </p:cNvPr>
              <p:cNvSpPr/>
              <p:nvPr/>
            </p:nvSpPr>
            <p:spPr>
              <a:xfrm>
                <a:off x="6182484" y="4555514"/>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62 000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38 000</a:t>
                </a:r>
              </a:p>
            </p:txBody>
          </p:sp>
        </mc:Choice>
        <mc:Fallback xmlns="">
          <p:sp>
            <p:nvSpPr>
              <p:cNvPr id="13" name="Rectangle: Rounded Corners 12">
                <a:extLst>
                  <a:ext uri="{FF2B5EF4-FFF2-40B4-BE49-F238E27FC236}">
                    <a16:creationId xmlns:a16="http://schemas.microsoft.com/office/drawing/2014/main" id="{3C1319C7-1717-85AA-D931-DE967E2D3C35}"/>
                  </a:ext>
                </a:extLst>
              </p:cNvPr>
              <p:cNvSpPr>
                <a:spLocks noRot="1" noChangeAspect="1" noMove="1" noResize="1" noEditPoints="1" noAdjustHandles="1" noChangeArrowheads="1" noChangeShapeType="1" noTextEdit="1"/>
              </p:cNvSpPr>
              <p:nvPr/>
            </p:nvSpPr>
            <p:spPr>
              <a:xfrm>
                <a:off x="6182484" y="4555514"/>
                <a:ext cx="3963076" cy="963165"/>
              </a:xfrm>
              <a:prstGeom prst="roundRect">
                <a:avLst/>
              </a:prstGeom>
              <a:blipFill>
                <a:blip r:embed="rId7"/>
                <a:stretch>
                  <a:fillRect/>
                </a:stretch>
              </a:blipFill>
              <a:ln>
                <a:noFill/>
              </a:ln>
            </p:spPr>
            <p:txBody>
              <a:bodyPr/>
              <a:lstStyle/>
              <a:p>
                <a:r>
                  <a:rPr lang="en-US">
                    <a:noFill/>
                  </a:rPr>
                  <a:t> </a:t>
                </a:r>
              </a:p>
            </p:txBody>
          </p:sp>
        </mc:Fallback>
      </mc:AlternateContent>
      <p:sp>
        <p:nvSpPr>
          <p:cNvPr id="2" name="Rectangle: Rounded Corners 1">
            <a:hlinkClick r:id="rId8"/>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id="{683B6928-1936-5B2B-2CE0-5703F0C6CB5A}"/>
              </a:ext>
            </a:extLst>
          </p:cNvPr>
          <p:cNvSpPr/>
          <p:nvPr/>
        </p:nvSpPr>
        <p:spPr>
          <a:xfrm>
            <a:off x="1674505" y="979697"/>
            <a:ext cx="5126345"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 nhẩm</a:t>
            </a:r>
            <a:endParaRPr lang="vi-VN"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5E16B029-586E-8502-0A75-7276CBE500B8}"/>
                  </a:ext>
                </a:extLst>
              </p:cNvPr>
              <p:cNvSpPr/>
              <p:nvPr/>
            </p:nvSpPr>
            <p:spPr>
              <a:xfrm>
                <a:off x="960755" y="3033243"/>
                <a:ext cx="4346432" cy="107329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5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nghìn</a:t>
                </a:r>
              </a:p>
              <a:p>
                <a:pPr indent="180975"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5 000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5E16B029-586E-8502-0A75-7276CBE500B8}"/>
                  </a:ext>
                </a:extLst>
              </p:cNvPr>
              <p:cNvSpPr>
                <a:spLocks noRot="1" noChangeAspect="1" noMove="1" noResize="1" noEditPoints="1" noAdjustHandles="1" noChangeArrowheads="1" noChangeShapeType="1" noTextEdit="1"/>
              </p:cNvSpPr>
              <p:nvPr/>
            </p:nvSpPr>
            <p:spPr>
              <a:xfrm>
                <a:off x="960755" y="3033243"/>
                <a:ext cx="4346432" cy="1073292"/>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F0985D3-17B4-974E-94F3-70F1E96B82BB}"/>
                  </a:ext>
                </a:extLst>
              </p:cNvPr>
              <p:cNvSpPr/>
              <p:nvPr/>
            </p:nvSpPr>
            <p:spPr>
              <a:xfrm>
                <a:off x="5990806" y="3017615"/>
                <a:ext cx="4346432" cy="1104549"/>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4 nghìn</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70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74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Vậy 4 000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70 000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74 000</a:t>
                </a:r>
              </a:p>
            </p:txBody>
          </p:sp>
        </mc:Choice>
        <mc:Fallback xmlns="">
          <p:sp>
            <p:nvSpPr>
              <p:cNvPr id="7" name="Rectangle: Rounded Corners 6">
                <a:extLst>
                  <a:ext uri="{FF2B5EF4-FFF2-40B4-BE49-F238E27FC236}">
                    <a16:creationId xmlns:a16="http://schemas.microsoft.com/office/drawing/2014/main" id="{9F0985D3-17B4-974E-94F3-70F1E96B82BB}"/>
                  </a:ext>
                </a:extLst>
              </p:cNvPr>
              <p:cNvSpPr>
                <a:spLocks noRot="1" noChangeAspect="1" noMove="1" noResize="1" noEditPoints="1" noAdjustHandles="1" noChangeArrowheads="1" noChangeShapeType="1" noTextEdit="1"/>
              </p:cNvSpPr>
              <p:nvPr/>
            </p:nvSpPr>
            <p:spPr>
              <a:xfrm>
                <a:off x="5990806" y="3017615"/>
                <a:ext cx="4346432" cy="1104549"/>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E70FB0B-7542-9A2C-D1F2-85A80F6BEADB}"/>
                  </a:ext>
                </a:extLst>
              </p:cNvPr>
              <p:cNvSpPr/>
              <p:nvPr/>
            </p:nvSpPr>
            <p:spPr>
              <a:xfrm>
                <a:off x="956926" y="4508515"/>
                <a:ext cx="4291551"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7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9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7 000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9 000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E70FB0B-7542-9A2C-D1F2-85A80F6BEADB}"/>
                  </a:ext>
                </a:extLst>
              </p:cNvPr>
              <p:cNvSpPr>
                <a:spLocks noRot="1" noChangeAspect="1" noMove="1" noResize="1" noEditPoints="1" noAdjustHandles="1" noChangeArrowheads="1" noChangeShapeType="1" noTextEdit="1"/>
              </p:cNvSpPr>
              <p:nvPr/>
            </p:nvSpPr>
            <p:spPr>
              <a:xfrm>
                <a:off x="956926" y="4508515"/>
                <a:ext cx="4291551" cy="107782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59F9C96-18E0-D0DB-675F-4506BF721A8C}"/>
                  </a:ext>
                </a:extLst>
              </p:cNvPr>
              <p:cNvSpPr/>
              <p:nvPr/>
            </p:nvSpPr>
            <p:spPr>
              <a:xfrm>
                <a:off x="5990806" y="4498185"/>
                <a:ext cx="4346432"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62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38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100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Vậy 62 000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38 000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100 000</a:t>
                </a:r>
              </a:p>
            </p:txBody>
          </p:sp>
        </mc:Choice>
        <mc:Fallback xmlns="">
          <p:sp>
            <p:nvSpPr>
              <p:cNvPr id="9" name="Rectangle: Rounded Corners 8">
                <a:extLst>
                  <a:ext uri="{FF2B5EF4-FFF2-40B4-BE49-F238E27FC236}">
                    <a16:creationId xmlns:a16="http://schemas.microsoft.com/office/drawing/2014/main" id="{B59F9C96-18E0-D0DB-675F-4506BF721A8C}"/>
                  </a:ext>
                </a:extLst>
              </p:cNvPr>
              <p:cNvSpPr>
                <a:spLocks noRot="1" noChangeAspect="1" noMove="1" noResize="1" noEditPoints="1" noAdjustHandles="1" noChangeArrowheads="1" noChangeShapeType="1" noTextEdit="1"/>
              </p:cNvSpPr>
              <p:nvPr/>
            </p:nvSpPr>
            <p:spPr>
              <a:xfrm>
                <a:off x="5990806" y="4498185"/>
                <a:ext cx="4346432" cy="1077822"/>
              </a:xfrm>
              <a:prstGeom prst="roundRect">
                <a:avLst/>
              </a:prstGeom>
              <a:blipFill>
                <a:blip r:embed="rId12"/>
                <a:stretch>
                  <a:fillRect/>
                </a:stretch>
              </a:blipFill>
              <a:ln>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65A949DA-BED1-B61C-7929-14E292592424}"/>
              </a:ext>
            </a:extLst>
          </p:cNvPr>
          <p:cNvPicPr>
            <a:picLocks noChangeAspect="1"/>
          </p:cNvPicPr>
          <p:nvPr/>
        </p:nvPicPr>
        <p:blipFill>
          <a:blip r:embed="rId13"/>
          <a:stretch>
            <a:fillRect/>
          </a:stretch>
        </p:blipFill>
        <p:spPr>
          <a:xfrm>
            <a:off x="2668504" y="1510210"/>
            <a:ext cx="7283363" cy="1458536"/>
          </a:xfrm>
          <a:prstGeom prst="rect">
            <a:avLst/>
          </a:prstGeom>
        </p:spPr>
      </p:pic>
    </p:spTree>
    <p:extLst>
      <p:ext uri="{BB962C8B-B14F-4D97-AF65-F5344CB8AC3E}">
        <p14:creationId xmlns:p14="http://schemas.microsoft.com/office/powerpoint/2010/main" val="15906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1" animBg="1"/>
      <p:bldP spid="12" grpId="1" animBg="1"/>
      <p:bldP spid="13" grpId="1" animBg="1"/>
      <p:bldP spid="2" grpId="0" animBg="1"/>
      <p:bldP spid="6" grpId="0"/>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775783BE-7BA7-F2A2-1F47-9118D3DED1C5}"/>
                  </a:ext>
                </a:extLst>
              </p:cNvPr>
              <p:cNvSpPr/>
              <p:nvPr/>
            </p:nvSpPr>
            <p:spPr>
              <a:xfrm>
                <a:off x="1060069" y="311825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10 000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6 000 </a:t>
                </a:r>
              </a:p>
            </p:txBody>
          </p:sp>
        </mc:Choice>
        <mc:Fallback xmlns="">
          <p:sp>
            <p:nvSpPr>
              <p:cNvPr id="10" name="Rectangle: Rounded Corners 9">
                <a:extLst>
                  <a:ext uri="{FF2B5EF4-FFF2-40B4-BE49-F238E27FC236}">
                    <a16:creationId xmlns:a16="http://schemas.microsoft.com/office/drawing/2014/main" id="{775783BE-7BA7-F2A2-1F47-9118D3DED1C5}"/>
                  </a:ext>
                </a:extLst>
              </p:cNvPr>
              <p:cNvSpPr>
                <a:spLocks noRot="1" noChangeAspect="1" noMove="1" noResize="1" noEditPoints="1" noAdjustHandles="1" noChangeArrowheads="1" noChangeShapeType="1" noTextEdit="1"/>
              </p:cNvSpPr>
              <p:nvPr/>
            </p:nvSpPr>
            <p:spPr>
              <a:xfrm>
                <a:off x="1060069" y="3118250"/>
                <a:ext cx="3963076" cy="96316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AE499D8D-450E-7BA1-DDDE-FB94539938A9}"/>
                  </a:ext>
                </a:extLst>
              </p:cNvPr>
              <p:cNvSpPr/>
              <p:nvPr/>
            </p:nvSpPr>
            <p:spPr>
              <a:xfrm>
                <a:off x="1060069" y="4559318"/>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42 000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8 000 </a:t>
                </a:r>
              </a:p>
            </p:txBody>
          </p:sp>
        </mc:Choice>
        <mc:Fallback xmlns="">
          <p:sp>
            <p:nvSpPr>
              <p:cNvPr id="12" name="Rectangle: Rounded Corners 11">
                <a:extLst>
                  <a:ext uri="{FF2B5EF4-FFF2-40B4-BE49-F238E27FC236}">
                    <a16:creationId xmlns:a16="http://schemas.microsoft.com/office/drawing/2014/main" id="{AE499D8D-450E-7BA1-DDDE-FB94539938A9}"/>
                  </a:ext>
                </a:extLst>
              </p:cNvPr>
              <p:cNvSpPr>
                <a:spLocks noRot="1" noChangeAspect="1" noMove="1" noResize="1" noEditPoints="1" noAdjustHandles="1" noChangeArrowheads="1" noChangeShapeType="1" noTextEdit="1"/>
              </p:cNvSpPr>
              <p:nvPr/>
            </p:nvSpPr>
            <p:spPr>
              <a:xfrm>
                <a:off x="1060069" y="4559318"/>
                <a:ext cx="3963076" cy="96316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3C1319C7-1717-85AA-D931-DE967E2D3C35}"/>
                  </a:ext>
                </a:extLst>
              </p:cNvPr>
              <p:cNvSpPr/>
              <p:nvPr/>
            </p:nvSpPr>
            <p:spPr>
              <a:xfrm>
                <a:off x="6287678" y="374057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2 000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80 000</a:t>
                </a:r>
              </a:p>
            </p:txBody>
          </p:sp>
        </mc:Choice>
        <mc:Fallback xmlns="">
          <p:sp>
            <p:nvSpPr>
              <p:cNvPr id="13" name="Rectangle: Rounded Corners 12">
                <a:extLst>
                  <a:ext uri="{FF2B5EF4-FFF2-40B4-BE49-F238E27FC236}">
                    <a16:creationId xmlns:a16="http://schemas.microsoft.com/office/drawing/2014/main" id="{3C1319C7-1717-85AA-D931-DE967E2D3C35}"/>
                  </a:ext>
                </a:extLst>
              </p:cNvPr>
              <p:cNvSpPr>
                <a:spLocks noRot="1" noChangeAspect="1" noMove="1" noResize="1" noEditPoints="1" noAdjustHandles="1" noChangeArrowheads="1" noChangeShapeType="1" noTextEdit="1"/>
              </p:cNvSpPr>
              <p:nvPr/>
            </p:nvSpPr>
            <p:spPr>
              <a:xfrm>
                <a:off x="6287678" y="3740570"/>
                <a:ext cx="3963076" cy="963165"/>
              </a:xfrm>
              <a:prstGeom prst="roundRect">
                <a:avLst/>
              </a:prstGeom>
              <a:blipFill>
                <a:blip r:embed="rId6"/>
                <a:stretch>
                  <a:fillRect/>
                </a:stretch>
              </a:blipFill>
              <a:ln>
                <a:noFill/>
              </a:ln>
            </p:spPr>
            <p:txBody>
              <a:bodyPr/>
              <a:lstStyle/>
              <a:p>
                <a:r>
                  <a:rPr lang="en-US">
                    <a:noFill/>
                  </a:rPr>
                  <a:t> </a:t>
                </a:r>
              </a:p>
            </p:txBody>
          </p:sp>
        </mc:Fallback>
      </mc:AlternateContent>
      <p:sp>
        <p:nvSpPr>
          <p:cNvPr id="2" name="Rectangle: Rounded Corners 1">
            <a:hlinkClick r:id="rId7"/>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id="{683B6928-1936-5B2B-2CE0-5703F0C6CB5A}"/>
              </a:ext>
            </a:extLst>
          </p:cNvPr>
          <p:cNvSpPr/>
          <p:nvPr/>
        </p:nvSpPr>
        <p:spPr>
          <a:xfrm>
            <a:off x="1674505" y="979697"/>
            <a:ext cx="5126345"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 nhẩm</a:t>
            </a:r>
            <a:endParaRPr lang="vi-VN"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5E16B029-586E-8502-0A75-7276CBE500B8}"/>
                  </a:ext>
                </a:extLst>
              </p:cNvPr>
              <p:cNvSpPr/>
              <p:nvPr/>
            </p:nvSpPr>
            <p:spPr>
              <a:xfrm>
                <a:off x="956926" y="3019549"/>
                <a:ext cx="4346432" cy="107329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10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6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nghìn</a:t>
                </a:r>
              </a:p>
              <a:p>
                <a:pPr indent="180975"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10 000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6 000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5E16B029-586E-8502-0A75-7276CBE500B8}"/>
                  </a:ext>
                </a:extLst>
              </p:cNvPr>
              <p:cNvSpPr>
                <a:spLocks noRot="1" noChangeAspect="1" noMove="1" noResize="1" noEditPoints="1" noAdjustHandles="1" noChangeArrowheads="1" noChangeShapeType="1" noTextEdit="1"/>
              </p:cNvSpPr>
              <p:nvPr/>
            </p:nvSpPr>
            <p:spPr>
              <a:xfrm>
                <a:off x="956926" y="3019549"/>
                <a:ext cx="4346432" cy="1073292"/>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E70FB0B-7542-9A2C-D1F2-85A80F6BEADB}"/>
                  </a:ext>
                </a:extLst>
              </p:cNvPr>
              <p:cNvSpPr/>
              <p:nvPr/>
            </p:nvSpPr>
            <p:spPr>
              <a:xfrm>
                <a:off x="1011807" y="4552965"/>
                <a:ext cx="4291551"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42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50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42 000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50 000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E70FB0B-7542-9A2C-D1F2-85A80F6BEADB}"/>
                  </a:ext>
                </a:extLst>
              </p:cNvPr>
              <p:cNvSpPr>
                <a:spLocks noRot="1" noChangeAspect="1" noMove="1" noResize="1" noEditPoints="1" noAdjustHandles="1" noChangeArrowheads="1" noChangeShapeType="1" noTextEdit="1"/>
              </p:cNvSpPr>
              <p:nvPr/>
            </p:nvSpPr>
            <p:spPr>
              <a:xfrm>
                <a:off x="1011807" y="4552965"/>
                <a:ext cx="4291551" cy="1077822"/>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59F9C96-18E0-D0DB-675F-4506BF721A8C}"/>
                  </a:ext>
                </a:extLst>
              </p:cNvPr>
              <p:cNvSpPr/>
              <p:nvPr/>
            </p:nvSpPr>
            <p:spPr>
              <a:xfrm>
                <a:off x="6287678" y="3683241"/>
                <a:ext cx="4346432"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2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80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82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Vậy 2 000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80 000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82 000</a:t>
                </a:r>
              </a:p>
            </p:txBody>
          </p:sp>
        </mc:Choice>
        <mc:Fallback xmlns="">
          <p:sp>
            <p:nvSpPr>
              <p:cNvPr id="9" name="Rectangle: Rounded Corners 8">
                <a:extLst>
                  <a:ext uri="{FF2B5EF4-FFF2-40B4-BE49-F238E27FC236}">
                    <a16:creationId xmlns:a16="http://schemas.microsoft.com/office/drawing/2014/main" id="{B59F9C96-18E0-D0DB-675F-4506BF721A8C}"/>
                  </a:ext>
                </a:extLst>
              </p:cNvPr>
              <p:cNvSpPr>
                <a:spLocks noRot="1" noChangeAspect="1" noMove="1" noResize="1" noEditPoints="1" noAdjustHandles="1" noChangeArrowheads="1" noChangeShapeType="1" noTextEdit="1"/>
              </p:cNvSpPr>
              <p:nvPr/>
            </p:nvSpPr>
            <p:spPr>
              <a:xfrm>
                <a:off x="6287678" y="3683241"/>
                <a:ext cx="4346432" cy="1077822"/>
              </a:xfrm>
              <a:prstGeom prst="roundRect">
                <a:avLst/>
              </a:prstGeom>
              <a:blipFill>
                <a:blip r:embed="rId10"/>
                <a:stretch>
                  <a:fillRect/>
                </a:stretch>
              </a:blipFill>
              <a:ln>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65A949DA-BED1-B61C-7929-14E292592424}"/>
              </a:ext>
            </a:extLst>
          </p:cNvPr>
          <p:cNvPicPr>
            <a:picLocks noChangeAspect="1"/>
          </p:cNvPicPr>
          <p:nvPr/>
        </p:nvPicPr>
        <p:blipFill>
          <a:blip r:embed="rId11"/>
          <a:stretch>
            <a:fillRect/>
          </a:stretch>
        </p:blipFill>
        <p:spPr>
          <a:xfrm>
            <a:off x="2668504" y="1510210"/>
            <a:ext cx="7283363" cy="1458536"/>
          </a:xfrm>
          <a:prstGeom prst="rect">
            <a:avLst/>
          </a:prstGeom>
        </p:spPr>
      </p:pic>
    </p:spTree>
    <p:extLst>
      <p:ext uri="{BB962C8B-B14F-4D97-AF65-F5344CB8AC3E}">
        <p14:creationId xmlns:p14="http://schemas.microsoft.com/office/powerpoint/2010/main" val="15196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 grpId="0" animBg="1"/>
      <p:bldP spid="6" grpId="0"/>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4</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994977"/>
            <a:ext cx="11023856" cy="584775"/>
          </a:xfrm>
          <a:prstGeom prst="rect">
            <a:avLst/>
          </a:prstGeom>
        </p:spPr>
        <p:txBody>
          <a:bodyPr wrap="square">
            <a:spAutoFit/>
          </a:bodyPr>
          <a:lstStyle/>
          <a:p>
            <a:pPr algn="just">
              <a:spcBef>
                <a:spcPts val="300"/>
              </a:spcBef>
              <a:spcAft>
                <a:spcPts val="300"/>
              </a:spcAft>
            </a:pPr>
            <a:r>
              <a:rPr lang="pt-BR"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Theo em, bạn nào tính đúng?</a:t>
            </a:r>
          </a:p>
        </p:txBody>
      </p:sp>
      <p:pic>
        <p:nvPicPr>
          <p:cNvPr id="8" name="Picture 7">
            <a:extLst>
              <a:ext uri="{FF2B5EF4-FFF2-40B4-BE49-F238E27FC236}">
                <a16:creationId xmlns:a16="http://schemas.microsoft.com/office/drawing/2014/main" id="{3436A826-080C-6702-5B2C-60C4D5CA67C3}"/>
              </a:ext>
            </a:extLst>
          </p:cNvPr>
          <p:cNvPicPr>
            <a:picLocks noChangeAspect="1"/>
          </p:cNvPicPr>
          <p:nvPr/>
        </p:nvPicPr>
        <p:blipFill>
          <a:blip r:embed="rId5"/>
          <a:stretch>
            <a:fillRect/>
          </a:stretch>
        </p:blipFill>
        <p:spPr>
          <a:xfrm>
            <a:off x="2000250" y="1522185"/>
            <a:ext cx="8191500" cy="4607719"/>
          </a:xfrm>
          <a:prstGeom prst="rect">
            <a:avLst/>
          </a:prstGeom>
        </p:spPr>
      </p:pic>
    </p:spTree>
    <p:extLst>
      <p:ext uri="{BB962C8B-B14F-4D97-AF65-F5344CB8AC3E}">
        <p14:creationId xmlns:p14="http://schemas.microsoft.com/office/powerpoint/2010/main" val="313920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5</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843897"/>
            <a:ext cx="9522593" cy="1569660"/>
          </a:xfrm>
          <a:prstGeom prst="rect">
            <a:avLst/>
          </a:prstGeom>
        </p:spPr>
        <p:txBody>
          <a:bodyPr wrap="square">
            <a:spAutoFit/>
          </a:bodyPr>
          <a:lstStyle/>
          <a:p>
            <a:pPr algn="just">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Hưởng ứng phong trào “Kế hoạch nhỏ - Thu gom giấy vụn”, trường Tiểu học Lê Văn Tám thu gom được 2 672 kg giấy vụn. Trường Tiểu học Kim Đồng thu gom được 2 718 kg giấy vụn. Hỏi cả hai trường đó thu gom được bao nhiêu ki-lô-gam giấy vụn?</a:t>
            </a:r>
            <a:endParaRPr lang="pt-BR"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D917A11-7391-6E20-5737-A4630EA70CC8}"/>
                  </a:ext>
                </a:extLst>
              </p:cNvPr>
              <p:cNvSpPr/>
              <p:nvPr/>
            </p:nvSpPr>
            <p:spPr>
              <a:xfrm>
                <a:off x="2944429" y="2684284"/>
                <a:ext cx="7300402" cy="2581476"/>
              </a:xfrm>
              <a:prstGeom prst="rect">
                <a:avLst/>
              </a:prstGeom>
            </p:spPr>
            <p:txBody>
              <a:bodyPr wrap="square">
                <a:spAutoFit/>
              </a:bodyPr>
              <a:lstStyle/>
              <a:p>
                <a:pPr algn="ctr">
                  <a:lnSpc>
                    <a:spcPct val="125000"/>
                  </a:lnSpc>
                  <a:spcBef>
                    <a:spcPts val="300"/>
                  </a:spcBef>
                  <a:spcAft>
                    <a:spcPts val="300"/>
                  </a:spcAft>
                </a:pPr>
                <a:r>
                  <a:rPr lang="vi-VN" sz="2400" b="1" u="sng"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Bài giải</a:t>
                </a:r>
              </a:p>
              <a:p>
                <a:pPr algn="ctr">
                  <a:lnSpc>
                    <a:spcPct val="125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Cả hai trường đó thu gom </a:t>
                </a:r>
                <a:r>
                  <a:rPr lang="vi-VN" sz="240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được số</a:t>
                </a:r>
                <a:r>
                  <a:rPr lang="en-US" sz="2400">
                    <a:solidFill>
                      <a:schemeClr val="tx1"/>
                    </a:solidFill>
                    <a:latin typeface="UTM Avo" panose="02040603050506020204" pitchFamily="18" charset="0"/>
                    <a:ea typeface="Times New Roman" panose="02020603050405020304" pitchFamily="18" charset="0"/>
                    <a:cs typeface="Times New Roman" panose="02020603050405020304" pitchFamily="18" charset="0"/>
                  </a:rPr>
                  <a:t> </a:t>
                </a:r>
                <a:r>
                  <a:rPr lang="vi-VN" sz="2400">
                    <a:solidFill>
                      <a:schemeClr val="tx1"/>
                    </a:solidFill>
                    <a:latin typeface="UTM Avo" panose="02040603050506020204" pitchFamily="18" charset="0"/>
                    <a:ea typeface="Times New Roman" panose="02020603050405020304" pitchFamily="18" charset="0"/>
                    <a:cs typeface="Times New Roman" panose="02020603050405020304" pitchFamily="18" charset="0"/>
                  </a:rPr>
                  <a:t>ki-lô-gam </a:t>
                </a: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giấy vụn là:</a:t>
                </a:r>
              </a:p>
              <a:p>
                <a:pPr algn="ctr">
                  <a:lnSpc>
                    <a:spcPct val="125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2 672 </a:t>
                </a:r>
                <a14:m>
                  <m:oMath xmlns:m="http://schemas.openxmlformats.org/officeDocument/2006/math">
                    <m:r>
                      <a:rPr lang="vi-VN" sz="24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2 718 </a:t>
                </a:r>
                <a14:m>
                  <m:oMath xmlns:m="http://schemas.openxmlformats.org/officeDocument/2006/math">
                    <m:r>
                      <a:rPr lang="vi-VN" sz="24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5 390 (kg)</a:t>
                </a:r>
              </a:p>
              <a:p>
                <a:pPr algn="ctr">
                  <a:lnSpc>
                    <a:spcPct val="125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Đáp số: 5 390 kg giấy vụn.</a:t>
                </a:r>
              </a:p>
            </p:txBody>
          </p:sp>
        </mc:Choice>
        <mc:Fallback>
          <p:sp>
            <p:nvSpPr>
              <p:cNvPr id="3" name="Rectangle 2">
                <a:extLst>
                  <a:ext uri="{FF2B5EF4-FFF2-40B4-BE49-F238E27FC236}">
                    <a16:creationId xmlns:a16="http://schemas.microsoft.com/office/drawing/2014/main" id="{5D917A11-7391-6E20-5737-A4630EA70CC8}"/>
                  </a:ext>
                </a:extLst>
              </p:cNvPr>
              <p:cNvSpPr>
                <a:spLocks noRot="1" noChangeAspect="1" noMove="1" noResize="1" noEditPoints="1" noAdjustHandles="1" noChangeArrowheads="1" noChangeShapeType="1" noTextEdit="1"/>
              </p:cNvSpPr>
              <p:nvPr/>
            </p:nvSpPr>
            <p:spPr>
              <a:xfrm>
                <a:off x="2944429" y="2684284"/>
                <a:ext cx="7300402" cy="2581476"/>
              </a:xfrm>
              <a:prstGeom prst="rect">
                <a:avLst/>
              </a:prstGeom>
              <a:blipFill>
                <a:blip r:embed="rId5"/>
                <a:stretch>
                  <a:fillRect t="-236" b="-4245"/>
                </a:stretch>
              </a:blipFill>
            </p:spPr>
            <p:txBody>
              <a:bodyPr/>
              <a:lstStyle/>
              <a:p>
                <a:r>
                  <a:rPr lang="en-US">
                    <a:noFill/>
                  </a:rPr>
                  <a:t> </a:t>
                </a:r>
              </a:p>
            </p:txBody>
          </p:sp>
        </mc:Fallback>
      </mc:AlternateContent>
    </p:spTree>
    <p:extLst>
      <p:ext uri="{BB962C8B-B14F-4D97-AF65-F5344CB8AC3E}">
        <p14:creationId xmlns:p14="http://schemas.microsoft.com/office/powerpoint/2010/main" val="95535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grpSp>
        <p:nvGrpSpPr>
          <p:cNvPr id="2" name="Group 1">
            <a:extLst>
              <a:ext uri="{FF2B5EF4-FFF2-40B4-BE49-F238E27FC236}">
                <a16:creationId xmlns:a16="http://schemas.microsoft.com/office/drawing/2014/main" id="{012D7DB7-41E5-3C2C-6B96-FF1DF1E7E124}"/>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id="{2423FD86-9EBB-3F21-6A12-210995BDD27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F87A893A-8216-0C4A-0460-01E5D8417C67}"/>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549</Words>
  <Application>Microsoft Office PowerPoint</Application>
  <PresentationFormat>Widescreen</PresentationFormat>
  <Paragraphs>57</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Cambria Math</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Administrator</cp:lastModifiedBy>
  <cp:revision>36</cp:revision>
  <dcterms:modified xsi:type="dcterms:W3CDTF">2023-09-07T02:01:48Z</dcterms:modified>
</cp:coreProperties>
</file>