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68" r:id="rId4"/>
    <p:sldId id="287" r:id="rId5"/>
    <p:sldId id="257" r:id="rId6"/>
    <p:sldId id="264" r:id="rId7"/>
    <p:sldId id="259" r:id="rId8"/>
    <p:sldId id="269" r:id="rId9"/>
    <p:sldId id="258" r:id="rId10"/>
    <p:sldId id="261" r:id="rId11"/>
    <p:sldId id="262" r:id="rId12"/>
    <p:sldId id="263" r:id="rId13"/>
    <p:sldId id="291" r:id="rId14"/>
    <p:sldId id="267" r:id="rId15"/>
    <p:sldId id="289" r:id="rId16"/>
    <p:sldId id="290" r:id="rId17"/>
    <p:sldId id="292" r:id="rId18"/>
    <p:sldId id="293"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46" autoAdjust="0"/>
  </p:normalViewPr>
  <p:slideViewPr>
    <p:cSldViewPr snapToGrid="0">
      <p:cViewPr varScale="1">
        <p:scale>
          <a:sx n="67" d="100"/>
          <a:sy n="67" d="100"/>
        </p:scale>
        <p:origin x="83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anose="02020603050405020304" pitchFamily="18" charset="0"/>
            <a:ea typeface="+mn-ea"/>
            <a:cs typeface="Times New Roman" panose="02020603050405020304" pitchFamily="18" charset="0"/>
          </a:endParaRPr>
        </a:p>
        <a:p>
          <a:pPr algn="just"/>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anose="02020603050405020304" pitchFamily="18" charset="0"/>
            <a:ea typeface="+mn-ea"/>
            <a:cs typeface="Times New Roman" panose="02020603050405020304" pitchFamily="18" charset="0"/>
          </a:endParaRPr>
        </a:p>
        <a:p>
          <a:pPr algn="just"/>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anose="02020603050405020304" pitchFamily="18" charset="0"/>
              <a:ea typeface="+mn-ea"/>
              <a:cs typeface="Times New Roman" panose="02020603050405020304" pitchFamily="18" charset="0"/>
            </a:rPr>
            <a:t>Hải đã có việc làm gì?</a:t>
          </a:r>
        </a:p>
        <a:p>
          <a:pPr algn="just"/>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 </a:t>
          </a:r>
        </a:p>
        <a:p>
          <a:pPr algn="just"/>
          <a:r>
            <a:rPr lang="en-US" sz="2800" b="1" i="0" baseline="0" dirty="0" smtClean="0">
              <a:latin typeface="Times New Roman" panose="02020603050405020304" pitchFamily="18" charset="0"/>
              <a:cs typeface="Times New Roman" panose="02020603050405020304" pitchFamily="18" charset="0"/>
            </a:rPr>
            <a:t>Em có suy nghĩ gì về hành động, việc làm của Hải?</a:t>
          </a:r>
        </a:p>
        <a:p>
          <a:pPr algn="just"/>
          <a:r>
            <a:rPr kumimoji="0" lang="en-US" sz="2800" b="1" i="1" u="none" strike="noStrike" cap="none" spc="0" normalizeH="0" baseline="0" noProof="0" dirty="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just">
            <a:spcAft>
              <a:spcPct val="35000"/>
            </a:spcAft>
          </a:pPr>
          <a:endPar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l">
            <a:spcAft>
              <a:spcPts val="0"/>
            </a:spcAft>
          </a:pPr>
          <a:r>
            <a:rPr lang="vi-VN" sz="2800" b="1" i="0" dirty="0" smtClean="0">
              <a:latin typeface="Times New Roman" panose="02020603050405020304" pitchFamily="18" charset="0"/>
              <a:cs typeface="Times New Roman" panose="02020603050405020304" pitchFamily="18" charset="0"/>
            </a:rPr>
            <a:t>Em hiểu thế  nào là tiết kiệm?</a:t>
          </a:r>
          <a:endParaRPr lang="en-US" sz="2800" b="1" i="0" dirty="0" smtClean="0">
            <a:latin typeface="Times New Roman" panose="02020603050405020304" pitchFamily="18" charset="0"/>
            <a:cs typeface="Times New Roman" panose="02020603050405020304" pitchFamily="18" charset="0"/>
          </a:endParaRPr>
        </a:p>
        <a:p>
          <a:pPr algn="l">
            <a:spcAft>
              <a:spcPts val="0"/>
            </a:spcAft>
          </a:pPr>
          <a:r>
            <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840F8C9E-B202-4DE0-AC25-35D3A1FA52CB}" type="presOf" srcId="{36F1A9A7-0E91-4997-8451-066E68D6791C}" destId="{11925212-181A-4D0E-84EB-C4219DE1ABB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A08C96F6-3490-4C54-AD6E-4870C05A8173}" type="presOf" srcId="{36F1A9A7-0E91-4997-8451-066E68D6791C}" destId="{629FFE63-9943-4FDD-AEB3-15F8D3455642}" srcOrd="1"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BEE2A10E-61AB-4B91-AEC2-C9DAA1279C51}" type="presOf" srcId="{8C4E1181-A43E-4AFA-A175-608167BDD664}" destId="{DE66B4FA-8443-484B-9A9E-FA188D6B4E43}" srcOrd="0" destOrd="0" presId="urn:microsoft.com/office/officeart/2005/8/layout/vList4#1"/>
    <dgm:cxn modelId="{D7871605-17A6-4B71-848A-34522C1FCB91}" type="presOf" srcId="{8C4E1181-A43E-4AFA-A175-608167BDD664}" destId="{046903CA-E59E-4D3A-B85F-2132F4D3C385}"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Hải</a:t>
          </a:r>
          <a:r>
            <a:rPr kumimoji="0" lang="en-US" sz="2800" b="1" i="0" u="none" strike="noStrike"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endParaRPr>
        </a:p>
        <a:p>
          <a:pPr algn="just">
            <a:lnSpc>
              <a:spcPct val="100000"/>
            </a:lnSpc>
            <a:spcAft>
              <a:spcPts val="0"/>
            </a:spcAft>
          </a:pPr>
          <a:r>
            <a:rPr lang="vi-VN" sz="2800" dirty="0" smtClean="0">
              <a:latin typeface="Times New Roman" panose="02020603050405020304" pitchFamily="18" charset="0"/>
              <a:cs typeface="Times New Roman" panose="02020603050405020304"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smtClean="0">
              <a:solidFill>
                <a:srgbClr val="FF0000"/>
              </a:solidFill>
              <a:latin typeface="Times New Roman" panose="02020603050405020304" pitchFamily="18" charset="0"/>
              <a:cs typeface="Times New Roman" panose="02020603050405020304" pitchFamily="18" charset="0"/>
            </a:rPr>
            <a:t>Em</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có</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suy</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nghĩ</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gì</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về</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hành</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động</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việc</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làm</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của</a:t>
          </a:r>
          <a:r>
            <a:rPr lang="en-US" sz="2800" b="1" i="0" baseline="0" dirty="0" smtClean="0">
              <a:solidFill>
                <a:srgbClr val="FF0000"/>
              </a:solidFill>
              <a:latin typeface="Times New Roman" panose="02020603050405020304" pitchFamily="18" charset="0"/>
              <a:cs typeface="Times New Roman" panose="02020603050405020304" pitchFamily="18" charset="0"/>
            </a:rPr>
            <a:t> </a:t>
          </a:r>
          <a:r>
            <a:rPr lang="en-US" sz="2800" b="1" i="0" baseline="0" dirty="0" err="1" smtClean="0">
              <a:solidFill>
                <a:srgbClr val="FF0000"/>
              </a:solidFill>
              <a:latin typeface="Times New Roman" panose="02020603050405020304" pitchFamily="18" charset="0"/>
              <a:cs typeface="Times New Roman" panose="02020603050405020304" pitchFamily="18" charset="0"/>
            </a:rPr>
            <a:t>Hải</a:t>
          </a:r>
          <a:r>
            <a:rPr lang="en-US" sz="2800" b="1" i="0" baseline="0" dirty="0" smtClean="0">
              <a:latin typeface="Times New Roman" panose="02020603050405020304" pitchFamily="18" charset="0"/>
              <a:cs typeface="Times New Roman" panose="02020603050405020304" pitchFamily="18" charset="0"/>
            </a:rPr>
            <a:t>?</a:t>
          </a:r>
        </a:p>
        <a:p>
          <a:pPr algn="just"/>
          <a:r>
            <a:rPr lang="de-DE" sz="2800" dirty="0" smtClean="0">
              <a:latin typeface="Times New Roman" panose="02020603050405020304" pitchFamily="18" charset="0"/>
              <a:cs typeface="Times New Roman" panose="02020603050405020304" pitchFamily="18" charset="0"/>
            </a:rPr>
            <a:t>-Hải biết sử dụng vật chất, tiền bạc hợp lí.</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ts val="0"/>
            </a:spcAft>
          </a:pPr>
          <a:r>
            <a:rPr lang="vi-VN" sz="2800" b="1" i="0" dirty="0" smtClean="0">
              <a:solidFill>
                <a:srgbClr val="FF0000"/>
              </a:solidFill>
              <a:latin typeface="Times New Roman" panose="02020603050405020304" pitchFamily="18" charset="0"/>
              <a:cs typeface="Times New Roman" panose="02020603050405020304" pitchFamily="18" charset="0"/>
            </a:rPr>
            <a:t>Em hiểu thế  nào là tiết kiệm?</a:t>
          </a:r>
        </a:p>
        <a:p>
          <a:pPr algn="just">
            <a:spcAft>
              <a:spcPts val="0"/>
            </a:spcAft>
          </a:pPr>
          <a:r>
            <a:rPr lang="de-DE" sz="2800" dirty="0" smtClean="0">
              <a:latin typeface="Times New Roman" panose="02020603050405020304" pitchFamily="18" charset="0"/>
              <a:cs typeface="Times New Roman" panose="02020603050405020304" pitchFamily="18" charset="0"/>
            </a:rPr>
            <a:t>Tiết kiệm là biết sử dung một cách hợp lí của cải, tiền bạc, thời gian, sức lực của mình và người khác.</a:t>
          </a:r>
          <a:endParaRPr lang="en-US" sz="2800" b="1" i="0" dirty="0" smtClean="0">
            <a:solidFill>
              <a:sysClr val="windowText" lastClr="000000">
                <a:hueOff val="0"/>
                <a:satOff val="0"/>
                <a:lumOff val="0"/>
                <a:alphaOff val="0"/>
              </a:sysClr>
            </a:solidFill>
            <a:effectLst/>
            <a:latin typeface="Times New Roman" panose="02020603050405020304" pitchFamily="18" charset="0"/>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t>
        <a:bodyPr/>
        <a:lstStyle/>
        <a:p>
          <a:endParaRPr lang="en-US"/>
        </a:p>
      </dgm:t>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t>
        <a:bodyPr/>
        <a:lstStyle/>
        <a:p>
          <a:endParaRPr lang="en-US"/>
        </a:p>
      </dgm:t>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anose="02020603050405020304" pitchFamily="18" charset="0"/>
            <a:ea typeface="+mn-ea"/>
            <a:cs typeface="Times New Roman" panose="02020603050405020304" pitchFamily="18" charset="0"/>
          </a:endParaRPr>
        </a:p>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anose="02020603050405020304" pitchFamily="18" charset="0"/>
            <a:ea typeface="+mn-ea"/>
            <a:cs typeface="Times New Roman" panose="02020603050405020304" pitchFamily="18"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anose="02020603050405020304" pitchFamily="18" charset="0"/>
              <a:ea typeface="+mn-ea"/>
              <a:cs typeface="Times New Roman" panose="02020603050405020304" pitchFamily="18" charset="0"/>
            </a:rPr>
            <a:t>Hải đã có việc làm gì?</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 </a:t>
          </a:r>
        </a:p>
        <a:p>
          <a:pPr lvl="0" algn="just" defTabSz="1244600">
            <a:lnSpc>
              <a:spcPct val="90000"/>
            </a:lnSpc>
            <a:spcBef>
              <a:spcPct val="0"/>
            </a:spcBef>
            <a:spcAft>
              <a:spcPct val="35000"/>
            </a:spcAft>
          </a:pPr>
          <a:r>
            <a:rPr lang="en-US" sz="2800" b="1" i="0" kern="1200" baseline="0" dirty="0" smtClean="0">
              <a:latin typeface="Times New Roman" panose="02020603050405020304" pitchFamily="18" charset="0"/>
              <a:cs typeface="Times New Roman" panose="02020603050405020304" pitchFamily="18" charset="0"/>
            </a:rPr>
            <a:t>Em có suy nghĩ gì về hành động, việc làm của Hải?</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endPar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lvl="0" algn="l" defTabSz="1244600">
            <a:lnSpc>
              <a:spcPct val="90000"/>
            </a:lnSpc>
            <a:spcBef>
              <a:spcPct val="0"/>
            </a:spcBef>
            <a:spcAft>
              <a:spcPts val="0"/>
            </a:spcAft>
          </a:pPr>
          <a:r>
            <a:rPr lang="vi-VN" sz="2800" b="1" i="0" kern="1200" dirty="0" smtClean="0">
              <a:latin typeface="Times New Roman" panose="02020603050405020304" pitchFamily="18" charset="0"/>
              <a:cs typeface="Times New Roman" panose="02020603050405020304" pitchFamily="18" charset="0"/>
            </a:rPr>
            <a:t>Em hiểu thế  nào là tiết kiệm?</a:t>
          </a:r>
          <a:endParaRPr lang="en-US" sz="2800" b="1" i="0" kern="1200" dirty="0" smtClean="0">
            <a:latin typeface="Times New Roman" panose="02020603050405020304" pitchFamily="18" charset="0"/>
            <a:cs typeface="Times New Roman" panose="02020603050405020304" pitchFamily="18" charset="0"/>
          </a:endParaRPr>
        </a:p>
        <a:p>
          <a:pPr lvl="0" algn="l" defTabSz="1244600">
            <a:lnSpc>
              <a:spcPct val="90000"/>
            </a:lnSpc>
            <a:spcBef>
              <a:spcPct val="0"/>
            </a:spcBef>
            <a:spcAft>
              <a:spcPts val="0"/>
            </a:spcAft>
          </a:pPr>
          <a:r>
            <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Hải</a:t>
          </a:r>
          <a:r>
            <a:rPr kumimoji="0" lang="en-US" sz="2800" b="1" i="0" u="none" strike="noStrike" kern="1200"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kern="1200"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solidFill>
                <a:srgbClr val="FF0000"/>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1200"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smtClean="0">
            <a:solidFill>
              <a:srgbClr val="FF0000"/>
            </a:solidFill>
            <a:effectLst/>
            <a:uLnTx/>
            <a:uFillTx/>
            <a:latin typeface="Times New Roman" panose="02020603050405020304" pitchFamily="18" charset="0"/>
            <a:ea typeface="+mn-ea"/>
            <a:cs typeface="Times New Roman" panose="02020603050405020304" pitchFamily="18" charset="0"/>
          </a:endParaRPr>
        </a:p>
        <a:p>
          <a:pPr lvl="0" algn="just" defTabSz="1244600">
            <a:lnSpc>
              <a:spcPct val="100000"/>
            </a:lnSpc>
            <a:spcBef>
              <a:spcPct val="0"/>
            </a:spcBef>
            <a:spcAft>
              <a:spcPts val="0"/>
            </a:spcAft>
          </a:pPr>
          <a:r>
            <a:rPr lang="vi-VN" sz="2800" kern="1200" dirty="0" smtClean="0">
              <a:latin typeface="Times New Roman" panose="02020603050405020304" pitchFamily="18" charset="0"/>
              <a:cs typeface="Times New Roman" panose="02020603050405020304" pitchFamily="18" charset="0"/>
            </a:rPr>
            <a:t>Hải tiết kiệm tiền để mua xe đạp, nhưng khi em gái ốm, Hải dùng tiền tiết kiệm để phụ mẹ chữa bệnh cho em. </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Em</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có</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suy</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nghĩ</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gì</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về</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hành</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động</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việc</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làm</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của</a:t>
          </a:r>
          <a:r>
            <a:rPr lang="en-US" sz="2800" b="1" i="0" kern="1200" baseline="0" dirty="0" smtClean="0">
              <a:solidFill>
                <a:srgbClr val="FF0000"/>
              </a:solidFill>
              <a:latin typeface="Times New Roman" panose="02020603050405020304" pitchFamily="18" charset="0"/>
              <a:cs typeface="Times New Roman" panose="02020603050405020304" pitchFamily="18" charset="0"/>
            </a:rPr>
            <a:t> </a:t>
          </a:r>
          <a:r>
            <a:rPr lang="en-US" sz="2800" b="1" i="0" kern="1200" baseline="0" dirty="0" err="1" smtClean="0">
              <a:solidFill>
                <a:srgbClr val="FF0000"/>
              </a:solidFill>
              <a:latin typeface="Times New Roman" panose="02020603050405020304" pitchFamily="18" charset="0"/>
              <a:cs typeface="Times New Roman" panose="02020603050405020304" pitchFamily="18" charset="0"/>
            </a:rPr>
            <a:t>Hải</a:t>
          </a:r>
          <a:r>
            <a:rPr lang="en-US" sz="2800" b="1" i="0" kern="1200" baseline="0" dirty="0" smtClean="0">
              <a:latin typeface="Times New Roman" panose="02020603050405020304" pitchFamily="18" charset="0"/>
              <a:cs typeface="Times New Roman" panose="02020603050405020304" pitchFamily="18" charset="0"/>
            </a:rPr>
            <a:t>?</a:t>
          </a:r>
        </a:p>
        <a:p>
          <a:pPr lvl="0" algn="just" defTabSz="1244600">
            <a:lnSpc>
              <a:spcPct val="90000"/>
            </a:lnSpc>
            <a:spcBef>
              <a:spcPct val="0"/>
            </a:spcBef>
            <a:spcAft>
              <a:spcPct val="35000"/>
            </a:spcAft>
          </a:pPr>
          <a:r>
            <a:rPr lang="de-DE" sz="2800" kern="1200" dirty="0" smtClean="0">
              <a:latin typeface="Times New Roman" panose="02020603050405020304" pitchFamily="18" charset="0"/>
              <a:cs typeface="Times New Roman" panose="02020603050405020304" pitchFamily="18" charset="0"/>
            </a:rPr>
            <a:t>-Hải biết sử dụng vật chất, tiền bạc hợp lí.</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ts val="0"/>
            </a:spcAft>
          </a:pPr>
          <a:r>
            <a:rPr lang="vi-VN" sz="2800" b="1" i="0" kern="1200" dirty="0" smtClean="0">
              <a:solidFill>
                <a:srgbClr val="FF0000"/>
              </a:solidFill>
              <a:latin typeface="Times New Roman" panose="02020603050405020304" pitchFamily="18" charset="0"/>
              <a:cs typeface="Times New Roman" panose="02020603050405020304" pitchFamily="18" charset="0"/>
            </a:rPr>
            <a:t>Em hiểu thế  nào là tiết kiệm?</a:t>
          </a:r>
        </a:p>
        <a:p>
          <a:pPr lvl="0" algn="just" defTabSz="1244600">
            <a:lnSpc>
              <a:spcPct val="90000"/>
            </a:lnSpc>
            <a:spcBef>
              <a:spcPct val="0"/>
            </a:spcBef>
            <a:spcAft>
              <a:spcPts val="0"/>
            </a:spcAft>
          </a:pPr>
          <a:r>
            <a:rPr lang="de-DE" sz="2800" kern="1200" dirty="0" smtClean="0">
              <a:latin typeface="Times New Roman" panose="02020603050405020304" pitchFamily="18" charset="0"/>
              <a:cs typeface="Times New Roman" panose="02020603050405020304" pitchFamily="18" charset="0"/>
            </a:rPr>
            <a:t>Tiết kiệm là biết sử dung một cách hợp lí của cải, tiền bạc, thời gian, sức lực của mình và người khác.</a:t>
          </a:r>
          <a:endParaRPr lang="en-US" sz="2800" b="1" i="0" kern="1200" dirty="0" smtClean="0">
            <a:solidFill>
              <a:sysClr val="windowText" lastClr="000000">
                <a:hueOff val="0"/>
                <a:satOff val="0"/>
                <a:lumOff val="0"/>
                <a:alphaOff val="0"/>
              </a:sysClr>
            </a:solidFill>
            <a:effectLst/>
            <a:latin typeface="Times New Roman" panose="02020603050405020304" pitchFamily="18" charset="0"/>
            <a:ea typeface="+mn-ea"/>
            <a:cs typeface="Times New Roman" panose="02020603050405020304" pitchFamily="18"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FD438-B4F0-42BA-AA15-5F3208544A32}" type="datetimeFigureOut">
              <a:rPr lang="vi-VN" smtClean="0"/>
              <a:t>11/03/2025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E0B12-A142-41E2-A10E-27BE54C08C2F}" type="slidenum">
              <a:rPr lang="vi-VN" smtClean="0"/>
              <a:t>‹#›</a:t>
            </a:fld>
            <a:endParaRPr lang="vi-VN"/>
          </a:p>
        </p:txBody>
      </p:sp>
    </p:spTree>
    <p:extLst>
      <p:ext uri="{BB962C8B-B14F-4D97-AF65-F5344CB8AC3E}">
        <p14:creationId xmlns:p14="http://schemas.microsoft.com/office/powerpoint/2010/main" val="183682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90F15-967D-4EED-AF26-1512C2BF3FD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90F15-967D-4EED-AF26-1512C2BF3FD9}"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0F15-967D-4EED-AF26-1512C2BF3FD9}"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9.png"/><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31.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11" Type="http://schemas.openxmlformats.org/officeDocument/2006/relationships/image" Target="../media/image9.png"/><Relationship Id="rId5" Type="http://schemas.openxmlformats.org/officeDocument/2006/relationships/diagramData" Target="../diagrams/data1.xml"/><Relationship Id="rId10" Type="http://schemas.openxmlformats.org/officeDocument/2006/relationships/image" Target="../media/image15.jpeg"/><Relationship Id="rId4" Type="http://schemas.openxmlformats.org/officeDocument/2006/relationships/image" Target="../media/image4.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12" Type="http://schemas.openxmlformats.org/officeDocument/2006/relationships/image" Target="../media/image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2.xml"/><Relationship Id="rId11" Type="http://schemas.openxmlformats.org/officeDocument/2006/relationships/image" Target="../media/image15.jpeg"/><Relationship Id="rId5" Type="http://schemas.openxmlformats.org/officeDocument/2006/relationships/diagramData" Target="../diagrams/data2.xml"/><Relationship Id="rId10" Type="http://schemas.openxmlformats.org/officeDocument/2006/relationships/image" Target="../media/image14.jpeg"/><Relationship Id="rId4" Type="http://schemas.openxmlformats.org/officeDocument/2006/relationships/image" Target="../media/image4.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800" b="0" dirty="0">
                <a:latin typeface="Times New Roman" panose="02020603050405020304" pitchFamily="18" charset="0"/>
                <a:ea typeface="宋体" panose="02010600030101010101" pitchFamily="2" charset="-122"/>
                <a:cs typeface="Times New Roman" panose="02020603050405020304" pitchFamily="18" charset="0"/>
              </a:rPr>
              <a:t>TRƯỜNG </a:t>
            </a:r>
            <a:r>
              <a:rPr lang="en-US" altLang="vi-VN" sz="2800" b="0" dirty="0" smtClean="0">
                <a:latin typeface="Times New Roman" panose="02020603050405020304" pitchFamily="18" charset="0"/>
                <a:ea typeface="宋体" panose="02010600030101010101" pitchFamily="2" charset="-122"/>
                <a:cs typeface="Times New Roman" panose="02020603050405020304" pitchFamily="18" charset="0"/>
              </a:rPr>
              <a:t>THCS TÚC DUYÊN</a:t>
            </a:r>
            <a:endParaRPr lang="en-US" altLang="vi-VN" sz="2800"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800"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800"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800"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8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33242" y="-5465"/>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692214" y="-133230"/>
            <a:ext cx="10871331"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endParaRPr lang="en-US" altLang="en-US" sz="1000" dirty="0" smtClean="0">
              <a:solidFill>
                <a:prstClr val="black"/>
              </a:solidFill>
              <a:ea typeface="Cambria" panose="02040503050406030204" pitchFamily="18" charset="0"/>
              <a:cs typeface="Cambria" panose="02040503050406030204" pitchFamily="18" charset="0"/>
            </a:endParaRPr>
          </a:p>
          <a:p>
            <a:pPr indent="12700"/>
            <a:endParaRPr lang="en-US" sz="1000" b="1" dirty="0">
              <a:solidFill>
                <a:prstClr val="black"/>
              </a:solidFill>
              <a:latin typeface="#9Slide05 Israquella" pitchFamily="2" charset="0"/>
              <a:ea typeface="Cambria" panose="02040503050406030204" pitchFamily="18" charset="0"/>
            </a:endParaRPr>
          </a:p>
          <a:p>
            <a:pPr indent="12700"/>
            <a:endParaRPr lang="en-US" sz="1000" b="1" dirty="0" smtClean="0">
              <a:solidFill>
                <a:prstClr val="black"/>
              </a:solidFill>
              <a:latin typeface="#9Slide05 Israquella" pitchFamily="2" charset="0"/>
              <a:ea typeface="Cambria" panose="02040503050406030204" pitchFamily="18" charset="0"/>
            </a:endParaRPr>
          </a:p>
          <a:p>
            <a:pPr indent="12700"/>
            <a:endParaRPr lang="en-US" sz="1000" b="1" dirty="0">
              <a:solidFill>
                <a:prstClr val="black"/>
              </a:solidFill>
              <a:latin typeface="#9Slide05 Israquella" pitchFamily="2" charset="0"/>
              <a:ea typeface="Cambria" panose="02040503050406030204" pitchFamily="18" charset="0"/>
            </a:endParaRPr>
          </a:p>
          <a:p>
            <a:pPr indent="12700"/>
            <a:endParaRPr lang="en-US" sz="1000" b="1" dirty="0" smtClean="0">
              <a:solidFill>
                <a:prstClr val="black"/>
              </a:solidFill>
              <a:latin typeface="#9Slide05 Israquella" pitchFamily="2" charset="0"/>
              <a:ea typeface="Cambria" panose="02040503050406030204" pitchFamily="18" charset="0"/>
            </a:endParaRPr>
          </a:p>
          <a:p>
            <a:pPr indent="12700"/>
            <a:endParaRPr lang="en-US" sz="1000" b="1" dirty="0">
              <a:solidFill>
                <a:prstClr val="black"/>
              </a:solidFill>
              <a:latin typeface="#9Slide05 Israquella" pitchFamily="2" charset="0"/>
              <a:ea typeface="Cambria" panose="02040503050406030204" pitchFamily="18" charset="0"/>
            </a:endParaRPr>
          </a:p>
          <a:p>
            <a:pPr indent="12700"/>
            <a:r>
              <a:rPr lang="en-US" sz="3600" b="1" dirty="0" smtClean="0">
                <a:solidFill>
                  <a:srgbClr val="000000"/>
                </a:solidFill>
                <a:latin typeface="#9Slide05 Israquella" pitchFamily="2" charset="0"/>
                <a:ea typeface="Courier New" panose="02070309020205020404" pitchFamily="49" charset="0"/>
              </a:rPr>
              <a:t>Em hãy chỉ ra những biểu hiện của tiết kiệm và chưa tiết kiệm trong các bức tranh sau?</a:t>
            </a:r>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1" name="Shape 292"/>
          <p:cNvPicPr/>
          <p:nvPr/>
        </p:nvPicPr>
        <p:blipFill>
          <a:blip r:embed="rId4"/>
          <a:stretch/>
        </p:blipFill>
        <p:spPr>
          <a:xfrm>
            <a:off x="334411" y="2111314"/>
            <a:ext cx="2804160" cy="1599229"/>
          </a:xfrm>
          <a:prstGeom prst="rect">
            <a:avLst/>
          </a:prstGeom>
        </p:spPr>
      </p:pic>
      <p:pic>
        <p:nvPicPr>
          <p:cNvPr id="13" name="Shape 298"/>
          <p:cNvPicPr/>
          <p:nvPr/>
        </p:nvPicPr>
        <p:blipFill>
          <a:blip r:embed="rId5"/>
          <a:stretch/>
        </p:blipFill>
        <p:spPr>
          <a:xfrm>
            <a:off x="7577918" y="1992573"/>
            <a:ext cx="2810510" cy="1717970"/>
          </a:xfrm>
          <a:prstGeom prst="rect">
            <a:avLst/>
          </a:prstGeom>
        </p:spPr>
      </p:pic>
      <p:grpSp>
        <p:nvGrpSpPr>
          <p:cNvPr id="19" name="Group 18"/>
          <p:cNvGrpSpPr/>
          <p:nvPr/>
        </p:nvGrpSpPr>
        <p:grpSpPr>
          <a:xfrm>
            <a:off x="4070182" y="4093912"/>
            <a:ext cx="3382177" cy="1894829"/>
            <a:chOff x="5015865" y="4467940"/>
            <a:chExt cx="2792095" cy="2432050"/>
          </a:xfrm>
        </p:grpSpPr>
        <p:pic>
          <p:nvPicPr>
            <p:cNvPr id="15" name="Shape 306"/>
            <p:cNvPicPr/>
            <p:nvPr/>
          </p:nvPicPr>
          <p:blipFill>
            <a:blip r:embed="rId6"/>
            <a:stretch/>
          </p:blipFill>
          <p:spPr>
            <a:xfrm>
              <a:off x="5015865" y="4505723"/>
              <a:ext cx="1109345" cy="2304415"/>
            </a:xfrm>
            <a:prstGeom prst="rect">
              <a:avLst/>
            </a:prstGeom>
          </p:spPr>
        </p:pic>
        <p:pic>
          <p:nvPicPr>
            <p:cNvPr id="16" name="Shape 308"/>
            <p:cNvPicPr/>
            <p:nvPr/>
          </p:nvPicPr>
          <p:blipFill>
            <a:blip r:embed="rId7"/>
            <a:stretch/>
          </p:blipFill>
          <p:spPr>
            <a:xfrm>
              <a:off x="6125210" y="4467940"/>
              <a:ext cx="1682750" cy="2432050"/>
            </a:xfrm>
            <a:prstGeom prst="rect">
              <a:avLst/>
            </a:prstGeom>
          </p:spPr>
        </p:pic>
      </p:grpSp>
      <p:pic>
        <p:nvPicPr>
          <p:cNvPr id="17" name="Shape 310"/>
          <p:cNvPicPr/>
          <p:nvPr/>
        </p:nvPicPr>
        <p:blipFill>
          <a:blip r:embed="rId8"/>
          <a:stretch/>
        </p:blipFill>
        <p:spPr>
          <a:xfrm>
            <a:off x="8193754" y="4072483"/>
            <a:ext cx="3520741" cy="2256128"/>
          </a:xfrm>
          <a:prstGeom prst="rect">
            <a:avLst/>
          </a:prstGeom>
        </p:spPr>
      </p:pic>
      <p:grpSp>
        <p:nvGrpSpPr>
          <p:cNvPr id="28" name="Group 27"/>
          <p:cNvGrpSpPr/>
          <p:nvPr/>
        </p:nvGrpSpPr>
        <p:grpSpPr>
          <a:xfrm>
            <a:off x="3496374" y="2111314"/>
            <a:ext cx="3389330" cy="1619911"/>
            <a:chOff x="3496374" y="1396242"/>
            <a:chExt cx="3389330" cy="2334983"/>
          </a:xfrm>
        </p:grpSpPr>
        <p:pic>
          <p:nvPicPr>
            <p:cNvPr id="12" name="Shape 294"/>
            <p:cNvPicPr/>
            <p:nvPr/>
          </p:nvPicPr>
          <p:blipFill>
            <a:blip r:embed="rId9"/>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309955" cy="1916509"/>
            <a:chOff x="154940" y="4273998"/>
            <a:chExt cx="3309955" cy="2286000"/>
          </a:xfrm>
        </p:grpSpPr>
        <p:pic>
          <p:nvPicPr>
            <p:cNvPr id="14" name="Shape 300"/>
            <p:cNvPicPr/>
            <p:nvPr/>
          </p:nvPicPr>
          <p:blipFill>
            <a:blip r:embed="rId10"/>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Con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có</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biết</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mẹ</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phải</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mất</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bao</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nhiêu</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thời</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gian</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1600" i="1" dirty="0" err="1" smtClean="0">
                  <a:effectLst/>
                  <a:latin typeface="Times New Roman" panose="02020603050405020304" pitchFamily="18" charset="0"/>
                  <a:ea typeface="Arial" panose="020B0604020202020204" pitchFamily="34" charset="0"/>
                  <a:cs typeface="Times New Roman" panose="02020603050405020304" pitchFamily="18" charset="0"/>
                </a:rPr>
                <a:t>để</a:t>
              </a:r>
              <a:r>
                <a:rPr lang="en-US" sz="1600" i="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vi-VN" sz="1600" i="1" dirty="0" smtClean="0">
                  <a:effectLst/>
                  <a:latin typeface="Times New Roman" panose="02020603050405020304" pitchFamily="18" charset="0"/>
                  <a:ea typeface="Arial" panose="020B0604020202020204" pitchFamily="34" charset="0"/>
                  <a:cs typeface="Times New Roman" panose="02020603050405020304" pitchFamily="18" charset="0"/>
                </a:rPr>
                <a:t>đan </a:t>
              </a:r>
              <a:r>
                <a:rPr lang="vi-VN" sz="1600" i="1" dirty="0">
                  <a:effectLst/>
                  <a:latin typeface="Times New Roman" panose="02020603050405020304" pitchFamily="18" charset="0"/>
                  <a:ea typeface="Arial" panose="020B0604020202020204" pitchFamily="34" charset="0"/>
                  <a:cs typeface="Times New Roman" panose="02020603050405020304" pitchFamily="18" charset="0"/>
                </a:rPr>
                <a:t>xong chiếc khăn đó không?</a:t>
              </a:r>
              <a:endParaRPr lang="en-US" sz="1600" i="1"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22" name="TextBox 21"/>
          <p:cNvSpPr txBox="1"/>
          <p:nvPr/>
        </p:nvSpPr>
        <p:spPr>
          <a:xfrm>
            <a:off x="334411" y="3587211"/>
            <a:ext cx="2245895" cy="79893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kiệm</a:t>
            </a:r>
            <a:endPar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3" name="TextBox 22"/>
          <p:cNvSpPr txBox="1"/>
          <p:nvPr/>
        </p:nvSpPr>
        <p:spPr>
          <a:xfrm>
            <a:off x="4235297" y="3629207"/>
            <a:ext cx="2245895" cy="79893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kiệm</a:t>
            </a:r>
            <a:endPar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4" name="TextBox 23"/>
          <p:cNvSpPr txBox="1"/>
          <p:nvPr/>
        </p:nvSpPr>
        <p:spPr>
          <a:xfrm>
            <a:off x="4235297" y="6005314"/>
            <a:ext cx="2065491" cy="79893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kiệm</a:t>
            </a:r>
            <a:endPar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chưa</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kiệm</a:t>
            </a:r>
            <a:endPar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chưa</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kiệm</a:t>
            </a:r>
            <a:endPar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chưa</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a:t>
            </a:r>
            <a:r>
              <a:rPr lang="en-US"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kiệm</a:t>
            </a:r>
            <a:endPar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algn="just" eaLnBrk="0" fontAlgn="base" hangingPunct="0">
                <a:lnSpc>
                  <a:spcPct val="125000"/>
                </a:lnSpc>
                <a:spcBef>
                  <a:spcPct val="0"/>
                </a:spcBef>
                <a:spcAft>
                  <a:spcPct val="0"/>
                </a:spcAft>
                <a:defRPr/>
              </a:pPr>
              <a:r>
                <a:rPr lang="en-US" sz="2531"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531" b="1" dirty="0">
                  <a:solidFill>
                    <a:srgbClr val="FF0000"/>
                  </a:solidFill>
                  <a:latin typeface="Times New Roman" panose="02020603050405020304" pitchFamily="18" charset="0"/>
                  <a:ea typeface="Arial Unicode MS"/>
                  <a:cs typeface="Times New Roman" panose="02020603050405020304" pitchFamily="18" charset="0"/>
                </a:rPr>
                <a:t>i di</a:t>
              </a:r>
              <a:r>
                <a:rPr lang="en-US" sz="2531" b="1" dirty="0">
                  <a:solidFill>
                    <a:srgbClr val="FF0000"/>
                  </a:solidFill>
                  <a:latin typeface="Times New Roman" panose="02020603050405020304" pitchFamily="18" charset="0"/>
                  <a:ea typeface="Arial Unicode MS"/>
                  <a:cs typeface="Times New Roman" panose="02020603050405020304" pitchFamily="18" charset="0"/>
                </a:rPr>
                <a:t>ện </a:t>
              </a:r>
              <a:r>
                <a:rPr lang="en-US" sz="2531" b="1" dirty="0" smtClean="0">
                  <a:solidFill>
                    <a:srgbClr val="FF0000"/>
                  </a:solidFill>
                  <a:latin typeface="Times New Roman" panose="02020603050405020304" pitchFamily="18" charset="0"/>
                  <a:ea typeface="Arial Unicode MS"/>
                  <a:cs typeface="Times New Roman" panose="02020603050405020304" pitchFamily="18" charset="0"/>
                </a:rPr>
                <a:t>ba </a:t>
              </a:r>
              <a:r>
                <a:rPr lang="en-US" sz="2531" b="1" dirty="0" smtClean="0">
                  <a:solidFill>
                    <a:srgbClr val="FF0000"/>
                  </a:solidFill>
                  <a:latin typeface="Times New Roman" panose="02020603050405020304" pitchFamily="18" charset="0"/>
                  <a:ea typeface="Arial Unicode MS"/>
                  <a:cs typeface="Times New Roman" panose="02020603050405020304" pitchFamily="18" charset="0"/>
                </a:rPr>
                <a:t>nhóm</a:t>
              </a:r>
              <a:r>
                <a:rPr lang="en-US" sz="2531"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531" b="1" dirty="0">
                  <a:solidFill>
                    <a:srgbClr val="FF0000"/>
                  </a:solidFill>
                  <a:latin typeface="Times New Roman" panose="02020603050405020304" pitchFamily="18" charset="0"/>
                  <a:ea typeface="Arial Unicode MS"/>
                  <a:cs typeface="Times New Roman" panose="02020603050405020304" pitchFamily="18" charset="0"/>
                </a:rPr>
                <a:t>l</a:t>
              </a:r>
              <a:r>
                <a:rPr lang="fr-FR" sz="2531" b="1" dirty="0">
                  <a:solidFill>
                    <a:srgbClr val="FF0000"/>
                  </a:solidFill>
                  <a:latin typeface="Times New Roman" panose="02020603050405020304" pitchFamily="18" charset="0"/>
                  <a:ea typeface="Arial Unicode MS"/>
                  <a:cs typeface="Times New Roman" panose="02020603050405020304" pitchFamily="18" charset="0"/>
                </a:rPr>
                <a:t>ê</a:t>
              </a:r>
              <a:r>
                <a:rPr lang="en-US" sz="2531" b="1" dirty="0">
                  <a:solidFill>
                    <a:srgbClr val="FF0000"/>
                  </a:solidFill>
                  <a:latin typeface="Times New Roman" panose="02020603050405020304" pitchFamily="18" charset="0"/>
                  <a:ea typeface="Arial Unicode MS"/>
                  <a:cs typeface="Times New Roman" panose="02020603050405020304" pitchFamily="18" charset="0"/>
                </a:rPr>
                <a:t>n </a:t>
              </a:r>
              <a:r>
                <a:rPr lang="en-US" sz="2531"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531" b="1" dirty="0">
                  <a:solidFill>
                    <a:srgbClr val="FF0000"/>
                  </a:solidFill>
                  <a:latin typeface="Times New Roman" panose="02020603050405020304" pitchFamily="18" charset="0"/>
                  <a:ea typeface="Arial Unicode MS"/>
                  <a:cs typeface="Times New Roman" panose="02020603050405020304" pitchFamily="18" charset="0"/>
                </a:rPr>
                <a:t>ng </a:t>
              </a:r>
              <a:r>
                <a:rPr lang="en-US" sz="2531" b="1" dirty="0" smtClean="0">
                  <a:solidFill>
                    <a:srgbClr val="FF0000"/>
                  </a:solidFill>
                  <a:latin typeface="Times New Roman" panose="02020603050405020304" pitchFamily="18" charset="0"/>
                  <a:ea typeface="Arial Unicode MS"/>
                  <a:cs typeface="Times New Roman" panose="02020603050405020304" pitchFamily="18" charset="0"/>
                </a:rPr>
                <a:t>trình bày </a:t>
              </a:r>
              <a:r>
                <a:rPr lang="en-US" sz="2531" b="1" dirty="0">
                  <a:solidFill>
                    <a:srgbClr val="FF0000"/>
                  </a:solidFill>
                  <a:latin typeface="Times New Roman" panose="02020603050405020304" pitchFamily="18" charset="0"/>
                  <a:ea typeface="Arial Unicode MS"/>
                  <a:cs typeface="Times New Roman" panose="02020603050405020304" pitchFamily="18" charset="0"/>
                </a:rPr>
                <a:t>những biểu </a:t>
              </a:r>
              <a:r>
                <a:rPr lang="en-US" sz="2531" b="1" dirty="0" smtClean="0">
                  <a:solidFill>
                    <a:srgbClr val="FF0000"/>
                  </a:solidFill>
                  <a:latin typeface="Times New Roman" panose="02020603050405020304" pitchFamily="18" charset="0"/>
                  <a:ea typeface="Arial Unicode MS"/>
                  <a:cs typeface="Times New Roman" panose="02020603050405020304" pitchFamily="18" charset="0"/>
                </a:rPr>
                <a:t>hiện.</a:t>
              </a:r>
              <a:endParaRPr lang="en-US" sz="2531" b="1" dirty="0">
                <a:solidFill>
                  <a:srgbClr val="FF0000"/>
                </a:solidFill>
                <a:latin typeface="Times New Roman" panose="02020603050405020304" pitchFamily="18" charset="0"/>
                <a:ea typeface="Arial Unicode MS"/>
                <a:cs typeface="Times New Roman" panose="02020603050405020304" pitchFamily="18" charset="0"/>
              </a:endParaRPr>
            </a:p>
          </p:txBody>
        </p:sp>
      </p:grpSp>
      <p:grpSp>
        <p:nvGrpSpPr>
          <p:cNvPr id="15" name="Group 14"/>
          <p:cNvGrpSpPr/>
          <p:nvPr/>
        </p:nvGrpSpPr>
        <p:grpSpPr>
          <a:xfrm>
            <a:off x="3186113" y="3905103"/>
            <a:ext cx="6207354" cy="2167086"/>
            <a:chOff x="5186578" y="4228394"/>
            <a:chExt cx="3245574" cy="2401067"/>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815882"/>
            </a:xfrm>
            <a:prstGeom prst="rect">
              <a:avLst/>
            </a:prstGeom>
          </p:spPr>
          <p:txBody>
            <a:bodyPr wrap="square">
              <a:spAutoFit/>
            </a:bodyPr>
            <a:lstStyle/>
            <a:p>
              <a:pPr eaLnBrk="0" fontAlgn="base" hangingPunct="0">
                <a:spcBef>
                  <a:spcPct val="0"/>
                </a:spcBef>
                <a:spcAft>
                  <a:spcPct val="0"/>
                </a:spcAft>
                <a:defRPr/>
              </a:pPr>
              <a:r>
                <a:rPr lang="en-US" sz="28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800" b="1" dirty="0">
                  <a:solidFill>
                    <a:srgbClr val="FF0000"/>
                  </a:solidFill>
                  <a:latin typeface="Times New Roman" panose="02020603050405020304" pitchFamily="18" charset="0"/>
                  <a:ea typeface="Arial Unicode MS"/>
                  <a:cs typeface="Times New Roman" panose="02020603050405020304" pitchFamily="18" charset="0"/>
                </a:rPr>
                <a:t> n</a:t>
              </a:r>
              <a:r>
                <a:rPr lang="fr-FR" sz="2800" b="1" dirty="0">
                  <a:solidFill>
                    <a:srgbClr val="FF0000"/>
                  </a:solidFill>
                  <a:latin typeface="Times New Roman" panose="02020603050405020304" pitchFamily="18" charset="0"/>
                  <a:ea typeface="Arial Unicode MS"/>
                  <a:cs typeface="Times New Roman" panose="02020603050405020304" pitchFamily="18" charset="0"/>
                </a:rPr>
                <a:t>à</a:t>
              </a:r>
              <a:r>
                <a:rPr lang="en-US" sz="2800" b="1" dirty="0">
                  <a:solidFill>
                    <a:srgbClr val="FF0000"/>
                  </a:solidFill>
                  <a:latin typeface="Times New Roman" panose="02020603050405020304" pitchFamily="18" charset="0"/>
                  <a:ea typeface="Arial Unicode MS"/>
                  <a:cs typeface="Times New Roman" panose="02020603050405020304" pitchFamily="18" charset="0"/>
                </a:rPr>
                <a:t>o </a:t>
              </a:r>
              <a:r>
                <a:rPr lang="en-US" sz="28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800" b="1" dirty="0">
                  <a:solidFill>
                    <a:srgbClr val="FF0000"/>
                  </a:solidFill>
                  <a:latin typeface="Times New Roman" panose="02020603050405020304" pitchFamily="18" charset="0"/>
                  <a:ea typeface="Arial Unicode MS"/>
                  <a:cs typeface="Times New Roman" panose="02020603050405020304" pitchFamily="18" charset="0"/>
                </a:rPr>
                <a:t> </a:t>
              </a:r>
              <a:r>
                <a:rPr lang="en-US" sz="280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800" b="1" dirty="0">
                  <a:solidFill>
                    <a:srgbClr val="FF0000"/>
                  </a:solidFill>
                  <a:latin typeface="Times New Roman" panose="02020603050405020304" pitchFamily="18" charset="0"/>
                  <a:ea typeface="Arial Unicode MS"/>
                  <a:cs typeface="Times New Roman" panose="02020603050405020304" pitchFamily="18" charset="0"/>
                </a:rPr>
                <a:t>c nhi</a:t>
              </a:r>
              <a:r>
                <a:rPr lang="en-US" sz="280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800" b="1" dirty="0">
                  <a:solidFill>
                    <a:srgbClr val="FF0000"/>
                  </a:solidFill>
                  <a:latin typeface="Times New Roman" panose="02020603050405020304" pitchFamily="18" charset="0"/>
                  <a:ea typeface="Arial Unicode MS"/>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Unicode MS"/>
                  <a:cs typeface="Times New Roman" panose="02020603050405020304" pitchFamily="18" charset="0"/>
                </a:rPr>
                <a:t>biểu</a:t>
              </a:r>
              <a:r>
                <a:rPr lang="en-US" sz="28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Unicode MS"/>
                  <a:cs typeface="Times New Roman" panose="02020603050405020304" pitchFamily="18" charset="0"/>
                </a:rPr>
                <a:t>hiện</a:t>
              </a:r>
              <a:r>
                <a:rPr lang="en-US" sz="28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Unicode MS"/>
                  <a:cs typeface="Times New Roman" panose="02020603050405020304" pitchFamily="18" charset="0"/>
                </a:rPr>
                <a:t>sẽ</a:t>
              </a:r>
              <a:r>
                <a:rPr lang="en-US" sz="28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Unicode MS"/>
                  <a:cs typeface="Times New Roman" panose="02020603050405020304" pitchFamily="18" charset="0"/>
                </a:rPr>
                <a:t>chiến</a:t>
              </a:r>
              <a:r>
                <a:rPr lang="en-US" sz="28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Unicode MS"/>
                  <a:cs typeface="Times New Roman" panose="02020603050405020304" pitchFamily="18" charset="0"/>
                </a:rPr>
                <a:t>thắng</a:t>
              </a:r>
              <a:r>
                <a:rPr lang="en-US" sz="28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Unicode MS"/>
                  <a:cs typeface="Times New Roman" panose="02020603050405020304" pitchFamily="18" charset="0"/>
                </a:rPr>
                <a:t>và</a:t>
              </a:r>
              <a:r>
                <a:rPr lang="en-US" sz="28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Unicode MS"/>
                  <a:cs typeface="Times New Roman" panose="02020603050405020304" pitchFamily="18" charset="0"/>
                </a:rPr>
                <a:t>được</a:t>
              </a:r>
              <a:r>
                <a:rPr lang="en-US" sz="2800" b="1" dirty="0" smtClean="0">
                  <a:solidFill>
                    <a:srgbClr val="FF0000"/>
                  </a:solidFill>
                  <a:latin typeface="Times New Roman" panose="02020603050405020304" pitchFamily="18" charset="0"/>
                  <a:ea typeface="Arial Unicode MS"/>
                  <a:cs typeface="Times New Roman" panose="02020603050405020304" pitchFamily="18" charset="0"/>
                </a:rPr>
                <a:t> </a:t>
              </a:r>
              <a:r>
                <a:rPr lang="en-US" sz="2800" b="1" dirty="0">
                  <a:solidFill>
                    <a:srgbClr val="FF0000"/>
                  </a:solidFill>
                  <a:latin typeface="Times New Roman" panose="02020603050405020304" pitchFamily="18" charset="0"/>
                  <a:ea typeface="Arial Unicode MS"/>
                  <a:cs typeface="Times New Roman" panose="02020603050405020304" pitchFamily="18" charset="0"/>
                </a:rPr>
                <a:t>10 </a:t>
              </a:r>
              <a:r>
                <a:rPr lang="en-US" sz="280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800" b="1" dirty="0">
                  <a:solidFill>
                    <a:srgbClr val="FF0000"/>
                  </a:solidFill>
                  <a:latin typeface="Times New Roman" panose="02020603050405020304" pitchFamily="18" charset="0"/>
                  <a:ea typeface="Arial Unicode MS"/>
                  <a:cs typeface="Times New Roman" panose="02020603050405020304" pitchFamily="18" charset="0"/>
                </a:rPr>
                <a:t>. </a:t>
              </a:r>
              <a:endParaRPr lang="en-SG" sz="2800" b="1" dirty="0">
                <a:solidFill>
                  <a:srgbClr val="FF0000"/>
                </a:solidFill>
                <a:latin typeface="Times New Roman" panose="02020603050405020304" pitchFamily="18" charset="0"/>
                <a:ea typeface="微软雅黑"/>
                <a:cs typeface="Times New Roman" panose="02020603050405020304" pitchFamily="18" charset="0"/>
              </a:endParaRPr>
            </a:p>
          </p:txBody>
        </p:sp>
      </p:gr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smtClean="0">
                <a:solidFill>
                  <a:srgbClr val="0000FF"/>
                </a:solidFill>
                <a:latin typeface="#9Slide05 Fourth" panose="00000500000000000000" pitchFamily="2" charset="0"/>
                <a:ea typeface="Helvetica Neue"/>
                <a:cs typeface="Helvetica Neue"/>
              </a:rPr>
              <a:t>THẢO LUẬN NHÓM – 5P</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6697571" cy="3072873"/>
            <a:chOff x="-125321" y="1384387"/>
            <a:chExt cx="6697571"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556076" cy="2246769"/>
            </a:xfrm>
            <a:prstGeom prst="rect">
              <a:avLst/>
            </a:prstGeom>
          </p:spPr>
          <p:txBody>
            <a:bodyPr wrap="square">
              <a:spAutoFit/>
            </a:bodyPr>
            <a:lstStyle/>
            <a:p>
              <a:pPr lvl="0" eaLnBrk="0" fontAlgn="base" hangingPunct="0">
                <a:lnSpc>
                  <a:spcPct val="125000"/>
                </a:lnSpc>
                <a:spcBef>
                  <a:spcPct val="0"/>
                </a:spcBef>
                <a:spcAft>
                  <a:spcPct val="0"/>
                </a:spcAft>
                <a:defRPr/>
              </a:pPr>
              <a:r>
                <a:rPr lang="en-US" sz="2800" b="1" kern="0" dirty="0">
                  <a:solidFill>
                    <a:srgbClr val="FF0000"/>
                  </a:solidFill>
                  <a:latin typeface="Times New Roman" panose="02020603050405020304" pitchFamily="18" charset="0"/>
                  <a:ea typeface="Arial Unicode MS"/>
                  <a:cs typeface="Times New Roman" panose="02020603050405020304" pitchFamily="18" charset="0"/>
                </a:rPr>
                <a:t>Chia lớp ra thành </a:t>
              </a:r>
              <a:r>
                <a:rPr lang="en-US" sz="2800" b="1" kern="0" dirty="0" smtClean="0">
                  <a:solidFill>
                    <a:srgbClr val="FF0000"/>
                  </a:solidFill>
                  <a:latin typeface="Times New Roman" panose="02020603050405020304" pitchFamily="18" charset="0"/>
                  <a:ea typeface="Arial Unicode MS"/>
                  <a:cs typeface="Times New Roman" panose="02020603050405020304" pitchFamily="18" charset="0"/>
                </a:rPr>
                <a:t>ba nhóm</a:t>
              </a:r>
              <a:endParaRPr lang="en-US" sz="2800" b="1" kern="0" dirty="0">
                <a:solidFill>
                  <a:srgbClr val="FF0000"/>
                </a:solidFill>
                <a:latin typeface="Times New Roman" panose="02020603050405020304" pitchFamily="18" charset="0"/>
                <a:ea typeface="Arial Unicode MS"/>
                <a:cs typeface="Times New Roman" panose="02020603050405020304" pitchFamily="18" charset="0"/>
              </a:endParaRPr>
            </a:p>
            <a:p>
              <a:pPr lvl="0" eaLnBrk="0" fontAlgn="base" hangingPunct="0">
                <a:lnSpc>
                  <a:spcPct val="125000"/>
                </a:lnSpc>
                <a:spcBef>
                  <a:spcPct val="0"/>
                </a:spcBef>
                <a:spcAft>
                  <a:spcPct val="0"/>
                </a:spcAft>
                <a:defRPr/>
              </a:pPr>
              <a:r>
                <a:rPr lang="en-US" altLang="zh-CN" sz="2800" b="1" kern="0" dirty="0">
                  <a:solidFill>
                    <a:srgbClr val="FF0000"/>
                  </a:solidFill>
                  <a:latin typeface="Times New Roman" panose="02020603050405020304" pitchFamily="18" charset="0"/>
                  <a:ea typeface="Arial Unicode MS"/>
                  <a:cs typeface="Times New Roman" panose="02020603050405020304" pitchFamily="18" charset="0"/>
                  <a:sym typeface="微软雅黑" panose="020B0503020204020204" pitchFamily="34" charset="-122"/>
                </a:rPr>
                <a:t>Đội 1: B</a:t>
              </a:r>
              <a:r>
                <a:rPr lang="en-US" altLang="zh-CN" sz="2800" b="1" kern="0" dirty="0" smtClean="0">
                  <a:solidFill>
                    <a:srgbClr val="FF0000"/>
                  </a:solidFill>
                  <a:latin typeface="Times New Roman" panose="02020603050405020304" pitchFamily="18" charset="0"/>
                  <a:ea typeface="Arial Unicode MS"/>
                  <a:cs typeface="Times New Roman" panose="02020603050405020304" pitchFamily="18" charset="0"/>
                  <a:sym typeface="微软雅黑" panose="020B0503020204020204" pitchFamily="34" charset="-122"/>
                </a:rPr>
                <a:t>iểu </a:t>
              </a:r>
              <a:r>
                <a:rPr lang="en-US" altLang="zh-CN" sz="2800" b="1" kern="0" dirty="0">
                  <a:solidFill>
                    <a:srgbClr val="FF0000"/>
                  </a:solidFill>
                  <a:latin typeface="Times New Roman" panose="02020603050405020304" pitchFamily="18" charset="0"/>
                  <a:ea typeface="Arial Unicode MS"/>
                  <a:cs typeface="Times New Roman" panose="02020603050405020304" pitchFamily="18" charset="0"/>
                  <a:sym typeface="微软雅黑" panose="020B0503020204020204" pitchFamily="34" charset="-122"/>
                </a:rPr>
                <a:t>hiện của tiết kiệm</a:t>
              </a:r>
            </a:p>
            <a:p>
              <a:pPr lvl="0" eaLnBrk="0" fontAlgn="base" hangingPunct="0">
                <a:lnSpc>
                  <a:spcPct val="125000"/>
                </a:lnSpc>
                <a:spcBef>
                  <a:spcPct val="0"/>
                </a:spcBef>
                <a:spcAft>
                  <a:spcPct val="0"/>
                </a:spcAft>
                <a:defRPr/>
              </a:pPr>
              <a:r>
                <a:rPr lang="en-US" altLang="zh-CN" sz="2800" b="1" kern="0" dirty="0">
                  <a:solidFill>
                    <a:srgbClr val="FF0000"/>
                  </a:solidFill>
                  <a:latin typeface="Times New Roman" panose="02020603050405020304" pitchFamily="18" charset="0"/>
                  <a:ea typeface="Arial Unicode MS"/>
                  <a:cs typeface="Times New Roman" panose="02020603050405020304" pitchFamily="18" charset="0"/>
                  <a:sym typeface="微软雅黑" panose="020B0503020204020204" pitchFamily="34" charset="-122"/>
                </a:rPr>
                <a:t>Đội 2: B</a:t>
              </a:r>
              <a:r>
                <a:rPr lang="en-US" altLang="zh-CN" sz="2800" b="1" kern="0" dirty="0" smtClean="0">
                  <a:solidFill>
                    <a:srgbClr val="FF0000"/>
                  </a:solidFill>
                  <a:latin typeface="Times New Roman" panose="02020603050405020304" pitchFamily="18" charset="0"/>
                  <a:ea typeface="Arial Unicode MS"/>
                  <a:cs typeface="Times New Roman" panose="02020603050405020304" pitchFamily="18" charset="0"/>
                  <a:sym typeface="微软雅黑" panose="020B0503020204020204" pitchFamily="34" charset="-122"/>
                </a:rPr>
                <a:t>iểu </a:t>
              </a:r>
              <a:r>
                <a:rPr lang="en-US" altLang="zh-CN" sz="2800" b="1" kern="0" dirty="0">
                  <a:solidFill>
                    <a:srgbClr val="FF0000"/>
                  </a:solidFill>
                  <a:latin typeface="Times New Roman" panose="02020603050405020304" pitchFamily="18" charset="0"/>
                  <a:ea typeface="Arial Unicode MS"/>
                  <a:cs typeface="Times New Roman" panose="02020603050405020304" pitchFamily="18" charset="0"/>
                  <a:sym typeface="微软雅黑" panose="020B0503020204020204" pitchFamily="34" charset="-122"/>
                </a:rPr>
                <a:t>hiện chưa tiết </a:t>
              </a:r>
              <a:r>
                <a:rPr lang="en-US" altLang="zh-CN" sz="2800" b="1" kern="0" dirty="0" smtClean="0">
                  <a:solidFill>
                    <a:srgbClr val="FF0000"/>
                  </a:solidFill>
                  <a:latin typeface="Times New Roman" panose="02020603050405020304" pitchFamily="18" charset="0"/>
                  <a:ea typeface="Arial Unicode MS"/>
                  <a:cs typeface="Times New Roman" panose="02020603050405020304" pitchFamily="18" charset="0"/>
                  <a:sym typeface="微软雅黑" panose="020B0503020204020204" pitchFamily="34" charset="-122"/>
                </a:rPr>
                <a:t>kiệm</a:t>
              </a:r>
            </a:p>
            <a:p>
              <a:pPr lvl="0" eaLnBrk="0" fontAlgn="base" hangingPunct="0">
                <a:lnSpc>
                  <a:spcPct val="125000"/>
                </a:lnSpc>
                <a:spcBef>
                  <a:spcPct val="0"/>
                </a:spcBef>
                <a:spcAft>
                  <a:spcPct val="0"/>
                </a:spcAft>
                <a:defRPr/>
              </a:pPr>
              <a:r>
                <a:rPr lang="en-US" altLang="zh-CN" sz="2800" b="1" kern="0" dirty="0" smtClean="0">
                  <a:solidFill>
                    <a:srgbClr val="FF0000"/>
                  </a:solidFill>
                  <a:latin typeface="Times New Roman" panose="02020603050405020304" pitchFamily="18" charset="0"/>
                  <a:ea typeface="Arial Unicode MS"/>
                  <a:cs typeface="Times New Roman" panose="02020603050405020304" pitchFamily="18" charset="0"/>
                  <a:sym typeface="微软雅黑" panose="020B0503020204020204" pitchFamily="34" charset="-122"/>
                </a:rPr>
                <a:t>Đội 3: Tìm từ trái nghĩa với từ </a:t>
              </a:r>
              <a:r>
                <a:rPr lang="en-US" altLang="zh-CN" sz="2800" b="1" kern="0" dirty="0" smtClean="0">
                  <a:solidFill>
                    <a:srgbClr val="00B050"/>
                  </a:solidFill>
                  <a:latin typeface="Times New Roman" panose="02020603050405020304" pitchFamily="18" charset="0"/>
                  <a:ea typeface="Arial Unicode MS"/>
                  <a:cs typeface="Times New Roman" panose="02020603050405020304" pitchFamily="18" charset="0"/>
                  <a:sym typeface="微软雅黑" panose="020B0503020204020204" pitchFamily="34" charset="-122"/>
                </a:rPr>
                <a:t>tiết kiệm</a:t>
              </a:r>
              <a:endParaRPr lang="zh-CN" altLang="en-US" sz="2800" b="1" kern="0" dirty="0">
                <a:solidFill>
                  <a:srgbClr val="00B050"/>
                </a:solidFill>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grpSp>
      <p:pic>
        <p:nvPicPr>
          <p:cNvPr id="16" name="Picture 15"/>
          <p:cNvPicPr>
            <a:picLocks noChangeAspect="1"/>
          </p:cNvPicPr>
          <p:nvPr/>
        </p:nvPicPr>
        <p:blipFill>
          <a:blip r:embed="rId5"/>
          <a:stretch>
            <a:fillRect/>
          </a:stretch>
        </p:blipFill>
        <p:spPr>
          <a:xfrm>
            <a:off x="0" y="-50055"/>
            <a:ext cx="2014538"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1513" y="428625"/>
            <a:ext cx="10872787" cy="6278642"/>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 Biểu hiện của tiết kiệm:</a:t>
            </a:r>
          </a:p>
          <a:p>
            <a:r>
              <a:rPr lang="vi-VN" sz="2400" b="1" dirty="0">
                <a:latin typeface="Times New Roman" panose="02020603050405020304" pitchFamily="18" charset="0"/>
                <a:cs typeface="Times New Roman" panose="02020603050405020304" pitchFamily="18" charset="0"/>
              </a:rPr>
              <a:t>- Chi tiêu hợp lí</a:t>
            </a:r>
          </a:p>
          <a:p>
            <a:r>
              <a:rPr lang="vi-VN" sz="2400" b="1" dirty="0">
                <a:latin typeface="Times New Roman" panose="02020603050405020304" pitchFamily="18" charset="0"/>
                <a:cs typeface="Times New Roman" panose="02020603050405020304" pitchFamily="18" charset="0"/>
              </a:rPr>
              <a:t>-Tắt các thiêt bị điện, khóa vòi nước khi không sử dụng.</a:t>
            </a:r>
          </a:p>
          <a:p>
            <a:r>
              <a:rPr lang="vi-VN" sz="2400" b="1" dirty="0" smtClean="0">
                <a:latin typeface="Times New Roman" panose="02020603050405020304" pitchFamily="18" charset="0"/>
                <a:cs typeface="Times New Roman" panose="02020603050405020304" pitchFamily="18" charset="0"/>
              </a:rPr>
              <a:t>- Sắp </a:t>
            </a:r>
            <a:r>
              <a:rPr lang="vi-VN" sz="2400" b="1" dirty="0">
                <a:latin typeface="Times New Roman" panose="02020603050405020304" pitchFamily="18" charset="0"/>
                <a:cs typeface="Times New Roman" panose="02020603050405020304" pitchFamily="18" charset="0"/>
              </a:rPr>
              <a:t>xếp thời gian làm việc kho học.</a:t>
            </a:r>
          </a:p>
          <a:p>
            <a:r>
              <a:rPr lang="vi-VN" sz="2400" b="1" dirty="0">
                <a:latin typeface="Times New Roman" panose="02020603050405020304" pitchFamily="18" charset="0"/>
                <a:cs typeface="Times New Roman" panose="02020603050405020304" pitchFamily="18" charset="0"/>
              </a:rPr>
              <a:t>- Sử dụng hợp lí và khai thác hiệu quả nguồn tài nguyên.</a:t>
            </a:r>
          </a:p>
          <a:p>
            <a:r>
              <a:rPr lang="vi-VN" sz="2400" b="1" dirty="0">
                <a:latin typeface="Times New Roman" panose="02020603050405020304" pitchFamily="18" charset="0"/>
                <a:cs typeface="Times New Roman" panose="02020603050405020304" pitchFamily="18" charset="0"/>
              </a:rPr>
              <a:t>- Bảo quản đồ dung học tâp, lao động khi sử dụng</a:t>
            </a:r>
          </a:p>
          <a:p>
            <a:r>
              <a:rPr lang="en-US" sz="2400" b="1" dirty="0">
                <a:latin typeface="Times New Roman" panose="02020603050405020304" pitchFamily="18" charset="0"/>
                <a:cs typeface="Times New Roman" panose="02020603050405020304" pitchFamily="18" charset="0"/>
              </a:rPr>
              <a:t>- Bảo vệ của công…</a:t>
            </a:r>
            <a:endParaRPr lang="vi-VN" sz="2400" b="1" dirty="0">
              <a:latin typeface="Times New Roman" panose="02020603050405020304" pitchFamily="18" charset="0"/>
              <a:cs typeface="Times New Roman" panose="02020603050405020304" pitchFamily="18" charset="0"/>
            </a:endParaRPr>
          </a:p>
          <a:p>
            <a:r>
              <a:rPr lang="en-US" sz="2400" b="1" dirty="0" smtClean="0">
                <a:solidFill>
                  <a:srgbClr val="FF0000"/>
                </a:solidFill>
                <a:latin typeface="Times New Roman" panose="02020603050405020304" pitchFamily="18" charset="0"/>
                <a:cs typeface="Times New Roman" panose="02020603050405020304" pitchFamily="18" charset="0"/>
              </a:rPr>
              <a:t>* Biểu hiện chưa tiết kiệm:</a:t>
            </a:r>
          </a:p>
          <a:p>
            <a:r>
              <a:rPr lang="vi-VN" sz="2400" b="1" dirty="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Chưa chi </a:t>
            </a:r>
            <a:r>
              <a:rPr lang="vi-VN" sz="2400" b="1" dirty="0">
                <a:latin typeface="Times New Roman" panose="02020603050405020304" pitchFamily="18" charset="0"/>
                <a:cs typeface="Times New Roman" panose="02020603050405020304" pitchFamily="18" charset="0"/>
              </a:rPr>
              <a:t>tiêu hợp lí</a:t>
            </a:r>
          </a:p>
          <a:p>
            <a:r>
              <a:rPr lang="vi-VN" sz="2400" b="1" dirty="0" smtClean="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Không </a:t>
            </a:r>
            <a:r>
              <a:rPr lang="vi-VN" sz="2400" b="1" dirty="0">
                <a:latin typeface="Times New Roman" panose="02020603050405020304" pitchFamily="18" charset="0"/>
                <a:cs typeface="Times New Roman" panose="02020603050405020304" pitchFamily="18" charset="0"/>
              </a:rPr>
              <a:t>khóa vòi nước khi không sử dụng.</a:t>
            </a:r>
          </a:p>
          <a:p>
            <a:r>
              <a:rPr lang="vi-VN" sz="2400" b="1" dirty="0" smtClean="0">
                <a:latin typeface="Times New Roman" panose="02020603050405020304" pitchFamily="18" charset="0"/>
                <a:cs typeface="Times New Roman" panose="02020603050405020304" pitchFamily="18" charset="0"/>
              </a:rPr>
              <a:t>- Chưa sắp </a:t>
            </a:r>
            <a:r>
              <a:rPr lang="vi-VN" sz="2400" b="1" dirty="0">
                <a:latin typeface="Times New Roman" panose="02020603050405020304" pitchFamily="18" charset="0"/>
                <a:cs typeface="Times New Roman" panose="02020603050405020304" pitchFamily="18" charset="0"/>
              </a:rPr>
              <a:t>xếp thời gian làm việc </a:t>
            </a:r>
            <a:r>
              <a:rPr lang="vi-VN" sz="2400" b="1" dirty="0" smtClean="0">
                <a:latin typeface="Times New Roman" panose="02020603050405020304" pitchFamily="18" charset="0"/>
                <a:cs typeface="Times New Roman" panose="02020603050405020304" pitchFamily="18" charset="0"/>
              </a:rPr>
              <a:t>khoa </a:t>
            </a:r>
            <a:r>
              <a:rPr lang="vi-VN" sz="2400" b="1" dirty="0">
                <a:latin typeface="Times New Roman" panose="02020603050405020304" pitchFamily="18" charset="0"/>
                <a:cs typeface="Times New Roman" panose="02020603050405020304" pitchFamily="18" charset="0"/>
              </a:rPr>
              <a:t>học.</a:t>
            </a:r>
          </a:p>
          <a:p>
            <a:r>
              <a:rPr lang="vi-VN" sz="2400" b="1" dirty="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Chưa sử </a:t>
            </a:r>
            <a:r>
              <a:rPr lang="vi-VN" sz="2400" b="1" dirty="0">
                <a:latin typeface="Times New Roman" panose="02020603050405020304" pitchFamily="18" charset="0"/>
                <a:cs typeface="Times New Roman" panose="02020603050405020304" pitchFamily="18" charset="0"/>
              </a:rPr>
              <a:t>dụng hợp lí và khai thác hiệu quả nguồn tài nguyên.</a:t>
            </a:r>
          </a:p>
          <a:p>
            <a:r>
              <a:rPr lang="vi-VN" sz="2400" b="1" dirty="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Không bảo </a:t>
            </a:r>
            <a:r>
              <a:rPr lang="vi-VN" sz="2400" b="1" dirty="0">
                <a:latin typeface="Times New Roman" panose="02020603050405020304" pitchFamily="18" charset="0"/>
                <a:cs typeface="Times New Roman" panose="02020603050405020304" pitchFamily="18" charset="0"/>
              </a:rPr>
              <a:t>quản đồ dung học </a:t>
            </a:r>
            <a:r>
              <a:rPr lang="vi-VN" sz="2400" b="1" dirty="0" smtClean="0">
                <a:latin typeface="Times New Roman" panose="02020603050405020304" pitchFamily="18" charset="0"/>
                <a:cs typeface="Times New Roman" panose="02020603050405020304" pitchFamily="18" charset="0"/>
              </a:rPr>
              <a:t>tâp</a:t>
            </a:r>
            <a:r>
              <a:rPr lang="vi-VN" sz="2400" b="1" dirty="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Không bảo </a:t>
            </a:r>
            <a:r>
              <a:rPr lang="en-US" sz="2400" b="1" dirty="0">
                <a:latin typeface="Times New Roman" panose="02020603050405020304" pitchFamily="18" charset="0"/>
                <a:cs typeface="Times New Roman" panose="02020603050405020304" pitchFamily="18" charset="0"/>
              </a:rPr>
              <a:t>vệ của công</a:t>
            </a:r>
            <a:r>
              <a:rPr lang="en-US" sz="2400" b="1" dirty="0" smtClean="0">
                <a:latin typeface="Times New Roman" panose="02020603050405020304" pitchFamily="18" charset="0"/>
                <a:cs typeface="Times New Roman" panose="02020603050405020304" pitchFamily="18" charset="0"/>
              </a:rPr>
              <a:t>…</a:t>
            </a:r>
          </a:p>
          <a:p>
            <a:r>
              <a:rPr lang="en-US" sz="2400" b="1" dirty="0" smtClean="0">
                <a:solidFill>
                  <a:srgbClr val="FF0000"/>
                </a:solidFill>
                <a:latin typeface="Times New Roman" panose="02020603050405020304" pitchFamily="18" charset="0"/>
                <a:cs typeface="Times New Roman" panose="02020603050405020304" pitchFamily="18" charset="0"/>
              </a:rPr>
              <a:t>*. Từ trái nghĩa với tiết kiệm:</a:t>
            </a:r>
          </a:p>
          <a:p>
            <a:r>
              <a:rPr lang="en-US" sz="2400" b="1" dirty="0" smtClean="0">
                <a:latin typeface="Times New Roman" panose="02020603050405020304" pitchFamily="18" charset="0"/>
                <a:cs typeface="Times New Roman" panose="02020603050405020304" pitchFamily="18" charset="0"/>
              </a:rPr>
              <a:t>- Hoang phí, phung phí, lãng phí, xa hoa, xa xỉ, phí phạm, tốn kém…</a:t>
            </a:r>
            <a:endParaRPr lang="vi-VN" sz="2400" b="1"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circle(in)">
                                      <p:cBhvr>
                                        <p:cTn id="10" dur="2000"/>
                                        <p:tgtEl>
                                          <p:spTgt spid="6">
                                            <p:txEl>
                                              <p:pRg st="7" end="7"/>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14" end="14"/>
                                            </p:txEl>
                                          </p:spTgt>
                                        </p:tgtEl>
                                        <p:attrNameLst>
                                          <p:attrName>style.visibility</p:attrName>
                                        </p:attrNameLst>
                                      </p:cBhvr>
                                      <p:to>
                                        <p:strVal val="visible"/>
                                      </p:to>
                                    </p:set>
                                    <p:animEffect transition="in" filter="circle(in)">
                                      <p:cBhvr>
                                        <p:cTn id="13" dur="2000"/>
                                        <p:tgtEl>
                                          <p:spTgt spid="6">
                                            <p:txEl>
                                              <p:pRg st="14" end="1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circle(in)">
                                      <p:cBhvr>
                                        <p:cTn id="18" dur="2000"/>
                                        <p:tgtEl>
                                          <p:spTgt spid="6">
                                            <p:txEl>
                                              <p:pRg st="1" end="1"/>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circle(in)">
                                      <p:cBhvr>
                                        <p:cTn id="21" dur="2000"/>
                                        <p:tgtEl>
                                          <p:spTgt spid="6">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ircle(in)">
                                      <p:cBhvr>
                                        <p:cTn id="24" dur="2000"/>
                                        <p:tgtEl>
                                          <p:spTgt spid="6">
                                            <p:txEl>
                                              <p:pRg st="3" end="3"/>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circle(in)">
                                      <p:cBhvr>
                                        <p:cTn id="30" dur="2000"/>
                                        <p:tgtEl>
                                          <p:spTgt spid="6">
                                            <p:txEl>
                                              <p:pRg st="5" end="5"/>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circle(in)">
                                      <p:cBhvr>
                                        <p:cTn id="33" dur="2000"/>
                                        <p:tgtEl>
                                          <p:spTgt spid="6">
                                            <p:txEl>
                                              <p:pRg st="6" end="6"/>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circle(in)">
                                      <p:cBhvr>
                                        <p:cTn id="36" dur="2000"/>
                                        <p:tgtEl>
                                          <p:spTgt spid="6">
                                            <p:txEl>
                                              <p:pRg st="8" end="8"/>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circle(in)">
                                      <p:cBhvr>
                                        <p:cTn id="39" dur="2000"/>
                                        <p:tgtEl>
                                          <p:spTgt spid="6">
                                            <p:txEl>
                                              <p:pRg st="9" end="9"/>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circle(in)">
                                      <p:cBhvr>
                                        <p:cTn id="42" dur="2000"/>
                                        <p:tgtEl>
                                          <p:spTgt spid="6">
                                            <p:txEl>
                                              <p:pRg st="10" end="10"/>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animEffect transition="in" filter="circle(in)">
                                      <p:cBhvr>
                                        <p:cTn id="45" dur="2000"/>
                                        <p:tgtEl>
                                          <p:spTgt spid="6">
                                            <p:txEl>
                                              <p:pRg st="11" end="11"/>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6">
                                            <p:txEl>
                                              <p:pRg st="12" end="12"/>
                                            </p:txEl>
                                          </p:spTgt>
                                        </p:tgtEl>
                                        <p:attrNameLst>
                                          <p:attrName>style.visibility</p:attrName>
                                        </p:attrNameLst>
                                      </p:cBhvr>
                                      <p:to>
                                        <p:strVal val="visible"/>
                                      </p:to>
                                    </p:set>
                                    <p:animEffect transition="in" filter="circle(in)">
                                      <p:cBhvr>
                                        <p:cTn id="48" dur="2000"/>
                                        <p:tgtEl>
                                          <p:spTgt spid="6">
                                            <p:txEl>
                                              <p:pRg st="12" end="12"/>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Effect transition="in" filter="circle(in)">
                                      <p:cBhvr>
                                        <p:cTn id="51" dur="2000"/>
                                        <p:tgtEl>
                                          <p:spTgt spid="6">
                                            <p:txEl>
                                              <p:pRg st="13" end="13"/>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6">
                                            <p:txEl>
                                              <p:pRg st="15" end="15"/>
                                            </p:txEl>
                                          </p:spTgt>
                                        </p:tgtEl>
                                        <p:attrNameLst>
                                          <p:attrName>style.visibility</p:attrName>
                                        </p:attrNameLst>
                                      </p:cBhvr>
                                      <p:to>
                                        <p:strVal val="visible"/>
                                      </p:to>
                                    </p:set>
                                    <p:animEffect transition="in" filter="circle(in)">
                                      <p:cBhvr>
                                        <p:cTn id="54" dur="20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388098" y="952162"/>
            <a:ext cx="7533030" cy="3949154"/>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vi-VN" sz="3000" u="none" strike="noStrike" spc="0" dirty="0" smtClean="0">
                <a:solidFill>
                  <a:srgbClr val="FF0000"/>
                </a:solidFill>
                <a:effectLst/>
                <a:latin typeface="+mj-lt"/>
                <a:ea typeface="Arial" panose="020B0604020202020204" pitchFamily="34" charset="0"/>
                <a:cs typeface="Arial" panose="020B0604020202020204" pitchFamily="34"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solidFill>
                <a:srgbClr val="FF0000"/>
              </a:solidFill>
              <a:effectLst/>
              <a:latin typeface="+mj-lt"/>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0075" y="385763"/>
            <a:ext cx="10944225" cy="6124754"/>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III. Luyện tập</a:t>
            </a:r>
          </a:p>
          <a:p>
            <a:r>
              <a:rPr lang="vi-VN" sz="2400" b="1" dirty="0">
                <a:latin typeface="Times New Roman" panose="02020603050405020304" pitchFamily="18" charset="0"/>
                <a:cs typeface="Times New Roman" panose="02020603050405020304" pitchFamily="18" charset="0"/>
              </a:rPr>
              <a:t>Câu 1: Chủ tịch Hồ Chí Minh định nghĩa về “tiết kiệm” như thế nào?</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 Tiết kiệm là không xa xỉ, không hoang phí, không bừa bãi;</a:t>
            </a:r>
          </a:p>
          <a:p>
            <a:r>
              <a:rPr lang="vi-VN" sz="2400" dirty="0">
                <a:latin typeface="Times New Roman" panose="02020603050405020304" pitchFamily="18" charset="0"/>
                <a:cs typeface="Times New Roman" panose="02020603050405020304" pitchFamily="18" charset="0"/>
              </a:rPr>
              <a:t>B. Tiết kiệm không phải là bủn xỉn;</a:t>
            </a:r>
          </a:p>
          <a:p>
            <a:r>
              <a:rPr lang="vi-VN" sz="2400" dirty="0">
                <a:latin typeface="Times New Roman" panose="02020603050405020304" pitchFamily="18" charset="0"/>
                <a:cs typeface="Times New Roman" panose="02020603050405020304" pitchFamily="18" charset="0"/>
              </a:rPr>
              <a:t>C. Nói theo lối khoa học, tiết kiệm là tích cực;</a:t>
            </a:r>
          </a:p>
          <a:p>
            <a:r>
              <a:rPr lang="vi-VN" sz="2400" dirty="0">
                <a:latin typeface="Times New Roman" panose="02020603050405020304" pitchFamily="18" charset="0"/>
                <a:cs typeface="Times New Roman" panose="02020603050405020304" pitchFamily="18" charset="0"/>
              </a:rPr>
              <a:t>D. Cả </a:t>
            </a:r>
            <a:r>
              <a:rPr lang="vi-VN" sz="2400" dirty="0" smtClean="0">
                <a:latin typeface="Times New Roman" panose="02020603050405020304" pitchFamily="18" charset="0"/>
                <a:cs typeface="Times New Roman" panose="02020603050405020304" pitchFamily="18" charset="0"/>
              </a:rPr>
              <a:t>A,B,C</a:t>
            </a:r>
            <a:endParaRPr lang="vi-VN" sz="2400" dirty="0">
              <a:latin typeface="Times New Roman" panose="02020603050405020304" pitchFamily="18" charset="0"/>
              <a:cs typeface="Times New Roman" panose="02020603050405020304" pitchFamily="18" charset="0"/>
            </a:endParaRPr>
          </a:p>
          <a:p>
            <a:r>
              <a:rPr lang="vi-VN" sz="2400" dirty="0" smtClean="0">
                <a:solidFill>
                  <a:srgbClr val="FF0000"/>
                </a:solidFill>
                <a:latin typeface="Times New Roman" panose="02020603050405020304" pitchFamily="18" charset="0"/>
                <a:cs typeface="Times New Roman" panose="02020603050405020304" pitchFamily="18" charset="0"/>
              </a:rPr>
              <a:t>- Đáp án D</a:t>
            </a:r>
          </a:p>
          <a:p>
            <a:pPr algn="just"/>
            <a:r>
              <a:rPr lang="vi-VN" sz="2400" b="1" dirty="0">
                <a:latin typeface="Times New Roman" panose="02020603050405020304" pitchFamily="18" charset="0"/>
                <a:cs typeface="Times New Roman" panose="02020603050405020304" pitchFamily="18" charset="0"/>
              </a:rPr>
              <a:t>Câu 2: Đâu là câu nói của Chủ tịch Hồ Chí Minh khi nói về việc tiết kiêm thời gian?</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A. Mọi tiết kiệm </a:t>
            </a:r>
            <a:r>
              <a:rPr lang="vi-VN" sz="2400" dirty="0" smtClean="0">
                <a:latin typeface="Times New Roman" panose="02020603050405020304" pitchFamily="18" charset="0"/>
                <a:cs typeface="Times New Roman" panose="02020603050405020304" pitchFamily="18" charset="0"/>
              </a:rPr>
              <a:t>suy </a:t>
            </a:r>
            <a:r>
              <a:rPr lang="vi-VN" sz="2400" dirty="0">
                <a:latin typeface="Times New Roman" panose="02020603050405020304" pitchFamily="18" charset="0"/>
                <a:cs typeface="Times New Roman" panose="02020603050405020304" pitchFamily="18" charset="0"/>
              </a:rPr>
              <a:t>cho cùng là tiết kiệm thời </a:t>
            </a:r>
            <a:r>
              <a:rPr lang="vi-VN" sz="2400" dirty="0" smtClean="0">
                <a:latin typeface="Times New Roman" panose="02020603050405020304" pitchFamily="18" charset="0"/>
                <a:cs typeface="Times New Roman" panose="02020603050405020304" pitchFamily="18" charset="0"/>
              </a:rPr>
              <a:t>gian.</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B. Ai đưa vàng bạc vứt đi, là người điên rồ. Thì ai đưa thời giờ vứt đi, là người ngu </a:t>
            </a:r>
            <a:r>
              <a:rPr lang="vi-VN" sz="2400" dirty="0" smtClean="0">
                <a:latin typeface="Times New Roman" panose="02020603050405020304" pitchFamily="18" charset="0"/>
                <a:cs typeface="Times New Roman" panose="02020603050405020304" pitchFamily="18" charset="0"/>
              </a:rPr>
              <a:t>dại.</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 Thời gian luôn luôn đúng khi chúng ta có những hành động đúng.</a:t>
            </a:r>
          </a:p>
          <a:p>
            <a:pPr algn="just"/>
            <a:r>
              <a:rPr lang="vi-VN" sz="2400" dirty="0">
                <a:latin typeface="Times New Roman" panose="02020603050405020304" pitchFamily="18" charset="0"/>
                <a:cs typeface="Times New Roman" panose="02020603050405020304" pitchFamily="18" charset="0"/>
              </a:rPr>
              <a:t>D. Thời gian bạn bỏ ra để làm điều đúng nhiều khi lại ít hơn thời gian bạn bỏ ra để giải thích những điều sai</a:t>
            </a:r>
            <a:r>
              <a:rPr lang="vi-VN" sz="2400" dirty="0" smtClean="0">
                <a:latin typeface="Times New Roman" panose="02020603050405020304" pitchFamily="18" charset="0"/>
                <a:cs typeface="Times New Roman" panose="02020603050405020304" pitchFamily="18" charset="0"/>
              </a:rPr>
              <a:t>.</a:t>
            </a:r>
          </a:p>
          <a:p>
            <a:pPr algn="just"/>
            <a:r>
              <a:rPr lang="vi-VN" sz="2400" dirty="0" smtClean="0">
                <a:solidFill>
                  <a:srgbClr val="FF0000"/>
                </a:solidFill>
                <a:latin typeface="Times New Roman" panose="02020603050405020304" pitchFamily="18" charset="0"/>
                <a:cs typeface="Times New Roman" panose="02020603050405020304" pitchFamily="18" charset="0"/>
              </a:rPr>
              <a:t>- Đáp án B</a:t>
            </a:r>
            <a:endParaRPr lang="vi-VN" sz="2400" dirty="0">
              <a:solidFill>
                <a:srgbClr val="FF0000"/>
              </a:solidFill>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8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1000"/>
                                        <p:tgtEl>
                                          <p:spTgt spid="5">
                                            <p:txEl>
                                              <p:pRg st="11" end="11"/>
                                            </p:txEl>
                                          </p:spTgt>
                                        </p:tgtEl>
                                      </p:cBhvr>
                                    </p:animEffect>
                                    <p:anim calcmode="lin" valueType="num">
                                      <p:cBhvr>
                                        <p:cTn id="57"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Effect transition="in" filter="fade">
                                      <p:cBhvr>
                                        <p:cTn id="63" dur="1000"/>
                                        <p:tgtEl>
                                          <p:spTgt spid="5">
                                            <p:txEl>
                                              <p:pRg st="12" end="12"/>
                                            </p:txEl>
                                          </p:spTgt>
                                        </p:tgtEl>
                                      </p:cBhvr>
                                    </p:animEffect>
                                    <p:anim calcmode="lin" valueType="num">
                                      <p:cBhvr>
                                        <p:cTn id="64"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2925" y="357188"/>
            <a:ext cx="11201400" cy="6401753"/>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 Những chi tiết trong câu chuyện thể hiện lối sống tiết kiệm của Bác Hồ:</a:t>
            </a:r>
            <a:endParaRPr lang="vi-VN"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Bữa ăn quy định không quá 3 món.</a:t>
            </a:r>
          </a:p>
          <a:p>
            <a:pPr algn="just"/>
            <a:r>
              <a:rPr lang="vi-VN" sz="2800" dirty="0">
                <a:latin typeface="Times New Roman" panose="02020603050405020304" pitchFamily="18" charset="0"/>
                <a:cs typeface="Times New Roman" panose="02020603050405020304" pitchFamily="18" charset="0"/>
              </a:rPr>
              <a:t>- Ăn món gì phải hết đấy.</a:t>
            </a:r>
          </a:p>
          <a:p>
            <a:pPr algn="just"/>
            <a:r>
              <a:rPr lang="vi-VN" sz="2800" dirty="0">
                <a:latin typeface="Times New Roman" panose="02020603050405020304" pitchFamily="18" charset="0"/>
                <a:cs typeface="Times New Roman" panose="02020603050405020304" pitchFamily="18" charset="0"/>
              </a:rPr>
              <a:t>- Có quả chuối hơi nẫu, nhiều người không ăn, Bác bảo lấy dao gọt phần nẫu đi để ăn.</a:t>
            </a:r>
          </a:p>
          <a:p>
            <a:pPr algn="just"/>
            <a:r>
              <a:rPr lang="vi-VN" sz="2800" dirty="0">
                <a:latin typeface="Times New Roman" panose="02020603050405020304" pitchFamily="18" charset="0"/>
                <a:cs typeface="Times New Roman" panose="02020603050405020304" pitchFamily="18" charset="0"/>
              </a:rPr>
              <a:t>- Đi công tác Bác thường bảo các đồng chỉ chuẩn bị cơm nắm.</a:t>
            </a:r>
          </a:p>
          <a:p>
            <a:pPr algn="just"/>
            <a:r>
              <a:rPr lang="vi-VN" sz="2800" dirty="0">
                <a:latin typeface="Times New Roman" panose="02020603050405020304" pitchFamily="18" charset="0"/>
                <a:cs typeface="Times New Roman" panose="02020603050405020304" pitchFamily="18" charset="0"/>
              </a:rPr>
              <a:t>- 10 ngày nhịn ăn 1 bữa, 1 tháng nhịn ăn 3 bữa để cho người nghèo.</a:t>
            </a:r>
          </a:p>
          <a:p>
            <a:pPr algn="just"/>
            <a:r>
              <a:rPr lang="vi-VN" sz="2800" dirty="0">
                <a:latin typeface="Times New Roman" panose="02020603050405020304" pitchFamily="18" charset="0"/>
                <a:cs typeface="Times New Roman" panose="02020603050405020304" pitchFamily="18" charset="0"/>
              </a:rPr>
              <a:t>- Nếu miếng giấy nhỏ đủ viết thì chớ dùng 1 tờ  to</a:t>
            </a:r>
          </a:p>
          <a:p>
            <a:pPr algn="just"/>
            <a:r>
              <a:rPr lang="vi-VN" sz="2800" dirty="0">
                <a:latin typeface="Times New Roman" panose="02020603050405020304" pitchFamily="18" charset="0"/>
                <a:cs typeface="Times New Roman" panose="02020603050405020304" pitchFamily="18" charset="0"/>
              </a:rPr>
              <a:t> </a:t>
            </a:r>
            <a:r>
              <a:rPr lang="vi-VN" sz="2800" b="1" i="1" dirty="0" smtClean="0">
                <a:solidFill>
                  <a:srgbClr val="FF0000"/>
                </a:solidFill>
                <a:latin typeface="Times New Roman" panose="02020603050405020304" pitchFamily="18" charset="0"/>
                <a:cs typeface="Times New Roman" panose="02020603050405020304" pitchFamily="18" charset="0"/>
              </a:rPr>
              <a:t>Từ </a:t>
            </a:r>
            <a:r>
              <a:rPr lang="vi-VN" sz="2800" b="1" i="1" dirty="0">
                <a:solidFill>
                  <a:srgbClr val="FF0000"/>
                </a:solidFill>
                <a:latin typeface="Times New Roman" panose="02020603050405020304" pitchFamily="18" charset="0"/>
                <a:cs typeface="Times New Roman" panose="02020603050405020304" pitchFamily="18" charset="0"/>
              </a:rPr>
              <a:t>câu chuyện về Bác Hồ, </a:t>
            </a:r>
            <a:r>
              <a:rPr lang="vi-VN" sz="2800" b="1" i="1" dirty="0" smtClean="0">
                <a:solidFill>
                  <a:srgbClr val="FF0000"/>
                </a:solidFill>
                <a:latin typeface="Times New Roman" panose="02020603050405020304" pitchFamily="18" charset="0"/>
                <a:cs typeface="Times New Roman" panose="02020603050405020304" pitchFamily="18" charset="0"/>
              </a:rPr>
              <a:t>hãy rút ra nhận xét?</a:t>
            </a:r>
            <a:r>
              <a:rPr lang="vi-VN" sz="2800" dirty="0" smtClean="0">
                <a:latin typeface="Times New Roman" panose="02020603050405020304" pitchFamily="18" charset="0"/>
                <a:cs typeface="Times New Roman" panose="02020603050405020304" pitchFamily="18" charset="0"/>
              </a:rPr>
              <a:t> </a:t>
            </a:r>
          </a:p>
          <a:p>
            <a:pPr algn="just"/>
            <a:r>
              <a:rPr lang="vi-VN" sz="2800" b="1"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Tiết kiệm là sử </a:t>
            </a:r>
            <a:r>
              <a:rPr lang="vi-VN" sz="2800" b="1" dirty="0">
                <a:latin typeface="Times New Roman" panose="02020603050405020304" pitchFamily="18" charset="0"/>
                <a:cs typeface="Times New Roman" panose="02020603050405020304" pitchFamily="18" charset="0"/>
              </a:rPr>
              <a:t>dụng </a:t>
            </a:r>
            <a:r>
              <a:rPr lang="vi-VN" sz="2800" b="1" dirty="0" smtClean="0">
                <a:latin typeface="Times New Roman" panose="02020603050405020304" pitchFamily="18" charset="0"/>
                <a:cs typeface="Times New Roman" panose="02020603050405020304" pitchFamily="18" charset="0"/>
              </a:rPr>
              <a:t>một </a:t>
            </a:r>
            <a:r>
              <a:rPr lang="vi-VN" sz="2800" b="1" dirty="0">
                <a:latin typeface="Times New Roman" panose="02020603050405020304" pitchFamily="18" charset="0"/>
                <a:cs typeface="Times New Roman" panose="02020603050405020304" pitchFamily="18" charset="0"/>
              </a:rPr>
              <a:t>cách hợp lí  tiền bạc, của cải, thời gian, sức lực của người khác. Chúng ta phải tiết kiệm vì tiết kiệm không chỉ giảm gánh nặng cho gia đình, thể hiện lối sống văn minh mà còn có điều kiện giúp đỡ ngời </a:t>
            </a:r>
            <a:r>
              <a:rPr lang="vi-VN" sz="2800" b="1" dirty="0" smtClean="0">
                <a:latin typeface="Times New Roman" panose="02020603050405020304" pitchFamily="18" charset="0"/>
                <a:cs typeface="Times New Roman" panose="02020603050405020304" pitchFamily="18" charset="0"/>
              </a:rPr>
              <a:t>khác, </a:t>
            </a:r>
            <a:r>
              <a:rPr lang="vi-VN" sz="2800" b="1" dirty="0">
                <a:latin typeface="Times New Roman" panose="02020603050405020304" pitchFamily="18" charset="0"/>
                <a:cs typeface="Times New Roman" panose="02020603050405020304" pitchFamily="18" charset="0"/>
              </a:rPr>
              <a:t>chia sẻ với những người có hoàn cảnh khó khăn. </a:t>
            </a:r>
          </a:p>
          <a:p>
            <a:endParaRPr lang="vi-VN" dirty="0"/>
          </a:p>
        </p:txBody>
      </p:sp>
    </p:spTree>
    <p:extLst>
      <p:ext uri="{BB962C8B-B14F-4D97-AF65-F5344CB8AC3E}">
        <p14:creationId xmlns:p14="http://schemas.microsoft.com/office/powerpoint/2010/main" val="6487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63" y="471488"/>
            <a:ext cx="11001375" cy="5232202"/>
          </a:xfrm>
          <a:prstGeom prst="rect">
            <a:avLst/>
          </a:prstGeom>
          <a:noFill/>
        </p:spPr>
        <p:txBody>
          <a:bodyPr wrap="square" rtlCol="0">
            <a:spAutoFit/>
          </a:bodyPr>
          <a:lstStyle/>
          <a:p>
            <a:endParaRPr lang="en-US" b="1" dirty="0" smtClean="0"/>
          </a:p>
          <a:p>
            <a:endParaRPr lang="en-US" b="1" dirty="0"/>
          </a:p>
          <a:p>
            <a:pPr algn="just"/>
            <a:r>
              <a:rPr lang="en-US" sz="4000" b="1" dirty="0" smtClean="0">
                <a:solidFill>
                  <a:srgbClr val="FF0000"/>
                </a:solidFill>
                <a:latin typeface="Times New Roman" panose="02020603050405020304" pitchFamily="18" charset="0"/>
                <a:cs typeface="Times New Roman" panose="02020603050405020304" pitchFamily="18" charset="0"/>
              </a:rPr>
              <a:t>Bài tập:</a:t>
            </a:r>
            <a:r>
              <a:rPr lang="vi-VN" sz="4000" b="1" dirty="0">
                <a:solidFill>
                  <a:srgbClr val="FF0000"/>
                </a:solidFill>
                <a:latin typeface="Times New Roman" panose="02020603050405020304" pitchFamily="18" charset="0"/>
                <a:cs typeface="Times New Roman" panose="02020603050405020304" pitchFamily="18" charset="0"/>
              </a:rPr>
              <a:t>Em hãy cùng các bạn trong nhóm thực hiện nhiệm vụ sau:</a:t>
            </a:r>
          </a:p>
          <a:p>
            <a:pPr algn="just"/>
            <a:r>
              <a:rPr lang="vi-VN" sz="4000" b="1" dirty="0" smtClean="0">
                <a:latin typeface="Times New Roman" panose="02020603050405020304" pitchFamily="18" charset="0"/>
                <a:cs typeface="Times New Roman" panose="02020603050405020304" pitchFamily="18" charset="0"/>
              </a:rPr>
              <a:t>a. Liệt </a:t>
            </a:r>
            <a:r>
              <a:rPr lang="vi-VN" sz="4000" b="1" dirty="0">
                <a:latin typeface="Times New Roman" panose="02020603050405020304" pitchFamily="18" charset="0"/>
                <a:cs typeface="Times New Roman" panose="02020603050405020304" pitchFamily="18" charset="0"/>
              </a:rPr>
              <a:t>kê những biểu hiện lãng phí đồ dùng học tập và kể ra ba cách tiết kiệm đồ dùng học tập của học sinh.</a:t>
            </a:r>
          </a:p>
          <a:p>
            <a:pPr algn="just"/>
            <a:r>
              <a:rPr lang="vi-VN" sz="4000" b="1" dirty="0" smtClean="0">
                <a:latin typeface="Times New Roman" panose="02020603050405020304" pitchFamily="18" charset="0"/>
                <a:cs typeface="Times New Roman" panose="02020603050405020304" pitchFamily="18" charset="0"/>
              </a:rPr>
              <a:t>b. Liệt </a:t>
            </a:r>
            <a:r>
              <a:rPr lang="vi-VN" sz="4000" b="1" dirty="0">
                <a:latin typeface="Times New Roman" panose="02020603050405020304" pitchFamily="18" charset="0"/>
                <a:cs typeface="Times New Roman" panose="02020603050405020304" pitchFamily="18" charset="0"/>
              </a:rPr>
              <a:t>kê những biểu hiện lãng phí thời gian và kề một vài cách tiết kiệm thời gian của học sinh.</a:t>
            </a:r>
          </a:p>
          <a:p>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5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in)">
                                      <p:cBhvr>
                                        <p:cTn id="7" dur="2000"/>
                                        <p:tgtEl>
                                          <p:spTgt spid="6">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circle(in)">
                                      <p:cBhvr>
                                        <p:cTn id="10" dur="2000"/>
                                        <p:tgtEl>
                                          <p:spTgt spid="6">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circle(in)">
                                      <p:cBhvr>
                                        <p:cTn id="13"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938" y="585788"/>
            <a:ext cx="11015662" cy="5970865"/>
          </a:xfrm>
          <a:prstGeom prst="rect">
            <a:avLst/>
          </a:prstGeom>
          <a:noFill/>
        </p:spPr>
        <p:txBody>
          <a:bodyPr wrap="square" rtlCol="0">
            <a:spAutoFit/>
          </a:bodyPr>
          <a:lstStyle/>
          <a:p>
            <a:pPr algn="just"/>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Lãng phí:</a:t>
            </a:r>
          </a:p>
          <a:p>
            <a:pPr lvl="0" algn="just"/>
            <a:r>
              <a:rPr lang="vi-VN" sz="3600" dirty="0" smtClean="0">
                <a:latin typeface="Times New Roman" panose="02020603050405020304" pitchFamily="18" charset="0"/>
                <a:cs typeface="Times New Roman" panose="02020603050405020304" pitchFamily="18" charset="0"/>
              </a:rPr>
              <a:t>- Mua </a:t>
            </a:r>
            <a:r>
              <a:rPr lang="vi-VN" sz="3600" dirty="0">
                <a:latin typeface="Times New Roman" panose="02020603050405020304" pitchFamily="18" charset="0"/>
                <a:cs typeface="Times New Roman" panose="02020603050405020304" pitchFamily="18" charset="0"/>
              </a:rPr>
              <a:t>nhiều đồ dùng học tập, không dùng </a:t>
            </a:r>
            <a:r>
              <a:rPr lang="vi-VN" sz="3600" dirty="0" smtClean="0">
                <a:latin typeface="Times New Roman" panose="02020603050405020304" pitchFamily="18" charset="0"/>
                <a:cs typeface="Times New Roman" panose="02020603050405020304" pitchFamily="18" charset="0"/>
              </a:rPr>
              <a:t>đến.</a:t>
            </a:r>
            <a:endParaRPr lang="vi-VN" sz="3600" dirty="0">
              <a:latin typeface="Times New Roman" panose="02020603050405020304" pitchFamily="18" charset="0"/>
              <a:cs typeface="Times New Roman" panose="02020603050405020304" pitchFamily="18" charset="0"/>
            </a:endParaRPr>
          </a:p>
          <a:p>
            <a:pPr lvl="0" algn="just"/>
            <a:r>
              <a:rPr lang="vi-VN" sz="3600" dirty="0" smtClean="0">
                <a:latin typeface="Times New Roman" panose="02020603050405020304" pitchFamily="18" charset="0"/>
                <a:cs typeface="Times New Roman" panose="02020603050405020304" pitchFamily="18" charset="0"/>
              </a:rPr>
              <a:t>- Bỏ </a:t>
            </a:r>
            <a:r>
              <a:rPr lang="vi-VN" sz="3600" dirty="0">
                <a:latin typeface="Times New Roman" panose="02020603050405020304" pitchFamily="18" charset="0"/>
                <a:cs typeface="Times New Roman" panose="02020603050405020304" pitchFamily="18" charset="0"/>
              </a:rPr>
              <a:t>quên đồ </a:t>
            </a:r>
            <a:r>
              <a:rPr lang="vi-VN" sz="3600" dirty="0" smtClean="0">
                <a:latin typeface="Times New Roman" panose="02020603050405020304" pitchFamily="18" charset="0"/>
                <a:cs typeface="Times New Roman" panose="02020603050405020304" pitchFamily="18" charset="0"/>
              </a:rPr>
              <a:t>dùng.</a:t>
            </a:r>
            <a:endParaRPr lang="vi-VN" sz="3600" dirty="0">
              <a:latin typeface="Times New Roman" panose="02020603050405020304" pitchFamily="18" charset="0"/>
              <a:cs typeface="Times New Roman" panose="02020603050405020304" pitchFamily="18" charset="0"/>
            </a:endParaRPr>
          </a:p>
          <a:p>
            <a:pPr lvl="0" algn="just"/>
            <a:r>
              <a:rPr lang="vi-VN" sz="3600" dirty="0" smtClean="0">
                <a:latin typeface="Times New Roman" panose="02020603050405020304" pitchFamily="18" charset="0"/>
                <a:cs typeface="Times New Roman" panose="02020603050405020304" pitchFamily="18" charset="0"/>
              </a:rPr>
              <a:t>- Vở </a:t>
            </a:r>
            <a:r>
              <a:rPr lang="vi-VN" sz="3600" dirty="0">
                <a:latin typeface="Times New Roman" panose="02020603050405020304" pitchFamily="18" charset="0"/>
                <a:cs typeface="Times New Roman" panose="02020603050405020304" pitchFamily="18" charset="0"/>
              </a:rPr>
              <a:t>viết </a:t>
            </a:r>
            <a:r>
              <a:rPr lang="vi-VN" sz="3600" dirty="0" smtClean="0">
                <a:latin typeface="Times New Roman" panose="02020603050405020304" pitchFamily="18" charset="0"/>
                <a:cs typeface="Times New Roman" panose="02020603050405020304" pitchFamily="18" charset="0"/>
              </a:rPr>
              <a:t>dở. Bỏ </a:t>
            </a:r>
            <a:r>
              <a:rPr lang="vi-VN" sz="3600" dirty="0">
                <a:latin typeface="Times New Roman" panose="02020603050405020304" pitchFamily="18" charset="0"/>
                <a:cs typeface="Times New Roman" panose="02020603050405020304" pitchFamily="18" charset="0"/>
              </a:rPr>
              <a:t>đi nhiều trang giấy trắng.</a:t>
            </a:r>
          </a:p>
          <a:p>
            <a:pPr algn="just"/>
            <a:r>
              <a:rPr lang="vi-VN" sz="3600" b="1" dirty="0">
                <a:solidFill>
                  <a:srgbClr val="FF0000"/>
                </a:solidFill>
                <a:latin typeface="Times New Roman" panose="02020603050405020304" pitchFamily="18" charset="0"/>
                <a:cs typeface="Times New Roman" panose="02020603050405020304" pitchFamily="18" charset="0"/>
              </a:rPr>
              <a:t>*. Tiết kiệm:</a:t>
            </a:r>
          </a:p>
          <a:p>
            <a:pPr lvl="0" algn="just"/>
            <a:r>
              <a:rPr lang="vi-VN" sz="3600" dirty="0" smtClean="0">
                <a:latin typeface="Times New Roman" panose="02020603050405020304" pitchFamily="18" charset="0"/>
                <a:cs typeface="Times New Roman" panose="02020603050405020304" pitchFamily="18" charset="0"/>
              </a:rPr>
              <a:t>- Bọc </a:t>
            </a:r>
            <a:r>
              <a:rPr lang="vi-VN" sz="3600" dirty="0">
                <a:latin typeface="Times New Roman" panose="02020603050405020304" pitchFamily="18" charset="0"/>
                <a:cs typeface="Times New Roman" panose="02020603050405020304" pitchFamily="18" charset="0"/>
              </a:rPr>
              <a:t>sách vở, giữ gìn cẩn thận.</a:t>
            </a:r>
          </a:p>
          <a:p>
            <a:pPr lvl="0" algn="just"/>
            <a:r>
              <a:rPr lang="vi-VN" sz="3600" dirty="0" smtClean="0">
                <a:latin typeface="Times New Roman" panose="02020603050405020304" pitchFamily="18" charset="0"/>
                <a:cs typeface="Times New Roman" panose="02020603050405020304" pitchFamily="18" charset="0"/>
              </a:rPr>
              <a:t>- Đựng </a:t>
            </a:r>
            <a:r>
              <a:rPr lang="vi-VN" sz="3600" dirty="0">
                <a:latin typeface="Times New Roman" panose="02020603050405020304" pitchFamily="18" charset="0"/>
                <a:cs typeface="Times New Roman" panose="02020603050405020304" pitchFamily="18" charset="0"/>
              </a:rPr>
              <a:t>đồ dùng học tập vào túi </a:t>
            </a:r>
            <a:r>
              <a:rPr lang="vi-VN" sz="3600" dirty="0" smtClean="0">
                <a:latin typeface="Times New Roman" panose="02020603050405020304" pitchFamily="18" charset="0"/>
                <a:cs typeface="Times New Roman" panose="02020603050405020304" pitchFamily="18" charset="0"/>
              </a:rPr>
              <a:t>đựng.</a:t>
            </a:r>
          </a:p>
          <a:p>
            <a:pPr algn="just"/>
            <a:r>
              <a:rPr lang="vi-VN" sz="3600" dirty="0" smtClean="0">
                <a:latin typeface="Times New Roman" panose="02020603050405020304" pitchFamily="18" charset="0"/>
                <a:cs typeface="Times New Roman" panose="02020603050405020304" pitchFamily="18" charset="0"/>
              </a:rPr>
              <a:t>- Sử </a:t>
            </a:r>
            <a:r>
              <a:rPr lang="vi-VN" sz="3600" dirty="0">
                <a:latin typeface="Times New Roman" panose="02020603050405020304" pitchFamily="18" charset="0"/>
                <a:cs typeface="Times New Roman" panose="02020603050405020304" pitchFamily="18" charset="0"/>
              </a:rPr>
              <a:t>dụng các tờ giấy trắng còn lại của quyển vở dở để làm nháp…</a:t>
            </a:r>
          </a:p>
          <a:p>
            <a:pPr lvl="0" algn="just"/>
            <a:endParaRPr lang="vi-VN" sz="4000"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87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circle(in)">
                                      <p:cBhvr>
                                        <p:cTn id="10" dur="20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down)">
                                      <p:cBhvr>
                                        <p:cTn id="27" dur="500"/>
                                        <p:tgtEl>
                                          <p:spTgt spid="5">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down)">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5"/>
          <a:stretch>
            <a:fillRect/>
          </a:stretch>
        </p:blipFill>
        <p:spPr>
          <a:xfrm>
            <a:off x="5501454" y="1213949"/>
            <a:ext cx="6171562" cy="5182805"/>
          </a:xfrm>
          <a:prstGeom prst="rect">
            <a:avLst/>
          </a:prstGeom>
        </p:spPr>
      </p:pic>
      <p:sp>
        <p:nvSpPr>
          <p:cNvPr id="2" name="Rectangle 1"/>
          <p:cNvSpPr/>
          <p:nvPr/>
        </p:nvSpPr>
        <p:spPr>
          <a:xfrm>
            <a:off x="6845643" y="3535326"/>
            <a:ext cx="3559121" cy="2246769"/>
          </a:xfrm>
          <a:prstGeom prst="rect">
            <a:avLst/>
          </a:prstGeom>
        </p:spPr>
        <p:txBody>
          <a:bodyPr wrap="square">
            <a:spAutoFit/>
          </a:bodyPr>
          <a:lstStyle/>
          <a:p>
            <a:pPr algn="just"/>
            <a:r>
              <a:rPr lang="en-US" sz="2800" b="1" i="1" dirty="0" err="1">
                <a:latin typeface="Times New Roman" panose="02020603050405020304" pitchFamily="18" charset="0"/>
                <a:cs typeface="Times New Roman" panose="02020603050405020304" pitchFamily="18" charset="0"/>
              </a:rPr>
              <a:t>Nhóm</a:t>
            </a:r>
            <a:r>
              <a:rPr lang="en-US" sz="2800" b="1" i="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6"/>
          <a:stretch>
            <a:fillRect/>
          </a:stretch>
        </p:blipFill>
        <p:spPr>
          <a:xfrm>
            <a:off x="1442469" y="1285020"/>
            <a:ext cx="4058985" cy="5372071"/>
          </a:xfrm>
          <a:prstGeom prst="rect">
            <a:avLst/>
          </a:prstGeom>
        </p:spPr>
      </p:pic>
      <p:sp>
        <p:nvSpPr>
          <p:cNvPr id="15" name="Rectangle 14"/>
          <p:cNvSpPr/>
          <p:nvPr/>
        </p:nvSpPr>
        <p:spPr>
          <a:xfrm>
            <a:off x="2077255" y="1705907"/>
            <a:ext cx="3424199" cy="3970318"/>
          </a:xfrm>
          <a:prstGeom prst="rect">
            <a:avLst/>
          </a:prstGeom>
        </p:spPr>
        <p:txBody>
          <a:bodyPr wrap="square">
            <a:spAutoFit/>
          </a:bodyPr>
          <a:lstStyle/>
          <a:p>
            <a:pPr algn="just"/>
            <a:r>
              <a:rPr lang="vi-VN" sz="2800" b="1" i="1" dirty="0">
                <a:latin typeface="+mj-lt"/>
              </a:rPr>
              <a:t>Nhóm 2: </a:t>
            </a:r>
            <a:endParaRPr lang="vi-VN" sz="2800" dirty="0">
              <a:latin typeface="+mj-lt"/>
            </a:endParaRPr>
          </a:p>
          <a:p>
            <a:pPr algn="just"/>
            <a:r>
              <a:rPr lang="vi-VN" sz="2800" b="1" dirty="0">
                <a:latin typeface="+mj-lt"/>
              </a:rPr>
              <a:t>Em hãy cùng các bạn trong lớp xây dựng và thực hiện dự án thực hành tiết kiệm "Làm kế hoạch nhỏ" (ví dụ: thu gom sách, báo, truyện cũ,...).</a:t>
            </a:r>
            <a:endParaRPr lang="vi-VN" sz="2800" dirty="0">
              <a:latin typeface="+mj-lt"/>
            </a:endParaRPr>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2" y="135169"/>
            <a:ext cx="5422911" cy="1930623"/>
            <a:chOff x="4525460" y="4108799"/>
            <a:chExt cx="5886304" cy="2220276"/>
          </a:xfrm>
        </p:grpSpPr>
        <p:grpSp>
          <p:nvGrpSpPr>
            <p:cNvPr id="13" name="Group 12"/>
            <p:cNvGrpSpPr/>
            <p:nvPr/>
          </p:nvGrpSpPr>
          <p:grpSpPr>
            <a:xfrm>
              <a:off x="4525460" y="4108799"/>
              <a:ext cx="5886304" cy="2220276"/>
              <a:chOff x="4479297" y="4126245"/>
              <a:chExt cx="5886304"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1" y="4126245"/>
                <a:ext cx="4814110" cy="530929"/>
              </a:xfrm>
              <a:prstGeom prst="rect">
                <a:avLst/>
              </a:prstGeom>
            </p:spPr>
            <p:txBody>
              <a:bodyPr wrap="none">
                <a:spAutoFit/>
              </a:bodyPr>
              <a:lstStyle/>
              <a:p>
                <a:r>
                  <a:rPr lang="en-US" altLang="en-US" sz="2400" b="1" dirty="0">
                    <a:solidFill>
                      <a:srgbClr val="FF0000"/>
                    </a:solidFill>
                    <a:latin typeface="Times New Roman" panose="02020603050405020304" pitchFamily="18" charset="0"/>
                    <a:cs typeface="Times New Roman"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TRƯỜNG THCS TÚC DUYÊN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3"/>
          <a:stretch>
            <a:fillRect/>
          </a:stretch>
        </p:blipFill>
        <p:spPr>
          <a:xfrm>
            <a:off x="0" y="0"/>
            <a:ext cx="1082264" cy="1164653"/>
          </a:xfrm>
          <a:prstGeom prst="rect">
            <a:avLst/>
          </a:prstGeom>
        </p:spPr>
      </p:pic>
      <p:pic>
        <p:nvPicPr>
          <p:cNvPr id="8" name="Picture 7"/>
          <p:cNvPicPr>
            <a:picLocks noChangeAspect="1"/>
          </p:cNvPicPr>
          <p:nvPr/>
        </p:nvPicPr>
        <p:blipFill>
          <a:blip r:embed="rId4"/>
          <a:stretch>
            <a:fillRect/>
          </a:stretch>
        </p:blipFill>
        <p:spPr>
          <a:xfrm>
            <a:off x="874296" y="775867"/>
            <a:ext cx="10062466" cy="5182805"/>
          </a:xfrm>
          <a:prstGeom prst="rect">
            <a:avLst/>
          </a:prstGeom>
        </p:spPr>
      </p:pic>
      <p:pic>
        <p:nvPicPr>
          <p:cNvPr id="17" name="Picture 16"/>
          <p:cNvPicPr>
            <a:picLocks noChangeAspect="1"/>
          </p:cNvPicPr>
          <p:nvPr/>
        </p:nvPicPr>
        <p:blipFill>
          <a:blip r:embed="rId5"/>
          <a:stretch>
            <a:fillRect/>
          </a:stretch>
        </p:blipFill>
        <p:spPr>
          <a:xfrm>
            <a:off x="10936762" y="0"/>
            <a:ext cx="1255238" cy="937524"/>
          </a:xfrm>
          <a:prstGeom prst="rect">
            <a:avLst/>
          </a:prstGeom>
        </p:spPr>
      </p:pic>
      <p:sp>
        <p:nvSpPr>
          <p:cNvPr id="19" name="文本框 15"/>
          <p:cNvSpPr txBox="1"/>
          <p:nvPr/>
        </p:nvSpPr>
        <p:spPr>
          <a:xfrm>
            <a:off x="2186101" y="3415625"/>
            <a:ext cx="7614166" cy="830997"/>
          </a:xfrm>
          <a:prstGeom prst="rect">
            <a:avLst/>
          </a:prstGeom>
          <a:noFill/>
        </p:spPr>
        <p:txBody>
          <a:bodyPr wrap="square" rtlCol="0">
            <a:spAutoFit/>
          </a:bodyPr>
          <a:lstStyle/>
          <a:p>
            <a:pPr algn="ctr" defTabSz="457200"/>
            <a:r>
              <a:rPr lang="en-US" altLang="zh-CN" sz="4800" b="1" dirty="0"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Xin </a:t>
            </a:r>
            <a:r>
              <a:rPr lang="en-US" altLang="zh-CN" sz="4800" b="1" dirty="0" err="1"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chào</a:t>
            </a:r>
            <a:r>
              <a:rPr lang="en-US" altLang="zh-CN" sz="4800" b="1" dirty="0"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và</a:t>
            </a:r>
            <a:r>
              <a:rPr lang="en-US" altLang="zh-CN" sz="4800" b="1" dirty="0"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hẹn</a:t>
            </a:r>
            <a:r>
              <a:rPr lang="en-US" altLang="zh-CN" sz="4800" b="1" dirty="0"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gặp</a:t>
            </a:r>
            <a:r>
              <a:rPr lang="en-US" altLang="zh-CN" sz="4800" b="1" dirty="0"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lại</a:t>
            </a:r>
            <a:r>
              <a:rPr lang="en-US" altLang="zh-CN" sz="4800" b="1" dirty="0" smtClean="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zh-CN" altLang="en-US"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4"/>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Trò</a:t>
            </a:r>
            <a:r>
              <a:rPr lang="en-US" altLang="en-US" sz="4400" b="1" dirty="0" smtClean="0">
                <a:solidFill>
                  <a:srgbClr val="0000FF"/>
                </a:solidFill>
                <a:latin typeface="#9Slide05 Fourth" panose="00000500000000000000" pitchFamily="2" charset="0"/>
                <a:ea typeface="Helvetica Neue"/>
                <a:cs typeface="Helvetica Neue"/>
              </a:rPr>
              <a:t> </a:t>
            </a:r>
            <a:r>
              <a:rPr lang="en-US" altLang="en-US" sz="4400" b="1" dirty="0" err="1" smtClean="0">
                <a:solidFill>
                  <a:srgbClr val="0000FF"/>
                </a:solidFill>
                <a:latin typeface="#9Slide05 Fourth" panose="00000500000000000000" pitchFamily="2" charset="0"/>
                <a:ea typeface="Helvetica Neue"/>
                <a:cs typeface="Helvetica Neue"/>
              </a:rPr>
              <a:t>chơi</a:t>
            </a:r>
            <a:r>
              <a:rPr lang="en-US" altLang="en-US" sz="4400" b="1" dirty="0" smtClean="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grpSp>
        <p:nvGrpSpPr>
          <p:cNvPr id="12" name="Group 11"/>
          <p:cNvGrpSpPr/>
          <p:nvPr/>
        </p:nvGrpSpPr>
        <p:grpSpPr>
          <a:xfrm>
            <a:off x="810569" y="-213436"/>
            <a:ext cx="3453716" cy="1930623"/>
            <a:chOff x="4525460" y="4108799"/>
            <a:chExt cx="3748841" cy="2220276"/>
          </a:xfrm>
        </p:grpSpPr>
        <p:grpSp>
          <p:nvGrpSpPr>
            <p:cNvPr id="13" name="Group 12"/>
            <p:cNvGrpSpPr/>
            <p:nvPr/>
          </p:nvGrpSpPr>
          <p:grpSpPr>
            <a:xfrm>
              <a:off x="4525460" y="4108799"/>
              <a:ext cx="3748841" cy="2220276"/>
              <a:chOff x="4479297" y="4126245"/>
              <a:chExt cx="3748841" cy="2220276"/>
            </a:xfrm>
          </p:grpSpPr>
          <p:pic>
            <p:nvPicPr>
              <p:cNvPr id="15" name="PA_库_图片 27"/>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2676648" cy="1026462"/>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endParaRPr lang="en-US" altLang="en-US" sz="1600" b="1" dirty="0">
                  <a:solidFill>
                    <a:srgbClr val="FF0000"/>
                  </a:solidFill>
                  <a:latin typeface="SVN-Vanilla Daisy Pro" panose="00000500000000000000" pitchFamily="2" charset="0"/>
                  <a:cs typeface="Times New Roman"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THCS </a:t>
                </a:r>
                <a:r>
                  <a:rPr lang="en-US" sz="2000" b="1" dirty="0" smtClean="0">
                    <a:solidFill>
                      <a:srgbClr val="FF0000"/>
                    </a:solidFill>
                    <a:latin typeface="Times New Roman" panose="02020603050405020304" pitchFamily="18" charset="0"/>
                    <a:cs typeface="Times New Roman" panose="02020603050405020304" pitchFamily="18" charset="0"/>
                  </a:rPr>
                  <a:t>TÚC DUYÊN</a:t>
                </a:r>
                <a:endParaRPr lang="en-US" sz="2000" dirty="0">
                  <a:solidFill>
                    <a:srgbClr val="5F5F5F"/>
                  </a:solidFill>
                  <a:latin typeface="Times New Roman" panose="02020603050405020304" pitchFamily="18" charset="0"/>
                  <a:cs typeface="Times New Roman" panose="02020603050405020304" pitchFamily="18" charset="0"/>
                </a:endParaRPr>
              </a:p>
            </p:txBody>
          </p:sp>
        </p:gr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8"/>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9">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10"/>
          <a:stretch>
            <a:fillRect/>
          </a:stretch>
        </p:blipFill>
        <p:spPr>
          <a:xfrm>
            <a:off x="5359835" y="1341178"/>
            <a:ext cx="6065046" cy="3733330"/>
          </a:xfrm>
          <a:prstGeom prst="rect">
            <a:avLst/>
          </a:prstGeom>
        </p:spPr>
      </p:pic>
      <p:sp>
        <p:nvSpPr>
          <p:cNvPr id="21" name="Rectangle 20"/>
          <p:cNvSpPr>
            <a:spLocks noChangeArrowheads="1"/>
          </p:cNvSpPr>
          <p:nvPr/>
        </p:nvSpPr>
        <p:spPr bwMode="auto">
          <a:xfrm>
            <a:off x="470248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r>
              <a:rPr lang="vi-VN" sz="2400" b="1" dirty="0">
                <a:latin typeface="+mj-lt"/>
              </a:rPr>
              <a:t>Em hãy cùng các bạn nghe/ hát bài hát "Đội em làm kế hoạch nhỏ" (sáng tác: Phong Nhã).</a:t>
            </a:r>
            <a:endParaRPr lang="en-US" sz="2400" b="1" dirty="0">
              <a:latin typeface="+mj-lt"/>
            </a:endParaRPr>
          </a:p>
          <a:p>
            <a:pPr algn="just"/>
            <a:r>
              <a:rPr lang="vi-VN" sz="2400" b="1" dirty="0">
                <a:latin typeface="+mj-lt"/>
              </a:rPr>
              <a:t>Em có suy nghĩ gì về ý nghĩa của hoạt động "làm kế hoạch nhỏ" của các bạn thiếu niên trong bài hát?</a:t>
            </a:r>
            <a:endParaRPr lang="en-US" sz="2400" b="1" dirty="0">
              <a:latin typeface="+mj-lt"/>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2" y="135169"/>
            <a:ext cx="5454138" cy="1930623"/>
            <a:chOff x="4525460" y="4108799"/>
            <a:chExt cx="5920199" cy="2220276"/>
          </a:xfrm>
        </p:grpSpPr>
        <p:grpSp>
          <p:nvGrpSpPr>
            <p:cNvPr id="13" name="Group 12"/>
            <p:cNvGrpSpPr/>
            <p:nvPr/>
          </p:nvGrpSpPr>
          <p:grpSpPr>
            <a:xfrm>
              <a:off x="4525460" y="4108799"/>
              <a:ext cx="5920199" cy="2220276"/>
              <a:chOff x="4479297" y="4126245"/>
              <a:chExt cx="5920199"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1" y="4126245"/>
                <a:ext cx="4848005" cy="672509"/>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TRƯỜNG THCS TÚC DUYÊN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 </a:t>
            </a:r>
            <a:r>
              <a:rPr lang="vi-VN"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kiệm </a:t>
            </a:r>
            <a:r>
              <a:rPr lang="en-US" sz="4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a:t>
            </a:r>
            <a:r>
              <a:rPr lang="en-US"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tiết</a:t>
            </a:r>
            <a:r>
              <a:rPr lang="en-US" sz="4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kiệm</a:t>
            </a:r>
            <a:endPar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497" y="0"/>
            <a:ext cx="12192000" cy="6831250"/>
          </a:xfrm>
          <a:prstGeom prst="rect">
            <a:avLst/>
          </a:prstGeom>
          <a:noFill/>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814388" y="1143000"/>
            <a:ext cx="9433702" cy="5563061"/>
          </a:xfrm>
          <a:prstGeom prst="rect">
            <a:avLst/>
          </a:prstGeom>
        </p:spPr>
        <p:txBody>
          <a:bodyPr wrap="square">
            <a:spAutoFit/>
          </a:bodyPr>
          <a:lstStyle/>
          <a:p>
            <a:pPr indent="317500" algn="just">
              <a:spcAft>
                <a:spcPts val="300"/>
              </a:spcAft>
            </a:pPr>
            <a:r>
              <a:rPr lang="vi-VN" sz="2600" dirty="0" smtClean="0">
                <a:solidFill>
                  <a:srgbClr val="FF0000"/>
                </a:solidFill>
                <a:effectLst/>
                <a:latin typeface="+mj-lt"/>
                <a:ea typeface="Arial" panose="020B0604020202020204" pitchFamily="34" charset="0"/>
              </a:rPr>
              <a:t>M</a:t>
            </a:r>
            <a:r>
              <a:rPr lang="en-US" sz="2600" dirty="0" err="1" smtClean="0">
                <a:solidFill>
                  <a:srgbClr val="FF0000"/>
                </a:solidFill>
                <a:effectLst/>
                <a:latin typeface="+mj-lt"/>
                <a:ea typeface="Arial" panose="020B0604020202020204" pitchFamily="34" charset="0"/>
              </a:rPr>
              <a:t>ấy</a:t>
            </a:r>
            <a:r>
              <a:rPr lang="vi-VN" sz="2600" dirty="0" smtClean="0">
                <a:solidFill>
                  <a:srgbClr val="FF0000"/>
                </a:solidFill>
                <a:effectLst/>
                <a:latin typeface="+mj-lt"/>
                <a:ea typeface="Arial" panose="020B0604020202020204" pitchFamily="34" charset="0"/>
              </a:rPr>
              <a:t> hôm nay, em Trang bi bệnh khiến cả nhà ai cũng lo lắng. Bố đi làm xa, mẹ lúng túng vì thiếu tiền chữa bệnh cho em, Hải m</a:t>
            </a:r>
            <a:r>
              <a:rPr lang="en-US" sz="2600" dirty="0" smtClean="0">
                <a:solidFill>
                  <a:srgbClr val="FF0000"/>
                </a:solidFill>
                <a:effectLst/>
                <a:latin typeface="+mj-lt"/>
                <a:ea typeface="Arial" panose="020B0604020202020204" pitchFamily="34" charset="0"/>
              </a:rPr>
              <a:t>ở </a:t>
            </a:r>
            <a:r>
              <a:rPr lang="vi-VN" sz="2600" dirty="0" smtClean="0">
                <a:solidFill>
                  <a:srgbClr val="FF0000"/>
                </a:solidFill>
                <a:effectLst/>
                <a:latin typeface="+mj-lt"/>
                <a:ea typeface="Arial" panose="020B0604020202020204" pitchFamily="34" charset="0"/>
              </a:rPr>
              <a:t>tủ l</a:t>
            </a:r>
            <a:r>
              <a:rPr lang="en-US" sz="2600" dirty="0" smtClean="0">
                <a:solidFill>
                  <a:srgbClr val="FF0000"/>
                </a:solidFill>
                <a:effectLst/>
                <a:latin typeface="+mj-lt"/>
                <a:ea typeface="Arial" panose="020B0604020202020204" pitchFamily="34" charset="0"/>
              </a:rPr>
              <a:t>ấ</a:t>
            </a:r>
            <a:r>
              <a:rPr lang="vi-VN" sz="2600" dirty="0" smtClean="0">
                <a:solidFill>
                  <a:srgbClr val="FF0000"/>
                </a:solidFill>
                <a:effectLst/>
                <a:latin typeface="+mj-lt"/>
                <a:ea typeface="Arial" panose="020B0604020202020204" pitchFamily="34" charset="0"/>
              </a:rPr>
              <a:t>y ra một chiếc hộp nhỏ đưa cho mẹ và nói:</a:t>
            </a:r>
            <a:endParaRPr lang="en-US" sz="2600" dirty="0" smtClean="0">
              <a:solidFill>
                <a:srgbClr val="FF0000"/>
              </a:solidFill>
              <a:effectLst/>
              <a:latin typeface="+mj-lt"/>
              <a:ea typeface="Arial" panose="020B0604020202020204" pitchFamily="34" charset="0"/>
            </a:endParaRPr>
          </a:p>
          <a:p>
            <a:pPr indent="304800" algn="just">
              <a:spcAft>
                <a:spcPts val="300"/>
              </a:spcAft>
            </a:pPr>
            <a:r>
              <a:rPr lang="vi-VN" sz="2600" dirty="0" smtClean="0">
                <a:solidFill>
                  <a:srgbClr val="FF0000"/>
                </a:solidFill>
                <a:effectLst/>
                <a:latin typeface="+mj-lt"/>
                <a:ea typeface="Arial" panose="020B0604020202020204" pitchFamily="34" charset="0"/>
              </a:rPr>
              <a:t>— Mẹ cầm l</a:t>
            </a:r>
            <a:r>
              <a:rPr lang="en-US" sz="2600" dirty="0" smtClean="0">
                <a:solidFill>
                  <a:srgbClr val="FF0000"/>
                </a:solidFill>
                <a:effectLst/>
                <a:latin typeface="+mj-lt"/>
                <a:ea typeface="Arial" panose="020B0604020202020204" pitchFamily="34" charset="0"/>
              </a:rPr>
              <a:t>ấ</a:t>
            </a:r>
            <a:r>
              <a:rPr lang="vi-VN" sz="2600" dirty="0" smtClean="0">
                <a:solidFill>
                  <a:srgbClr val="FF0000"/>
                </a:solidFill>
                <a:effectLst/>
                <a:latin typeface="+mj-lt"/>
                <a:ea typeface="Arial" panose="020B0604020202020204" pitchFamily="34" charset="0"/>
              </a:rPr>
              <a:t>y tiền để mua thuốc cho em ạ!</a:t>
            </a:r>
            <a:endParaRPr lang="en-US" sz="2600" dirty="0" smtClean="0">
              <a:solidFill>
                <a:srgbClr val="FF0000"/>
              </a:solidFill>
              <a:effectLst/>
              <a:latin typeface="+mj-lt"/>
              <a:ea typeface="Arial" panose="020B0604020202020204" pitchFamily="34" charset="0"/>
            </a:endParaRPr>
          </a:p>
          <a:p>
            <a:pPr indent="304800" algn="just">
              <a:spcAft>
                <a:spcPts val="300"/>
              </a:spcAft>
            </a:pPr>
            <a:r>
              <a:rPr lang="vi-VN" sz="2600" dirty="0" smtClean="0">
                <a:solidFill>
                  <a:srgbClr val="FF0000"/>
                </a:solidFill>
                <a:effectLst/>
                <a:latin typeface="+mj-lt"/>
                <a:ea typeface="Arial" panose="020B0604020202020204" pitchFamily="34" charset="0"/>
              </a:rPr>
              <a:t>Mẹ ng</a:t>
            </a:r>
            <a:r>
              <a:rPr lang="en-US" sz="2600" dirty="0" smtClean="0">
                <a:solidFill>
                  <a:srgbClr val="FF0000"/>
                </a:solidFill>
                <a:effectLst/>
                <a:latin typeface="+mj-lt"/>
                <a:ea typeface="Arial" panose="020B0604020202020204" pitchFamily="34" charset="0"/>
              </a:rPr>
              <a:t>ạ</a:t>
            </a:r>
            <a:r>
              <a:rPr lang="vi-VN" sz="2600" dirty="0" smtClean="0">
                <a:solidFill>
                  <a:srgbClr val="FF0000"/>
                </a:solidFill>
                <a:effectLst/>
                <a:latin typeface="+mj-lt"/>
                <a:ea typeface="Arial" panose="020B0604020202020204" pitchFamily="34" charset="0"/>
              </a:rPr>
              <a:t>c nhiên hỏi:</a:t>
            </a:r>
            <a:endParaRPr lang="en-US" sz="2600" dirty="0" smtClean="0">
              <a:solidFill>
                <a:srgbClr val="FF0000"/>
              </a:solidFill>
              <a:effectLst/>
              <a:latin typeface="+mj-lt"/>
              <a:ea typeface="Arial" panose="020B0604020202020204" pitchFamily="34" charset="0"/>
            </a:endParaRPr>
          </a:p>
          <a:p>
            <a:pPr indent="304800" algn="just">
              <a:spcAft>
                <a:spcPts val="300"/>
              </a:spcAft>
            </a:pPr>
            <a:r>
              <a:rPr lang="vi-VN" sz="2600" dirty="0" smtClean="0">
                <a:solidFill>
                  <a:srgbClr val="FF0000"/>
                </a:solidFill>
                <a:effectLst/>
                <a:latin typeface="+mj-lt"/>
                <a:ea typeface="Arial" panose="020B0604020202020204" pitchFamily="34" charset="0"/>
              </a:rPr>
              <a:t>— Tiền </a:t>
            </a:r>
            <a:r>
              <a:rPr lang="en-US" sz="2600" dirty="0" smtClean="0">
                <a:solidFill>
                  <a:srgbClr val="FF0000"/>
                </a:solidFill>
                <a:effectLst/>
                <a:latin typeface="+mj-lt"/>
                <a:ea typeface="Cambria" panose="02040503050406030204" pitchFamily="18" charset="0"/>
              </a:rPr>
              <a:t>ở</a:t>
            </a:r>
            <a:r>
              <a:rPr lang="en-US" sz="2600" i="1" dirty="0" smtClean="0">
                <a:solidFill>
                  <a:srgbClr val="FF0000"/>
                </a:solidFill>
                <a:effectLst/>
                <a:latin typeface="+mj-lt"/>
                <a:ea typeface="Cambria" panose="02040503050406030204" pitchFamily="18" charset="0"/>
              </a:rPr>
              <a:t> </a:t>
            </a:r>
            <a:r>
              <a:rPr lang="vi-VN" sz="2600" dirty="0" smtClean="0">
                <a:solidFill>
                  <a:srgbClr val="FF0000"/>
                </a:solidFill>
                <a:effectLst/>
                <a:latin typeface="+mj-lt"/>
                <a:ea typeface="Arial" panose="020B0604020202020204" pitchFamily="34" charset="0"/>
              </a:rPr>
              <a:t>đâu mà con có v</a:t>
            </a:r>
            <a:r>
              <a:rPr lang="en-US" sz="2600" dirty="0" smtClean="0">
                <a:solidFill>
                  <a:srgbClr val="FF0000"/>
                </a:solidFill>
                <a:effectLst/>
                <a:latin typeface="+mj-lt"/>
                <a:ea typeface="Arial" panose="020B0604020202020204" pitchFamily="34" charset="0"/>
              </a:rPr>
              <a:t>ậ</a:t>
            </a:r>
            <a:r>
              <a:rPr lang="vi-VN" sz="2600" dirty="0" smtClean="0">
                <a:solidFill>
                  <a:srgbClr val="FF0000"/>
                </a:solidFill>
                <a:effectLst/>
                <a:latin typeface="+mj-lt"/>
                <a:ea typeface="Arial" panose="020B0604020202020204" pitchFamily="34" charset="0"/>
              </a:rPr>
              <a:t>y?</a:t>
            </a:r>
            <a:endParaRPr lang="en-US" sz="2600" dirty="0" smtClean="0">
              <a:solidFill>
                <a:srgbClr val="FF0000"/>
              </a:solidFill>
              <a:effectLst/>
              <a:latin typeface="+mj-lt"/>
              <a:ea typeface="Arial" panose="020B0604020202020204" pitchFamily="34" charset="0"/>
            </a:endParaRPr>
          </a:p>
          <a:p>
            <a:pPr indent="304800" algn="just">
              <a:spcAft>
                <a:spcPts val="300"/>
              </a:spcAft>
            </a:pPr>
            <a:r>
              <a:rPr lang="vi-VN" sz="2600" dirty="0" smtClean="0">
                <a:solidFill>
                  <a:srgbClr val="FF0000"/>
                </a:solidFill>
                <a:effectLst/>
                <a:latin typeface="+mj-lt"/>
                <a:ea typeface="Arial" panose="020B0604020202020204" pitchFamily="34" charset="0"/>
              </a:rPr>
              <a:t>Hải nhỏ nhẹ nói:</a:t>
            </a:r>
            <a:endParaRPr lang="en-US" sz="2600" dirty="0" smtClean="0">
              <a:solidFill>
                <a:srgbClr val="FF0000"/>
              </a:solidFill>
              <a:effectLst/>
              <a:latin typeface="+mj-lt"/>
              <a:ea typeface="Arial" panose="020B0604020202020204" pitchFamily="34" charset="0"/>
            </a:endParaRPr>
          </a:p>
          <a:p>
            <a:pPr marL="457200" marR="0" indent="-139700" algn="just">
              <a:spcBef>
                <a:spcPts val="0"/>
              </a:spcBef>
              <a:spcAft>
                <a:spcPts val="300"/>
              </a:spcAft>
            </a:pPr>
            <a:r>
              <a:rPr lang="vi-VN" sz="2600" dirty="0" smtClean="0">
                <a:solidFill>
                  <a:srgbClr val="FF0000"/>
                </a:solidFill>
                <a:effectLst/>
                <a:latin typeface="+mj-lt"/>
                <a:ea typeface="Arial" panose="020B0604020202020204" pitchFamily="34" charset="0"/>
              </a:rPr>
              <a:t>— Tiền con bán gi</a:t>
            </a:r>
            <a:r>
              <a:rPr lang="en-US" sz="2600" dirty="0" smtClean="0">
                <a:solidFill>
                  <a:srgbClr val="FF0000"/>
                </a:solidFill>
                <a:effectLst/>
                <a:latin typeface="+mj-lt"/>
                <a:ea typeface="Arial" panose="020B0604020202020204" pitchFamily="34" charset="0"/>
              </a:rPr>
              <a:t>ấ</a:t>
            </a:r>
            <a:r>
              <a:rPr lang="vi-VN" sz="2600" dirty="0" smtClean="0">
                <a:solidFill>
                  <a:srgbClr val="FF0000"/>
                </a:solidFill>
                <a:effectLst/>
                <a:latin typeface="+mj-lt"/>
                <a:ea typeface="Arial" panose="020B0604020202020204" pitchFamily="34" charset="0"/>
              </a:rPr>
              <a:t>y vụn, chai lọ, tiền được mừng tuổi,... con đều cất vào hộp để mua xe đ</a:t>
            </a:r>
            <a:r>
              <a:rPr lang="en-US" sz="2600" dirty="0" smtClean="0">
                <a:solidFill>
                  <a:srgbClr val="FF0000"/>
                </a:solidFill>
                <a:effectLst/>
                <a:latin typeface="+mj-lt"/>
                <a:ea typeface="Arial" panose="020B0604020202020204" pitchFamily="34" charset="0"/>
              </a:rPr>
              <a:t>ạ</a:t>
            </a:r>
            <a:r>
              <a:rPr lang="vi-VN" sz="2600" dirty="0" smtClean="0">
                <a:solidFill>
                  <a:srgbClr val="FF0000"/>
                </a:solidFill>
                <a:effectLst/>
                <a:latin typeface="+mj-lt"/>
                <a:ea typeface="Arial" panose="020B0604020202020204" pitchFamily="34" charset="0"/>
              </a:rPr>
              <a:t>p nhưng việc chữa bệnh cho em cần thiết hơn </a:t>
            </a:r>
            <a:r>
              <a:rPr lang="en-US" sz="2600" dirty="0" smtClean="0">
                <a:solidFill>
                  <a:srgbClr val="FF0000"/>
                </a:solidFill>
                <a:effectLst/>
                <a:latin typeface="+mj-lt"/>
                <a:ea typeface="Arial" panose="020B0604020202020204" pitchFamily="34" charset="0"/>
              </a:rPr>
              <a:t>ạ</a:t>
            </a:r>
            <a:r>
              <a:rPr lang="vi-VN" sz="2600" dirty="0" smtClean="0">
                <a:solidFill>
                  <a:srgbClr val="FF0000"/>
                </a:solidFill>
                <a:effectLst/>
                <a:latin typeface="+mj-lt"/>
                <a:ea typeface="Arial" panose="020B0604020202020204" pitchFamily="34" charset="0"/>
              </a:rPr>
              <a:t>!</a:t>
            </a:r>
            <a:endParaRPr lang="en-US" sz="2600" dirty="0" smtClean="0">
              <a:solidFill>
                <a:srgbClr val="FF0000"/>
              </a:solidFill>
              <a:effectLst/>
              <a:latin typeface="+mj-lt"/>
              <a:ea typeface="Arial" panose="020B0604020202020204" pitchFamily="34" charset="0"/>
            </a:endParaRPr>
          </a:p>
          <a:p>
            <a:pPr indent="304800" algn="just">
              <a:spcAft>
                <a:spcPts val="300"/>
              </a:spcAft>
            </a:pPr>
            <a:r>
              <a:rPr lang="vi-VN" sz="2600" dirty="0" smtClean="0">
                <a:solidFill>
                  <a:srgbClr val="FF0000"/>
                </a:solidFill>
                <a:effectLst/>
                <a:latin typeface="+mj-lt"/>
                <a:ea typeface="Arial" panose="020B0604020202020204" pitchFamily="34" charset="0"/>
              </a:rPr>
              <a:t>Mẹ m</a:t>
            </a:r>
            <a:r>
              <a:rPr lang="en-US" sz="2600" dirty="0" smtClean="0">
                <a:solidFill>
                  <a:srgbClr val="FF0000"/>
                </a:solidFill>
                <a:effectLst/>
                <a:latin typeface="+mj-lt"/>
                <a:ea typeface="Arial" panose="020B0604020202020204" pitchFamily="34" charset="0"/>
              </a:rPr>
              <a:t>ỉ</a:t>
            </a:r>
            <a:r>
              <a:rPr lang="vi-VN" sz="2600" dirty="0" smtClean="0">
                <a:solidFill>
                  <a:srgbClr val="FF0000"/>
                </a:solidFill>
                <a:effectLst/>
                <a:latin typeface="+mj-lt"/>
                <a:ea typeface="Arial" panose="020B0604020202020204" pitchFamily="34" charset="0"/>
              </a:rPr>
              <a:t>m cười khen Hải:</a:t>
            </a:r>
            <a:endParaRPr lang="en-US" sz="2600" dirty="0" smtClean="0">
              <a:solidFill>
                <a:srgbClr val="FF0000"/>
              </a:solidFill>
              <a:effectLst/>
              <a:latin typeface="+mj-lt"/>
              <a:ea typeface="Arial" panose="020B0604020202020204" pitchFamily="34" charset="0"/>
            </a:endParaRPr>
          </a:p>
          <a:p>
            <a:pPr indent="304800" algn="just"/>
            <a:r>
              <a:rPr lang="vi-VN" sz="2600" dirty="0" smtClean="0">
                <a:solidFill>
                  <a:srgbClr val="FF0000"/>
                </a:solidFill>
                <a:effectLst/>
                <a:latin typeface="+mj-lt"/>
                <a:ea typeface="Arial" panose="020B0604020202020204" pitchFamily="34" charset="0"/>
              </a:rPr>
              <a:t>— Mẹ cảm ơn con, con ngoan quá, còn nhỏ đã biết tiết kiệm, thương bố mẹ, thương em.</a:t>
            </a:r>
            <a:endParaRPr lang="en-US" sz="2600" dirty="0">
              <a:solidFill>
                <a:srgbClr val="FF0000"/>
              </a:solidFill>
              <a:effectLst/>
              <a:latin typeface="+mj-lt"/>
              <a:ea typeface="Arial" panose="020B0604020202020204" pitchFamily="34" charset="0"/>
            </a:endParaRPr>
          </a:p>
        </p:txBody>
      </p:sp>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8425" y="1029729"/>
            <a:ext cx="1943072"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6"/>
          <a:stretch/>
        </p:blipFill>
        <p:spPr>
          <a:xfrm>
            <a:off x="10258424" y="3987877"/>
            <a:ext cx="1932739"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151438278"/>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PHIẾU BÀI </a:t>
            </a:r>
            <a:r>
              <a:rPr kumimoji="0" lang="en-US" sz="3200" b="1"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TẬP - THẢO</a:t>
            </a:r>
            <a:r>
              <a:rPr kumimoji="0" lang="en-US" sz="3200" b="1" i="0" u="none" strike="noStrike" kern="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LUẬN CẶP ĐÔI (</a:t>
            </a:r>
            <a:r>
              <a:rPr lang="en-US" sz="3200" b="1" kern="0" dirty="0" smtClean="0">
                <a:solidFill>
                  <a:prstClr val="white"/>
                </a:solidFill>
                <a:latin typeface="Times New Roman" panose="02020603050405020304" pitchFamily="18" charset="0"/>
                <a:cs typeface="Times New Roman" panose="02020603050405020304" pitchFamily="18" charset="0"/>
              </a:rPr>
              <a:t>3’</a:t>
            </a:r>
            <a:r>
              <a:rPr kumimoji="0" lang="en-US" sz="3200" b="1" i="0" u="none" strike="noStrike" kern="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9" name="Picture 4" descr="https://gatorball.files.wordpress.com/2011/03/hybrid-1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1"/>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598886420"/>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52544"/>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3600" dirty="0">
                <a:solidFill>
                  <a:srgbClr val="FF0000"/>
                </a:solidFill>
                <a:latin typeface="+mj-lt"/>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u="none" strike="noStrike" spc="0" dirty="0">
              <a:solidFill>
                <a:srgbClr val="FF0000"/>
              </a:solidFill>
              <a:effectLst/>
              <a:latin typeface="+mj-lt"/>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TotalTime>
  <Words>1358</Words>
  <Application>Microsoft Office PowerPoint</Application>
  <PresentationFormat>Widescreen</PresentationFormat>
  <Paragraphs>138</Paragraphs>
  <Slides>20</Slides>
  <Notes>0</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20</vt:i4>
      </vt:variant>
    </vt:vector>
  </HeadingPairs>
  <TitlesOfParts>
    <vt:vector size="42" baseType="lpstr">
      <vt:lpstr>Arial Unicode MS</vt:lpstr>
      <vt:lpstr>微软雅黑</vt:lpstr>
      <vt:lpstr>宋体</vt:lpstr>
      <vt:lpstr>#9Slide03 Arima Madurai Black</vt:lpstr>
      <vt:lpstr>#9Slide03 Aturdida</vt:lpstr>
      <vt:lpstr>#9Slide05 Brannboll Ny</vt:lpstr>
      <vt:lpstr>#9Slide05 Fourth</vt:lpstr>
      <vt:lpstr>#9Slide05 Israquella</vt:lpstr>
      <vt:lpstr>#9Slide05 SVNTradeMark</vt:lpstr>
      <vt:lpstr>Arial</vt:lpstr>
      <vt:lpstr>Calibri</vt:lpstr>
      <vt:lpstr>Calibri Light</vt:lpstr>
      <vt:lpstr>Cambria</vt:lpstr>
      <vt:lpstr>Courier New</vt:lpstr>
      <vt:lpstr>Helvetica Neue</vt:lpstr>
      <vt:lpstr>SVN-Vanilla Daisy Pro</vt:lpstr>
      <vt:lpstr>Times New Roman</vt:lpstr>
      <vt:lpstr>Trebuchet MS</vt:lpstr>
      <vt:lpstr>Wingdings 3</vt:lpstr>
      <vt:lpstr>华康海报体W12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MyPC</cp:lastModifiedBy>
  <cp:revision>98</cp:revision>
  <dcterms:created xsi:type="dcterms:W3CDTF">2021-07-15T15:36:06Z</dcterms:created>
  <dcterms:modified xsi:type="dcterms:W3CDTF">2025-03-11T09:24:11Z</dcterms:modified>
</cp:coreProperties>
</file>