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57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197E-2ED2-4C24-996D-EF8DCEADBAF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2D16-E75F-4002-88F5-2A7F8B2DC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197E-2ED2-4C24-996D-EF8DCEADBAF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2D16-E75F-4002-88F5-2A7F8B2DC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197E-2ED2-4C24-996D-EF8DCEADBAF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2D16-E75F-4002-88F5-2A7F8B2DC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197E-2ED2-4C24-996D-EF8DCEADBAF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2D16-E75F-4002-88F5-2A7F8B2DC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197E-2ED2-4C24-996D-EF8DCEADBAF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2D16-E75F-4002-88F5-2A7F8B2DC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197E-2ED2-4C24-996D-EF8DCEADBAF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2D16-E75F-4002-88F5-2A7F8B2DC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197E-2ED2-4C24-996D-EF8DCEADBAF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2D16-E75F-4002-88F5-2A7F8B2DC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197E-2ED2-4C24-996D-EF8DCEADBAF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2D16-E75F-4002-88F5-2A7F8B2DC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197E-2ED2-4C24-996D-EF8DCEADBAF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2D16-E75F-4002-88F5-2A7F8B2DC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197E-2ED2-4C24-996D-EF8DCEADBAF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2D16-E75F-4002-88F5-2A7F8B2DC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197E-2ED2-4C24-996D-EF8DCEADBAF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2D16-E75F-4002-88F5-2A7F8B2DCA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0197E-2ED2-4C24-996D-EF8DCEADBAF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42D16-E75F-4002-88F5-2A7F8B2DCA0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CTN~1\AppData\Local\Temp\ksohtml15452\wps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302433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CTN~1\AppData\Local\Temp\ksohtml15452\wp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42" y="332656"/>
            <a:ext cx="316835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CTN~1\AppData\Local\Temp\ksohtml15452\wps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20" y="3573016"/>
            <a:ext cx="302433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HCTN~1\AppData\Local\Temp\ksohtml15452\wps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42" y="3597279"/>
            <a:ext cx="33205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60721" y="404664"/>
          <a:ext cx="226368" cy="4177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368"/>
              </a:tblGrid>
              <a:tr h="376048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dirty="0">
                          <a:effectLst/>
                        </a:rPr>
                        <a:t>1</a:t>
                      </a:r>
                      <a:endParaRPr lang="en-US" dirty="0">
                        <a:effectLst/>
                        <a:latin typeface="Times New Roman" panose="0202060305040502030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889394" y="476672"/>
            <a:ext cx="312906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dirty="0"/>
              <a:t>2</a:t>
            </a:r>
            <a:endParaRPr lang="en-US" dirty="0">
              <a:effectLst/>
              <a:latin typeface="Times New Roman" panose="020206030504050203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9872" y="3717032"/>
            <a:ext cx="312906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dirty="0" smtClean="0"/>
              <a:t>3</a:t>
            </a:r>
            <a:endParaRPr lang="en-US" dirty="0">
              <a:effectLst/>
              <a:latin typeface="Times New Roman" panose="020206030504050203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96336" y="3717032"/>
            <a:ext cx="312906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dirty="0"/>
              <a:t>4</a:t>
            </a:r>
            <a:endParaRPr lang="en-US" dirty="0">
              <a:effectLst/>
              <a:latin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7544" y="980728"/>
          <a:ext cx="8424936" cy="51125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344"/>
                <a:gridCol w="3350551"/>
                <a:gridCol w="3480041"/>
              </a:tblGrid>
              <a:tr h="69203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endParaRPr 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tĩnh</a:t>
                      </a:r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83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vi-VN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 đích</a:t>
                      </a:r>
                      <a:endParaRPr lang="vi-VN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vi-VN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 tập kỹ năng quan sát và vẽ.</a:t>
                      </a:r>
                      <a:endParaRPr lang="vi-VN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83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chép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sẵn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83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vi-VN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(bố cục, ý tưởng, phong cách)</a:t>
                      </a:r>
                      <a:endParaRPr lang="vi-VN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chép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03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vi-VN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 tác phẩm trưng bày.</a:t>
                      </a:r>
                      <a:endParaRPr lang="vi-VN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CTN~1\AppData\Local\Temp\ksohtml15452\wps5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324036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CTN~1\AppData\Local\Temp\ksohtml15452\wps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3456384" cy="315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HCTN~1\AppData\Local\Temp\ksohtml15452\wps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0674"/>
            <a:ext cx="38164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HCTN~1\AppData\Local\Temp\ksohtml15452\wps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60040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90872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/>
              <a:t>- Tranh </a:t>
            </a:r>
            <a:r>
              <a:rPr lang="vi-VN" b="1" dirty="0"/>
              <a:t>vẽ tĩnh vật</a:t>
            </a:r>
            <a:r>
              <a:rPr lang="vi-VN" dirty="0"/>
              <a:t> có thể được mô phỏng bằng </a:t>
            </a:r>
            <a:r>
              <a:rPr lang="vi-VN" b="1" dirty="0"/>
              <a:t>những chất liệu gì </a:t>
            </a:r>
            <a:r>
              <a:rPr lang="vi-VN" dirty="0"/>
              <a:t>? Hãy chia sẻ </a:t>
            </a:r>
            <a:r>
              <a:rPr lang="vi-VN" b="1" dirty="0"/>
              <a:t>cách mô phỏng một tranh tĩnh vật</a:t>
            </a:r>
            <a:r>
              <a:rPr lang="vi-VN" dirty="0"/>
              <a:t> ?</a:t>
            </a:r>
            <a:endParaRPr lang="vi-V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CTN~1\AppData\Local\Temp\ksohtml15452\wps9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15808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CTN~1\AppData\Local\Temp\ksohtml15452\wps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388843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HCTN~1\AppData\Local\Temp\ksohtml15452\wps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HCTN~1\AppData\Local\Temp\ksohtml15452\wps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32435" y="516890"/>
            <a:ext cx="8300085" cy="3917315"/>
          </a:xfrm>
          <a:prstGeom prst="rect">
            <a:avLst/>
          </a:prstGeom>
        </p:spPr>
        <p:txBody>
          <a:bodyPr wrap="square">
            <a:noAutofit/>
          </a:bodyPr>
          <a:p>
            <a:pPr algn="ctr" defTabSz="266700">
              <a:lnSpc>
                <a:spcPct val="130000"/>
              </a:lnSpc>
            </a:pPr>
            <a:r>
              <a:rPr sz="1600" b="1">
                <a:latin typeface="Times New Roman" panose="02020603050405020304"/>
                <a:ea typeface="SimSun" panose="02010600030101010101" pitchFamily="2" charset="-122"/>
              </a:rPr>
              <a:t>Tiêu chí đánh giá nhận xét bài: </a:t>
            </a:r>
            <a:endParaRPr sz="1600" b="1">
              <a:latin typeface="Times New Roman" panose="02020603050405020304"/>
              <a:ea typeface="SimSun" panose="02010600030101010101" pitchFamily="2" charset="-122"/>
            </a:endParaRPr>
          </a:p>
          <a:p>
            <a:pPr algn="ctr" defTabSz="266700">
              <a:lnSpc>
                <a:spcPct val="130000"/>
              </a:lnSpc>
            </a:pPr>
            <a:r>
              <a:rPr sz="1600" b="1">
                <a:latin typeface="Times New Roman" panose="02020603050405020304"/>
                <a:ea typeface="SimSun" panose="02010600030101010101" pitchFamily="2" charset="-122"/>
              </a:rPr>
              <a:t>1. Bố cục.</a:t>
            </a:r>
            <a:endParaRPr sz="1600" b="1">
              <a:latin typeface="Times New Roman" panose="02020603050405020304"/>
              <a:ea typeface="SimSun" panose="02010600030101010101" pitchFamily="2" charset="-122"/>
            </a:endParaRPr>
          </a:p>
          <a:p>
            <a:pPr algn="ctr" defTabSz="266700">
              <a:lnSpc>
                <a:spcPct val="130000"/>
              </a:lnSpc>
            </a:pPr>
            <a:r>
              <a:rPr sz="1600" b="1">
                <a:latin typeface="Times New Roman" panose="02020603050405020304"/>
                <a:ea typeface="SimSun" panose="02010600030101010101" pitchFamily="2" charset="-122"/>
              </a:rPr>
              <a:t>2. Hình ảnh.</a:t>
            </a:r>
            <a:endParaRPr sz="1600" b="1">
              <a:latin typeface="Times New Roman" panose="02020603050405020304"/>
              <a:ea typeface="SimSun" panose="02010600030101010101" pitchFamily="2" charset="-122"/>
            </a:endParaRPr>
          </a:p>
          <a:p>
            <a:pPr algn="ctr" defTabSz="266700">
              <a:lnSpc>
                <a:spcPct val="130000"/>
              </a:lnSpc>
            </a:pPr>
            <a:r>
              <a:rPr sz="1600" b="1">
                <a:latin typeface="Times New Roman" panose="02020603050405020304"/>
                <a:ea typeface="SimSun" panose="02010600030101010101" pitchFamily="2" charset="-122"/>
              </a:rPr>
              <a:t>3. Không gian.</a:t>
            </a:r>
            <a:endParaRPr sz="1600" b="1">
              <a:latin typeface="Times New Roman" panose="02020603050405020304"/>
              <a:ea typeface="SimSun" panose="02010600030101010101" pitchFamily="2" charset="-122"/>
            </a:endParaRPr>
          </a:p>
          <a:p>
            <a:pPr algn="ctr" defTabSz="266700">
              <a:lnSpc>
                <a:spcPct val="130000"/>
              </a:lnSpc>
            </a:pPr>
            <a:r>
              <a:rPr sz="1600" b="1">
                <a:latin typeface="Times New Roman" panose="02020603050405020304"/>
                <a:ea typeface="SimSun" panose="02010600030101010101" pitchFamily="2" charset="-122"/>
              </a:rPr>
              <a:t>4. Nguồn ánh sáng.</a:t>
            </a:r>
            <a:endParaRPr sz="1600" b="1">
              <a:latin typeface="Times New Roman" panose="02020603050405020304"/>
              <a:ea typeface="SimSun" panose="02010600030101010101" pitchFamily="2" charset="-122"/>
            </a:endParaRPr>
          </a:p>
          <a:p>
            <a:pPr algn="ctr" defTabSz="266700">
              <a:lnSpc>
                <a:spcPct val="130000"/>
              </a:lnSpc>
            </a:pPr>
            <a:r>
              <a:rPr sz="1600" b="1">
                <a:latin typeface="Times New Roman" panose="02020603050405020304"/>
                <a:ea typeface="SimSun" panose="02010600030101010101" pitchFamily="2" charset="-122"/>
              </a:rPr>
              <a:t>5. Chất liệu và mầu sắc.</a:t>
            </a:r>
            <a:endParaRPr sz="1600" b="1">
              <a:latin typeface="Times New Roman" panose="020206030504050203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WPS Presentation</Application>
  <PresentationFormat>On-screen Show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HC TN</dc:creator>
  <cp:lastModifiedBy>HC TN</cp:lastModifiedBy>
  <cp:revision>10</cp:revision>
  <dcterms:created xsi:type="dcterms:W3CDTF">2024-12-26T07:55:00Z</dcterms:created>
  <dcterms:modified xsi:type="dcterms:W3CDTF">2024-12-27T02:41:01Z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6B57535FE05544D7A3401A0B7CD7B098_12</vt:lpwstr>
  </property>
  <property fmtid="{D5CDD505-2E9C-101B-9397-08002B2CF9AE}" pid="3" name="KSOProductBuildVer">
    <vt:lpwstr>1033-12.2.0.19307</vt:lpwstr>
  </property>
</Properties>
</file>