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8"/>
  </p:notesMasterIdLst>
  <p:sldIdLst>
    <p:sldId id="356" r:id="rId3"/>
    <p:sldId id="313" r:id="rId4"/>
    <p:sldId id="394" r:id="rId5"/>
    <p:sldId id="386" r:id="rId6"/>
    <p:sldId id="387" r:id="rId7"/>
    <p:sldId id="388" r:id="rId8"/>
    <p:sldId id="389" r:id="rId9"/>
    <p:sldId id="391" r:id="rId10"/>
    <p:sldId id="390" r:id="rId11"/>
    <p:sldId id="392" r:id="rId12"/>
    <p:sldId id="373" r:id="rId13"/>
    <p:sldId id="395" r:id="rId14"/>
    <p:sldId id="396" r:id="rId15"/>
    <p:sldId id="375" r:id="rId16"/>
    <p:sldId id="376" r:id="rId17"/>
    <p:sldId id="361" r:id="rId18"/>
    <p:sldId id="378" r:id="rId19"/>
    <p:sldId id="397" r:id="rId20"/>
    <p:sldId id="379" r:id="rId21"/>
    <p:sldId id="398" r:id="rId22"/>
    <p:sldId id="382" r:id="rId23"/>
    <p:sldId id="383" r:id="rId24"/>
    <p:sldId id="385" r:id="rId25"/>
    <p:sldId id="353" r:id="rId26"/>
    <p:sldId id="352" r:id="rId27"/>
  </p:sldIdLst>
  <p:sldSz cx="12192000" cy="6858000"/>
  <p:notesSz cx="6858000" cy="9144000"/>
  <p:embeddedFontLst>
    <p:embeddedFont>
      <p:font typeface="Fira Sans Extra Condensed" charset="0"/>
      <p:regular r:id="rId29"/>
      <p:bold r:id="rId30"/>
      <p:italic r:id="rId31"/>
      <p:boldItalic r:id="rId32"/>
    </p:embeddedFont>
    <p:embeddedFont>
      <p:font typeface="Calibri" pitchFamily="34" charset="0"/>
      <p:regular r:id="rId33"/>
      <p:bold r:id="rId34"/>
      <p:italic r:id="rId35"/>
      <p:boldItalic r:id="rId36"/>
    </p:embeddedFont>
    <p:embeddedFont>
      <p:font typeface="宋体" pitchFamily="2" charset="-122"/>
      <p:regular r:id="rId37"/>
    </p:embeddedFont>
    <p:embeddedFont>
      <p:font typeface="等线" charset="-122"/>
      <p:regular r:id="rId38"/>
      <p:bold r:id="rId39"/>
    </p:embeddedFont>
    <p:embeddedFont>
      <p:font typeface="微软雅黑" pitchFamily="34" charset="-122"/>
      <p:regular r:id="rId40"/>
      <p:bold r:id="rId41"/>
    </p:embeddedFont>
    <p:embeddedFont>
      <p:font typeface="#9Slide03 Arima Madurai Black" charset="0"/>
      <p:bold r:id="rId42"/>
    </p:embeddedFont>
    <p:embeddedFont>
      <p:font typeface="Cambria" pitchFamily="18" charset="0"/>
      <p:regular r:id="rId43"/>
      <p:bold r:id="rId44"/>
      <p:italic r:id="rId45"/>
      <p:boldItalic r:id="rId46"/>
    </p:embeddedFont>
    <p:embeddedFont>
      <p:font typeface="Arima Madurai Medium" charset="0"/>
      <p:regular r:id="rId47"/>
      <p:bold r:id="rId4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ED4030"/>
    <a:srgbClr val="ECD4ED"/>
    <a:srgbClr val="ED6D70"/>
    <a:srgbClr val="FFD8E0"/>
    <a:srgbClr val="F7BBBC"/>
    <a:srgbClr val="FFF3F6"/>
    <a:srgbClr val="FF8DB9"/>
    <a:srgbClr val="E8437D"/>
    <a:srgbClr val="FCE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434" autoAdjust="0"/>
  </p:normalViewPr>
  <p:slideViewPr>
    <p:cSldViewPr snapToGrid="0">
      <p:cViewPr varScale="1">
        <p:scale>
          <a:sx n="71" d="100"/>
          <a:sy n="71" d="100"/>
        </p:scale>
        <p:origin x="-576"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35F21-5F57-45D8-90EA-3810A5E4CA3F}" type="datetimeFigureOut">
              <a:rPr lang="zh-CN" altLang="en-US" smtClean="0"/>
              <a:t>2025/3/13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1F1F0-0347-416F-9617-3AEFE9F99407}" type="slidenum">
              <a:rPr lang="zh-CN" altLang="en-US" smtClean="0"/>
              <a:t>‹#›</a:t>
            </a:fld>
            <a:endParaRPr lang="zh-CN" altLang="en-US"/>
          </a:p>
        </p:txBody>
      </p:sp>
    </p:spTree>
    <p:extLst>
      <p:ext uri="{BB962C8B-B14F-4D97-AF65-F5344CB8AC3E}">
        <p14:creationId xmlns:p14="http://schemas.microsoft.com/office/powerpoint/2010/main" val="3778769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301282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922018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675076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84301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496660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38992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3389927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4007105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4007105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2506130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latin typeface="Calibri"/>
                <a:ea typeface="宋体"/>
              </a:rPr>
              <a:pPr/>
              <a:t>23</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2506130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t>2</a:t>
            </a:fld>
            <a:endParaRPr lang="zh-CN" altLang="en-US"/>
          </a:p>
        </p:txBody>
      </p:sp>
    </p:spTree>
    <p:extLst>
      <p:ext uri="{BB962C8B-B14F-4D97-AF65-F5344CB8AC3E}">
        <p14:creationId xmlns:p14="http://schemas.microsoft.com/office/powerpoint/2010/main" val="1637229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506130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4284259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24642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B4512-CB9F-4570-8605-DEEB3CC51E2C}" type="slidenum">
              <a:rPr lang="en-US" smtClean="0"/>
              <a:t>7</a:t>
            </a:fld>
            <a:endParaRPr lang="en-US"/>
          </a:p>
        </p:txBody>
      </p:sp>
    </p:spTree>
    <p:extLst>
      <p:ext uri="{BB962C8B-B14F-4D97-AF65-F5344CB8AC3E}">
        <p14:creationId xmlns:p14="http://schemas.microsoft.com/office/powerpoint/2010/main" val="241912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900787-A147-435B-98CA-5A8EDB6E0338}" type="slidenum">
              <a:rPr lang="en-US" smtClean="0"/>
              <a:t>8</a:t>
            </a:fld>
            <a:endParaRPr lang="en-US"/>
          </a:p>
        </p:txBody>
      </p:sp>
    </p:spTree>
    <p:extLst>
      <p:ext uri="{BB962C8B-B14F-4D97-AF65-F5344CB8AC3E}">
        <p14:creationId xmlns:p14="http://schemas.microsoft.com/office/powerpoint/2010/main" val="206694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900787-A147-435B-98CA-5A8EDB6E0338}" type="slidenum">
              <a:rPr lang="en-US" smtClean="0"/>
              <a:t>10</a:t>
            </a:fld>
            <a:endParaRPr lang="en-US"/>
          </a:p>
        </p:txBody>
      </p:sp>
    </p:spTree>
    <p:extLst>
      <p:ext uri="{BB962C8B-B14F-4D97-AF65-F5344CB8AC3E}">
        <p14:creationId xmlns:p14="http://schemas.microsoft.com/office/powerpoint/2010/main" val="224505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a:t>
            </a:r>
            <a:r>
              <a:rPr lang="en-US" baseline="0" smtClean="0"/>
              <a:t>0979818956</a:t>
            </a:r>
            <a:r>
              <a:rPr lang="en-US" baseline="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20575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205758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20575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831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140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810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F6199F-9AE4-45D4-B2DC-EE9C8D19449C}" type="datetimeFigureOut">
              <a:rPr lang="en-US" smtClean="0">
                <a:solidFill>
                  <a:prstClr val="black">
                    <a:tint val="75000"/>
                  </a:prstClr>
                </a:solidFill>
              </a:rPr>
              <a:pPr/>
              <a:t>3/13/2025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558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F6199F-9AE4-45D4-B2DC-EE9C8D19449C}" type="datetimeFigureOut">
              <a:rPr lang="en-US" smtClean="0">
                <a:solidFill>
                  <a:prstClr val="black">
                    <a:tint val="75000"/>
                  </a:prstClr>
                </a:solidFill>
              </a:rPr>
              <a:pPr/>
              <a:t>3/13/2025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129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F6199F-9AE4-45D4-B2DC-EE9C8D19449C}" type="datetimeFigureOut">
              <a:rPr lang="en-US" smtClean="0">
                <a:solidFill>
                  <a:prstClr val="black">
                    <a:tint val="75000"/>
                  </a:prstClr>
                </a:solidFill>
              </a:rPr>
              <a:pPr/>
              <a:t>3/13/2025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308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6199F-9AE4-45D4-B2DC-EE9C8D19449C}" type="datetimeFigureOut">
              <a:rPr lang="en-US" smtClean="0">
                <a:solidFill>
                  <a:prstClr val="black">
                    <a:tint val="75000"/>
                  </a:prstClr>
                </a:solidFill>
              </a:rPr>
              <a:pPr/>
              <a:t>3/13/2025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91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6199F-9AE4-45D4-B2DC-EE9C8D19449C}" type="datetimeFigureOut">
              <a:rPr lang="en-US" smtClean="0">
                <a:solidFill>
                  <a:prstClr val="black">
                    <a:tint val="75000"/>
                  </a:prstClr>
                </a:solidFill>
              </a:rPr>
              <a:pPr/>
              <a:t>3/13/2025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7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6199F-9AE4-45D4-B2DC-EE9C8D19449C}" type="datetimeFigureOut">
              <a:rPr lang="en-US" smtClean="0">
                <a:solidFill>
                  <a:prstClr val="black">
                    <a:tint val="75000"/>
                  </a:prstClr>
                </a:solidFill>
              </a:rPr>
              <a:pPr/>
              <a:t>3/13/2025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55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897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239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7070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AF6199F-9AE4-45D4-B2DC-EE9C8D19449C}" type="datetimeFigureOut">
              <a:rPr lang="en-US" smtClean="0">
                <a:solidFill>
                  <a:prstClr val="black">
                    <a:tint val="75000"/>
                  </a:prstClr>
                </a:solidFill>
              </a:rPr>
              <a:pPr/>
              <a:t>3/13/2025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567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6.xml"/><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https://sim-portal.ru/wp-content/uploads/2021/03/0-87753-5d2aed22-orig1-b61eed21-20210312_145320_754871.png" TargetMode="External"/><Relationship Id="rId5" Type="http://schemas.microsoft.com/office/2007/relationships/media" Target="../media/media3.mp3"/><Relationship Id="rId10" Type="http://schemas.openxmlformats.org/officeDocument/2006/relationships/image" Target="../media/image14.png"/><Relationship Id="rId4" Type="http://schemas.openxmlformats.org/officeDocument/2006/relationships/audio" Target="../media/media2.mp3"/><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https://sim-portal.ru/wp-content/uploads/2021/03/0-87753-5d2aed22-orig1-b61eed21-20210312_145320_754871.png"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https://sim-portal.ru/wp-content/uploads/2021/03/0-87753-5d2aed22-orig1-b61eed21-20210312_145320_754871.png" TargetMode="External"/><Relationship Id="rId4" Type="http://schemas.openxmlformats.org/officeDocument/2006/relationships/audio" Target="../media/media2.mp3"/><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4.xml"/><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https://sim-portal.ru/wp-content/uploads/2021/03/0-87753-5d2aed22-orig1-b61eed21-20210312_145320_754871.png" TargetMode="External"/><Relationship Id="rId5" Type="http://schemas.microsoft.com/office/2007/relationships/media" Target="../media/media3.mp3"/><Relationship Id="rId10" Type="http://schemas.openxmlformats.org/officeDocument/2006/relationships/image" Target="../media/image11.png"/><Relationship Id="rId4" Type="http://schemas.openxmlformats.org/officeDocument/2006/relationships/audio" Target="../media/media2.mp3"/><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https://sim-portal.ru/wp-content/uploads/2021/03/0-87753-5d2aed22-orig1-b61eed21-20210312_145320_754871.png" TargetMode="External"/><Relationship Id="rId5" Type="http://schemas.microsoft.com/office/2007/relationships/media" Target="../media/media3.mp3"/><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https://sim-portal.ru/wp-content/uploads/2021/03/0-87753-5d2aed22-orig1-b61eed21-20210312_145320_754871.png" TargetMode="External"/><Relationship Id="rId4" Type="http://schemas.openxmlformats.org/officeDocument/2006/relationships/audio" Target="../media/media2.mp3"/><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pic>
        <p:nvPicPr>
          <p:cNvPr id="7"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23193"/>
            <a:ext cx="12192000" cy="838200"/>
          </a:xfrm>
          <a:prstGeom prst="rect">
            <a:avLst/>
          </a:prstGeom>
        </p:spPr>
      </p:pic>
      <p:pic>
        <p:nvPicPr>
          <p:cNvPr id="8"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0504" y="3275136"/>
            <a:ext cx="1697811" cy="3033589"/>
          </a:xfrm>
          <a:prstGeom prst="rect">
            <a:avLst/>
          </a:prstGeom>
        </p:spPr>
      </p:pic>
      <p:pic>
        <p:nvPicPr>
          <p:cNvPr id="9" name="图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244" y="3641424"/>
            <a:ext cx="1779691" cy="2622409"/>
          </a:xfrm>
          <a:prstGeom prst="rect">
            <a:avLst/>
          </a:prstGeom>
        </p:spPr>
      </p:pic>
      <p:pic>
        <p:nvPicPr>
          <p:cNvPr id="1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1749" y="5259457"/>
            <a:ext cx="866775" cy="1295400"/>
          </a:xfrm>
          <a:prstGeom prst="rect">
            <a:avLst/>
          </a:prstGeom>
        </p:spPr>
      </p:pic>
      <p:sp>
        <p:nvSpPr>
          <p:cNvPr id="2" name="TextBox 1"/>
          <p:cNvSpPr txBox="1"/>
          <p:nvPr/>
        </p:nvSpPr>
        <p:spPr>
          <a:xfrm>
            <a:off x="1373089" y="1210235"/>
            <a:ext cx="9286320" cy="769441"/>
          </a:xfrm>
          <a:prstGeom prst="rect">
            <a:avLst/>
          </a:prstGeom>
          <a:noFill/>
        </p:spPr>
        <p:txBody>
          <a:bodyPr wrap="square" rtlCol="0">
            <a:spAutoFit/>
          </a:bodyPr>
          <a:lstStyle/>
          <a:p>
            <a:pPr algn="ctr"/>
            <a:r>
              <a:rPr lang="en-US" sz="4400" smtClean="0">
                <a:solidFill>
                  <a:srgbClr val="FF0000"/>
                </a:solidFill>
                <a:latin typeface="Times New Roman" pitchFamily="18" charset="0"/>
                <a:cs typeface="Times New Roman" pitchFamily="18" charset="0"/>
              </a:rPr>
              <a:t> </a:t>
            </a:r>
            <a:endParaRPr lang="en-US" sz="4400">
              <a:solidFill>
                <a:srgbClr val="FF0000"/>
              </a:solidFill>
              <a:latin typeface="Times New Roman" pitchFamily="18" charset="0"/>
              <a:cs typeface="Times New Roman" pitchFamily="18" charset="0"/>
            </a:endParaRPr>
          </a:p>
        </p:txBody>
      </p:sp>
      <p:sp>
        <p:nvSpPr>
          <p:cNvPr id="4" name="TextBox 3"/>
          <p:cNvSpPr txBox="1"/>
          <p:nvPr/>
        </p:nvSpPr>
        <p:spPr>
          <a:xfrm>
            <a:off x="1089213" y="712694"/>
            <a:ext cx="9570196" cy="769441"/>
          </a:xfrm>
          <a:prstGeom prst="rect">
            <a:avLst/>
          </a:prstGeom>
          <a:noFill/>
        </p:spPr>
        <p:txBody>
          <a:bodyPr wrap="square" rtlCol="0">
            <a:spAutoFit/>
          </a:bodyPr>
          <a:lstStyle/>
          <a:p>
            <a:pPr algn="ctr"/>
            <a:r>
              <a:rPr lang="en-US" sz="4400" b="1" u="sng" smtClean="0">
                <a:solidFill>
                  <a:srgbClr val="FF0000"/>
                </a:solidFill>
                <a:latin typeface="Times New Roman" pitchFamily="18" charset="0"/>
                <a:cs typeface="Times New Roman" pitchFamily="18" charset="0"/>
              </a:rPr>
              <a:t>TRƯỜNG THCS TÚC DUYÊN</a:t>
            </a:r>
            <a:endParaRPr lang="en-US" sz="4400" b="1" u="sng">
              <a:solidFill>
                <a:srgbClr val="FF0000"/>
              </a:solidFill>
              <a:latin typeface="Times New Roman" pitchFamily="18" charset="0"/>
              <a:cs typeface="Times New Roman" pitchFamily="18" charset="0"/>
            </a:endParaRPr>
          </a:p>
        </p:txBody>
      </p:sp>
      <p:sp>
        <p:nvSpPr>
          <p:cNvPr id="5" name="TextBox 4"/>
          <p:cNvSpPr txBox="1"/>
          <p:nvPr/>
        </p:nvSpPr>
        <p:spPr>
          <a:xfrm>
            <a:off x="1949824" y="2151529"/>
            <a:ext cx="8709585" cy="1446550"/>
          </a:xfrm>
          <a:prstGeom prst="rect">
            <a:avLst/>
          </a:prstGeom>
          <a:noFill/>
        </p:spPr>
        <p:txBody>
          <a:bodyPr wrap="square" rtlCol="0">
            <a:spAutoFit/>
          </a:bodyPr>
          <a:lstStyle/>
          <a:p>
            <a:pPr algn="ctr"/>
            <a:r>
              <a:rPr lang="en-US" sz="4400" b="1" smtClean="0">
                <a:solidFill>
                  <a:schemeClr val="tx2">
                    <a:lumMod val="75000"/>
                  </a:schemeClr>
                </a:solidFill>
                <a:latin typeface="Times New Roman" pitchFamily="18" charset="0"/>
                <a:cs typeface="Times New Roman" pitchFamily="18" charset="0"/>
              </a:rPr>
              <a:t>CHÀO MỪNG QUÝ THẦY CÔ VỀ DỰ GIỜ THĂM LỚP</a:t>
            </a:r>
            <a:endParaRPr lang="en-US" sz="4400" b="1">
              <a:solidFill>
                <a:schemeClr val="tx2">
                  <a:lumMod val="75000"/>
                </a:schemeClr>
              </a:solidFill>
              <a:latin typeface="Times New Roman" pitchFamily="18" charset="0"/>
              <a:cs typeface="Times New Roman" pitchFamily="18" charset="0"/>
            </a:endParaRPr>
          </a:p>
        </p:txBody>
      </p:sp>
      <p:sp>
        <p:nvSpPr>
          <p:cNvPr id="11" name="TextBox 10"/>
          <p:cNvSpPr txBox="1"/>
          <p:nvPr/>
        </p:nvSpPr>
        <p:spPr>
          <a:xfrm>
            <a:off x="5782236" y="4983632"/>
            <a:ext cx="4477870" cy="584775"/>
          </a:xfrm>
          <a:prstGeom prst="rect">
            <a:avLst/>
          </a:prstGeom>
          <a:noFill/>
        </p:spPr>
        <p:txBody>
          <a:bodyPr wrap="square" rtlCol="0">
            <a:spAutoFit/>
          </a:bodyPr>
          <a:lstStyle/>
          <a:p>
            <a:r>
              <a:rPr lang="en-US" sz="3200" b="1" i="1" smtClean="0">
                <a:solidFill>
                  <a:schemeClr val="accent5"/>
                </a:solidFill>
                <a:latin typeface="Times New Roman" pitchFamily="18" charset="0"/>
                <a:cs typeface="Times New Roman" pitchFamily="18" charset="0"/>
              </a:rPr>
              <a:t>GV: Phùng Thị Ngân </a:t>
            </a:r>
            <a:endParaRPr lang="en-US" sz="3200" b="1" i="1">
              <a:solidFill>
                <a:schemeClr val="accent5"/>
              </a:solidFill>
              <a:latin typeface="Times New Roman" pitchFamily="18" charset="0"/>
              <a:cs typeface="Times New Roman" pitchFamily="18" charset="0"/>
            </a:endParaRPr>
          </a:p>
        </p:txBody>
      </p:sp>
      <p:sp>
        <p:nvSpPr>
          <p:cNvPr id="14" name="TextBox 13"/>
          <p:cNvSpPr txBox="1"/>
          <p:nvPr/>
        </p:nvSpPr>
        <p:spPr>
          <a:xfrm>
            <a:off x="4388410" y="3641424"/>
            <a:ext cx="3832412" cy="584775"/>
          </a:xfrm>
          <a:prstGeom prst="rect">
            <a:avLst/>
          </a:prstGeom>
          <a:noFill/>
        </p:spPr>
        <p:txBody>
          <a:bodyPr wrap="square" rtlCol="0">
            <a:spAutoFit/>
          </a:bodyPr>
          <a:lstStyle/>
          <a:p>
            <a:r>
              <a:rPr lang="en-US" sz="3200" b="1" smtClean="0">
                <a:solidFill>
                  <a:srgbClr val="7030A0"/>
                </a:solidFill>
                <a:latin typeface="Times New Roman" pitchFamily="18" charset="0"/>
                <a:cs typeface="Times New Roman" pitchFamily="18" charset="0"/>
              </a:rPr>
              <a:t>MÔN: NGỮ VĂN 7</a:t>
            </a:r>
            <a:endParaRPr lang="en-US" sz="3200" b="1">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2458242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childTnLst>
                                </p:cTn>
                              </p:par>
                              <p:par>
                                <p:cTn id="18" presetID="42" presetClass="path" presetSubtype="0" decel="46667" fill="hold" nodeType="withEffect">
                                  <p:stCondLst>
                                    <p:cond delay="0"/>
                                  </p:stCondLst>
                                  <p:childTnLst>
                                    <p:animMotion origin="layout" path="M 0.11276 0.02454 L 1.38778E-17 -2.22222E-6 " pathEditMode="relative" rAng="0" ptsTypes="AA">
                                      <p:cBhvr>
                                        <p:cTn id="19" dur="750" fill="hold"/>
                                        <p:tgtEl>
                                          <p:spTgt spid="9"/>
                                        </p:tgtEl>
                                        <p:attrNameLst>
                                          <p:attrName>ppt_x</p:attrName>
                                          <p:attrName>ppt_y</p:attrName>
                                        </p:attrNameLst>
                                      </p:cBhvr>
                                      <p:rCtr x="-5638" y="-1227"/>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par>
                                <p:cTn id="23" presetID="42" presetClass="path" presetSubtype="0" decel="46667" fill="hold" nodeType="withEffect">
                                  <p:stCondLst>
                                    <p:cond delay="0"/>
                                  </p:stCondLst>
                                  <p:childTnLst>
                                    <p:animMotion origin="layout" path="M -0.14063 -0.00741 L 1.25E-6 -1.11111E-6 " pathEditMode="relative" rAng="0" ptsTypes="AA">
                                      <p:cBhvr>
                                        <p:cTn id="24" dur="750" fill="hold"/>
                                        <p:tgtEl>
                                          <p:spTgt spid="8"/>
                                        </p:tgtEl>
                                        <p:attrNameLst>
                                          <p:attrName>ppt_x</p:attrName>
                                          <p:attrName>ppt_y</p:attrName>
                                        </p:attrNameLst>
                                      </p:cBhvr>
                                      <p:rCtr x="7031"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37210" y="2482701"/>
            <a:ext cx="4225719" cy="1755344"/>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Times New Roman" pitchFamily="18" charset="0"/>
                <a:cs typeface="Times New Roman" pitchFamily="18" charset="0"/>
              </a:rPr>
              <a:t>A</a:t>
            </a:r>
            <a:r>
              <a:rPr lang="en-US" sz="2800">
                <a:solidFill>
                  <a:srgbClr val="0E860B"/>
                </a:solidFill>
                <a:latin typeface="Times New Roman" pitchFamily="18" charset="0"/>
                <a:cs typeface="Times New Roman" pitchFamily="18" charset="0"/>
              </a:rPr>
              <a:t>. </a:t>
            </a:r>
            <a:r>
              <a:rPr lang="en-US" sz="2800" smtClean="0">
                <a:solidFill>
                  <a:srgbClr val="0E860B"/>
                </a:solidFill>
                <a:latin typeface="Times New Roman" pitchFamily="18" charset="0"/>
                <a:cs typeface="Times New Roman" pitchFamily="18" charset="0"/>
              </a:rPr>
              <a:t>Dấu chấm lửng không bao giờ được dùng ở cuối câu.</a:t>
            </a:r>
            <a:endParaRPr lang="en-US" sz="2800" dirty="0">
              <a:solidFill>
                <a:srgbClr val="0E860B"/>
              </a:solidFill>
              <a:latin typeface="Times New Roman" pitchFamily="18" charset="0"/>
              <a:cs typeface="Times New Roman" pitchFamily="18" charset="0"/>
            </a:endParaRPr>
          </a:p>
        </p:txBody>
      </p:sp>
      <p:sp>
        <p:nvSpPr>
          <p:cNvPr id="10" name="Rounded Rectangle 9"/>
          <p:cNvSpPr/>
          <p:nvPr/>
        </p:nvSpPr>
        <p:spPr>
          <a:xfrm>
            <a:off x="5075557" y="4398125"/>
            <a:ext cx="4842166" cy="2255893"/>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rgbClr val="0E860B"/>
                </a:solidFill>
                <a:latin typeface="Times New Roman" pitchFamily="18" charset="0"/>
                <a:cs typeface="Times New Roman" pitchFamily="18" charset="0"/>
              </a:rPr>
              <a:t>D.Tùy từng trường hợp dấu chấm lửng giúp người đọc hiểu được ý định, cảm xúc của người viết: ngạc nhiên, lúng túng, mệt mỏi, hài hước….</a:t>
            </a:r>
            <a:endParaRPr lang="en-US" sz="2800" dirty="0">
              <a:solidFill>
                <a:srgbClr val="0E860B"/>
              </a:solidFill>
              <a:latin typeface="Times New Roman" pitchFamily="18" charset="0"/>
              <a:cs typeface="Times New Roman" pitchFamily="18" charset="0"/>
            </a:endParaRPr>
          </a:p>
        </p:txBody>
      </p:sp>
      <p:sp>
        <p:nvSpPr>
          <p:cNvPr id="11" name="Rounded Rectangle 10"/>
          <p:cNvSpPr/>
          <p:nvPr/>
        </p:nvSpPr>
        <p:spPr>
          <a:xfrm>
            <a:off x="526578" y="4582544"/>
            <a:ext cx="4225718" cy="1967654"/>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Times New Roman" pitchFamily="18" charset="0"/>
                <a:cs typeface="Times New Roman" pitchFamily="18" charset="0"/>
              </a:rPr>
              <a:t>C</a:t>
            </a:r>
            <a:r>
              <a:rPr lang="en-US" sz="2800">
                <a:solidFill>
                  <a:srgbClr val="0E860B"/>
                </a:solidFill>
                <a:latin typeface="Times New Roman" pitchFamily="18" charset="0"/>
                <a:cs typeface="Times New Roman" pitchFamily="18" charset="0"/>
              </a:rPr>
              <a:t>. </a:t>
            </a:r>
            <a:r>
              <a:rPr lang="en-US" sz="2800" smtClean="0">
                <a:solidFill>
                  <a:srgbClr val="0E860B"/>
                </a:solidFill>
                <a:latin typeface="Times New Roman" pitchFamily="18" charset="0"/>
                <a:ea typeface="DengXian" panose="02010600030101010101" pitchFamily="2" charset="-122"/>
                <a:cs typeface="Times New Roman" pitchFamily="18" charset="0"/>
              </a:rPr>
              <a:t>Dấu chấm lửng luôn phải đi kèm với các  dấu khác.</a:t>
            </a:r>
            <a:endParaRPr lang="en-US" dirty="0">
              <a:solidFill>
                <a:srgbClr val="0E860B"/>
              </a:solidFill>
              <a:latin typeface="Times New Roman" pitchFamily="18" charset="0"/>
              <a:ea typeface="Calibri" panose="020F0502020204030204" pitchFamily="34" charset="0"/>
              <a:cs typeface="Times New Roman" pitchFamily="18" charset="0"/>
            </a:endParaRPr>
          </a:p>
        </p:txBody>
      </p:sp>
      <p:sp>
        <p:nvSpPr>
          <p:cNvPr id="12" name="Rounded Rectangle 11"/>
          <p:cNvSpPr/>
          <p:nvPr/>
        </p:nvSpPr>
        <p:spPr>
          <a:xfrm>
            <a:off x="5036153" y="2482701"/>
            <a:ext cx="4614284" cy="1755344"/>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Times New Roman" pitchFamily="18" charset="0"/>
                <a:cs typeface="Times New Roman" pitchFamily="18" charset="0"/>
              </a:rPr>
              <a:t>B</a:t>
            </a:r>
            <a:r>
              <a:rPr lang="en-US" sz="2800">
                <a:solidFill>
                  <a:srgbClr val="0E860B"/>
                </a:solidFill>
                <a:latin typeface="Times New Roman" pitchFamily="18" charset="0"/>
                <a:cs typeface="Times New Roman" pitchFamily="18" charset="0"/>
              </a:rPr>
              <a:t>. </a:t>
            </a:r>
            <a:r>
              <a:rPr lang="en-US" sz="2800" smtClean="0">
                <a:solidFill>
                  <a:srgbClr val="0E860B"/>
                </a:solidFill>
                <a:latin typeface="Times New Roman" pitchFamily="18" charset="0"/>
                <a:cs typeface="Times New Roman" pitchFamily="18" charset="0"/>
              </a:rPr>
              <a:t>Dấu chấm lửng dược sử dụng dúngđể thể hiện sự bỏ qua thông tin hoặc ngắt quãng.</a:t>
            </a:r>
            <a:endParaRPr lang="en-US" sz="2800" dirty="0">
              <a:solidFill>
                <a:srgbClr val="0E860B"/>
              </a:solidFill>
              <a:latin typeface="Times New Roman" pitchFamily="18" charset="0"/>
              <a:cs typeface="Times New Roman" pitchFamily="18" charset="0"/>
            </a:endParaRPr>
          </a:p>
        </p:txBody>
      </p:sp>
      <p:pic>
        <p:nvPicPr>
          <p:cNvPr id="15"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63500" y="3123363"/>
            <a:ext cx="609600" cy="609600"/>
          </a:xfrm>
          <a:prstGeom prst="rect">
            <a:avLst/>
          </a:prstGeom>
        </p:spPr>
      </p:pic>
      <p:pic>
        <p:nvPicPr>
          <p:cNvPr id="16"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35561" y="4398125"/>
            <a:ext cx="609600" cy="609600"/>
          </a:xfrm>
          <a:prstGeom prst="rect">
            <a:avLst/>
          </a:prstGeom>
        </p:spPr>
      </p:pic>
      <p:pic>
        <p:nvPicPr>
          <p:cNvPr id="17"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763500" y="5272232"/>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43358" y="6146339"/>
            <a:ext cx="609600" cy="609600"/>
          </a:xfrm>
          <a:prstGeom prst="rect">
            <a:avLst/>
          </a:prstGeom>
        </p:spPr>
      </p:pic>
      <p:pic>
        <p:nvPicPr>
          <p:cNvPr id="51"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4173200" y="3134299"/>
            <a:ext cx="609600" cy="609600"/>
          </a:xfrm>
          <a:prstGeom prst="rect">
            <a:avLst/>
          </a:prstGeom>
        </p:spPr>
      </p:pic>
      <p:pic>
        <p:nvPicPr>
          <p:cNvPr id="52" name="Picture 1" descr="Этикет для детей. Учусь правилам поведения. Незнайка на улице - Сим-Портал">
            <a:extLst>
              <a:ext uri="{FF2B5EF4-FFF2-40B4-BE49-F238E27FC236}">
                <a16:creationId xmlns:a16="http://schemas.microsoft.com/office/drawing/2014/main" xmlns="" id="{C7E22C0D-E4AC-49E7-BBA5-CA5624B8D89B}"/>
              </a:ext>
            </a:extLst>
          </p:cNvPr>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flipH="1">
            <a:off x="9443359" y="2482701"/>
            <a:ext cx="2503910" cy="3506009"/>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xmlns="" id="{DE904685-6C31-44F7-8292-363492DDF6BF}"/>
              </a:ext>
            </a:extLst>
          </p:cNvPr>
          <p:cNvSpPr/>
          <p:nvPr/>
        </p:nvSpPr>
        <p:spPr>
          <a:xfrm>
            <a:off x="561753" y="271768"/>
            <a:ext cx="8573523" cy="183713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effectLst/>
                <a:latin typeface="Times New Roman" pitchFamily="18" charset="0"/>
                <a:cs typeface="Times New Roman" pitchFamily="18" charset="0"/>
              </a:rPr>
              <a:t>Câu</a:t>
            </a:r>
            <a:r>
              <a:rPr lang="en-US" sz="3600" b="1" dirty="0">
                <a:solidFill>
                  <a:schemeClr val="tx1"/>
                </a:solidFill>
                <a:effectLst/>
                <a:latin typeface="Times New Roman" pitchFamily="18" charset="0"/>
                <a:cs typeface="Times New Roman" pitchFamily="18" charset="0"/>
              </a:rPr>
              <a:t> </a:t>
            </a:r>
            <a:r>
              <a:rPr lang="en-US" sz="3600" b="1" dirty="0">
                <a:solidFill>
                  <a:schemeClr val="tx1"/>
                </a:solidFill>
                <a:latin typeface="Times New Roman" pitchFamily="18" charset="0"/>
                <a:cs typeface="Times New Roman" pitchFamily="18" charset="0"/>
              </a:rPr>
              <a:t>5</a:t>
            </a:r>
            <a:r>
              <a:rPr lang="en-US" sz="3600" b="1">
                <a:solidFill>
                  <a:schemeClr val="tx1"/>
                </a:solidFill>
                <a:effectLst/>
                <a:latin typeface="Times New Roman" pitchFamily="18" charset="0"/>
                <a:cs typeface="Times New Roman" pitchFamily="18" charset="0"/>
              </a:rPr>
              <a:t>: </a:t>
            </a:r>
            <a:r>
              <a:rPr lang="en-US" sz="3600" b="1" smtClean="0">
                <a:solidFill>
                  <a:schemeClr val="tx1"/>
                </a:solidFill>
                <a:effectLst/>
                <a:latin typeface="Times New Roman" pitchFamily="18" charset="0"/>
                <a:ea typeface="DengXian" panose="02010600030101010101" pitchFamily="2" charset="-122"/>
                <a:cs typeface="Times New Roman" pitchFamily="18" charset="0"/>
              </a:rPr>
              <a:t> Khi sử dụng dấu chấm lửng cần lưu ý điều gì?</a:t>
            </a:r>
            <a:endParaRPr lang="en-US" sz="3200" b="1" dirty="0">
              <a:solidFill>
                <a:schemeClr val="tx1"/>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187266417"/>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0"/>
                                        </p:tgtEl>
                                        <p:attrNameLst>
                                          <p:attrName>style.color</p:attrName>
                                        </p:attrNameLst>
                                      </p:cBhvr>
                                      <p:by>
                                        <p:hsl h="7200000" s="0" l="0"/>
                                      </p:by>
                                    </p:animClr>
                                    <p:animClr clrSpc="hsl" dir="cw">
                                      <p:cBhvr>
                                        <p:cTn id="32" dur="500" fill="hold"/>
                                        <p:tgtEl>
                                          <p:spTgt spid="10"/>
                                        </p:tgtEl>
                                        <p:attrNameLst>
                                          <p:attrName>fillcolor</p:attrName>
                                        </p:attrNameLst>
                                      </p:cBhvr>
                                      <p:by>
                                        <p:hsl h="7200000" s="0" l="0"/>
                                      </p:by>
                                    </p:animClr>
                                    <p:animClr clrSpc="hsl" dir="cw">
                                      <p:cBhvr>
                                        <p:cTn id="33" dur="500" fill="hold"/>
                                        <p:tgtEl>
                                          <p:spTgt spid="10"/>
                                        </p:tgtEl>
                                        <p:attrNameLst>
                                          <p:attrName>stroke.color</p:attrName>
                                        </p:attrNameLst>
                                      </p:cBhvr>
                                      <p:by>
                                        <p:hsl h="7200000" s="0" l="0"/>
                                      </p:by>
                                    </p:animClr>
                                    <p:set>
                                      <p:cBhvr>
                                        <p:cTn id="34" dur="500" fill="hold"/>
                                        <p:tgtEl>
                                          <p:spTgt spid="10"/>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526" fill="hold"/>
                                        <p:tgtEl>
                                          <p:spTgt spid="15"/>
                                        </p:tgtEl>
                                      </p:cBhvr>
                                    </p:cmd>
                                  </p:childTnLst>
                                </p:cTn>
                              </p:par>
                              <p:par>
                                <p:cTn id="37" presetID="1" presetClass="mediacall" presetSubtype="0" fill="hold" nodeType="withEffect">
                                  <p:stCondLst>
                                    <p:cond delay="500"/>
                                  </p:stCondLst>
                                  <p:childTnLst>
                                    <p:cmd type="call" cmd="playFrom(0.0)">
                                      <p:cBhvr>
                                        <p:cTn id="38" dur="5595" fill="hold"/>
                                        <p:tgtEl>
                                          <p:spTgt spid="51"/>
                                        </p:tgtEl>
                                      </p:cBhvr>
                                    </p:cmd>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473" fill="hold"/>
                                        <p:tgtEl>
                                          <p:spTgt spid="16"/>
                                        </p:tgtEl>
                                      </p:cBhvr>
                                    </p:cmd>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473" fill="hold"/>
                                        <p:tgtEl>
                                          <p:spTgt spid="17"/>
                                        </p:tgtEl>
                                      </p:cBhvr>
                                    </p:cmd>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473" fill="hold"/>
                                        <p:tgtEl>
                                          <p:spTgt spid="18"/>
                                        </p:tgtEl>
                                      </p:cBhvr>
                                    </p:cmd>
                                  </p:childTnLst>
                                </p:cTn>
                              </p:par>
                            </p:childTnLst>
                          </p:cTn>
                        </p:par>
                      </p:childTnLst>
                    </p:cTn>
                  </p:par>
                </p:childTnLst>
              </p:cTn>
              <p:nextCondLst>
                <p:cond evt="onClick" delay="0">
                  <p:tgtEl>
                    <p:spTgt spid="11"/>
                  </p:tgtEl>
                </p:cond>
              </p:nextCondLst>
            </p:seq>
            <p:audio>
              <p:cMediaNode vol="100000">
                <p:cTn id="63" fill="hold" display="0">
                  <p:stCondLst>
                    <p:cond delay="indefinite"/>
                  </p:stCondLst>
                  <p:endCondLst>
                    <p:cond evt="onStopAudio" delay="0">
                      <p:tgtEl>
                        <p:sldTgt/>
                      </p:tgtEl>
                    </p:cond>
                  </p:endCondLst>
                </p:cTn>
                <p:tgtEl>
                  <p:spTgt spid="15"/>
                </p:tgtEl>
              </p:cMediaNode>
            </p:audio>
            <p:audio>
              <p:cMediaNode vol="33333">
                <p:cTn id="64" fill="hold" display="0">
                  <p:stCondLst>
                    <p:cond delay="indefinite"/>
                  </p:stCondLst>
                  <p:endCondLst>
                    <p:cond evt="onStopAudio" delay="0">
                      <p:tgtEl>
                        <p:sldTgt/>
                      </p:tgtEl>
                    </p:cond>
                  </p:endCondLst>
                </p:cTn>
                <p:tgtEl>
                  <p:spTgt spid="16"/>
                </p:tgtEl>
              </p:cMediaNode>
            </p:audio>
            <p:audio>
              <p:cMediaNode vol="40909">
                <p:cTn id="65" fill="hold" display="0">
                  <p:stCondLst>
                    <p:cond delay="indefinite"/>
                  </p:stCondLst>
                  <p:endCondLst>
                    <p:cond evt="onStopAudio" delay="0">
                      <p:tgtEl>
                        <p:sldTgt/>
                      </p:tgtEl>
                    </p:cond>
                  </p:endCondLst>
                </p:cTn>
                <p:tgtEl>
                  <p:spTgt spid="17"/>
                </p:tgtEl>
              </p:cMediaNode>
            </p:audio>
            <p:audio>
              <p:cMediaNode vol="34848">
                <p:cTn id="66" fill="hold" display="0">
                  <p:stCondLst>
                    <p:cond delay="indefinite"/>
                  </p:stCondLst>
                  <p:endCondLst>
                    <p:cond evt="onStopAudio" delay="0">
                      <p:tgtEl>
                        <p:sldTgt/>
                      </p:tgtEl>
                    </p:cond>
                  </p:endCondLst>
                </p:cTn>
                <p:tgtEl>
                  <p:spTgt spid="18"/>
                </p:tgtEl>
              </p:cMediaNode>
            </p:audio>
            <p:audio>
              <p:cMediaNode vol="42424">
                <p:cTn id="67" fill="hold" display="0">
                  <p:stCondLst>
                    <p:cond delay="indefinite"/>
                  </p:stCondLst>
                  <p:endCondLst>
                    <p:cond evt="onStopAudio" delay="0">
                      <p:tgtEl>
                        <p:sldTgt/>
                      </p:tgtEl>
                    </p:cond>
                  </p:endCondLst>
                </p:cTn>
                <p:tgtEl>
                  <p:spTgt spid="51"/>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2"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45" y="506866"/>
            <a:ext cx="1159155" cy="1493852"/>
          </a:xfrm>
          <a:prstGeom prst="rect">
            <a:avLst/>
          </a:prstGeom>
        </p:spPr>
      </p:pic>
      <p:sp>
        <p:nvSpPr>
          <p:cNvPr id="36" name="Rectangle 35"/>
          <p:cNvSpPr/>
          <p:nvPr/>
        </p:nvSpPr>
        <p:spPr>
          <a:xfrm>
            <a:off x="1076045" y="811665"/>
            <a:ext cx="10421190" cy="1897892"/>
          </a:xfrm>
          <a:prstGeom prst="rect">
            <a:avLst/>
          </a:prstGeom>
        </p:spPr>
        <p:txBody>
          <a:bodyPr wrap="square">
            <a:spAutoFit/>
          </a:bodyPr>
          <a:lstStyle/>
          <a:p>
            <a:pPr algn="just"/>
            <a:r>
              <a:rPr lang="en-US" sz="3733" u="sng" smtClean="0">
                <a:solidFill>
                  <a:srgbClr val="FF0000"/>
                </a:solidFill>
                <a:latin typeface="Times New Roman" panose="02020603050405020304" pitchFamily="18" charset="0"/>
              </a:rPr>
              <a:t>         </a:t>
            </a:r>
            <a:r>
              <a:rPr lang="en-US" sz="4000" b="1" u="sng" smtClean="0">
                <a:solidFill>
                  <a:schemeClr val="accent2"/>
                </a:solidFill>
                <a:latin typeface="Times New Roman" pitchFamily="18" charset="0"/>
                <a:cs typeface="Times New Roman" pitchFamily="18" charset="0"/>
              </a:rPr>
              <a:t>Bài </a:t>
            </a:r>
            <a:r>
              <a:rPr lang="en-US" sz="4000" b="1" u="sng">
                <a:solidFill>
                  <a:schemeClr val="accent2"/>
                </a:solidFill>
                <a:latin typeface="Times New Roman" pitchFamily="18" charset="0"/>
                <a:cs typeface="Times New Roman" pitchFamily="18" charset="0"/>
              </a:rPr>
              <a:t>tập nhanh: </a:t>
            </a:r>
            <a:r>
              <a:rPr lang="en-US" sz="4000" b="1">
                <a:solidFill>
                  <a:schemeClr val="accent2"/>
                </a:solidFill>
                <a:latin typeface="Times New Roman" pitchFamily="18" charset="0"/>
                <a:cs typeface="Times New Roman" pitchFamily="18" charset="0"/>
              </a:rPr>
              <a:t>Chỉ ra công dụng </a:t>
            </a:r>
            <a:r>
              <a:rPr lang="en-US" sz="4000" b="1" smtClean="0">
                <a:solidFill>
                  <a:schemeClr val="accent2"/>
                </a:solidFill>
                <a:latin typeface="Times New Roman" pitchFamily="18" charset="0"/>
                <a:cs typeface="Times New Roman" pitchFamily="18" charset="0"/>
              </a:rPr>
              <a:t>của </a:t>
            </a:r>
            <a:r>
              <a:rPr lang="en-US" sz="4000" b="1">
                <a:solidFill>
                  <a:schemeClr val="accent2"/>
                </a:solidFill>
                <a:latin typeface="Times New Roman" pitchFamily="18" charset="0"/>
                <a:cs typeface="Times New Roman" pitchFamily="18" charset="0"/>
              </a:rPr>
              <a:t>dấu chấm lửng trong các trường hợp sau:  </a:t>
            </a:r>
            <a:endParaRPr lang="en-US" sz="4000">
              <a:solidFill>
                <a:schemeClr val="accent2"/>
              </a:solidFill>
              <a:latin typeface="Times New Roman" pitchFamily="18" charset="0"/>
              <a:cs typeface="Times New Roman" pitchFamily="18" charset="0"/>
            </a:endParaRPr>
          </a:p>
          <a:p>
            <a:pPr algn="ctr"/>
            <a:endParaRPr lang="en-US" sz="3733" dirty="0">
              <a:solidFill>
                <a:srgbClr val="FF0000"/>
              </a:solidFill>
            </a:endParaRPr>
          </a:p>
        </p:txBody>
      </p:sp>
      <p:pic>
        <p:nvPicPr>
          <p:cNvPr id="11"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966" y="3788911"/>
            <a:ext cx="1429826" cy="2176818"/>
          </a:xfrm>
          <a:prstGeom prst="rect">
            <a:avLst/>
          </a:prstGeom>
        </p:spPr>
      </p:pic>
      <p:sp>
        <p:nvSpPr>
          <p:cNvPr id="10" name="Rectangle 9"/>
          <p:cNvSpPr/>
          <p:nvPr/>
        </p:nvSpPr>
        <p:spPr>
          <a:xfrm>
            <a:off x="1186775" y="2392760"/>
            <a:ext cx="9880154" cy="2000548"/>
          </a:xfrm>
          <a:prstGeom prst="rect">
            <a:avLst/>
          </a:prstGeom>
        </p:spPr>
        <p:txBody>
          <a:bodyPr wrap="square">
            <a:spAutoFit/>
          </a:bodyPr>
          <a:lstStyle/>
          <a:p>
            <a:pPr algn="just"/>
            <a:r>
              <a:rPr lang="en-US" sz="3600" smtClean="0">
                <a:latin typeface="Times New Roman" pitchFamily="18" charset="0"/>
                <a:ea typeface="Times New Roman" pitchFamily="18" charset="0"/>
                <a:cs typeface="Times New Roman" pitchFamily="18" charset="0"/>
              </a:rPr>
              <a:t> </a:t>
            </a:r>
            <a:r>
              <a:rPr lang="en-US" sz="3200" i="1">
                <a:latin typeface="Times New Roman" pitchFamily="18" charset="0"/>
                <a:cs typeface="Times New Roman" pitchFamily="18" charset="0"/>
              </a:rPr>
              <a:t>a) Nhưng tôi chạm ngay vào một vật rắn. Tôi níu lấy nó. Tôi cảm thấy mình được đưa lên mặt nước và dễ thở hơn…Tôi ngất đi…</a:t>
            </a:r>
            <a:endParaRPr lang="en-US" sz="3200">
              <a:latin typeface="Times New Roman" pitchFamily="18" charset="0"/>
              <a:cs typeface="Times New Roman" pitchFamily="18" charset="0"/>
            </a:endParaRPr>
          </a:p>
          <a:p>
            <a:pPr algn="just"/>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A1184BA1-266A-0F53-3F37-C619957BE24D}"/>
              </a:ext>
            </a:extLst>
          </p:cNvPr>
          <p:cNvSpPr/>
          <p:nvPr/>
        </p:nvSpPr>
        <p:spPr>
          <a:xfrm>
            <a:off x="1048897" y="4558162"/>
            <a:ext cx="8731191" cy="523220"/>
          </a:xfrm>
          <a:prstGeom prst="rect">
            <a:avLst/>
          </a:prstGeom>
        </p:spPr>
        <p:txBody>
          <a:bodyPr wrap="square">
            <a:spAutoFit/>
          </a:bodyPr>
          <a:lstStyle/>
          <a:p>
            <a:pPr algn="just">
              <a:spcAft>
                <a:spcPts val="600"/>
              </a:spcAft>
            </a:pPr>
            <a:r>
              <a:rPr lang="en-US" sz="28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endParaRPr lang="en-US" sz="2800" dirty="0">
              <a:solidFill>
                <a:prstClr val="black"/>
              </a:solidFill>
              <a:ea typeface="Calibri" panose="020F0502020204030204" pitchFamily="34" charset="0"/>
              <a:cs typeface="Times New Roman" panose="02020603050405020304" pitchFamily="18" charset="0"/>
            </a:endParaRPr>
          </a:p>
        </p:txBody>
      </p:sp>
      <p:sp>
        <p:nvSpPr>
          <p:cNvPr id="2" name="TextBox 1"/>
          <p:cNvSpPr txBox="1"/>
          <p:nvPr/>
        </p:nvSpPr>
        <p:spPr>
          <a:xfrm>
            <a:off x="1186775" y="4141694"/>
            <a:ext cx="7943778" cy="800219"/>
          </a:xfrm>
          <a:prstGeom prst="rect">
            <a:avLst/>
          </a:prstGeom>
          <a:noFill/>
        </p:spPr>
        <p:txBody>
          <a:bodyPr wrap="square" rtlCol="0">
            <a:spAutoFit/>
          </a:bodyPr>
          <a:lstStyle/>
          <a:p>
            <a:r>
              <a:rPr lang="en-US" sz="2800" b="1">
                <a:latin typeface="Times New Roman" pitchFamily="18" charset="0"/>
                <a:cs typeface="Times New Roman" pitchFamily="18" charset="0"/>
                <a:sym typeface="Wingdings"/>
              </a:rPr>
              <a:t></a:t>
            </a:r>
            <a:r>
              <a:rPr lang="en-US" sz="2800" b="1">
                <a:latin typeface="Times New Roman" pitchFamily="18" charset="0"/>
                <a:cs typeface="Times New Roman" pitchFamily="18" charset="0"/>
              </a:rPr>
              <a:t> Lời nói bỏ dở, ngập ngừng, ngắt quãng.</a:t>
            </a:r>
          </a:p>
          <a:p>
            <a:endParaRPr lang="en-US"/>
          </a:p>
        </p:txBody>
      </p:sp>
    </p:spTree>
    <p:extLst>
      <p:ext uri="{BB962C8B-B14F-4D97-AF65-F5344CB8AC3E}">
        <p14:creationId xmlns:p14="http://schemas.microsoft.com/office/powerpoint/2010/main" val="2272231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2"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45" y="506866"/>
            <a:ext cx="1159155" cy="1493852"/>
          </a:xfrm>
          <a:prstGeom prst="rect">
            <a:avLst/>
          </a:prstGeom>
        </p:spPr>
      </p:pic>
      <p:sp>
        <p:nvSpPr>
          <p:cNvPr id="36" name="Rectangle 35"/>
          <p:cNvSpPr/>
          <p:nvPr/>
        </p:nvSpPr>
        <p:spPr>
          <a:xfrm>
            <a:off x="1076045" y="811665"/>
            <a:ext cx="10367402" cy="1897892"/>
          </a:xfrm>
          <a:prstGeom prst="rect">
            <a:avLst/>
          </a:prstGeom>
        </p:spPr>
        <p:txBody>
          <a:bodyPr wrap="square">
            <a:spAutoFit/>
          </a:bodyPr>
          <a:lstStyle/>
          <a:p>
            <a:pPr algn="just"/>
            <a:r>
              <a:rPr lang="en-US" sz="3733" smtClean="0">
                <a:solidFill>
                  <a:srgbClr val="FF0000"/>
                </a:solidFill>
                <a:latin typeface="Times New Roman" panose="02020603050405020304" pitchFamily="18" charset="0"/>
              </a:rPr>
              <a:t>        </a:t>
            </a:r>
            <a:r>
              <a:rPr lang="en-US" sz="4000" b="1" smtClean="0">
                <a:solidFill>
                  <a:schemeClr val="accent2"/>
                </a:solidFill>
                <a:latin typeface="Times New Roman" pitchFamily="18" charset="0"/>
                <a:cs typeface="Times New Roman" pitchFamily="18" charset="0"/>
              </a:rPr>
              <a:t>Bài </a:t>
            </a:r>
            <a:r>
              <a:rPr lang="en-US" sz="4000" b="1">
                <a:solidFill>
                  <a:schemeClr val="accent2"/>
                </a:solidFill>
                <a:latin typeface="Times New Roman" pitchFamily="18" charset="0"/>
                <a:cs typeface="Times New Roman" pitchFamily="18" charset="0"/>
              </a:rPr>
              <a:t>tập nhanh: Chỉ ra công dụng </a:t>
            </a:r>
            <a:r>
              <a:rPr lang="en-US" sz="4000" b="1" smtClean="0">
                <a:solidFill>
                  <a:schemeClr val="accent2"/>
                </a:solidFill>
                <a:latin typeface="Times New Roman" pitchFamily="18" charset="0"/>
                <a:cs typeface="Times New Roman" pitchFamily="18" charset="0"/>
              </a:rPr>
              <a:t>của </a:t>
            </a:r>
            <a:r>
              <a:rPr lang="en-US" sz="4000" b="1">
                <a:solidFill>
                  <a:schemeClr val="accent2"/>
                </a:solidFill>
                <a:latin typeface="Times New Roman" pitchFamily="18" charset="0"/>
                <a:cs typeface="Times New Roman" pitchFamily="18" charset="0"/>
              </a:rPr>
              <a:t>dấu chấm lửng trong các trường hợp sau:  </a:t>
            </a:r>
            <a:endParaRPr lang="en-US" sz="4000">
              <a:solidFill>
                <a:schemeClr val="accent2"/>
              </a:solidFill>
              <a:latin typeface="Times New Roman" pitchFamily="18" charset="0"/>
              <a:cs typeface="Times New Roman" pitchFamily="18" charset="0"/>
            </a:endParaRPr>
          </a:p>
          <a:p>
            <a:pPr algn="ctr"/>
            <a:endParaRPr lang="en-US" sz="3733" dirty="0">
              <a:solidFill>
                <a:srgbClr val="FF0000"/>
              </a:solidFill>
            </a:endParaRPr>
          </a:p>
        </p:txBody>
      </p:sp>
      <p:pic>
        <p:nvPicPr>
          <p:cNvPr id="11"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966" y="3788911"/>
            <a:ext cx="1429826" cy="2176818"/>
          </a:xfrm>
          <a:prstGeom prst="rect">
            <a:avLst/>
          </a:prstGeom>
        </p:spPr>
      </p:pic>
      <p:sp>
        <p:nvSpPr>
          <p:cNvPr id="10" name="Rectangle 9"/>
          <p:cNvSpPr/>
          <p:nvPr/>
        </p:nvSpPr>
        <p:spPr>
          <a:xfrm>
            <a:off x="1186775" y="2392760"/>
            <a:ext cx="9880154" cy="2123658"/>
          </a:xfrm>
          <a:prstGeom prst="rect">
            <a:avLst/>
          </a:prstGeom>
        </p:spPr>
        <p:txBody>
          <a:bodyPr wrap="square">
            <a:spAutoFit/>
          </a:bodyPr>
          <a:lstStyle/>
          <a:p>
            <a:pPr algn="just"/>
            <a:r>
              <a:rPr lang="en-US" sz="3600" smtClean="0">
                <a:latin typeface="Times New Roman" pitchFamily="18" charset="0"/>
                <a:ea typeface="Times New Roman" pitchFamily="18" charset="0"/>
                <a:cs typeface="Times New Roman" pitchFamily="18" charset="0"/>
              </a:rPr>
              <a:t> </a:t>
            </a:r>
            <a:r>
              <a:rPr lang="en-US" sz="3200" i="1">
                <a:latin typeface="Times New Roman" pitchFamily="18" charset="0"/>
                <a:cs typeface="Times New Roman" pitchFamily="18" charset="0"/>
              </a:rPr>
              <a:t>b)  Chính chúng ta đã biết rõ hơn ai hết tốc độ con tàu này! Muốn đạt tốc độ đó cần có máy móc; muốn điều khiển máy móc, phải có thợ. Từ đó tôi kết luận rằng…chúng ta đã thoát chết</a:t>
            </a:r>
            <a:r>
              <a:rPr lang="en-US" sz="3200" i="1"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xmlns="" id="{A1184BA1-266A-0F53-3F37-C619957BE24D}"/>
              </a:ext>
            </a:extLst>
          </p:cNvPr>
          <p:cNvSpPr/>
          <p:nvPr/>
        </p:nvSpPr>
        <p:spPr>
          <a:xfrm>
            <a:off x="1048897" y="4558162"/>
            <a:ext cx="8731191" cy="523220"/>
          </a:xfrm>
          <a:prstGeom prst="rect">
            <a:avLst/>
          </a:prstGeom>
        </p:spPr>
        <p:txBody>
          <a:bodyPr wrap="square">
            <a:spAutoFit/>
          </a:bodyPr>
          <a:lstStyle/>
          <a:p>
            <a:pPr algn="just">
              <a:spcAft>
                <a:spcPts val="600"/>
              </a:spcAft>
            </a:pPr>
            <a:r>
              <a:rPr lang="en-US" sz="28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endParaRPr lang="en-US" sz="2800" dirty="0">
              <a:solidFill>
                <a:prstClr val="black"/>
              </a:solidFill>
              <a:ea typeface="Calibri" panose="020F0502020204030204" pitchFamily="34" charset="0"/>
              <a:cs typeface="Times New Roman" panose="02020603050405020304" pitchFamily="18" charset="0"/>
            </a:endParaRPr>
          </a:p>
        </p:txBody>
      </p:sp>
      <p:sp>
        <p:nvSpPr>
          <p:cNvPr id="2" name="TextBox 1"/>
          <p:cNvSpPr txBox="1"/>
          <p:nvPr/>
        </p:nvSpPr>
        <p:spPr>
          <a:xfrm>
            <a:off x="1186774" y="4806325"/>
            <a:ext cx="8731191" cy="1231106"/>
          </a:xfrm>
          <a:prstGeom prst="rect">
            <a:avLst/>
          </a:prstGeom>
          <a:noFill/>
        </p:spPr>
        <p:txBody>
          <a:bodyPr wrap="square" rtlCol="0">
            <a:spAutoFit/>
          </a:bodyPr>
          <a:lstStyle/>
          <a:p>
            <a:r>
              <a:rPr lang="en-US" sz="2800" b="1">
                <a:latin typeface="Times New Roman" pitchFamily="18" charset="0"/>
                <a:cs typeface="Times New Roman" pitchFamily="18" charset="0"/>
                <a:sym typeface="Wingdings"/>
              </a:rPr>
              <a:t></a:t>
            </a:r>
            <a:r>
              <a:rPr lang="en-US" sz="2800" b="1">
                <a:latin typeface="Times New Roman" pitchFamily="18" charset="0"/>
                <a:cs typeface="Times New Roman" pitchFamily="18" charset="0"/>
              </a:rPr>
              <a:t> Giãn nhịp điệu câu văn và chuẩn bị cho sự xuất hiện của từ ngữ biểu thị nội dung bất ngờ.</a:t>
            </a:r>
          </a:p>
          <a:p>
            <a:endParaRPr lang="en-US"/>
          </a:p>
        </p:txBody>
      </p:sp>
    </p:spTree>
    <p:extLst>
      <p:ext uri="{BB962C8B-B14F-4D97-AF65-F5344CB8AC3E}">
        <p14:creationId xmlns:p14="http://schemas.microsoft.com/office/powerpoint/2010/main" val="356982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2"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45" y="506866"/>
            <a:ext cx="1159155" cy="1493852"/>
          </a:xfrm>
          <a:prstGeom prst="rect">
            <a:avLst/>
          </a:prstGeom>
        </p:spPr>
      </p:pic>
      <p:sp>
        <p:nvSpPr>
          <p:cNvPr id="36" name="Rectangle 35"/>
          <p:cNvSpPr/>
          <p:nvPr/>
        </p:nvSpPr>
        <p:spPr>
          <a:xfrm>
            <a:off x="2138082" y="250666"/>
            <a:ext cx="9520518" cy="1795235"/>
          </a:xfrm>
          <a:prstGeom prst="rect">
            <a:avLst/>
          </a:prstGeom>
        </p:spPr>
        <p:txBody>
          <a:bodyPr wrap="square">
            <a:spAutoFit/>
          </a:bodyPr>
          <a:lstStyle/>
          <a:p>
            <a:pPr algn="just"/>
            <a:r>
              <a:rPr lang="en-US" sz="3733" smtClean="0">
                <a:solidFill>
                  <a:srgbClr val="FF0000"/>
                </a:solidFill>
                <a:latin typeface="Times New Roman" panose="02020603050405020304" pitchFamily="18" charset="0"/>
              </a:rPr>
              <a:t>   </a:t>
            </a:r>
            <a:r>
              <a:rPr lang="en-US" sz="3200" b="1" smtClean="0">
                <a:solidFill>
                  <a:schemeClr val="accent2"/>
                </a:solidFill>
                <a:latin typeface="Times New Roman" pitchFamily="18" charset="0"/>
                <a:cs typeface="Times New Roman" pitchFamily="18" charset="0"/>
              </a:rPr>
              <a:t>Bài </a:t>
            </a:r>
            <a:r>
              <a:rPr lang="en-US" sz="3200" b="1">
                <a:solidFill>
                  <a:schemeClr val="accent2"/>
                </a:solidFill>
                <a:latin typeface="Times New Roman" pitchFamily="18" charset="0"/>
                <a:cs typeface="Times New Roman" pitchFamily="18" charset="0"/>
              </a:rPr>
              <a:t>tập </a:t>
            </a:r>
            <a:r>
              <a:rPr lang="en-US" sz="3200" b="1" smtClean="0">
                <a:solidFill>
                  <a:schemeClr val="accent2"/>
                </a:solidFill>
                <a:latin typeface="Times New Roman" pitchFamily="18" charset="0"/>
                <a:cs typeface="Times New Roman" pitchFamily="18" charset="0"/>
              </a:rPr>
              <a:t>nhanh: Chỉ </a:t>
            </a:r>
            <a:r>
              <a:rPr lang="en-US" sz="3200" b="1">
                <a:solidFill>
                  <a:schemeClr val="accent2"/>
                </a:solidFill>
                <a:latin typeface="Times New Roman" pitchFamily="18" charset="0"/>
                <a:cs typeface="Times New Roman" pitchFamily="18" charset="0"/>
              </a:rPr>
              <a:t>ra công dụng </a:t>
            </a:r>
            <a:r>
              <a:rPr lang="en-US" sz="3200" b="1" smtClean="0">
                <a:solidFill>
                  <a:schemeClr val="accent2"/>
                </a:solidFill>
                <a:latin typeface="Times New Roman" pitchFamily="18" charset="0"/>
                <a:cs typeface="Times New Roman" pitchFamily="18" charset="0"/>
              </a:rPr>
              <a:t>của </a:t>
            </a:r>
            <a:r>
              <a:rPr lang="en-US" sz="3200" b="1">
                <a:solidFill>
                  <a:schemeClr val="accent2"/>
                </a:solidFill>
                <a:latin typeface="Times New Roman" pitchFamily="18" charset="0"/>
                <a:cs typeface="Times New Roman" pitchFamily="18" charset="0"/>
              </a:rPr>
              <a:t>dấu chấm lửng trong các trường hợp sau:  </a:t>
            </a:r>
            <a:endParaRPr lang="en-US" sz="3200">
              <a:solidFill>
                <a:schemeClr val="accent2"/>
              </a:solidFill>
              <a:latin typeface="Times New Roman" pitchFamily="18" charset="0"/>
              <a:cs typeface="Times New Roman" pitchFamily="18" charset="0"/>
            </a:endParaRPr>
          </a:p>
          <a:p>
            <a:pPr algn="ctr"/>
            <a:endParaRPr lang="en-US" sz="3733" dirty="0">
              <a:solidFill>
                <a:srgbClr val="FF0000"/>
              </a:solidFill>
            </a:endParaRPr>
          </a:p>
        </p:txBody>
      </p:sp>
      <p:pic>
        <p:nvPicPr>
          <p:cNvPr id="11"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966" y="3788911"/>
            <a:ext cx="1429826" cy="2176818"/>
          </a:xfrm>
          <a:prstGeom prst="rect">
            <a:avLst/>
          </a:prstGeom>
        </p:spPr>
      </p:pic>
      <p:sp>
        <p:nvSpPr>
          <p:cNvPr id="10" name="Rectangle 9"/>
          <p:cNvSpPr/>
          <p:nvPr/>
        </p:nvSpPr>
        <p:spPr>
          <a:xfrm>
            <a:off x="1186775" y="2392760"/>
            <a:ext cx="9880154" cy="646331"/>
          </a:xfrm>
          <a:prstGeom prst="rect">
            <a:avLst/>
          </a:prstGeom>
        </p:spPr>
        <p:txBody>
          <a:bodyPr wrap="square">
            <a:spAutoFit/>
          </a:bodyPr>
          <a:lstStyle/>
          <a:p>
            <a:pPr algn="just"/>
            <a:r>
              <a:rPr lang="en-US" sz="3600" smtClean="0">
                <a:latin typeface="Times New Roman" pitchFamily="18" charset="0"/>
                <a:ea typeface="Times New Roman" pitchFamily="18" charset="0"/>
                <a:cs typeface="Times New Roman" pitchFamily="18" charset="0"/>
              </a:rPr>
              <a:t> </a:t>
            </a:r>
            <a:r>
              <a:rPr lang="en-US" sz="3200" i="1" smtClean="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xmlns="" id="{A1184BA1-266A-0F53-3F37-C619957BE24D}"/>
              </a:ext>
            </a:extLst>
          </p:cNvPr>
          <p:cNvSpPr/>
          <p:nvPr/>
        </p:nvSpPr>
        <p:spPr>
          <a:xfrm>
            <a:off x="1048897" y="4558162"/>
            <a:ext cx="8731191" cy="523220"/>
          </a:xfrm>
          <a:prstGeom prst="rect">
            <a:avLst/>
          </a:prstGeom>
        </p:spPr>
        <p:txBody>
          <a:bodyPr wrap="square">
            <a:spAutoFit/>
          </a:bodyPr>
          <a:lstStyle/>
          <a:p>
            <a:pPr algn="just">
              <a:spcAft>
                <a:spcPts val="600"/>
              </a:spcAft>
            </a:pPr>
            <a:r>
              <a:rPr lang="en-US" sz="28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endParaRPr lang="en-US" sz="2800" dirty="0">
              <a:solidFill>
                <a:prstClr val="black"/>
              </a:solidFill>
              <a:ea typeface="Calibri" panose="020F0502020204030204" pitchFamily="34" charset="0"/>
              <a:cs typeface="Times New Roman" panose="02020603050405020304" pitchFamily="18" charset="0"/>
            </a:endParaRPr>
          </a:p>
        </p:txBody>
      </p:sp>
      <p:sp>
        <p:nvSpPr>
          <p:cNvPr id="2" name="TextBox 1"/>
          <p:cNvSpPr txBox="1"/>
          <p:nvPr/>
        </p:nvSpPr>
        <p:spPr>
          <a:xfrm>
            <a:off x="391788" y="4365291"/>
            <a:ext cx="10567566" cy="2585323"/>
          </a:xfrm>
          <a:prstGeom prst="rect">
            <a:avLst/>
          </a:prstGeom>
          <a:noFill/>
        </p:spPr>
        <p:txBody>
          <a:bodyPr wrap="square" rtlCol="0">
            <a:spAutoFit/>
          </a:bodyPr>
          <a:lstStyle/>
          <a:p>
            <a:r>
              <a:rPr lang="en-US" sz="2400" b="1">
                <a:latin typeface="Times New Roman" pitchFamily="18" charset="0"/>
                <a:cs typeface="Times New Roman" pitchFamily="18" charset="0"/>
              </a:rPr>
              <a:t>=&gt; Dấu chấm lửng 1: Dấu chấm lửng cho biết còn nhiều sự vật, hiện tượng chưa được liệt kê hết.</a:t>
            </a:r>
          </a:p>
          <a:p>
            <a:r>
              <a:rPr lang="en-US" sz="2400" b="1">
                <a:latin typeface="Times New Roman" pitchFamily="18" charset="0"/>
                <a:cs typeface="Times New Roman" pitchFamily="18" charset="0"/>
              </a:rPr>
              <a:t>=&gt;Dấu chấm lửng 2: Dấu chấm lửng để thể hiện lời nói bỏ dở, ngập ngừng, ngắt quãng</a:t>
            </a:r>
          </a:p>
          <a:p>
            <a:r>
              <a:rPr lang="en-US" sz="2400" b="1">
                <a:latin typeface="Times New Roman" pitchFamily="18" charset="0"/>
                <a:cs typeface="Times New Roman" pitchFamily="18" charset="0"/>
              </a:rPr>
              <a:t>=&gt;Dấu chấm lửng 3: Dấu chấm lửng để thể hiện lời nói bỏ dở, ngập ngừng, ngắt quãng.</a:t>
            </a:r>
          </a:p>
          <a:p>
            <a:endParaRPr lang="en-US"/>
          </a:p>
        </p:txBody>
      </p:sp>
      <p:sp>
        <p:nvSpPr>
          <p:cNvPr id="3" name="TextBox 2"/>
          <p:cNvSpPr txBox="1"/>
          <p:nvPr/>
        </p:nvSpPr>
        <p:spPr>
          <a:xfrm>
            <a:off x="1048897" y="1439390"/>
            <a:ext cx="9990884" cy="3323987"/>
          </a:xfrm>
          <a:prstGeom prst="rect">
            <a:avLst/>
          </a:prstGeom>
          <a:noFill/>
        </p:spPr>
        <p:txBody>
          <a:bodyPr wrap="square" rtlCol="0">
            <a:spAutoFit/>
          </a:bodyPr>
          <a:lstStyle/>
          <a:p>
            <a:r>
              <a:rPr lang="en-US" i="1"/>
              <a:t>c</a:t>
            </a:r>
            <a:r>
              <a:rPr lang="en-US" sz="2400" i="1">
                <a:latin typeface="Times New Roman" pitchFamily="18" charset="0"/>
                <a:cs typeface="Times New Roman" pitchFamily="18" charset="0"/>
              </a:rPr>
              <a:t>) Chúng tôi lần mò từng ngóc ngách, từ điện thờ thần A-pô-lô đến thánh đường A-then-na Pờ-rô-nai-a, thậm chí không bỏ sót những vết tích còn lại của đấu trường, rạp hát,</a:t>
            </a:r>
            <a:r>
              <a:rPr lang="en-US" sz="2400" b="1" i="1">
                <a:solidFill>
                  <a:srgbClr val="FF0000"/>
                </a:solidFill>
                <a:latin typeface="Times New Roman" pitchFamily="18" charset="0"/>
                <a:cs typeface="Times New Roman" pitchFamily="18" charset="0"/>
              </a:rPr>
              <a:t>…</a:t>
            </a:r>
            <a:r>
              <a:rPr lang="en-US" sz="2400" i="1">
                <a:latin typeface="Times New Roman" pitchFamily="18" charset="0"/>
                <a:cs typeface="Times New Roman" pitchFamily="18" charset="0"/>
              </a:rPr>
              <a:t>bên bờ suối Cát-xta-líc.</a:t>
            </a:r>
            <a:endParaRPr lang="en-US" sz="2400">
              <a:latin typeface="Times New Roman" pitchFamily="18" charset="0"/>
              <a:cs typeface="Times New Roman" pitchFamily="18" charset="0"/>
            </a:endParaRPr>
          </a:p>
          <a:p>
            <a:r>
              <a:rPr lang="en-US" sz="2400" i="1">
                <a:latin typeface="Times New Roman" pitchFamily="18" charset="0"/>
                <a:cs typeface="Times New Roman" pitchFamily="18" charset="0"/>
              </a:rPr>
              <a:t>-Tớ nghĩ ta nên quay lại điện thờ thần A-pô-lô, vì trong câu đố có nhắc đến vị thần đội vòng nguyệt quế và nhấn mạnh rằng chúng ta cần phải bày tỏ lòng thành kính</a:t>
            </a:r>
            <a:r>
              <a:rPr lang="en-US" sz="2400" b="1" i="1" smtClean="0">
                <a:solidFill>
                  <a:srgbClr val="FF0000"/>
                </a:solidFill>
                <a:latin typeface="Times New Roman" pitchFamily="18" charset="0"/>
                <a:cs typeface="Times New Roman" pitchFamily="18" charset="0"/>
              </a:rPr>
              <a:t>…</a:t>
            </a:r>
          </a:p>
          <a:p>
            <a:r>
              <a:rPr lang="en-US" sz="2400" i="1" smtClean="0">
                <a:latin typeface="Times New Roman" pitchFamily="18" charset="0"/>
                <a:cs typeface="Times New Roman" pitchFamily="18" charset="0"/>
              </a:rPr>
              <a:t>-</a:t>
            </a:r>
            <a:r>
              <a:rPr lang="en-US" sz="2400" i="1">
                <a:latin typeface="Times New Roman" pitchFamily="18" charset="0"/>
                <a:cs typeface="Times New Roman" pitchFamily="18" charset="0"/>
              </a:rPr>
              <a:t>Tôi kết luận sau khi đã kiểm tra một vòng.</a:t>
            </a:r>
            <a:endParaRPr lang="en-US" sz="2400">
              <a:latin typeface="Times New Roman" pitchFamily="18" charset="0"/>
              <a:cs typeface="Times New Roman" pitchFamily="18" charset="0"/>
            </a:endParaRPr>
          </a:p>
          <a:p>
            <a:r>
              <a:rPr lang="en-US" sz="2400" i="1">
                <a:latin typeface="Times New Roman" pitchFamily="18" charset="0"/>
                <a:cs typeface="Times New Roman" pitchFamily="18" charset="0"/>
              </a:rPr>
              <a:t>-Có lí! Nhưng mà cái khoản bày tỏ lòng thành kính ấy, cậu bày tỏ đi nhé</a:t>
            </a:r>
            <a:r>
              <a:rPr lang="en-US" sz="2400" b="1" i="1">
                <a:solidFill>
                  <a:srgbClr val="FF0000"/>
                </a:solidFill>
                <a:latin typeface="Times New Roman" pitchFamily="18" charset="0"/>
                <a:cs typeface="Times New Roman" pitchFamily="18" charset="0"/>
              </a:rPr>
              <a:t>…</a:t>
            </a:r>
            <a:endParaRPr lang="en-US" sz="2400" b="1">
              <a:solidFill>
                <a:srgbClr val="FF0000"/>
              </a:solidFill>
              <a:latin typeface="Times New Roman" pitchFamily="18" charset="0"/>
              <a:cs typeface="Times New Roman" pitchFamily="18" charset="0"/>
            </a:endParaRPr>
          </a:p>
          <a:p>
            <a:endParaRPr lang="en-US"/>
          </a:p>
        </p:txBody>
      </p:sp>
    </p:spTree>
    <p:extLst>
      <p:ext uri="{BB962C8B-B14F-4D97-AF65-F5344CB8AC3E}">
        <p14:creationId xmlns:p14="http://schemas.microsoft.com/office/powerpoint/2010/main" val="63755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7" name="Google Shape;567;p25"/>
          <p:cNvSpPr txBox="1"/>
          <p:nvPr/>
        </p:nvSpPr>
        <p:spPr>
          <a:xfrm>
            <a:off x="1070986" y="1770660"/>
            <a:ext cx="9231161" cy="728648"/>
          </a:xfrm>
          <a:prstGeom prst="rect">
            <a:avLst/>
          </a:prstGeom>
          <a:noFill/>
          <a:ln>
            <a:noFill/>
          </a:ln>
        </p:spPr>
        <p:txBody>
          <a:bodyPr spcFirstLastPara="1" wrap="square" lIns="121900" tIns="121900" rIns="121900" bIns="121900" anchor="t" anchorCtr="0">
            <a:noAutofit/>
          </a:bodyPr>
          <a:lstStyle/>
          <a:p>
            <a:pPr algn="just">
              <a:buClr>
                <a:srgbClr val="000000"/>
              </a:buClr>
              <a:buSzPts val="1100"/>
              <a:buFont typeface="Fira Sans Extra Condensed"/>
              <a:buNone/>
            </a:pPr>
            <a:r>
              <a:rPr lang="vi-VN" sz="3000" kern="0" dirty="0" smtClean="0">
                <a:solidFill>
                  <a:srgbClr val="000000"/>
                </a:solidFill>
                <a:latin typeface="+mj-lt"/>
                <a:ea typeface="Arima Madurai Medium"/>
                <a:cs typeface="Arima Madurai Medium"/>
                <a:sym typeface="Arima Madurai Medium"/>
              </a:rPr>
              <a:t>- Dấu chấm lửng </a:t>
            </a:r>
            <a:r>
              <a:rPr lang="vi-VN"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l</a:t>
            </a:r>
            <a:r>
              <a:rPr lang="en-US" sz="3000" kern="0" dirty="0" smtClean="0">
                <a:solidFill>
                  <a:srgbClr val="000000"/>
                </a:solidFill>
                <a:latin typeface="Times New Roman" panose="02020603050405020304" pitchFamily="18" charset="0"/>
                <a:ea typeface="Arima Madurai Medium"/>
                <a:cs typeface="Times New Roman" panose="02020603050405020304" pitchFamily="18" charset="0"/>
                <a:sym typeface="Arima Madurai Medium"/>
              </a:rPr>
              <a:t>à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một</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dấu</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câu</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cơ</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bản</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trong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tiếng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Việt</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Dấu</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chấm</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lửng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thường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được</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dùng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để</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a:t>
            </a:r>
            <a:endParaRPr sz="30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p:cNvSpPr/>
          <p:nvPr/>
        </p:nvSpPr>
        <p:spPr>
          <a:xfrm>
            <a:off x="1487606" y="3076560"/>
            <a:ext cx="9717206" cy="480131"/>
          </a:xfrm>
          <a:prstGeom prst="rect">
            <a:avLst/>
          </a:prstGeom>
        </p:spPr>
        <p:txBody>
          <a:bodyPr wrap="square">
            <a:spAutoFit/>
          </a:bodyPr>
          <a:lstStyle/>
          <a:p>
            <a:pPr algn="just">
              <a:lnSpc>
                <a:spcPct val="90000"/>
              </a:lnSpc>
              <a:buClr>
                <a:srgbClr val="000000"/>
              </a:buClr>
              <a:buFont typeface="Arial"/>
              <a:buNone/>
            </a:pPr>
            <a:r>
              <a:rPr lang="en-US" sz="2800" kern="0" dirty="0" smtClean="0">
                <a:solidFill>
                  <a:srgbClr val="0C0C0C"/>
                </a:solidFill>
                <a:latin typeface="+mj-lt"/>
                <a:ea typeface="Arima Madurai Medium"/>
                <a:cs typeface="Arima Madurai Medium"/>
                <a:sym typeface="Arima Madurai Medium"/>
              </a:rPr>
              <a:t>+ </a:t>
            </a:r>
            <a:r>
              <a:rPr lang="vi-VN" sz="2800" kern="0" dirty="0" smtClean="0">
                <a:solidFill>
                  <a:srgbClr val="0C0C0C"/>
                </a:solidFill>
                <a:latin typeface="+mj-lt"/>
                <a:ea typeface="Arima Madurai Medium"/>
                <a:cs typeface="Arima Madurai Medium"/>
                <a:sym typeface="Arima Madurai Medium"/>
              </a:rPr>
              <a:t>Báo </a:t>
            </a:r>
            <a:r>
              <a:rPr lang="vi-VN" sz="2800" kern="0" dirty="0">
                <a:solidFill>
                  <a:srgbClr val="0C0C0C"/>
                </a:solidFill>
                <a:latin typeface="+mj-lt"/>
                <a:ea typeface="Arima Madurai Medium"/>
                <a:cs typeface="Arima Madurai Medium"/>
                <a:sym typeface="Arima Madurai Medium"/>
              </a:rPr>
              <a:t>hiệu còn nhiều sự vật, hiện tượng chưa được liệt kê hết.</a:t>
            </a:r>
            <a:endParaRPr lang="vi-VN" sz="2800" kern="0" dirty="0">
              <a:solidFill>
                <a:srgbClr val="0C0C0C"/>
              </a:solidFill>
              <a:latin typeface="+mj-lt"/>
              <a:ea typeface="Arial"/>
              <a:cs typeface="Arial"/>
              <a:sym typeface="Arial"/>
            </a:endParaRPr>
          </a:p>
        </p:txBody>
      </p:sp>
      <p:sp>
        <p:nvSpPr>
          <p:cNvPr id="4" name="Rectangle 3"/>
          <p:cNvSpPr/>
          <p:nvPr/>
        </p:nvSpPr>
        <p:spPr>
          <a:xfrm>
            <a:off x="1487606" y="3876396"/>
            <a:ext cx="9962866" cy="480131"/>
          </a:xfrm>
          <a:prstGeom prst="rect">
            <a:avLst/>
          </a:prstGeom>
        </p:spPr>
        <p:txBody>
          <a:bodyPr wrap="square">
            <a:spAutoFit/>
          </a:bodyPr>
          <a:lstStyle/>
          <a:p>
            <a:pPr algn="just">
              <a:lnSpc>
                <a:spcPct val="90000"/>
              </a:lnSpc>
              <a:buClr>
                <a:srgbClr val="000000"/>
              </a:buClr>
              <a:buFont typeface="Arial"/>
              <a:buNone/>
            </a:pPr>
            <a:r>
              <a:rPr lang="en-US" sz="2800" kern="0" dirty="0" smtClean="0">
                <a:solidFill>
                  <a:srgbClr val="0C0C0C"/>
                </a:solidFill>
                <a:latin typeface="+mj-lt"/>
                <a:ea typeface="Arima Madurai Medium"/>
                <a:cs typeface="Arima Madurai Medium"/>
                <a:sym typeface="Arima Madurai Medium"/>
              </a:rPr>
              <a:t>+ </a:t>
            </a:r>
            <a:r>
              <a:rPr lang="vi-VN" sz="2800" kern="0" dirty="0" smtClean="0">
                <a:solidFill>
                  <a:srgbClr val="0C0C0C"/>
                </a:solidFill>
                <a:latin typeface="+mj-lt"/>
                <a:ea typeface="Arima Madurai Medium"/>
                <a:cs typeface="Arima Madurai Medium"/>
                <a:sym typeface="Arima Madurai Medium"/>
              </a:rPr>
              <a:t>Thể </a:t>
            </a:r>
            <a:r>
              <a:rPr lang="vi-VN" sz="2800" kern="0" dirty="0">
                <a:solidFill>
                  <a:srgbClr val="0C0C0C"/>
                </a:solidFill>
                <a:latin typeface="+mj-lt"/>
                <a:ea typeface="Arima Madurai Medium"/>
                <a:cs typeface="Arima Madurai Medium"/>
                <a:sym typeface="Arima Madurai Medium"/>
              </a:rPr>
              <a:t>hiện lời nói bỏ dở (chưa nói hết) hay ngập ngừng, ngắt quãng.</a:t>
            </a:r>
            <a:endParaRPr lang="vi-VN" sz="2800" kern="0" dirty="0">
              <a:solidFill>
                <a:srgbClr val="0C0C0C"/>
              </a:solidFill>
              <a:latin typeface="+mj-lt"/>
              <a:ea typeface="Arial"/>
              <a:cs typeface="Arial"/>
              <a:sym typeface="Arial"/>
            </a:endParaRPr>
          </a:p>
        </p:txBody>
      </p:sp>
      <p:sp>
        <p:nvSpPr>
          <p:cNvPr id="5" name="Rectangle 4"/>
          <p:cNvSpPr/>
          <p:nvPr/>
        </p:nvSpPr>
        <p:spPr>
          <a:xfrm>
            <a:off x="1487606" y="4695401"/>
            <a:ext cx="9717206" cy="1255728"/>
          </a:xfrm>
          <a:prstGeom prst="rect">
            <a:avLst/>
          </a:prstGeom>
        </p:spPr>
        <p:txBody>
          <a:bodyPr wrap="square">
            <a:spAutoFit/>
          </a:bodyPr>
          <a:lstStyle/>
          <a:p>
            <a:pPr algn="just">
              <a:lnSpc>
                <a:spcPct val="90000"/>
              </a:lnSpc>
              <a:buClr>
                <a:srgbClr val="000000"/>
              </a:buClr>
              <a:buFont typeface="Arial"/>
              <a:buNone/>
            </a:pPr>
            <a:r>
              <a:rPr lang="en-US" sz="2800" kern="0" dirty="0" smtClean="0">
                <a:solidFill>
                  <a:srgbClr val="0C0C0C"/>
                </a:solidFill>
                <a:latin typeface="+mj-lt"/>
                <a:ea typeface="Arima Madurai Medium"/>
                <a:cs typeface="Arima Madurai Medium"/>
                <a:sym typeface="Arima Madurai Medium"/>
              </a:rPr>
              <a:t>+ </a:t>
            </a:r>
            <a:r>
              <a:rPr lang="vi-VN" sz="2800" kern="0" dirty="0" smtClean="0">
                <a:solidFill>
                  <a:srgbClr val="0C0C0C"/>
                </a:solidFill>
                <a:latin typeface="+mj-lt"/>
                <a:ea typeface="Arima Madurai Medium"/>
                <a:cs typeface="Arima Madurai Medium"/>
                <a:sym typeface="Arima Madurai Medium"/>
              </a:rPr>
              <a:t>Làm </a:t>
            </a:r>
            <a:r>
              <a:rPr lang="vi-VN" sz="2800" kern="0" dirty="0">
                <a:solidFill>
                  <a:srgbClr val="0C0C0C"/>
                </a:solidFill>
                <a:latin typeface="+mj-lt"/>
                <a:ea typeface="Arima Madurai Medium"/>
                <a:cs typeface="Arima Madurai Medium"/>
                <a:sym typeface="Arima Madurai Medium"/>
              </a:rPr>
              <a:t>giãn nhịp điệu câu văn, chuẩn bị cho sự xuất hiện của một từ ngữ biểu thị nội dung bất ngờ thường có sắc thái hài hước, châm biếm.</a:t>
            </a:r>
            <a:endParaRPr lang="vi-VN" sz="2800" kern="0" dirty="0">
              <a:solidFill>
                <a:srgbClr val="0C0C0C"/>
              </a:solidFill>
              <a:latin typeface="+mj-lt"/>
              <a:ea typeface="Arial"/>
              <a:cs typeface="Arial"/>
              <a:sym typeface="Arial"/>
            </a:endParaRPr>
          </a:p>
        </p:txBody>
      </p:sp>
    </p:spTree>
    <p:extLst>
      <p:ext uri="{BB962C8B-B14F-4D97-AF65-F5344CB8AC3E}">
        <p14:creationId xmlns:p14="http://schemas.microsoft.com/office/powerpoint/2010/main" val="2729406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down)">
                                      <p:cBhvr>
                                        <p:cTn id="46" dur="580">
                                          <p:stCondLst>
                                            <p:cond delay="0"/>
                                          </p:stCondLst>
                                        </p:cTn>
                                        <p:tgtEl>
                                          <p:spTgt spid="5"/>
                                        </p:tgtEl>
                                      </p:cBhvr>
                                    </p:animEffect>
                                    <p:anim calcmode="lin" valueType="num">
                                      <p:cBhvr>
                                        <p:cTn id="4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2" dur="26">
                                          <p:stCondLst>
                                            <p:cond delay="650"/>
                                          </p:stCondLst>
                                        </p:cTn>
                                        <p:tgtEl>
                                          <p:spTgt spid="5"/>
                                        </p:tgtEl>
                                      </p:cBhvr>
                                      <p:to x="100000" y="60000"/>
                                    </p:animScale>
                                    <p:animScale>
                                      <p:cBhvr>
                                        <p:cTn id="53" dur="166" decel="50000">
                                          <p:stCondLst>
                                            <p:cond delay="676"/>
                                          </p:stCondLst>
                                        </p:cTn>
                                        <p:tgtEl>
                                          <p:spTgt spid="5"/>
                                        </p:tgtEl>
                                      </p:cBhvr>
                                      <p:to x="100000" y="100000"/>
                                    </p:animScale>
                                    <p:animScale>
                                      <p:cBhvr>
                                        <p:cTn id="54" dur="26">
                                          <p:stCondLst>
                                            <p:cond delay="1312"/>
                                          </p:stCondLst>
                                        </p:cTn>
                                        <p:tgtEl>
                                          <p:spTgt spid="5"/>
                                        </p:tgtEl>
                                      </p:cBhvr>
                                      <p:to x="100000" y="80000"/>
                                    </p:animScale>
                                    <p:animScale>
                                      <p:cBhvr>
                                        <p:cTn id="55" dur="166" decel="50000">
                                          <p:stCondLst>
                                            <p:cond delay="1338"/>
                                          </p:stCondLst>
                                        </p:cTn>
                                        <p:tgtEl>
                                          <p:spTgt spid="5"/>
                                        </p:tgtEl>
                                      </p:cBhvr>
                                      <p:to x="100000" y="100000"/>
                                    </p:animScale>
                                    <p:animScale>
                                      <p:cBhvr>
                                        <p:cTn id="56" dur="26">
                                          <p:stCondLst>
                                            <p:cond delay="1642"/>
                                          </p:stCondLst>
                                        </p:cTn>
                                        <p:tgtEl>
                                          <p:spTgt spid="5"/>
                                        </p:tgtEl>
                                      </p:cBhvr>
                                      <p:to x="100000" y="90000"/>
                                    </p:animScale>
                                    <p:animScale>
                                      <p:cBhvr>
                                        <p:cTn id="57" dur="166" decel="50000">
                                          <p:stCondLst>
                                            <p:cond delay="1668"/>
                                          </p:stCondLst>
                                        </p:cTn>
                                        <p:tgtEl>
                                          <p:spTgt spid="5"/>
                                        </p:tgtEl>
                                      </p:cBhvr>
                                      <p:to x="100000" y="100000"/>
                                    </p:animScale>
                                    <p:animScale>
                                      <p:cBhvr>
                                        <p:cTn id="58" dur="26">
                                          <p:stCondLst>
                                            <p:cond delay="1808"/>
                                          </p:stCondLst>
                                        </p:cTn>
                                        <p:tgtEl>
                                          <p:spTgt spid="5"/>
                                        </p:tgtEl>
                                      </p:cBhvr>
                                      <p:to x="100000" y="95000"/>
                                    </p:animScale>
                                    <p:animScale>
                                      <p:cBhvr>
                                        <p:cTn id="5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Google Shape;629;p29"/>
          <p:cNvSpPr txBox="1"/>
          <p:nvPr/>
        </p:nvSpPr>
        <p:spPr>
          <a:xfrm>
            <a:off x="1422727" y="2137309"/>
            <a:ext cx="8826742" cy="714788"/>
          </a:xfrm>
          <a:prstGeom prst="rect">
            <a:avLst/>
          </a:prstGeom>
          <a:noFill/>
          <a:ln>
            <a:noFill/>
          </a:ln>
        </p:spPr>
        <p:txBody>
          <a:bodyPr spcFirstLastPara="1" wrap="square" lIns="121900" tIns="121900" rIns="121900" bIns="121900" anchor="t" anchorCtr="0">
            <a:noAutofit/>
          </a:bodyPr>
          <a:lstStyle/>
          <a:p>
            <a:pPr algn="just">
              <a:buClr>
                <a:srgbClr val="000000"/>
              </a:buClr>
              <a:buSzPts val="1100"/>
              <a:buFont typeface="Fira Sans Extra Condensed"/>
              <a:buNone/>
            </a:pP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Tùy</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từng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trường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hợp</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cụ</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thể</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dấu</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chấm</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lửng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giúp</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người</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đọc</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hiểu</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được</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ý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định</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cảm</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xúc</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của</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người</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viết</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ngạc</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nhiên</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lúng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túng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mệt</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mỏi</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hoảng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hốt</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vui</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mừng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hài</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hước</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a:t>
            </a:r>
            <a:endParaRPr sz="1867" kern="0" dirty="0">
              <a:solidFill>
                <a:srgbClr val="000000"/>
              </a:solidFill>
              <a:latin typeface="Times New Roman" panose="02020603050405020304" pitchFamily="18" charset="0"/>
              <a:cs typeface="Times New Roman" panose="02020603050405020304" pitchFamily="18" charset="0"/>
              <a:sym typeface="Arial"/>
            </a:endParaRPr>
          </a:p>
          <a:p>
            <a:pPr algn="just">
              <a:buClr>
                <a:srgbClr val="000000"/>
              </a:buClr>
              <a:buSzPts val="1100"/>
              <a:buFont typeface="Arial"/>
              <a:buNone/>
            </a:pPr>
            <a:endParaRPr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endParaRPr>
          </a:p>
        </p:txBody>
      </p:sp>
      <p:pic>
        <p:nvPicPr>
          <p:cNvPr id="7" name="Picture 6"/>
          <p:cNvPicPr>
            <a:picLocks noChangeAspect="1"/>
          </p:cNvPicPr>
          <p:nvPr/>
        </p:nvPicPr>
        <p:blipFill>
          <a:blip r:embed="rId4"/>
          <a:stretch>
            <a:fillRect/>
          </a:stretch>
        </p:blipFill>
        <p:spPr>
          <a:xfrm>
            <a:off x="3804325" y="358666"/>
            <a:ext cx="4261501" cy="2493431"/>
          </a:xfrm>
          <a:prstGeom prst="rect">
            <a:avLst/>
          </a:prstGeom>
        </p:spPr>
      </p:pic>
      <p:pic>
        <p:nvPicPr>
          <p:cNvPr id="10" name="图片 1"/>
          <p:cNvPicPr>
            <a:picLocks noChangeAspect="1"/>
          </p:cNvPicPr>
          <p:nvPr/>
        </p:nvPicPr>
        <p:blipFill rotWithShape="1">
          <a:blip r:embed="rId5" cstate="print">
            <a:extLst>
              <a:ext uri="{28A0092B-C50C-407E-A947-70E740481C1C}">
                <a14:useLocalDpi xmlns:a14="http://schemas.microsoft.com/office/drawing/2010/main" val="0"/>
              </a:ext>
            </a:extLst>
          </a:blip>
          <a:srcRect l="11458" t="38518" r="56146" b="16851"/>
          <a:stretch/>
        </p:blipFill>
        <p:spPr>
          <a:xfrm>
            <a:off x="8843748" y="4116093"/>
            <a:ext cx="2828600" cy="2191938"/>
          </a:xfrm>
          <a:prstGeom prst="rect">
            <a:avLst/>
          </a:prstGeom>
        </p:spPr>
      </p:pic>
    </p:spTree>
    <p:extLst>
      <p:ext uri="{BB962C8B-B14F-4D97-AF65-F5344CB8AC3E}">
        <p14:creationId xmlns:p14="http://schemas.microsoft.com/office/powerpoint/2010/main" val="1998226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028450"/>
            <a:ext cx="11739548" cy="4567137"/>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7" name="Picture 6"/>
          <p:cNvPicPr>
            <a:picLocks noChangeAspect="1"/>
          </p:cNvPicPr>
          <p:nvPr/>
        </p:nvPicPr>
        <p:blipFill>
          <a:blip r:embed="rId4"/>
          <a:stretch>
            <a:fillRect/>
          </a:stretch>
        </p:blipFill>
        <p:spPr>
          <a:xfrm>
            <a:off x="1393051" y="1283858"/>
            <a:ext cx="9074783" cy="3967906"/>
          </a:xfrm>
          <a:prstGeom prst="rect">
            <a:avLst/>
          </a:prstGeom>
        </p:spPr>
      </p:pic>
    </p:spTree>
    <p:extLst>
      <p:ext uri="{BB962C8B-B14F-4D97-AF65-F5344CB8AC3E}">
        <p14:creationId xmlns:p14="http://schemas.microsoft.com/office/powerpoint/2010/main" val="1888282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0" name="Group 29"/>
          <p:cNvGrpSpPr/>
          <p:nvPr/>
        </p:nvGrpSpPr>
        <p:grpSpPr>
          <a:xfrm>
            <a:off x="2005398" y="2315556"/>
            <a:ext cx="2148347" cy="3528620"/>
            <a:chOff x="0" y="1644724"/>
            <a:chExt cx="2148347" cy="4182638"/>
          </a:xfrm>
          <a:solidFill>
            <a:srgbClr val="FFD8E0"/>
          </a:solidFill>
        </p:grpSpPr>
        <p:sp>
          <p:nvSpPr>
            <p:cNvPr id="51" name="Rectangle 50"/>
            <p:cNvSpPr/>
            <p:nvPr/>
          </p:nvSpPr>
          <p:spPr>
            <a:xfrm>
              <a:off x="0" y="1644724"/>
              <a:ext cx="2148347" cy="4182638"/>
            </a:xfrm>
            <a:prstGeom prst="rect">
              <a:avLst/>
            </a:prstGeom>
            <a:grpFill/>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52" name="Rectangle 51"/>
            <p:cNvSpPr/>
            <p:nvPr/>
          </p:nvSpPr>
          <p:spPr>
            <a:xfrm>
              <a:off x="0"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algn="ctr" defTabSz="1244600">
                <a:lnSpc>
                  <a:spcPct val="90000"/>
                </a:lnSpc>
                <a:spcBef>
                  <a:spcPct val="0"/>
                </a:spcBef>
                <a:spcAft>
                  <a:spcPct val="35000"/>
                </a:spcAft>
              </a:pPr>
              <a:endParaRPr lang="en-BZ" sz="2800" b="1" dirty="0">
                <a:solidFill>
                  <a:prstClr val="black">
                    <a:hueOff val="0"/>
                    <a:satOff val="0"/>
                    <a:lumOff val="0"/>
                    <a:alphaOff val="0"/>
                  </a:prstClr>
                </a:solidFill>
                <a:latin typeface="#9Slide03 Arima Madurai Black" panose="00000A00000000000000" pitchFamily="2" charset="0"/>
                <a:cs typeface="#9Slide03 Arima Madurai Black" panose="00000A00000000000000" pitchFamily="2" charset="0"/>
              </a:endParaRPr>
            </a:p>
          </p:txBody>
        </p:sp>
      </p:grpSp>
      <p:grpSp>
        <p:nvGrpSpPr>
          <p:cNvPr id="33" name="Group 32"/>
          <p:cNvGrpSpPr/>
          <p:nvPr/>
        </p:nvGrpSpPr>
        <p:grpSpPr>
          <a:xfrm>
            <a:off x="8027894" y="2340968"/>
            <a:ext cx="2616913" cy="3566510"/>
            <a:chOff x="2204107" y="1516159"/>
            <a:chExt cx="2616913" cy="4227551"/>
          </a:xfrm>
          <a:solidFill>
            <a:srgbClr val="ED6D70"/>
          </a:solidFill>
        </p:grpSpPr>
        <p:sp>
          <p:nvSpPr>
            <p:cNvPr id="47" name="Rectangle 46"/>
            <p:cNvSpPr/>
            <p:nvPr/>
          </p:nvSpPr>
          <p:spPr>
            <a:xfrm>
              <a:off x="2204107" y="1516159"/>
              <a:ext cx="2616913" cy="4182638"/>
            </a:xfrm>
            <a:prstGeom prst="rect">
              <a:avLst/>
            </a:prstGeom>
            <a:grpFill/>
          </p:spPr>
          <p:style>
            <a:lnRef idx="1">
              <a:schemeClr val="accent5">
                <a:tint val="40000"/>
                <a:alpha val="90000"/>
                <a:hueOff val="-3695877"/>
                <a:satOff val="-6408"/>
                <a:lumOff val="-644"/>
                <a:alphaOff val="0"/>
              </a:schemeClr>
            </a:lnRef>
            <a:fillRef idx="1">
              <a:schemeClr val="accent5">
                <a:tint val="40000"/>
                <a:alpha val="90000"/>
                <a:hueOff val="-3695877"/>
                <a:satOff val="-6408"/>
                <a:lumOff val="-644"/>
                <a:alphaOff val="0"/>
              </a:schemeClr>
            </a:fillRef>
            <a:effectRef idx="2">
              <a:schemeClr val="accent5">
                <a:tint val="40000"/>
                <a:alpha val="90000"/>
                <a:hueOff val="-3695877"/>
                <a:satOff val="-6408"/>
                <a:lumOff val="-644"/>
                <a:alphaOff val="0"/>
              </a:schemeClr>
            </a:effectRef>
            <a:fontRef idx="minor">
              <a:schemeClr val="dk1">
                <a:hueOff val="0"/>
                <a:satOff val="0"/>
                <a:lumOff val="0"/>
                <a:alphaOff val="0"/>
              </a:schemeClr>
            </a:fontRef>
          </p:style>
        </p:sp>
        <p:sp>
          <p:nvSpPr>
            <p:cNvPr id="48" name="Rectangle 47"/>
            <p:cNvSpPr/>
            <p:nvPr/>
          </p:nvSpPr>
          <p:spPr>
            <a:xfrm>
              <a:off x="2309602"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algn="ctr" defTabSz="1244600">
                <a:lnSpc>
                  <a:spcPct val="90000"/>
                </a:lnSpc>
                <a:spcBef>
                  <a:spcPct val="0"/>
                </a:spcBef>
                <a:spcAft>
                  <a:spcPct val="35000"/>
                </a:spcAft>
              </a:pPr>
              <a:endParaRPr lang="en-BZ" sz="2800" b="1" dirty="0">
                <a:solidFill>
                  <a:prstClr val="black">
                    <a:hueOff val="0"/>
                    <a:satOff val="0"/>
                    <a:lumOff val="0"/>
                    <a:alphaOff val="0"/>
                  </a:prstClr>
                </a:solidFill>
                <a:latin typeface="#9Slide03 Arima Madurai Black" panose="00000A00000000000000" pitchFamily="2" charset="0"/>
                <a:cs typeface="#9Slide03 Arima Madurai Black" panose="00000A00000000000000" pitchFamily="2" charset="0"/>
              </a:endParaRPr>
            </a:p>
          </p:txBody>
        </p:sp>
      </p:grpSp>
      <p:sp>
        <p:nvSpPr>
          <p:cNvPr id="53" name="Rectangle 52"/>
          <p:cNvSpPr/>
          <p:nvPr/>
        </p:nvSpPr>
        <p:spPr>
          <a:xfrm>
            <a:off x="2073637" y="3370042"/>
            <a:ext cx="2016224" cy="1508362"/>
          </a:xfrm>
          <a:prstGeom prst="rect">
            <a:avLst/>
          </a:prstGeom>
        </p:spPr>
        <p:txBody>
          <a:bodyPr wrap="square">
            <a:spAutoFit/>
          </a:bodyPr>
          <a:lstStyle/>
          <a:p>
            <a:pPr algn="ctr">
              <a:lnSpc>
                <a:spcPct val="150000"/>
              </a:lnSpc>
            </a:pPr>
            <a:r>
              <a:rPr lang="vi-VN" sz="3067" i="1" smtClean="0">
                <a:solidFill>
                  <a:prstClr val="black"/>
                </a:solidFill>
                <a:latin typeface="Times New Roman" panose="02020603050405020304" pitchFamily="18" charset="0"/>
                <a:cs typeface="Times New Roman" panose="02020603050405020304" pitchFamily="18" charset="0"/>
              </a:rPr>
              <a:t>Nhóm 1</a:t>
            </a:r>
            <a:r>
              <a:rPr lang="en-US" sz="3067" i="1" smtClean="0">
                <a:solidFill>
                  <a:prstClr val="black"/>
                </a:solidFill>
                <a:latin typeface="Times New Roman" panose="02020603050405020304" pitchFamily="18" charset="0"/>
                <a:cs typeface="Times New Roman" panose="02020603050405020304" pitchFamily="18" charset="0"/>
              </a:rPr>
              <a:t>,2</a:t>
            </a:r>
            <a:r>
              <a:rPr lang="vi-VN" sz="3067" i="1" smtClean="0">
                <a:solidFill>
                  <a:prstClr val="black"/>
                </a:solidFill>
                <a:latin typeface="Times New Roman" panose="02020603050405020304" pitchFamily="18" charset="0"/>
                <a:cs typeface="Times New Roman" panose="02020603050405020304" pitchFamily="18" charset="0"/>
              </a:rPr>
              <a:t> </a:t>
            </a:r>
            <a:r>
              <a:rPr lang="vi-VN" sz="3067" i="1" dirty="0" smtClean="0">
                <a:solidFill>
                  <a:prstClr val="black"/>
                </a:solidFill>
                <a:latin typeface="Times New Roman" panose="02020603050405020304" pitchFamily="18" charset="0"/>
                <a:cs typeface="Times New Roman" panose="02020603050405020304" pitchFamily="18" charset="0"/>
              </a:rPr>
              <a:t>bài tập 2</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sp>
        <p:nvSpPr>
          <p:cNvPr id="56" name="Rectangle 55"/>
          <p:cNvSpPr/>
          <p:nvPr/>
        </p:nvSpPr>
        <p:spPr>
          <a:xfrm>
            <a:off x="8265512" y="3464005"/>
            <a:ext cx="2016224" cy="1449371"/>
          </a:xfrm>
          <a:prstGeom prst="rect">
            <a:avLst/>
          </a:prstGeom>
        </p:spPr>
        <p:txBody>
          <a:bodyPr wrap="square">
            <a:spAutoFit/>
          </a:bodyPr>
          <a:lstStyle/>
          <a:p>
            <a:pPr algn="ctr">
              <a:lnSpc>
                <a:spcPct val="150000"/>
              </a:lnSpc>
            </a:pPr>
            <a:r>
              <a:rPr lang="vi-VN" sz="3067" i="1" smtClean="0">
                <a:latin typeface="Times New Roman" panose="02020603050405020304" pitchFamily="18" charset="0"/>
                <a:cs typeface="Times New Roman" panose="02020603050405020304" pitchFamily="18" charset="0"/>
              </a:rPr>
              <a:t>Nhóm </a:t>
            </a:r>
            <a:r>
              <a:rPr lang="en-US" sz="3067" i="1" smtClean="0">
                <a:latin typeface="Times New Roman" panose="02020603050405020304" pitchFamily="18" charset="0"/>
                <a:cs typeface="Times New Roman" panose="02020603050405020304" pitchFamily="18" charset="0"/>
              </a:rPr>
              <a:t>3,4</a:t>
            </a:r>
            <a:r>
              <a:rPr lang="vi-VN" sz="3067" i="1" smtClean="0">
                <a:latin typeface="Times New Roman" panose="02020603050405020304" pitchFamily="18" charset="0"/>
                <a:cs typeface="Times New Roman" panose="02020603050405020304" pitchFamily="18" charset="0"/>
              </a:rPr>
              <a:t> </a:t>
            </a:r>
            <a:r>
              <a:rPr lang="vi-VN" sz="3067" i="1" dirty="0" smtClean="0">
                <a:latin typeface="Times New Roman" panose="02020603050405020304" pitchFamily="18" charset="0"/>
                <a:cs typeface="Times New Roman" panose="02020603050405020304" pitchFamily="18" charset="0"/>
              </a:rPr>
              <a:t>bài tập 3</a:t>
            </a:r>
            <a:endParaRPr lang="en-BZ" sz="3067" b="1" dirty="0">
              <a:latin typeface="#9Slide03 Arima Madurai Black" panose="00000A00000000000000" pitchFamily="2" charset="0"/>
              <a:cs typeface="#9Slide03 Arima Madurai Black" panose="00000A00000000000000" pitchFamily="2" charset="0"/>
            </a:endParaRPr>
          </a:p>
        </p:txBody>
      </p:sp>
      <p:pic>
        <p:nvPicPr>
          <p:cNvPr id="2" name="Picture 1"/>
          <p:cNvPicPr>
            <a:picLocks noChangeAspect="1"/>
          </p:cNvPicPr>
          <p:nvPr/>
        </p:nvPicPr>
        <p:blipFill>
          <a:blip r:embed="rId4"/>
          <a:stretch>
            <a:fillRect/>
          </a:stretch>
        </p:blipFill>
        <p:spPr>
          <a:xfrm>
            <a:off x="2328001" y="493424"/>
            <a:ext cx="7874329" cy="2272039"/>
          </a:xfrm>
          <a:prstGeom prst="rect">
            <a:avLst/>
          </a:prstGeom>
        </p:spPr>
      </p:pic>
      <p:sp>
        <p:nvSpPr>
          <p:cNvPr id="3" name="TextBox 2"/>
          <p:cNvSpPr txBox="1"/>
          <p:nvPr/>
        </p:nvSpPr>
        <p:spPr>
          <a:xfrm>
            <a:off x="4249271" y="2528047"/>
            <a:ext cx="3415553" cy="584775"/>
          </a:xfrm>
          <a:prstGeom prst="rect">
            <a:avLst/>
          </a:prstGeom>
          <a:noFill/>
        </p:spPr>
        <p:txBody>
          <a:bodyPr wrap="square" rtlCol="0">
            <a:spAutoFit/>
          </a:bodyPr>
          <a:lstStyle/>
          <a:p>
            <a:r>
              <a:rPr lang="en-US" sz="3200" b="1" smtClean="0">
                <a:solidFill>
                  <a:schemeClr val="accent5">
                    <a:lumMod val="75000"/>
                  </a:schemeClr>
                </a:solidFill>
                <a:latin typeface="Times New Roman" pitchFamily="18" charset="0"/>
                <a:cs typeface="Times New Roman" pitchFamily="18" charset="0"/>
              </a:rPr>
              <a:t>Thời gian: 7 phút</a:t>
            </a:r>
            <a:endParaRPr lang="en-US" sz="3200" b="1">
              <a:solidFill>
                <a:schemeClr val="accent5">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16670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par>
                                <p:cTn id="20" presetID="53" presetClass="entr" presetSubtype="16"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 name="Picture 1"/>
          <p:cNvPicPr>
            <a:picLocks noChangeAspect="1"/>
          </p:cNvPicPr>
          <p:nvPr/>
        </p:nvPicPr>
        <p:blipFill>
          <a:blip r:embed="rId4"/>
          <a:stretch>
            <a:fillRect/>
          </a:stretch>
        </p:blipFill>
        <p:spPr>
          <a:xfrm>
            <a:off x="4105505" y="195932"/>
            <a:ext cx="4033137" cy="1440937"/>
          </a:xfrm>
          <a:prstGeom prst="rect">
            <a:avLst/>
          </a:prstGeom>
        </p:spPr>
      </p:pic>
      <p:pic>
        <p:nvPicPr>
          <p:cNvPr id="9"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34051" y="1396261"/>
            <a:ext cx="3583855" cy="3791087"/>
          </a:xfrm>
          <a:prstGeom prst="rect">
            <a:avLst/>
          </a:prstGeom>
        </p:spPr>
      </p:pic>
      <p:pic>
        <p:nvPicPr>
          <p:cNvPr id="11" name="Google Shape;211;p12"/>
          <p:cNvPicPr preferRelativeResize="0"/>
          <p:nvPr/>
        </p:nvPicPr>
        <p:blipFill rotWithShape="1">
          <a:blip r:embed="rId7">
            <a:alphaModFix/>
          </a:blip>
          <a:srcRect/>
          <a:stretch/>
        </p:blipFill>
        <p:spPr>
          <a:xfrm>
            <a:off x="391787" y="1652654"/>
            <a:ext cx="3268384" cy="3356348"/>
          </a:xfrm>
          <a:prstGeom prst="ellipse">
            <a:avLst/>
          </a:prstGeom>
          <a:ln>
            <a:noFill/>
          </a:ln>
          <a:effectLst>
            <a:softEdge rad="112500"/>
          </a:effectLst>
        </p:spPr>
      </p:pic>
      <p:sp>
        <p:nvSpPr>
          <p:cNvPr id="14" name="Google Shape;291;p19"/>
          <p:cNvSpPr/>
          <p:nvPr/>
        </p:nvSpPr>
        <p:spPr>
          <a:xfrm>
            <a:off x="4674565" y="1279970"/>
            <a:ext cx="6436945" cy="3539390"/>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n-US" sz="3200" kern="0" smtClean="0">
                <a:solidFill>
                  <a:srgbClr val="000000"/>
                </a:solidFill>
                <a:latin typeface="Times New Roman" panose="02020603050405020304" pitchFamily="18" charset="0"/>
                <a:ea typeface="Cambria"/>
                <a:cs typeface="Times New Roman" panose="02020603050405020304" pitchFamily="18" charset="0"/>
                <a:sym typeface="Cambria"/>
              </a:rPr>
              <a:t> Tìm trong văn bản </a:t>
            </a:r>
            <a:r>
              <a:rPr lang="en-US" sz="3200" i="1" kern="0" smtClean="0">
                <a:solidFill>
                  <a:srgbClr val="000000"/>
                </a:solidFill>
                <a:latin typeface="Times New Roman" panose="02020603050405020304" pitchFamily="18" charset="0"/>
                <a:ea typeface="Cambria"/>
                <a:cs typeface="Times New Roman" panose="02020603050405020304" pitchFamily="18" charset="0"/>
                <a:sym typeface="Cambria"/>
              </a:rPr>
              <a:t>Đường vào trung tâm vũ trụ </a:t>
            </a:r>
            <a:r>
              <a:rPr lang="en-US" sz="3200" kern="0" smtClean="0">
                <a:solidFill>
                  <a:srgbClr val="000000"/>
                </a:solidFill>
                <a:latin typeface="Times New Roman" panose="02020603050405020304" pitchFamily="18" charset="0"/>
                <a:ea typeface="Cambria"/>
                <a:cs typeface="Times New Roman" panose="02020603050405020304" pitchFamily="18" charset="0"/>
                <a:sym typeface="Cambria"/>
              </a:rPr>
              <a:t>một câu có dấu chấm lửng với công dụng làm giãn nhịp điệu câu văn, chuẩn bị cho sự xuất hiện của một từ ngữ biểu thị nội dung hài hước.</a:t>
            </a:r>
            <a:endParaRPr sz="1400" i="1" kern="0" dirty="0">
              <a:solidFill>
                <a:srgbClr val="FF0000"/>
              </a:solidFill>
              <a:latin typeface="Times New Roman" panose="02020603050405020304" pitchFamily="18" charset="0"/>
              <a:cs typeface="Times New Roman" panose="02020603050405020304" pitchFamily="18" charset="0"/>
              <a:sym typeface="Arial"/>
            </a:endParaRPr>
          </a:p>
          <a:p>
            <a:pPr algn="just">
              <a:buClr>
                <a:srgbClr val="000000"/>
              </a:buClr>
              <a:buFont typeface="Arial"/>
              <a:buNone/>
            </a:pPr>
            <a:endParaRPr sz="32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
        <p:nvSpPr>
          <p:cNvPr id="3" name="TextBox 2"/>
          <p:cNvSpPr txBox="1"/>
          <p:nvPr/>
        </p:nvSpPr>
        <p:spPr>
          <a:xfrm>
            <a:off x="275756" y="195932"/>
            <a:ext cx="3906279" cy="1200329"/>
          </a:xfrm>
          <a:prstGeom prst="rect">
            <a:avLst/>
          </a:prstGeom>
          <a:noFill/>
        </p:spPr>
        <p:txBody>
          <a:bodyPr wrap="square" rtlCol="0">
            <a:spAutoFit/>
          </a:bodyPr>
          <a:lstStyle/>
          <a:p>
            <a:pPr algn="ctr"/>
            <a:r>
              <a:rPr lang="en-US" sz="3600" b="1" smtClean="0">
                <a:latin typeface="Times New Roman" pitchFamily="18" charset="0"/>
                <a:cs typeface="Times New Roman" pitchFamily="18" charset="0"/>
              </a:rPr>
              <a:t>NHÓM ………</a:t>
            </a:r>
          </a:p>
          <a:p>
            <a:pPr algn="ctr"/>
            <a:r>
              <a:rPr lang="en-US" sz="3600" b="1" smtClean="0">
                <a:latin typeface="Times New Roman" pitchFamily="18" charset="0"/>
                <a:cs typeface="Times New Roman" pitchFamily="18" charset="0"/>
              </a:rPr>
              <a:t>PHIẾU HỌC TẬP </a:t>
            </a:r>
          </a:p>
        </p:txBody>
      </p:sp>
    </p:spTree>
    <p:extLst>
      <p:ext uri="{BB962C8B-B14F-4D97-AF65-F5344CB8AC3E}">
        <p14:creationId xmlns:p14="http://schemas.microsoft.com/office/powerpoint/2010/main" val="3062174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 name="Picture 1"/>
          <p:cNvPicPr>
            <a:picLocks noChangeAspect="1"/>
          </p:cNvPicPr>
          <p:nvPr/>
        </p:nvPicPr>
        <p:blipFill>
          <a:blip r:embed="rId4"/>
          <a:stretch>
            <a:fillRect/>
          </a:stretch>
        </p:blipFill>
        <p:spPr>
          <a:xfrm>
            <a:off x="3689137" y="645856"/>
            <a:ext cx="4033137" cy="1440937"/>
          </a:xfrm>
          <a:prstGeom prst="rect">
            <a:avLst/>
          </a:prstGeom>
        </p:spPr>
      </p:pic>
      <p:pic>
        <p:nvPicPr>
          <p:cNvPr id="9"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56661" y="2076557"/>
            <a:ext cx="3583855" cy="3791087"/>
          </a:xfrm>
          <a:prstGeom prst="rect">
            <a:avLst/>
          </a:prstGeom>
        </p:spPr>
      </p:pic>
      <p:pic>
        <p:nvPicPr>
          <p:cNvPr id="11" name="Google Shape;211;p12"/>
          <p:cNvPicPr preferRelativeResize="0"/>
          <p:nvPr/>
        </p:nvPicPr>
        <p:blipFill rotWithShape="1">
          <a:blip r:embed="rId7">
            <a:alphaModFix/>
          </a:blip>
          <a:srcRect/>
          <a:stretch/>
        </p:blipFill>
        <p:spPr>
          <a:xfrm>
            <a:off x="1014396" y="2214725"/>
            <a:ext cx="3268384" cy="3356348"/>
          </a:xfrm>
          <a:prstGeom prst="ellipse">
            <a:avLst/>
          </a:prstGeom>
          <a:ln>
            <a:noFill/>
          </a:ln>
          <a:effectLst>
            <a:softEdge rad="112500"/>
          </a:effectLst>
        </p:spPr>
      </p:pic>
      <p:sp>
        <p:nvSpPr>
          <p:cNvPr id="14" name="Google Shape;291;p19"/>
          <p:cNvSpPr/>
          <p:nvPr/>
        </p:nvSpPr>
        <p:spPr>
          <a:xfrm>
            <a:off x="4674566" y="2086793"/>
            <a:ext cx="6436945" cy="4031833"/>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Dấu</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chấm</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lửng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có</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công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dụng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làm</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giãn</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nhịp</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điệu</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câu</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văn</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chuẩn</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bị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cho</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sư</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xuất</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hiện</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của</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một</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từ</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ngữ</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biểu</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thị</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nội</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dung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hài</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hước</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VB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Đường</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vào</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trung</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tâm</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vũ</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trụ</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Chẳng</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qua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chỉ</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smtClean="0">
                <a:solidFill>
                  <a:srgbClr val="FF0000"/>
                </a:solidFill>
                <a:latin typeface="Times New Roman" panose="02020603050405020304" pitchFamily="18" charset="0"/>
                <a:ea typeface="Cambria"/>
                <a:cs typeface="Times New Roman" panose="02020603050405020304" pitchFamily="18" charset="0"/>
                <a:sym typeface="Cambria"/>
              </a:rPr>
              <a:t>là</a:t>
            </a:r>
            <a:r>
              <a:rPr lang="en-US" sz="3200" i="1" kern="0"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smtClean="0">
                <a:solidFill>
                  <a:srgbClr val="FF0000"/>
                </a:solidFill>
                <a:latin typeface="Times New Roman" panose="02020603050405020304" pitchFamily="18" charset="0"/>
                <a:ea typeface="Cambria"/>
                <a:cs typeface="Times New Roman" panose="02020603050405020304" pitchFamily="18" charset="0"/>
                <a:sym typeface="Cambria"/>
              </a:rPr>
              <a:t>cái</a:t>
            </a:r>
            <a:r>
              <a:rPr lang="en-US" sz="3200" i="1" kern="0"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ổ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voi</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thôi</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mà</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Ai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bảo</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có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người</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mắt</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toét</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Tôi</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khích</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a:t>
            </a:r>
            <a:endParaRPr sz="1400" i="1" kern="0" dirty="0">
              <a:solidFill>
                <a:srgbClr val="FF0000"/>
              </a:solidFill>
              <a:latin typeface="Times New Roman" panose="02020603050405020304" pitchFamily="18" charset="0"/>
              <a:cs typeface="Times New Roman" panose="02020603050405020304" pitchFamily="18" charset="0"/>
              <a:sym typeface="Arial"/>
            </a:endParaRPr>
          </a:p>
          <a:p>
            <a:pPr algn="just">
              <a:buClr>
                <a:srgbClr val="000000"/>
              </a:buClr>
              <a:buFont typeface="Arial"/>
              <a:buNone/>
            </a:pPr>
            <a:endParaRPr sz="32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
        <p:nvSpPr>
          <p:cNvPr id="3" name="TextBox 2"/>
          <p:cNvSpPr txBox="1"/>
          <p:nvPr/>
        </p:nvSpPr>
        <p:spPr>
          <a:xfrm>
            <a:off x="275756" y="195932"/>
            <a:ext cx="3906279" cy="1200329"/>
          </a:xfrm>
          <a:prstGeom prst="rect">
            <a:avLst/>
          </a:prstGeom>
          <a:noFill/>
        </p:spPr>
        <p:txBody>
          <a:bodyPr wrap="square" rtlCol="0">
            <a:spAutoFit/>
          </a:bodyPr>
          <a:lstStyle/>
          <a:p>
            <a:pPr algn="ctr"/>
            <a:r>
              <a:rPr lang="en-US" sz="3600" b="1" smtClean="0">
                <a:latin typeface="Times New Roman" pitchFamily="18" charset="0"/>
                <a:cs typeface="Times New Roman" pitchFamily="18" charset="0"/>
              </a:rPr>
              <a:t>NHÓM …..</a:t>
            </a:r>
          </a:p>
          <a:p>
            <a:pPr algn="ctr"/>
            <a:r>
              <a:rPr lang="en-US" sz="3600" b="1" smtClean="0">
                <a:latin typeface="Times New Roman" pitchFamily="18" charset="0"/>
                <a:cs typeface="Times New Roman" pitchFamily="18" charset="0"/>
              </a:rPr>
              <a:t>PHIẾU HỌC TẬP </a:t>
            </a:r>
          </a:p>
        </p:txBody>
      </p:sp>
    </p:spTree>
    <p:extLst>
      <p:ext uri="{BB962C8B-B14F-4D97-AF65-F5344CB8AC3E}">
        <p14:creationId xmlns:p14="http://schemas.microsoft.com/office/powerpoint/2010/main" val="125357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xmlns="" id="{F3AD4A64-17A6-4147-8592-ECF169EB0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5" y="-1"/>
            <a:ext cx="12175435" cy="6873587"/>
          </a:xfrm>
          <a:prstGeom prst="rect">
            <a:avLst/>
          </a:prstGeom>
        </p:spPr>
      </p:pic>
      <p:sp>
        <p:nvSpPr>
          <p:cNvPr id="6" name="Rectangle 8">
            <a:extLst>
              <a:ext uri="{FF2B5EF4-FFF2-40B4-BE49-F238E27FC236}">
                <a16:creationId xmlns:a16="http://schemas.microsoft.com/office/drawing/2014/main" xmlns="" id="{0903BAF8-67E0-470C-A02E-9B37085EA85E}"/>
              </a:ext>
            </a:extLst>
          </p:cNvPr>
          <p:cNvSpPr>
            <a:spLocks noChangeArrowheads="1"/>
          </p:cNvSpPr>
          <p:nvPr/>
        </p:nvSpPr>
        <p:spPr bwMode="auto">
          <a:xfrm>
            <a:off x="0" y="-138500"/>
            <a:ext cx="45719" cy="3545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0">
            <a:extLst>
              <a:ext uri="{FF2B5EF4-FFF2-40B4-BE49-F238E27FC236}">
                <a16:creationId xmlns:a16="http://schemas.microsoft.com/office/drawing/2014/main" xmlns="" id="{E04820D5-FA45-4C52-9EA2-A0D765F40782}"/>
              </a:ext>
            </a:extLst>
          </p:cNvPr>
          <p:cNvSpPr>
            <a:spLocks noChangeArrowheads="1"/>
          </p:cNvSpPr>
          <p:nvPr/>
        </p:nvSpPr>
        <p:spPr bwMode="auto">
          <a:xfrm>
            <a:off x="742753" y="1517996"/>
            <a:ext cx="10723058" cy="2769989"/>
          </a:xfrm>
          <a:prstGeom prst="rect">
            <a:avLst/>
          </a:prstGeom>
          <a:solidFill>
            <a:srgbClr val="FFFFFF">
              <a:alpha val="54000"/>
            </a:srgbClr>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kumimoji="0" lang="vi-VN" altLang="en-US" sz="1800" b="1" i="0" u="none" strike="noStrike" cap="none" normalizeH="0" baseline="0" dirty="0" smtClean="0">
              <a:ln>
                <a:noFill/>
              </a:ln>
              <a:solidFill>
                <a:srgbClr val="FF0000"/>
              </a:solidFill>
              <a:effectLst/>
              <a:cs typeface="Arial" panose="020B0604020202020204" pitchFamily="34" charset="0"/>
            </a:endParaRPr>
          </a:p>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lang="vi-VN" altLang="en-US" b="1" dirty="0">
              <a:solidFill>
                <a:srgbClr val="FF0000"/>
              </a:solidFill>
              <a:cs typeface="Arial" panose="020B0604020202020204" pitchFamily="34" charset="0"/>
            </a:endParaRPr>
          </a:p>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kumimoji="0" lang="vi-VN" altLang="en-US" sz="1800" b="1" i="0" u="none" strike="noStrike" cap="none" normalizeH="0" baseline="0" dirty="0" smtClean="0">
              <a:ln>
                <a:noFill/>
              </a:ln>
              <a:solidFill>
                <a:srgbClr val="FF0000"/>
              </a:solidFill>
              <a:effectLst/>
              <a:cs typeface="Arial" panose="020B0604020202020204" pitchFamily="34" charset="0"/>
            </a:endParaRPr>
          </a:p>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lang="vi-VN" altLang="en-US" b="1" dirty="0">
              <a:solidFill>
                <a:srgbClr val="FF0000"/>
              </a:solidFill>
              <a:cs typeface="Arial" panose="020B0604020202020204" pitchFamily="34" charset="0"/>
            </a:endParaRPr>
          </a:p>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kumimoji="0" lang="en-US" altLang="en-US" sz="1800" b="1" i="0" u="none" strike="noStrike" cap="none" normalizeH="0" baseline="0" dirty="0">
              <a:ln>
                <a:noFill/>
              </a:ln>
              <a:solidFill>
                <a:srgbClr val="FF0000"/>
              </a:solidFill>
              <a:effectLst/>
              <a:cs typeface="Arial" panose="020B0604020202020204" pitchFamily="34" charset="0"/>
            </a:endParaRPr>
          </a:p>
        </p:txBody>
      </p:sp>
      <p:pic>
        <p:nvPicPr>
          <p:cNvPr id="2" name="Picture 1"/>
          <p:cNvPicPr>
            <a:picLocks noChangeAspect="1"/>
          </p:cNvPicPr>
          <p:nvPr/>
        </p:nvPicPr>
        <p:blipFill>
          <a:blip r:embed="rId4"/>
          <a:stretch>
            <a:fillRect/>
          </a:stretch>
        </p:blipFill>
        <p:spPr>
          <a:xfrm>
            <a:off x="571190" y="1934237"/>
            <a:ext cx="11066183" cy="2431032"/>
          </a:xfrm>
          <a:prstGeom prst="rect">
            <a:avLst/>
          </a:prstGeom>
        </p:spPr>
      </p:pic>
      <p:sp>
        <p:nvSpPr>
          <p:cNvPr id="3" name="TextBox 2"/>
          <p:cNvSpPr txBox="1"/>
          <p:nvPr/>
        </p:nvSpPr>
        <p:spPr>
          <a:xfrm>
            <a:off x="1522682" y="1018383"/>
            <a:ext cx="3708223" cy="769441"/>
          </a:xfrm>
          <a:prstGeom prst="rect">
            <a:avLst/>
          </a:prstGeom>
          <a:noFill/>
        </p:spPr>
        <p:txBody>
          <a:bodyPr wrap="square" rtlCol="0">
            <a:spAutoFit/>
          </a:bodyPr>
          <a:lstStyle/>
          <a:p>
            <a:r>
              <a:rPr lang="en-US" sz="4400" b="1" u="sng" smtClean="0">
                <a:solidFill>
                  <a:srgbClr val="7030A0"/>
                </a:solidFill>
                <a:latin typeface="Times New Roman" pitchFamily="18" charset="0"/>
                <a:cs typeface="Times New Roman" pitchFamily="18" charset="0"/>
              </a:rPr>
              <a:t>TIẾT 90:</a:t>
            </a:r>
            <a:endParaRPr lang="en-US" sz="4400" b="1" u="sng">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873891849"/>
      </p:ext>
    </p:extLst>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1332617"/>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 name="Picture 1"/>
          <p:cNvPicPr>
            <a:picLocks noChangeAspect="1"/>
          </p:cNvPicPr>
          <p:nvPr/>
        </p:nvPicPr>
        <p:blipFill>
          <a:blip r:embed="rId4"/>
          <a:stretch>
            <a:fillRect/>
          </a:stretch>
        </p:blipFill>
        <p:spPr>
          <a:xfrm>
            <a:off x="3835488" y="268400"/>
            <a:ext cx="4147732" cy="1481879"/>
          </a:xfrm>
          <a:prstGeom prst="rect">
            <a:avLst/>
          </a:prstGeom>
        </p:spPr>
      </p:pic>
      <p:graphicFrame>
        <p:nvGraphicFramePr>
          <p:cNvPr id="9" name="Google Shape;296;p20"/>
          <p:cNvGraphicFramePr/>
          <p:nvPr>
            <p:extLst>
              <p:ext uri="{D42A27DB-BD31-4B8C-83A1-F6EECF244321}">
                <p14:modId xmlns:p14="http://schemas.microsoft.com/office/powerpoint/2010/main" val="3954703440"/>
              </p:ext>
            </p:extLst>
          </p:nvPr>
        </p:nvGraphicFramePr>
        <p:xfrm>
          <a:off x="558245" y="1690688"/>
          <a:ext cx="11409625" cy="4669771"/>
        </p:xfrm>
        <a:graphic>
          <a:graphicData uri="http://schemas.openxmlformats.org/drawingml/2006/table">
            <a:tbl>
              <a:tblPr>
                <a:noFill/>
              </a:tblPr>
              <a:tblGrid>
                <a:gridCol w="5842555"/>
                <a:gridCol w="5567070"/>
              </a:tblGrid>
              <a:tr h="563675">
                <a:tc>
                  <a:txBody>
                    <a:bodyPr/>
                    <a:lstStyle/>
                    <a:p>
                      <a:pPr marL="0" marR="0" lvl="0" indent="0" algn="ctr" rtl="0">
                        <a:spcBef>
                          <a:spcPts val="0"/>
                        </a:spcBef>
                        <a:spcAft>
                          <a:spcPts val="0"/>
                        </a:spcAft>
                        <a:buNone/>
                      </a:pPr>
                      <a:r>
                        <a:rPr lang="en-US" sz="2800" b="1" dirty="0" err="1" smtClean="0">
                          <a:latin typeface="Times New Roman" panose="02020603050405020304" pitchFamily="18" charset="0"/>
                          <a:ea typeface="Cambria"/>
                          <a:cs typeface="Times New Roman" panose="02020603050405020304" pitchFamily="18" charset="0"/>
                          <a:sym typeface="Cambria"/>
                        </a:rPr>
                        <a:t>Câu</a:t>
                      </a:r>
                      <a:endParaRPr sz="2800" b="1"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tc>
                  <a:txBody>
                    <a:bodyPr/>
                    <a:lstStyle/>
                    <a:p>
                      <a:pPr marL="0" marR="0" lvl="0" indent="0" algn="ctr" rtl="0">
                        <a:spcBef>
                          <a:spcPts val="0"/>
                        </a:spcBef>
                        <a:spcAft>
                          <a:spcPts val="0"/>
                        </a:spcAft>
                        <a:buNone/>
                      </a:pPr>
                      <a:r>
                        <a:rPr lang="en-US" sz="2800" b="1">
                          <a:latin typeface="Times New Roman" panose="02020603050405020304" pitchFamily="18" charset="0"/>
                          <a:ea typeface="Cambria"/>
                          <a:cs typeface="Times New Roman" panose="02020603050405020304" pitchFamily="18" charset="0"/>
                          <a:sym typeface="Cambria"/>
                        </a:rPr>
                        <a:t>Tác dụng </a:t>
                      </a:r>
                      <a:endParaRPr sz="2800" b="1">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tr>
              <a:tr h="1621601">
                <a:tc>
                  <a:txBody>
                    <a:bodyPr/>
                    <a:lstStyle/>
                    <a:p>
                      <a:pPr marL="0" marR="0" lvl="0" indent="0" algn="l" rtl="0">
                        <a:spcBef>
                          <a:spcPts val="0"/>
                        </a:spcBef>
                        <a:spcAft>
                          <a:spcPts val="0"/>
                        </a:spcAft>
                        <a:buClr>
                          <a:schemeClr val="dk1"/>
                        </a:buClr>
                        <a:buSzPts val="2400"/>
                        <a:buFont typeface="Cambria"/>
                        <a:buNone/>
                      </a:pPr>
                      <a:r>
                        <a:rPr lang="en-US" sz="2800" i="1" dirty="0" smtClean="0">
                          <a:latin typeface="Times New Roman" panose="02020603050405020304" pitchFamily="18" charset="0"/>
                          <a:ea typeface="Cambria"/>
                          <a:cs typeface="Times New Roman" panose="02020603050405020304" pitchFamily="18" charset="0"/>
                          <a:sym typeface="Cambria"/>
                        </a:rPr>
                        <a:t>a) </a:t>
                      </a:r>
                      <a:r>
                        <a:rPr lang="en-US" sz="2800" i="1" dirty="0" err="1" smtClean="0">
                          <a:latin typeface="Times New Roman" panose="02020603050405020304" pitchFamily="18" charset="0"/>
                          <a:ea typeface="Cambria"/>
                          <a:cs typeface="Times New Roman" panose="02020603050405020304" pitchFamily="18" charset="0"/>
                          <a:sym typeface="Cambria"/>
                        </a:rPr>
                        <a:t>Cả</a:t>
                      </a:r>
                      <a:r>
                        <a:rPr lang="en-US" sz="2800" i="1" dirty="0" smtClean="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Thần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Đồng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và</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tôi</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đều</a:t>
                      </a:r>
                      <a:r>
                        <a:rPr lang="en-US" sz="2800" i="1" dirty="0">
                          <a:latin typeface="Times New Roman" panose="02020603050405020304" pitchFamily="18" charset="0"/>
                          <a:ea typeface="Cambria"/>
                          <a:cs typeface="Times New Roman" panose="02020603050405020304" pitchFamily="18" charset="0"/>
                          <a:sym typeface="Cambria"/>
                        </a:rPr>
                        <a:t> tin “</a:t>
                      </a:r>
                      <a:r>
                        <a:rPr lang="en-US" sz="2800" i="1" dirty="0" err="1">
                          <a:latin typeface="Times New Roman" panose="02020603050405020304" pitchFamily="18" charset="0"/>
                          <a:ea typeface="Cambria"/>
                          <a:cs typeface="Times New Roman" panose="02020603050405020304" pitchFamily="18" charset="0"/>
                          <a:sym typeface="Cambria"/>
                        </a:rPr>
                        <a:t>cái</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rốn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ấy</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hẳn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vẫn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còn</a:t>
                      </a:r>
                      <a:r>
                        <a:rPr lang="en-US" sz="2800" i="1" dirty="0">
                          <a:latin typeface="Times New Roman" panose="02020603050405020304" pitchFamily="18" charset="0"/>
                          <a:ea typeface="Cambria"/>
                          <a:cs typeface="Times New Roman" panose="02020603050405020304" pitchFamily="18" charset="0"/>
                          <a:sym typeface="Cambria"/>
                        </a:rPr>
                        <a:t> ở </a:t>
                      </a:r>
                      <a:r>
                        <a:rPr lang="en-US" sz="2800" i="1" dirty="0" err="1">
                          <a:latin typeface="Times New Roman" panose="02020603050405020304" pitchFamily="18" charset="0"/>
                          <a:ea typeface="Cambria"/>
                          <a:cs typeface="Times New Roman" panose="02020603050405020304" pitchFamily="18" charset="0"/>
                          <a:sym typeface="Cambria"/>
                        </a:rPr>
                        <a:t>trong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đền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chứ</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không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thể</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là</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hòn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đá</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Ôm-phe-lốt</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kia</a:t>
                      </a:r>
                      <a:endParaRPr sz="2800" i="1" dirty="0">
                        <a:latin typeface="Times New Roman" panose="02020603050405020304" pitchFamily="18" charset="0"/>
                        <a:ea typeface="Cambria"/>
                        <a:cs typeface="Times New Roman" panose="02020603050405020304" pitchFamily="18" charset="0"/>
                        <a:sym typeface="Cambria"/>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8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2484495">
                <a:tc>
                  <a:txBody>
                    <a:bodyPr/>
                    <a:lstStyle/>
                    <a:p>
                      <a:pPr marL="0" marR="0" lvl="0" indent="0" algn="l" rtl="0">
                        <a:spcBef>
                          <a:spcPts val="0"/>
                        </a:spcBef>
                        <a:spcAft>
                          <a:spcPts val="0"/>
                        </a:spcAft>
                        <a:buNone/>
                      </a:pPr>
                      <a:r>
                        <a:rPr lang="en-US" sz="2800" i="1" dirty="0" smtClean="0">
                          <a:latin typeface="Times New Roman" panose="02020603050405020304" pitchFamily="18" charset="0"/>
                          <a:ea typeface="Cambria"/>
                          <a:cs typeface="Times New Roman" panose="02020603050405020304" pitchFamily="18" charset="0"/>
                          <a:sym typeface="Cambria"/>
                        </a:rPr>
                        <a:t>b</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Câu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hỏi</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đầu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tiên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chạy</a:t>
                      </a:r>
                      <a:r>
                        <a:rPr lang="en-US" sz="2800" i="1" dirty="0">
                          <a:latin typeface="Times New Roman" panose="02020603050405020304" pitchFamily="18" charset="0"/>
                          <a:ea typeface="Cambria"/>
                          <a:cs typeface="Times New Roman" panose="02020603050405020304" pitchFamily="18" charset="0"/>
                          <a:sym typeface="Cambria"/>
                        </a:rPr>
                        <a:t> qua </a:t>
                      </a:r>
                      <a:r>
                        <a:rPr lang="en-US" sz="2800" i="1" dirty="0" err="1">
                          <a:latin typeface="Times New Roman" panose="02020603050405020304" pitchFamily="18" charset="0"/>
                          <a:ea typeface="Cambria"/>
                          <a:cs typeface="Times New Roman" panose="02020603050405020304" pitchFamily="18" charset="0"/>
                          <a:sym typeface="Cambria"/>
                        </a:rPr>
                        <a:t>đầu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hắn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chắc</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chắn</a:t>
                      </a:r>
                      <a:r>
                        <a:rPr lang="en-US" sz="2800" i="1" dirty="0">
                          <a:latin typeface="Times New Roman" panose="02020603050405020304" pitchFamily="18" charset="0"/>
                          <a:ea typeface="Cambria"/>
                          <a:cs typeface="Times New Roman" panose="02020603050405020304" pitchFamily="18" charset="0"/>
                          <a:sym typeface="Cambria"/>
                        </a:rPr>
                        <a:t> là: Sao có </a:t>
                      </a:r>
                      <a:r>
                        <a:rPr lang="en-US" sz="2800" i="1" dirty="0" err="1">
                          <a:latin typeface="Times New Roman" panose="02020603050405020304" pitchFamily="18" charset="0"/>
                          <a:ea typeface="Cambria"/>
                          <a:cs typeface="Times New Roman" panose="02020603050405020304" pitchFamily="18" charset="0"/>
                          <a:sym typeface="Cambria"/>
                        </a:rPr>
                        <a:t>thê</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lưu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smtClean="0">
                          <a:latin typeface="Times New Roman" panose="02020603050405020304" pitchFamily="18" charset="0"/>
                          <a:ea typeface="Cambria"/>
                          <a:cs typeface="Times New Roman" panose="02020603050405020304" pitchFamily="18" charset="0"/>
                          <a:sym typeface="Cambria"/>
                        </a:rPr>
                        <a:t>giư</a:t>
                      </a:r>
                      <a:r>
                        <a:rPr lang="en-US" sz="2800" i="1" dirty="0" smtClean="0">
                          <a:latin typeface="Times New Roman" panose="02020603050405020304" pitchFamily="18" charset="0"/>
                          <a:ea typeface="Cambria"/>
                          <a:cs typeface="Times New Roman" panose="02020603050405020304" pitchFamily="18" charset="0"/>
                          <a:sym typeface="Cambria"/>
                        </a:rPr>
                        <a:t>̃</a:t>
                      </a:r>
                      <a:r>
                        <a:rPr lang="en-US" sz="2800" i="1" baseline="0" dirty="0" smtClean="0">
                          <a:latin typeface="Times New Roman" panose="02020603050405020304" pitchFamily="18" charset="0"/>
                          <a:ea typeface="Cambria"/>
                          <a:cs typeface="Times New Roman" panose="02020603050405020304" pitchFamily="18" charset="0"/>
                          <a:sym typeface="Cambria"/>
                        </a:rPr>
                        <a:t> </a:t>
                      </a:r>
                      <a:r>
                        <a:rPr lang="en-US" sz="2800" i="1" dirty="0" err="1" smtClean="0">
                          <a:latin typeface="Times New Roman" panose="02020603050405020304" pitchFamily="18" charset="0"/>
                          <a:ea typeface="Cambria"/>
                          <a:cs typeface="Times New Roman" panose="02020603050405020304" pitchFamily="18" charset="0"/>
                          <a:sym typeface="Cambria"/>
                        </a:rPr>
                        <a:t>được</a:t>
                      </a:r>
                      <a:r>
                        <a:rPr lang="en-US" sz="2800" i="1" dirty="0" smtClean="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những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hiện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vật</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này</a:t>
                      </a:r>
                      <a:r>
                        <a:rPr lang="en-US" sz="2800" i="1" dirty="0" smtClean="0">
                          <a:latin typeface="Times New Roman" panose="02020603050405020304" pitchFamily="18" charset="0"/>
                          <a:ea typeface="Cambria"/>
                          <a:cs typeface="Times New Roman" panose="02020603050405020304" pitchFamily="18" charset="0"/>
                          <a:sym typeface="Cambria"/>
                        </a:rPr>
                        <a:t>?</a:t>
                      </a:r>
                      <a:endParaRPr sz="2000" dirty="0">
                        <a:latin typeface="Times New Roman" panose="02020603050405020304" pitchFamily="18" charset="0"/>
                        <a:cs typeface="Times New Roman" panose="02020603050405020304" pitchFamily="18"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8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bl>
          </a:graphicData>
        </a:graphic>
      </p:graphicFrame>
      <p:sp>
        <p:nvSpPr>
          <p:cNvPr id="3" name="TextBox 2"/>
          <p:cNvSpPr txBox="1"/>
          <p:nvPr/>
        </p:nvSpPr>
        <p:spPr>
          <a:xfrm>
            <a:off x="512811" y="262626"/>
            <a:ext cx="3951613" cy="1077218"/>
          </a:xfrm>
          <a:prstGeom prst="rect">
            <a:avLst/>
          </a:prstGeom>
          <a:noFill/>
        </p:spPr>
        <p:txBody>
          <a:bodyPr wrap="square" rtlCol="0">
            <a:spAutoFit/>
          </a:bodyPr>
          <a:lstStyle/>
          <a:p>
            <a:pPr algn="ctr"/>
            <a:r>
              <a:rPr lang="en-US" sz="3200" b="1" smtClean="0">
                <a:latin typeface="Times New Roman" pitchFamily="18" charset="0"/>
                <a:cs typeface="Times New Roman" pitchFamily="18" charset="0"/>
              </a:rPr>
              <a:t>NHÓM ……….</a:t>
            </a:r>
          </a:p>
          <a:p>
            <a:pPr algn="ctr"/>
            <a:r>
              <a:rPr lang="en-US" sz="3200" b="1" smtClean="0">
                <a:latin typeface="Times New Roman" pitchFamily="18" charset="0"/>
                <a:cs typeface="Times New Roman" pitchFamily="18" charset="0"/>
              </a:rPr>
              <a:t>PHIẾU HỌC TẬP</a:t>
            </a:r>
            <a:endParaRPr lang="en-US" sz="3200" b="1">
              <a:latin typeface="Times New Roman" pitchFamily="18" charset="0"/>
              <a:cs typeface="Times New Roman" pitchFamily="18" charset="0"/>
            </a:endParaRPr>
          </a:p>
        </p:txBody>
      </p:sp>
    </p:spTree>
    <p:extLst>
      <p:ext uri="{BB962C8B-B14F-4D97-AF65-F5344CB8AC3E}">
        <p14:creationId xmlns:p14="http://schemas.microsoft.com/office/powerpoint/2010/main" val="2376898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1332617"/>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 name="Picture 1"/>
          <p:cNvPicPr>
            <a:picLocks noChangeAspect="1"/>
          </p:cNvPicPr>
          <p:nvPr/>
        </p:nvPicPr>
        <p:blipFill>
          <a:blip r:embed="rId4"/>
          <a:stretch>
            <a:fillRect/>
          </a:stretch>
        </p:blipFill>
        <p:spPr>
          <a:xfrm>
            <a:off x="3835488" y="268400"/>
            <a:ext cx="4147732" cy="1481879"/>
          </a:xfrm>
          <a:prstGeom prst="rect">
            <a:avLst/>
          </a:prstGeom>
        </p:spPr>
      </p:pic>
      <p:graphicFrame>
        <p:nvGraphicFramePr>
          <p:cNvPr id="9" name="Google Shape;296;p20"/>
          <p:cNvGraphicFramePr/>
          <p:nvPr>
            <p:extLst>
              <p:ext uri="{D42A27DB-BD31-4B8C-83A1-F6EECF244321}">
                <p14:modId xmlns:p14="http://schemas.microsoft.com/office/powerpoint/2010/main" val="1691210131"/>
              </p:ext>
            </p:extLst>
          </p:nvPr>
        </p:nvGraphicFramePr>
        <p:xfrm>
          <a:off x="558245" y="1690688"/>
          <a:ext cx="11409625" cy="4942124"/>
        </p:xfrm>
        <a:graphic>
          <a:graphicData uri="http://schemas.openxmlformats.org/drawingml/2006/table">
            <a:tbl>
              <a:tblPr>
                <a:noFill/>
              </a:tblPr>
              <a:tblGrid>
                <a:gridCol w="5842555"/>
                <a:gridCol w="5567070"/>
              </a:tblGrid>
              <a:tr h="563675">
                <a:tc>
                  <a:txBody>
                    <a:bodyPr/>
                    <a:lstStyle/>
                    <a:p>
                      <a:pPr marL="0" marR="0" lvl="0" indent="0" algn="ctr" rtl="0">
                        <a:spcBef>
                          <a:spcPts val="0"/>
                        </a:spcBef>
                        <a:spcAft>
                          <a:spcPts val="0"/>
                        </a:spcAft>
                        <a:buNone/>
                      </a:pPr>
                      <a:r>
                        <a:rPr lang="en-US" sz="2800" b="1" dirty="0" err="1" smtClean="0">
                          <a:latin typeface="Times New Roman" panose="02020603050405020304" pitchFamily="18" charset="0"/>
                          <a:ea typeface="Cambria"/>
                          <a:cs typeface="Times New Roman" panose="02020603050405020304" pitchFamily="18" charset="0"/>
                          <a:sym typeface="Cambria"/>
                        </a:rPr>
                        <a:t>Câu</a:t>
                      </a:r>
                      <a:endParaRPr sz="2800" b="1"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tc>
                  <a:txBody>
                    <a:bodyPr/>
                    <a:lstStyle/>
                    <a:p>
                      <a:pPr marL="0" marR="0" lvl="0" indent="0" algn="ctr" rtl="0">
                        <a:spcBef>
                          <a:spcPts val="0"/>
                        </a:spcBef>
                        <a:spcAft>
                          <a:spcPts val="0"/>
                        </a:spcAft>
                        <a:buNone/>
                      </a:pPr>
                      <a:r>
                        <a:rPr lang="en-US" sz="2800" b="1">
                          <a:latin typeface="Times New Roman" panose="02020603050405020304" pitchFamily="18" charset="0"/>
                          <a:ea typeface="Cambria"/>
                          <a:cs typeface="Times New Roman" panose="02020603050405020304" pitchFamily="18" charset="0"/>
                          <a:sym typeface="Cambria"/>
                        </a:rPr>
                        <a:t>Tác dụng </a:t>
                      </a:r>
                      <a:endParaRPr sz="2800" b="1">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tr>
              <a:tr h="1621601">
                <a:tc>
                  <a:txBody>
                    <a:bodyPr/>
                    <a:lstStyle/>
                    <a:p>
                      <a:pPr marL="0" marR="0" lvl="0" indent="0" algn="l" rtl="0">
                        <a:spcBef>
                          <a:spcPts val="0"/>
                        </a:spcBef>
                        <a:spcAft>
                          <a:spcPts val="0"/>
                        </a:spcAft>
                        <a:buClr>
                          <a:schemeClr val="dk1"/>
                        </a:buClr>
                        <a:buSzPts val="2400"/>
                        <a:buFont typeface="Cambria"/>
                        <a:buNone/>
                      </a:pPr>
                      <a:r>
                        <a:rPr lang="en-US" sz="2800" i="1" dirty="0" smtClean="0">
                          <a:latin typeface="Times New Roman" panose="02020603050405020304" pitchFamily="18" charset="0"/>
                          <a:ea typeface="Cambria"/>
                          <a:cs typeface="Times New Roman" panose="02020603050405020304" pitchFamily="18" charset="0"/>
                          <a:sym typeface="Cambria"/>
                        </a:rPr>
                        <a:t>a) </a:t>
                      </a:r>
                      <a:r>
                        <a:rPr lang="en-US" sz="2800" i="1" dirty="0" err="1" smtClean="0">
                          <a:latin typeface="Times New Roman" panose="02020603050405020304" pitchFamily="18" charset="0"/>
                          <a:ea typeface="Cambria"/>
                          <a:cs typeface="Times New Roman" panose="02020603050405020304" pitchFamily="18" charset="0"/>
                          <a:sym typeface="Cambria"/>
                        </a:rPr>
                        <a:t>Cả</a:t>
                      </a:r>
                      <a:r>
                        <a:rPr lang="en-US" sz="2800" i="1" dirty="0" smtClean="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Thần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Đồng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và</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tôi</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đều</a:t>
                      </a:r>
                      <a:r>
                        <a:rPr lang="en-US" sz="2800" i="1" dirty="0">
                          <a:latin typeface="Times New Roman" panose="02020603050405020304" pitchFamily="18" charset="0"/>
                          <a:ea typeface="Cambria"/>
                          <a:cs typeface="Times New Roman" panose="02020603050405020304" pitchFamily="18" charset="0"/>
                          <a:sym typeface="Cambria"/>
                        </a:rPr>
                        <a:t> tin “</a:t>
                      </a:r>
                      <a:r>
                        <a:rPr lang="en-US" sz="2800" i="1" dirty="0" err="1">
                          <a:latin typeface="Times New Roman" panose="02020603050405020304" pitchFamily="18" charset="0"/>
                          <a:ea typeface="Cambria"/>
                          <a:cs typeface="Times New Roman" panose="02020603050405020304" pitchFamily="18" charset="0"/>
                          <a:sym typeface="Cambria"/>
                        </a:rPr>
                        <a:t>cái</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rốn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ấy</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hẳn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vẫn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còn</a:t>
                      </a:r>
                      <a:r>
                        <a:rPr lang="en-US" sz="2800" i="1" dirty="0">
                          <a:latin typeface="Times New Roman" panose="02020603050405020304" pitchFamily="18" charset="0"/>
                          <a:ea typeface="Cambria"/>
                          <a:cs typeface="Times New Roman" panose="02020603050405020304" pitchFamily="18" charset="0"/>
                          <a:sym typeface="Cambria"/>
                        </a:rPr>
                        <a:t> ở </a:t>
                      </a:r>
                      <a:r>
                        <a:rPr lang="en-US" sz="2800" i="1" dirty="0" err="1">
                          <a:latin typeface="Times New Roman" panose="02020603050405020304" pitchFamily="18" charset="0"/>
                          <a:ea typeface="Cambria"/>
                          <a:cs typeface="Times New Roman" panose="02020603050405020304" pitchFamily="18" charset="0"/>
                          <a:sym typeface="Cambria"/>
                        </a:rPr>
                        <a:t>trong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đền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chứ</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không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thể</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là</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hòn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đá</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Ôm-phe-lốt</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kia</a:t>
                      </a:r>
                      <a:endParaRPr sz="2800" i="1" dirty="0">
                        <a:latin typeface="Times New Roman" panose="02020603050405020304" pitchFamily="18" charset="0"/>
                        <a:ea typeface="Cambria"/>
                        <a:cs typeface="Times New Roman" panose="02020603050405020304" pitchFamily="18" charset="0"/>
                        <a:sym typeface="Cambria"/>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8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2756848">
                <a:tc>
                  <a:txBody>
                    <a:bodyPr/>
                    <a:lstStyle/>
                    <a:p>
                      <a:pPr marL="0" marR="0" lvl="0" indent="0" algn="l" rtl="0">
                        <a:spcBef>
                          <a:spcPts val="0"/>
                        </a:spcBef>
                        <a:spcAft>
                          <a:spcPts val="0"/>
                        </a:spcAft>
                        <a:buNone/>
                      </a:pPr>
                      <a:r>
                        <a:rPr lang="en-US" sz="2800" i="1" dirty="0" smtClean="0">
                          <a:latin typeface="Times New Roman" panose="02020603050405020304" pitchFamily="18" charset="0"/>
                          <a:ea typeface="Cambria"/>
                          <a:cs typeface="Times New Roman" panose="02020603050405020304" pitchFamily="18" charset="0"/>
                          <a:sym typeface="Cambria"/>
                        </a:rPr>
                        <a:t>b</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Câu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hỏi</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đầu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tiên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chạy</a:t>
                      </a:r>
                      <a:r>
                        <a:rPr lang="en-US" sz="2800" i="1" dirty="0">
                          <a:latin typeface="Times New Roman" panose="02020603050405020304" pitchFamily="18" charset="0"/>
                          <a:ea typeface="Cambria"/>
                          <a:cs typeface="Times New Roman" panose="02020603050405020304" pitchFamily="18" charset="0"/>
                          <a:sym typeface="Cambria"/>
                        </a:rPr>
                        <a:t> qua </a:t>
                      </a:r>
                      <a:r>
                        <a:rPr lang="en-US" sz="2800" i="1" dirty="0" err="1">
                          <a:latin typeface="Times New Roman" panose="02020603050405020304" pitchFamily="18" charset="0"/>
                          <a:ea typeface="Cambria"/>
                          <a:cs typeface="Times New Roman" panose="02020603050405020304" pitchFamily="18" charset="0"/>
                          <a:sym typeface="Cambria"/>
                        </a:rPr>
                        <a:t>đầu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hắn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chắc</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chắn</a:t>
                      </a:r>
                      <a:r>
                        <a:rPr lang="en-US" sz="2800" i="1" dirty="0">
                          <a:latin typeface="Times New Roman" panose="02020603050405020304" pitchFamily="18" charset="0"/>
                          <a:ea typeface="Cambria"/>
                          <a:cs typeface="Times New Roman" panose="02020603050405020304" pitchFamily="18" charset="0"/>
                          <a:sym typeface="Cambria"/>
                        </a:rPr>
                        <a:t> là: Sao có </a:t>
                      </a:r>
                      <a:r>
                        <a:rPr lang="en-US" sz="2800" i="1" dirty="0" err="1">
                          <a:latin typeface="Times New Roman" panose="02020603050405020304" pitchFamily="18" charset="0"/>
                          <a:ea typeface="Cambria"/>
                          <a:cs typeface="Times New Roman" panose="02020603050405020304" pitchFamily="18" charset="0"/>
                          <a:sym typeface="Cambria"/>
                        </a:rPr>
                        <a:t>thê</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lưu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smtClean="0">
                          <a:latin typeface="Times New Roman" panose="02020603050405020304" pitchFamily="18" charset="0"/>
                          <a:ea typeface="Cambria"/>
                          <a:cs typeface="Times New Roman" panose="02020603050405020304" pitchFamily="18" charset="0"/>
                          <a:sym typeface="Cambria"/>
                        </a:rPr>
                        <a:t>giư</a:t>
                      </a:r>
                      <a:r>
                        <a:rPr lang="en-US" sz="2800" i="1" dirty="0" smtClean="0">
                          <a:latin typeface="Times New Roman" panose="02020603050405020304" pitchFamily="18" charset="0"/>
                          <a:ea typeface="Cambria"/>
                          <a:cs typeface="Times New Roman" panose="02020603050405020304" pitchFamily="18" charset="0"/>
                          <a:sym typeface="Cambria"/>
                        </a:rPr>
                        <a:t>̃</a:t>
                      </a:r>
                      <a:r>
                        <a:rPr lang="en-US" sz="2800" i="1" baseline="0" dirty="0" smtClean="0">
                          <a:latin typeface="Times New Roman" panose="02020603050405020304" pitchFamily="18" charset="0"/>
                          <a:ea typeface="Cambria"/>
                          <a:cs typeface="Times New Roman" panose="02020603050405020304" pitchFamily="18" charset="0"/>
                          <a:sym typeface="Cambria"/>
                        </a:rPr>
                        <a:t> </a:t>
                      </a:r>
                      <a:r>
                        <a:rPr lang="en-US" sz="2800" i="1" dirty="0" err="1" smtClean="0">
                          <a:latin typeface="Times New Roman" panose="02020603050405020304" pitchFamily="18" charset="0"/>
                          <a:ea typeface="Cambria"/>
                          <a:cs typeface="Times New Roman" panose="02020603050405020304" pitchFamily="18" charset="0"/>
                          <a:sym typeface="Cambria"/>
                        </a:rPr>
                        <a:t>được</a:t>
                      </a:r>
                      <a:r>
                        <a:rPr lang="en-US" sz="2800" i="1" dirty="0" smtClean="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những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hiện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vật</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này</a:t>
                      </a:r>
                      <a:r>
                        <a:rPr lang="en-US" sz="2800" i="1" dirty="0" smtClean="0">
                          <a:latin typeface="Times New Roman" panose="02020603050405020304" pitchFamily="18" charset="0"/>
                          <a:ea typeface="Cambria"/>
                          <a:cs typeface="Times New Roman" panose="02020603050405020304" pitchFamily="18" charset="0"/>
                          <a:sym typeface="Cambria"/>
                        </a:rPr>
                        <a:t>?</a:t>
                      </a:r>
                      <a:endParaRPr sz="2000" dirty="0">
                        <a:latin typeface="Times New Roman" panose="02020603050405020304" pitchFamily="18" charset="0"/>
                        <a:cs typeface="Times New Roman" panose="02020603050405020304" pitchFamily="18"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8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bl>
          </a:graphicData>
        </a:graphic>
      </p:graphicFrame>
      <p:sp>
        <p:nvSpPr>
          <p:cNvPr id="11" name="Google Shape;298;p20"/>
          <p:cNvSpPr txBox="1"/>
          <p:nvPr/>
        </p:nvSpPr>
        <p:spPr>
          <a:xfrm>
            <a:off x="6410744" y="2368328"/>
            <a:ext cx="5488530" cy="1384954"/>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n-US" sz="2800" kern="0" dirty="0" smtClean="0">
                <a:solidFill>
                  <a:srgbClr val="00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Đánh</a:t>
            </a:r>
            <a:r>
              <a:rPr lang="en-US" sz="2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dấu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từ</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ngữ</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được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hiểu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theo</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nghĩa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đặc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biệt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nhằm</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nhấn</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mạnh</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vị trí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trung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tâm</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của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vũ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trụ</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a:t>
            </a:r>
            <a:endParaRPr sz="2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
        <p:nvSpPr>
          <p:cNvPr id="14" name="Google Shape;299;p20"/>
          <p:cNvSpPr txBox="1"/>
          <p:nvPr/>
        </p:nvSpPr>
        <p:spPr>
          <a:xfrm>
            <a:off x="6410743" y="3899647"/>
            <a:ext cx="5494387" cy="3108503"/>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n-US" sz="2800" kern="0" dirty="0" smtClean="0">
                <a:solidFill>
                  <a:srgbClr val="00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Đánh</a:t>
            </a:r>
            <a:r>
              <a:rPr lang="en-US" sz="2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dấu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từ</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ngữ</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được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hiểu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theo</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nghĩa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đặc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biệt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nhằm</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nhấn</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mạnh</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ý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nghĩa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của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từ</a:t>
            </a:r>
            <a:r>
              <a:rPr lang="en-US" sz="2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và</a:t>
            </a:r>
            <a:r>
              <a:rPr lang="en-US" sz="2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giúp</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người</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đọc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hình</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dung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Tâm</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Vũ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Tru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như</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một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viện</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bảo</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tàng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lô</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và</a:t>
            </a:r>
            <a:r>
              <a:rPr lang="en-US" sz="2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sống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động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a:t>
            </a:r>
            <a:endParaRPr sz="2800" kern="0" dirty="0">
              <a:solidFill>
                <a:srgbClr val="000000"/>
              </a:solidFill>
              <a:latin typeface="Times New Roman" panose="02020603050405020304" pitchFamily="18" charset="0"/>
              <a:ea typeface="Cambria"/>
              <a:cs typeface="Times New Roman" panose="02020603050405020304" pitchFamily="18" charset="0"/>
              <a:sym typeface="Cambria"/>
            </a:endParaRPr>
          </a:p>
          <a:p>
            <a:pPr algn="just">
              <a:buClr>
                <a:srgbClr val="000000"/>
              </a:buClr>
              <a:buFont typeface="Arial"/>
              <a:buNone/>
            </a:pPr>
            <a:endParaRPr sz="2800" kern="0" dirty="0">
              <a:solidFill>
                <a:srgbClr val="000000"/>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4275214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Rectangle 1"/>
          <p:cNvSpPr/>
          <p:nvPr/>
        </p:nvSpPr>
        <p:spPr>
          <a:xfrm>
            <a:off x="941697" y="1859340"/>
            <a:ext cx="10957576" cy="1938992"/>
          </a:xfrm>
          <a:prstGeom prst="rect">
            <a:avLst/>
          </a:prstGeom>
          <a:noFill/>
        </p:spPr>
        <p:txBody>
          <a:bodyPr wrap="square">
            <a:spAutoFit/>
          </a:bodyPr>
          <a:lstStyle/>
          <a:p>
            <a:pPr algn="just"/>
            <a:r>
              <a:rPr lang="en-US" sz="2800" smtClean="0">
                <a:solidFill>
                  <a:srgbClr val="000000"/>
                </a:solidFill>
                <a:latin typeface="+mj-lt"/>
              </a:rPr>
              <a:t>        </a:t>
            </a:r>
            <a:r>
              <a:rPr lang="en-US" sz="4000" b="1" smtClean="0">
                <a:latin typeface="Times New Roman" pitchFamily="18" charset="0"/>
                <a:cs typeface="Times New Roman" pitchFamily="18" charset="0"/>
              </a:rPr>
              <a:t>Hoạt động nhóm cặp đôi (5’) </a:t>
            </a:r>
          </a:p>
          <a:p>
            <a:r>
              <a:rPr lang="en-US" sz="4000" smtClean="0">
                <a:solidFill>
                  <a:srgbClr val="000000"/>
                </a:solidFill>
                <a:latin typeface="Times New Roman" pitchFamily="18" charset="0"/>
                <a:cs typeface="Times New Roman" pitchFamily="18" charset="0"/>
              </a:rPr>
              <a:t>Xây dựng đoạn hội thoại trong đó có sử dụng dấu chấm lửng</a:t>
            </a:r>
          </a:p>
        </p:txBody>
      </p:sp>
      <p:sp>
        <p:nvSpPr>
          <p:cNvPr id="4" name="TextBox 3"/>
          <p:cNvSpPr txBox="1"/>
          <p:nvPr/>
        </p:nvSpPr>
        <p:spPr>
          <a:xfrm>
            <a:off x="1936376" y="497541"/>
            <a:ext cx="8243048" cy="707886"/>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VẬN DỤNG </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75384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Rectangle 1"/>
          <p:cNvSpPr/>
          <p:nvPr/>
        </p:nvSpPr>
        <p:spPr>
          <a:xfrm>
            <a:off x="941697" y="1859340"/>
            <a:ext cx="10957576" cy="1754326"/>
          </a:xfrm>
          <a:prstGeom prst="rect">
            <a:avLst/>
          </a:prstGeom>
          <a:noFill/>
        </p:spPr>
        <p:txBody>
          <a:bodyPr wrap="square">
            <a:spAutoFit/>
          </a:bodyPr>
          <a:lstStyle/>
          <a:p>
            <a:pPr algn="ctr"/>
            <a:r>
              <a:rPr lang="en-US" sz="2400" smtClean="0">
                <a:solidFill>
                  <a:srgbClr val="000000"/>
                </a:solidFill>
              </a:rPr>
              <a:t>        </a:t>
            </a:r>
            <a:r>
              <a:rPr lang="en-US" sz="3600" smtClean="0">
                <a:solidFill>
                  <a:prstClr val="black"/>
                </a:solidFill>
                <a:latin typeface="Times New Roman" pitchFamily="18" charset="0"/>
                <a:cs typeface="Times New Roman" pitchFamily="18" charset="0"/>
              </a:rPr>
              <a:t>Viết đoạn văn (khoảng 5-7 câu) về một nội dung được gợi ra từ văn bản Đường vào trung tâm vũ trụ, trong đó có sử dụng dấu chấm lửng. </a:t>
            </a:r>
            <a:endParaRPr lang="en-US" sz="3600" smtClean="0">
              <a:solidFill>
                <a:srgbClr val="000000"/>
              </a:solidFill>
              <a:latin typeface="Times New Roman" pitchFamily="18" charset="0"/>
              <a:cs typeface="Times New Roman" pitchFamily="18" charset="0"/>
            </a:endParaRPr>
          </a:p>
        </p:txBody>
      </p:sp>
      <p:sp>
        <p:nvSpPr>
          <p:cNvPr id="4" name="TextBox 3"/>
          <p:cNvSpPr txBox="1"/>
          <p:nvPr/>
        </p:nvSpPr>
        <p:spPr>
          <a:xfrm>
            <a:off x="1936376" y="497541"/>
            <a:ext cx="8243048" cy="707886"/>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VẬN DỤNG </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27291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Rectangle 1"/>
          <p:cNvSpPr/>
          <p:nvPr/>
        </p:nvSpPr>
        <p:spPr>
          <a:xfrm>
            <a:off x="941697" y="1859340"/>
            <a:ext cx="10222172" cy="3970318"/>
          </a:xfrm>
          <a:prstGeom prst="rect">
            <a:avLst/>
          </a:prstGeom>
        </p:spPr>
        <p:txBody>
          <a:bodyPr wrap="square">
            <a:spAutoFit/>
          </a:bodyPr>
          <a:lstStyle/>
          <a:p>
            <a:pPr algn="just"/>
            <a:r>
              <a:rPr lang="en-US" sz="2800" dirty="0" smtClean="0">
                <a:solidFill>
                  <a:srgbClr val="000000"/>
                </a:solidFill>
                <a:latin typeface="+mj-lt"/>
              </a:rPr>
              <a:t>        </a:t>
            </a:r>
            <a:r>
              <a:rPr lang="vi-VN" sz="2800" dirty="0" smtClean="0">
                <a:solidFill>
                  <a:srgbClr val="000000"/>
                </a:solidFill>
                <a:latin typeface="+mj-lt"/>
              </a:rPr>
              <a:t>Qua </a:t>
            </a:r>
            <a:r>
              <a:rPr lang="vi-VN" sz="2800" dirty="0">
                <a:solidFill>
                  <a:srgbClr val="000000"/>
                </a:solidFill>
                <a:latin typeface="+mj-lt"/>
              </a:rPr>
              <a:t>văn bản </a:t>
            </a:r>
            <a:r>
              <a:rPr lang="vi-VN" sz="2800" i="1" dirty="0">
                <a:solidFill>
                  <a:srgbClr val="000000"/>
                </a:solidFill>
                <a:latin typeface="+mj-lt"/>
              </a:rPr>
              <a:t>Đường vào trung tâm vũ trụ, </a:t>
            </a:r>
            <a:r>
              <a:rPr lang="vi-VN" sz="2800" dirty="0">
                <a:solidFill>
                  <a:srgbClr val="000000"/>
                </a:solidFill>
                <a:latin typeface="+mj-lt"/>
              </a:rPr>
              <a:t>tôi có thể hình dung ra được nhiều điều diệu kì và thú vị. Phải kể đến chi tiết khi quay trở lại bảo tàng để "mượn" hòn đá Ôm-phe-lốt, tôi đã tự hỏi Thần Đồng đã xử trí như thế nào để có thể "qua mặt” được sự canh gác cẩn mật của bảo vệ bảo tàng? Có lẽ với sự thông minh nhạy bén của mình, Thần Đồng đã lẻn vào mà không ai hay biết, cũng có thể đã thả dây từ trên cao xuống để lấy được viên đá, mà không loại trừ khả năng Thần Thoại đã bay vút lên mà đem theo viên đá… Dù là bằng cách nào, thì ý kiến này của Thần Đồng cũng vô cùng nhanh nhạy, thông minh.</a:t>
            </a:r>
            <a:endParaRPr lang="en-US" sz="2800" dirty="0">
              <a:latin typeface="+mj-lt"/>
            </a:endParaRPr>
          </a:p>
        </p:txBody>
      </p:sp>
      <p:pic>
        <p:nvPicPr>
          <p:cNvPr id="3" name="Picture 2"/>
          <p:cNvPicPr>
            <a:picLocks noChangeAspect="1"/>
          </p:cNvPicPr>
          <p:nvPr/>
        </p:nvPicPr>
        <p:blipFill>
          <a:blip r:embed="rId4"/>
          <a:stretch>
            <a:fillRect/>
          </a:stretch>
        </p:blipFill>
        <p:spPr>
          <a:xfrm>
            <a:off x="4029579" y="678358"/>
            <a:ext cx="3829700" cy="1577414"/>
          </a:xfrm>
          <a:prstGeom prst="rect">
            <a:avLst/>
          </a:prstGeom>
        </p:spPr>
      </p:pic>
    </p:spTree>
    <p:extLst>
      <p:ext uri="{BB962C8B-B14F-4D97-AF65-F5344CB8AC3E}">
        <p14:creationId xmlns:p14="http://schemas.microsoft.com/office/powerpoint/2010/main" val="4184676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2137835"/>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 name="Picture 1"/>
          <p:cNvPicPr>
            <a:picLocks noChangeAspect="1"/>
          </p:cNvPicPr>
          <p:nvPr/>
        </p:nvPicPr>
        <p:blipFill>
          <a:blip r:embed="rId4"/>
          <a:stretch>
            <a:fillRect/>
          </a:stretch>
        </p:blipFill>
        <p:spPr>
          <a:xfrm>
            <a:off x="2906974" y="195932"/>
            <a:ext cx="6966937" cy="1546437"/>
          </a:xfrm>
          <a:prstGeom prst="rect">
            <a:avLst/>
          </a:prstGeom>
        </p:spPr>
      </p:pic>
      <p:sp>
        <p:nvSpPr>
          <p:cNvPr id="8" name="Rectangle 7"/>
          <p:cNvSpPr/>
          <p:nvPr/>
        </p:nvSpPr>
        <p:spPr>
          <a:xfrm>
            <a:off x="976428" y="1253970"/>
            <a:ext cx="10222172" cy="954107"/>
          </a:xfrm>
          <a:prstGeom prst="rect">
            <a:avLst/>
          </a:prstGeom>
        </p:spPr>
        <p:txBody>
          <a:bodyPr wrap="square">
            <a:spAutoFit/>
          </a:bodyPr>
          <a:lstStyle/>
          <a:p>
            <a:pPr algn="just"/>
            <a:r>
              <a:rPr lang="en-US" sz="2800" dirty="0" err="1" smtClean="0">
                <a:solidFill>
                  <a:srgbClr val="000000"/>
                </a:solidFill>
                <a:latin typeface="Times New Roman" panose="02020603050405020304" pitchFamily="18" charset="0"/>
                <a:cs typeface="Times New Roman" panose="02020603050405020304" pitchFamily="18" charset="0"/>
              </a:rPr>
              <a:t>Hãy</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nối</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cột</a:t>
            </a:r>
            <a:r>
              <a:rPr lang="en-US" sz="2800" dirty="0" smtClean="0">
                <a:solidFill>
                  <a:srgbClr val="000000"/>
                </a:solidFill>
                <a:latin typeface="Times New Roman" panose="02020603050405020304" pitchFamily="18" charset="0"/>
                <a:cs typeface="Times New Roman" panose="02020603050405020304" pitchFamily="18" charset="0"/>
              </a:rPr>
              <a:t> A </a:t>
            </a:r>
            <a:r>
              <a:rPr lang="en-US" sz="2800" dirty="0" err="1" smtClean="0">
                <a:solidFill>
                  <a:srgbClr val="000000"/>
                </a:solidFill>
                <a:latin typeface="Times New Roman" panose="02020603050405020304" pitchFamily="18" charset="0"/>
                <a:cs typeface="Times New Roman" panose="02020603050405020304" pitchFamily="18" charset="0"/>
              </a:rPr>
              <a:t>với</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cột</a:t>
            </a:r>
            <a:r>
              <a:rPr lang="en-US" sz="2800" dirty="0" smtClean="0">
                <a:solidFill>
                  <a:srgbClr val="000000"/>
                </a:solidFill>
                <a:latin typeface="Times New Roman" panose="02020603050405020304" pitchFamily="18" charset="0"/>
                <a:cs typeface="Times New Roman" panose="02020603050405020304" pitchFamily="18" charset="0"/>
              </a:rPr>
              <a:t> B </a:t>
            </a:r>
            <a:r>
              <a:rPr lang="en-US" sz="2800" dirty="0" err="1" smtClean="0">
                <a:solidFill>
                  <a:srgbClr val="000000"/>
                </a:solidFill>
                <a:latin typeface="Times New Roman" panose="02020603050405020304" pitchFamily="18" charset="0"/>
                <a:cs typeface="Times New Roman" panose="02020603050405020304" pitchFamily="18" charset="0"/>
              </a:rPr>
              <a:t>để</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xác</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định</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đúng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công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dụng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của</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dấu</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chấm</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lửng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và</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dấu</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chấm</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phẩy</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56880647"/>
              </p:ext>
            </p:extLst>
          </p:nvPr>
        </p:nvGraphicFramePr>
        <p:xfrm>
          <a:off x="391787" y="2506824"/>
          <a:ext cx="11156432" cy="4246434"/>
        </p:xfrm>
        <a:graphic>
          <a:graphicData uri="http://schemas.openxmlformats.org/drawingml/2006/table">
            <a:tbl>
              <a:tblPr firstRow="1" bandRow="1">
                <a:tableStyleId>{5940675A-B579-460E-94D1-54222C63F5DA}</a:tableStyleId>
              </a:tblPr>
              <a:tblGrid>
                <a:gridCol w="8612910"/>
                <a:gridCol w="1271762"/>
                <a:gridCol w="1271760"/>
              </a:tblGrid>
              <a:tr h="587744">
                <a:tc>
                  <a:txBody>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A</a:t>
                      </a:r>
                      <a:endParaRPr lang="en-US" sz="3200" b="1" dirty="0">
                        <a:solidFill>
                          <a:schemeClr val="bg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pPr algn="ctr"/>
                      <a:endParaRPr lang="en-US" sz="3200" b="1" dirty="0">
                        <a:solidFill>
                          <a:schemeClr val="bg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B</a:t>
                      </a:r>
                      <a:endParaRPr lang="en-US" sz="3200" b="1" dirty="0">
                        <a:solidFill>
                          <a:schemeClr val="bg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r>
              <a:tr h="849673">
                <a:tc>
                  <a:txBody>
                    <a:bodyPr/>
                    <a:lstStyle/>
                    <a:p>
                      <a:r>
                        <a:rPr lang="en-US" sz="2400" dirty="0" smtClean="0">
                          <a:latin typeface="Times New Roman" panose="02020603050405020304" pitchFamily="18" charset="0"/>
                          <a:cs typeface="Times New Roman" panose="02020603050405020304" pitchFamily="18" charset="0"/>
                        </a:rPr>
                        <a:t>1. </a:t>
                      </a:r>
                      <a:r>
                        <a:rPr lang="en-US" sz="2400" dirty="0" err="1" smtClean="0">
                          <a:latin typeface="Times New Roman" panose="02020603050405020304" pitchFamily="18" charset="0"/>
                          <a:cs typeface="Times New Roman" panose="02020603050405020304" pitchFamily="18" charset="0"/>
                        </a:rPr>
                        <a:t>Đánh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dấu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ranh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giới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giữa</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các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bộ</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phận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trong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một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phép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liệt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kê</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phức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tạp</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rowSpan="5">
                  <a:txBody>
                    <a:bodyPr/>
                    <a:lstStyle/>
                    <a:p>
                      <a:endParaRPr lang="en-US" sz="2400" dirty="0">
                        <a:latin typeface="Times New Roman" panose="02020603050405020304" pitchFamily="18" charset="0"/>
                        <a:cs typeface="Times New Roman" panose="02020603050405020304" pitchFamily="18" charset="0"/>
                      </a:endParaRPr>
                    </a:p>
                  </a:txBody>
                  <a:tcPr>
                    <a:solidFill>
                      <a:schemeClr val="bg1"/>
                    </a:solidFill>
                  </a:tcPr>
                </a:tc>
                <a:tc rowSpan="3">
                  <a:txBody>
                    <a:bodyPr/>
                    <a:lstStyle/>
                    <a:p>
                      <a:r>
                        <a:rPr lang="en-US" sz="2800" dirty="0" err="1" smtClean="0">
                          <a:solidFill>
                            <a:srgbClr val="FF0000"/>
                          </a:solidFill>
                          <a:latin typeface="Times New Roman" panose="02020603050405020304" pitchFamily="18" charset="0"/>
                          <a:cs typeface="Times New Roman" panose="02020603050405020304" pitchFamily="18" charset="0"/>
                        </a:rPr>
                        <a:t>Dấu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chấm</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lửng</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r>
              <a:tr h="587744">
                <a:tc>
                  <a:txBody>
                    <a:bodyPr/>
                    <a:lstStyle/>
                    <a:p>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Tỏ</a:t>
                      </a:r>
                      <a:r>
                        <a:rPr lang="en-US" sz="2400" baseline="0" dirty="0" smtClean="0">
                          <a:latin typeface="Times New Roman" panose="02020603050405020304" pitchFamily="18" charset="0"/>
                          <a:cs typeface="Times New Roman" panose="02020603050405020304" pitchFamily="18" charset="0"/>
                        </a:rPr>
                        <a:t> ý </a:t>
                      </a:r>
                      <a:r>
                        <a:rPr lang="en-US" sz="2400" baseline="0" dirty="0" err="1" smtClean="0">
                          <a:latin typeface="Times New Roman" panose="02020603050405020304" pitchFamily="18" charset="0"/>
                          <a:cs typeface="Times New Roman" panose="02020603050405020304" pitchFamily="18" charset="0"/>
                        </a:rPr>
                        <a:t>còn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nhiều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sự</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vật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hiện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tượng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tương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tự</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chưa</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liệt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kê</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hết</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endParaRPr lang="en-US" dirty="0"/>
                    </a:p>
                  </a:txBody>
                  <a:tcPr/>
                </a:tc>
                <a:tc vMerge="1">
                  <a:txBody>
                    <a:bodyPr/>
                    <a:lstStyle/>
                    <a:p>
                      <a:endParaRPr lang="en-US" dirty="0"/>
                    </a:p>
                  </a:txBody>
                  <a:tcPr/>
                </a:tc>
              </a:tr>
              <a:tr h="849673">
                <a:tc>
                  <a:txBody>
                    <a:bodyPr/>
                    <a:lstStyle/>
                    <a:p>
                      <a:r>
                        <a:rPr lang="en-US" sz="2400" dirty="0" smtClean="0">
                          <a:latin typeface="Times New Roman" panose="02020603050405020304" pitchFamily="18" charset="0"/>
                          <a:cs typeface="Times New Roman" panose="02020603050405020304" pitchFamily="18" charset="0"/>
                        </a:rPr>
                        <a:t>3. </a:t>
                      </a:r>
                      <a:r>
                        <a:rPr lang="en-US" sz="2400" dirty="0" err="1" smtClean="0">
                          <a:latin typeface="Times New Roman" panose="02020603050405020304" pitchFamily="18" charset="0"/>
                          <a:cs typeface="Times New Roman" panose="02020603050405020304" pitchFamily="18" charset="0"/>
                        </a:rPr>
                        <a:t>Giãn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nhịp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điệu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câu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văn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chuẩn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bị</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cho</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sự</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xuất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hiện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của</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từ</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ngữ</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biểu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thị</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nội</a:t>
                      </a:r>
                      <a:r>
                        <a:rPr lang="en-US" sz="2400" baseline="0" dirty="0" smtClean="0">
                          <a:latin typeface="Times New Roman" panose="02020603050405020304" pitchFamily="18" charset="0"/>
                          <a:cs typeface="Times New Roman" panose="02020603050405020304" pitchFamily="18" charset="0"/>
                        </a:rPr>
                        <a:t> dung </a:t>
                      </a:r>
                      <a:r>
                        <a:rPr lang="en-US" sz="2400" baseline="0" dirty="0" err="1" smtClean="0">
                          <a:latin typeface="Times New Roman" panose="02020603050405020304" pitchFamily="18" charset="0"/>
                          <a:cs typeface="Times New Roman" panose="02020603050405020304" pitchFamily="18" charset="0"/>
                        </a:rPr>
                        <a:t>bất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ngờ</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châm</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biếm</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hài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hước</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endParaRPr lang="en-US" dirty="0"/>
                    </a:p>
                  </a:txBody>
                  <a:tcPr/>
                </a:tc>
                <a:tc vMerge="1">
                  <a:txBody>
                    <a:bodyPr/>
                    <a:lstStyle/>
                    <a:p>
                      <a:endParaRPr lang="en-US" dirty="0"/>
                    </a:p>
                  </a:txBody>
                  <a:tcPr/>
                </a:tc>
              </a:tr>
              <a:tr h="659494">
                <a:tc>
                  <a:txBody>
                    <a:bodyPr/>
                    <a:lstStyle/>
                    <a:p>
                      <a:r>
                        <a:rPr lang="en-US" sz="2400" dirty="0" smtClean="0">
                          <a:latin typeface="Times New Roman" panose="02020603050405020304" pitchFamily="18" charset="0"/>
                          <a:cs typeface="Times New Roman" panose="02020603050405020304" pitchFamily="18" charset="0"/>
                        </a:rPr>
                        <a:t>4. </a:t>
                      </a:r>
                      <a:r>
                        <a:rPr lang="en-US" sz="2400" dirty="0" err="1" smtClean="0">
                          <a:latin typeface="Times New Roman" panose="02020603050405020304" pitchFamily="18" charset="0"/>
                          <a:cs typeface="Times New Roman" panose="02020603050405020304" pitchFamily="18" charset="0"/>
                        </a:rPr>
                        <a:t>Đánh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dấu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rảnh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giới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các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vế</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trong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một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câu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ghép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có</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cấu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tạo</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phức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tạp</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endParaRPr lang="en-US" dirty="0"/>
                    </a:p>
                  </a:txBody>
                  <a:tcPr/>
                </a:tc>
                <a:tc rowSpan="2">
                  <a:txBody>
                    <a:bodyPr/>
                    <a:lstStyle/>
                    <a:p>
                      <a:r>
                        <a:rPr lang="en-US" sz="2800" dirty="0" err="1" smtClean="0">
                          <a:solidFill>
                            <a:srgbClr val="FF0000"/>
                          </a:solidFill>
                          <a:latin typeface="Times New Roman" panose="02020603050405020304" pitchFamily="18" charset="0"/>
                          <a:cs typeface="Times New Roman" panose="02020603050405020304" pitchFamily="18" charset="0"/>
                        </a:rPr>
                        <a:t>Dấu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chấm</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phẩy</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r>
              <a:tr h="587744">
                <a:tc>
                  <a:txBody>
                    <a:bodyPr/>
                    <a:lstStyle/>
                    <a:p>
                      <a:r>
                        <a:rPr lang="en-US" sz="2400" dirty="0" smtClean="0">
                          <a:latin typeface="Times New Roman" panose="02020603050405020304" pitchFamily="18" charset="0"/>
                          <a:cs typeface="Times New Roman" panose="02020603050405020304" pitchFamily="18" charset="0"/>
                        </a:rPr>
                        <a:t>5.</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Lời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nói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bỏ</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dở</a:t>
                      </a:r>
                      <a:r>
                        <a:rPr lang="en-US" sz="2400" baseline="0" dirty="0" smtClean="0">
                          <a:latin typeface="Times New Roman" panose="02020603050405020304" pitchFamily="18" charset="0"/>
                          <a:cs typeface="Times New Roman" panose="02020603050405020304" pitchFamily="18" charset="0"/>
                        </a:rPr>
                        <a:t>, hay </a:t>
                      </a:r>
                      <a:r>
                        <a:rPr lang="en-US" sz="2400" baseline="0" dirty="0" err="1" smtClean="0">
                          <a:latin typeface="Times New Roman" panose="02020603050405020304" pitchFamily="18" charset="0"/>
                          <a:cs typeface="Times New Roman" panose="02020603050405020304" pitchFamily="18" charset="0"/>
                        </a:rPr>
                        <a:t>ngập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ngừng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ngắt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quãng</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endParaRPr lang="en-US" dirty="0"/>
                    </a:p>
                  </a:txBody>
                  <a:tcPr/>
                </a:tc>
                <a:tc vMerge="1">
                  <a:txBody>
                    <a:bodyPr/>
                    <a:lstStyle/>
                    <a:p>
                      <a:endParaRPr lang="en-US" dirty="0"/>
                    </a:p>
                  </a:txBody>
                  <a:tcPr/>
                </a:tc>
              </a:tr>
            </a:tbl>
          </a:graphicData>
        </a:graphic>
      </p:graphicFrame>
      <p:cxnSp>
        <p:nvCxnSpPr>
          <p:cNvPr id="9" name="Straight Arrow Connector 8"/>
          <p:cNvCxnSpPr/>
          <p:nvPr/>
        </p:nvCxnSpPr>
        <p:spPr>
          <a:xfrm>
            <a:off x="8980227" y="3429000"/>
            <a:ext cx="1173708" cy="2654935"/>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flipV="1">
            <a:off x="8980227" y="3701388"/>
            <a:ext cx="1187356" cy="540220"/>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flipV="1">
            <a:off x="8980227" y="3917997"/>
            <a:ext cx="1187356" cy="1007422"/>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a:off x="8980227" y="5609230"/>
            <a:ext cx="1173708" cy="624385"/>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flipV="1">
            <a:off x="8980227" y="4162567"/>
            <a:ext cx="1173708" cy="2197290"/>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3736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028450"/>
            <a:ext cx="11739548" cy="4567137"/>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TextBox 1"/>
          <p:cNvSpPr txBox="1"/>
          <p:nvPr/>
        </p:nvSpPr>
        <p:spPr>
          <a:xfrm>
            <a:off x="995082" y="1801906"/>
            <a:ext cx="9923930" cy="1323439"/>
          </a:xfrm>
          <a:prstGeom prst="rect">
            <a:avLst/>
          </a:prstGeom>
          <a:noFill/>
        </p:spPr>
        <p:txBody>
          <a:bodyPr wrap="square" rtlCol="0">
            <a:spAutoFit/>
          </a:bodyPr>
          <a:lstStyle/>
          <a:p>
            <a:r>
              <a:rPr lang="en-US" sz="4000" b="1" smtClean="0">
                <a:solidFill>
                  <a:srgbClr val="FF0000"/>
                </a:solidFill>
                <a:latin typeface="Times New Roman" pitchFamily="18" charset="0"/>
                <a:cs typeface="Times New Roman" pitchFamily="18" charset="0"/>
              </a:rPr>
              <a:t>I. ÔN TẬP  LÝ THUYẾT</a:t>
            </a:r>
          </a:p>
          <a:p>
            <a:pPr algn="ctr"/>
            <a:r>
              <a:rPr lang="en-US" sz="4000" b="1" smtClean="0">
                <a:solidFill>
                  <a:srgbClr val="FF0000"/>
                </a:solidFill>
                <a:latin typeface="Times New Roman" pitchFamily="18" charset="0"/>
                <a:cs typeface="Times New Roman" pitchFamily="18" charset="0"/>
              </a:rPr>
              <a:t>1. Nhận biết công dụng của dấu chấm lửng</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93498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378F4C-B2CB-479E-845C-71A314DC1172}"/>
              </a:ext>
            </a:extLst>
          </p:cNvPr>
          <p:cNvPicPr>
            <a:picLocks noChangeAspect="1"/>
          </p:cNvPicPr>
          <p:nvPr/>
        </p:nvPicPr>
        <p:blipFill>
          <a:blip r:embed="rId2"/>
          <a:stretch>
            <a:fillRect/>
          </a:stretch>
        </p:blipFill>
        <p:spPr>
          <a:xfrm>
            <a:off x="536203" y="268605"/>
            <a:ext cx="5293661" cy="6320790"/>
          </a:xfrm>
          <a:prstGeom prst="rect">
            <a:avLst/>
          </a:prstGeom>
        </p:spPr>
      </p:pic>
      <p:sp>
        <p:nvSpPr>
          <p:cNvPr id="4" name="TextBox 3">
            <a:extLst>
              <a:ext uri="{FF2B5EF4-FFF2-40B4-BE49-F238E27FC236}">
                <a16:creationId xmlns:a16="http://schemas.microsoft.com/office/drawing/2014/main" xmlns="" id="{C44B3D8D-842C-4149-80E6-CCAA4CFE5DCB}"/>
              </a:ext>
            </a:extLst>
          </p:cNvPr>
          <p:cNvSpPr txBox="1"/>
          <p:nvPr/>
        </p:nvSpPr>
        <p:spPr>
          <a:xfrm flipH="1">
            <a:off x="6096000" y="1259175"/>
            <a:ext cx="5408526" cy="3046988"/>
          </a:xfrm>
          <a:prstGeom prst="rect">
            <a:avLst/>
          </a:prstGeom>
          <a:noFill/>
        </p:spPr>
        <p:txBody>
          <a:bodyPr wrap="square" rtlCol="0">
            <a:spAutoFit/>
          </a:bodyPr>
          <a:lstStyle/>
          <a:p>
            <a:pPr algn="ctr"/>
            <a:r>
              <a:rPr lang="en-US" sz="9600" dirty="0" err="1">
                <a:solidFill>
                  <a:srgbClr val="FF0000"/>
                </a:solidFill>
                <a:latin typeface="Times New Roman" pitchFamily="18" charset="0"/>
                <a:ea typeface="#9Slide05 Amtenar" panose="02000000000000000000" pitchFamily="2" charset="0"/>
                <a:cs typeface="Times New Roman" pitchFamily="18" charset="0"/>
              </a:rPr>
              <a:t>Mít</a:t>
            </a:r>
            <a:r>
              <a:rPr lang="en-US" sz="9600" dirty="0">
                <a:solidFill>
                  <a:srgbClr val="FF0000"/>
                </a:solidFill>
                <a:latin typeface="Times New Roman" pitchFamily="18" charset="0"/>
                <a:ea typeface="#9Slide05 Amtenar" panose="02000000000000000000" pitchFamily="2" charset="0"/>
                <a:cs typeface="Times New Roman" pitchFamily="18" charset="0"/>
              </a:rPr>
              <a:t> </a:t>
            </a:r>
            <a:r>
              <a:rPr lang="en-US" sz="9600" dirty="0" err="1">
                <a:solidFill>
                  <a:srgbClr val="FF0000"/>
                </a:solidFill>
                <a:latin typeface="Times New Roman" pitchFamily="18" charset="0"/>
                <a:ea typeface="#9Slide05 Amtenar" panose="02000000000000000000" pitchFamily="2" charset="0"/>
                <a:cs typeface="Times New Roman" pitchFamily="18" charset="0"/>
              </a:rPr>
              <a:t>Đặc</a:t>
            </a:r>
            <a:r>
              <a:rPr lang="en-US" sz="9600" dirty="0">
                <a:solidFill>
                  <a:srgbClr val="FF0000"/>
                </a:solidFill>
                <a:latin typeface="Times New Roman" pitchFamily="18" charset="0"/>
                <a:ea typeface="#9Slide05 Amtenar" panose="02000000000000000000" pitchFamily="2" charset="0"/>
                <a:cs typeface="Times New Roman" pitchFamily="18" charset="0"/>
              </a:rPr>
              <a:t> </a:t>
            </a:r>
            <a:r>
              <a:rPr lang="en-US" sz="9600" dirty="0" err="1">
                <a:solidFill>
                  <a:srgbClr val="FF0000"/>
                </a:solidFill>
                <a:latin typeface="Times New Roman" pitchFamily="18" charset="0"/>
                <a:ea typeface="#9Slide05 Amtenar" panose="02000000000000000000" pitchFamily="2" charset="0"/>
                <a:cs typeface="Times New Roman" pitchFamily="18" charset="0"/>
              </a:rPr>
              <a:t>biết</a:t>
            </a:r>
            <a:r>
              <a:rPr lang="en-US" sz="9600" dirty="0">
                <a:solidFill>
                  <a:srgbClr val="FF0000"/>
                </a:solidFill>
                <a:latin typeface="Times New Roman" pitchFamily="18" charset="0"/>
                <a:ea typeface="#9Slide05 Amtenar" panose="02000000000000000000" pitchFamily="2" charset="0"/>
                <a:cs typeface="Times New Roman" pitchFamily="18" charset="0"/>
              </a:rPr>
              <a:t> </a:t>
            </a:r>
            <a:r>
              <a:rPr lang="en-US" sz="9600" dirty="0" err="1">
                <a:solidFill>
                  <a:srgbClr val="FF0000"/>
                </a:solidFill>
                <a:latin typeface="Times New Roman" pitchFamily="18" charset="0"/>
                <a:ea typeface="#9Slide05 Amtenar" panose="02000000000000000000" pitchFamily="2" charset="0"/>
                <a:cs typeface="Times New Roman" pitchFamily="18" charset="0"/>
              </a:rPr>
              <a:t>tuốt</a:t>
            </a:r>
            <a:endParaRPr lang="en-US" sz="9600" dirty="0">
              <a:solidFill>
                <a:srgbClr val="FF0000"/>
              </a:solidFill>
              <a:latin typeface="Times New Roman" pitchFamily="18" charset="0"/>
              <a:ea typeface="#9Slide05 Amtenar" panose="02000000000000000000" pitchFamily="2" charset="0"/>
              <a:cs typeface="Times New Roman" pitchFamily="18" charset="0"/>
            </a:endParaRPr>
          </a:p>
        </p:txBody>
      </p:sp>
    </p:spTree>
    <p:extLst>
      <p:ext uri="{BB962C8B-B14F-4D97-AF65-F5344CB8AC3E}">
        <p14:creationId xmlns:p14="http://schemas.microsoft.com/office/powerpoint/2010/main" val="252869738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5ABBD7A-F742-4928-8ABE-23B9D2638235}"/>
              </a:ext>
            </a:extLst>
          </p:cNvPr>
          <p:cNvGrpSpPr/>
          <p:nvPr/>
        </p:nvGrpSpPr>
        <p:grpSpPr>
          <a:xfrm>
            <a:off x="363855" y="459168"/>
            <a:ext cx="11464290" cy="5939663"/>
            <a:chOff x="274320" y="593312"/>
            <a:chExt cx="11464290" cy="5939663"/>
          </a:xfrm>
        </p:grpSpPr>
        <p:pic>
          <p:nvPicPr>
            <p:cNvPr id="2049" name="Picture 1" descr="Этикет для детей. Учусь правилам поведения. Незнайка на улице - Сим-Портал">
              <a:extLst>
                <a:ext uri="{FF2B5EF4-FFF2-40B4-BE49-F238E27FC236}">
                  <a16:creationId xmlns:a16="http://schemas.microsoft.com/office/drawing/2014/main" xmlns="" id="{407ED479-9612-40CC-8F36-7F5970C8303B}"/>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74320" y="593312"/>
              <a:ext cx="4067810" cy="593966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a:extLst>
                <a:ext uri="{FF2B5EF4-FFF2-40B4-BE49-F238E27FC236}">
                  <a16:creationId xmlns:a16="http://schemas.microsoft.com/office/drawing/2014/main" xmlns="" id="{F6544809-BEB2-41B7-98F0-1F426B39AA82}"/>
                </a:ext>
              </a:extLst>
            </p:cNvPr>
            <p:cNvSpPr>
              <a:spLocks noChangeArrowheads="1"/>
            </p:cNvSpPr>
            <p:nvPr/>
          </p:nvSpPr>
          <p:spPr bwMode="auto">
            <a:xfrm>
              <a:off x="4606290" y="674370"/>
              <a:ext cx="7132320" cy="5017770"/>
            </a:xfrm>
            <a:prstGeom prst="wedgeEllipseCallout">
              <a:avLst>
                <a:gd name="adj1" fmla="val -43421"/>
                <a:gd name="adj2" fmla="val 56861"/>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algn="just" rtl="0" eaLnBrk="1" fontAlgn="t" latinLnBrk="0" hangingPunct="1">
                <a:spcBef>
                  <a:spcPts val="0"/>
                </a:spcBef>
                <a:spcAft>
                  <a:spcPts val="0"/>
                </a:spcAft>
              </a:pPr>
              <a:endParaRPr lang="en-US" sz="3600" b="0" i="0" u="none" strike="noStrike" dirty="0">
                <a:effectLst/>
                <a:latin typeface="#9Slide03 Arima Madurai" panose="00000500000000000000" pitchFamily="2" charset="0"/>
                <a:cs typeface="#9Slide03 Arima Madurai" panose="00000500000000000000" pitchFamily="2" charset="0"/>
              </a:endParaRPr>
            </a:p>
          </p:txBody>
        </p:sp>
        <p:sp>
          <p:nvSpPr>
            <p:cNvPr id="7" name="TextBox 6">
              <a:extLst>
                <a:ext uri="{FF2B5EF4-FFF2-40B4-BE49-F238E27FC236}">
                  <a16:creationId xmlns:a16="http://schemas.microsoft.com/office/drawing/2014/main" xmlns="" id="{4C0E6698-7D4A-46FE-B422-F001FE4EFFC2}"/>
                </a:ext>
              </a:extLst>
            </p:cNvPr>
            <p:cNvSpPr txBox="1"/>
            <p:nvPr/>
          </p:nvSpPr>
          <p:spPr>
            <a:xfrm>
              <a:off x="5123498" y="1295251"/>
              <a:ext cx="6097904" cy="4031873"/>
            </a:xfrm>
            <a:prstGeom prst="rect">
              <a:avLst/>
            </a:prstGeom>
            <a:noFill/>
          </p:spPr>
          <p:txBody>
            <a:bodyPr wrap="square">
              <a:spAutoFit/>
            </a:bodyPr>
            <a:lstStyle/>
            <a:p>
              <a:pPr marL="0" algn="ctr" rtl="0" eaLnBrk="1" fontAlgn="t" latinLnBrk="0" hangingPunct="1">
                <a:spcBef>
                  <a:spcPts val="0"/>
                </a:spcBef>
                <a:spcAft>
                  <a:spcPts val="0"/>
                </a:spcAft>
              </a:pPr>
              <a:r>
                <a:rPr lang="en-US" sz="3200" b="1" i="0" u="none" strike="noStrike" kern="1200" dirty="0">
                  <a:effectLst/>
                  <a:latin typeface="Times New Roman" pitchFamily="18" charset="0"/>
                  <a:cs typeface="Times New Roman" pitchFamily="18" charset="0"/>
                </a:rPr>
                <a:t>Xin </a:t>
              </a:r>
              <a:r>
                <a:rPr lang="en-US" sz="3200" b="1" i="0" u="none" strike="noStrike" kern="1200" dirty="0" err="1">
                  <a:effectLst/>
                  <a:latin typeface="Times New Roman" pitchFamily="18" charset="0"/>
                  <a:cs typeface="Times New Roman" pitchFamily="18" charset="0"/>
                </a:rPr>
                <a:t>chào</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các</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bạn</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Mình</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là</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Mít</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Đặc</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Ngày</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mai</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mình</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sẽ</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phải</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thuyết</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trình</a:t>
              </a:r>
              <a:r>
                <a:rPr lang="en-US" sz="3200" b="1" i="0" u="none" strike="noStrike" kern="1200" dirty="0">
                  <a:effectLst/>
                  <a:latin typeface="Times New Roman" pitchFamily="18" charset="0"/>
                  <a:cs typeface="Times New Roman" pitchFamily="18" charset="0"/>
                </a:rPr>
                <a:t> </a:t>
              </a:r>
              <a:r>
                <a:rPr lang="en-US" sz="3200" b="1" i="0" u="none" strike="noStrike" kern="1200" err="1">
                  <a:effectLst/>
                  <a:latin typeface="Times New Roman" pitchFamily="18" charset="0"/>
                  <a:cs typeface="Times New Roman" pitchFamily="18" charset="0"/>
                </a:rPr>
                <a:t>về</a:t>
              </a:r>
              <a:r>
                <a:rPr lang="en-US" sz="3200" b="1" i="0" u="none" strike="noStrike" kern="1200">
                  <a:effectLst/>
                  <a:latin typeface="Times New Roman" pitchFamily="18" charset="0"/>
                  <a:cs typeface="Times New Roman" pitchFamily="18" charset="0"/>
                </a:rPr>
                <a:t> </a:t>
              </a:r>
              <a:r>
                <a:rPr lang="en-US" sz="3200" b="1" smtClean="0">
                  <a:latin typeface="Times New Roman" pitchFamily="18" charset="0"/>
                  <a:cs typeface="Times New Roman" pitchFamily="18" charset="0"/>
                </a:rPr>
                <a:t>những hiểu biết về dấu chấm lửng trước lớp</a:t>
              </a:r>
              <a:r>
                <a:rPr lang="en-US" sz="3200" b="1" i="0" u="none" strike="noStrike" kern="1200" smtClean="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Vì</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hồi</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hộp</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mình</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nhầm</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lẫn</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các</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kiến</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thức</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Hãy</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giúp</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mình</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hệ</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thống</a:t>
              </a:r>
              <a:r>
                <a:rPr lang="en-US" sz="3200" b="1" i="0" u="none" strike="noStrike" kern="1200" dirty="0">
                  <a:effectLst/>
                  <a:latin typeface="Times New Roman" pitchFamily="18" charset="0"/>
                  <a:cs typeface="Times New Roman" pitchFamily="18" charset="0"/>
                </a:rPr>
                <a:t> </a:t>
              </a:r>
              <a:r>
                <a:rPr lang="en-US" sz="3200" b="1" i="0" u="none" strike="noStrike" kern="1200" dirty="0" err="1">
                  <a:effectLst/>
                  <a:latin typeface="Times New Roman" pitchFamily="18" charset="0"/>
                  <a:cs typeface="Times New Roman" pitchFamily="18" charset="0"/>
                </a:rPr>
                <a:t>lại</a:t>
              </a:r>
              <a:r>
                <a:rPr lang="en-US" sz="3200" b="1" i="0" u="none" strike="noStrike" kern="1200" dirty="0">
                  <a:effectLst/>
                  <a:latin typeface="Times New Roman" pitchFamily="18" charset="0"/>
                  <a:cs typeface="Times New Roman" pitchFamily="18" charset="0"/>
                </a:rPr>
                <a:t> </a:t>
              </a:r>
              <a:r>
                <a:rPr lang="en-US" sz="3200" b="1" i="0" u="none" strike="noStrike" kern="1200" err="1">
                  <a:effectLst/>
                  <a:latin typeface="Times New Roman" pitchFamily="18" charset="0"/>
                  <a:cs typeface="Times New Roman" pitchFamily="18" charset="0"/>
                </a:rPr>
                <a:t>kiến</a:t>
              </a:r>
              <a:r>
                <a:rPr lang="en-US" sz="3200" b="1" i="0" u="none" strike="noStrike" kern="1200">
                  <a:effectLst/>
                  <a:latin typeface="Times New Roman" pitchFamily="18" charset="0"/>
                  <a:cs typeface="Times New Roman" pitchFamily="18" charset="0"/>
                </a:rPr>
                <a:t> </a:t>
              </a:r>
              <a:r>
                <a:rPr lang="en-US" sz="3200" b="1" i="0" u="none" strike="noStrike" kern="1200" smtClean="0">
                  <a:effectLst/>
                  <a:latin typeface="Times New Roman" pitchFamily="18" charset="0"/>
                  <a:cs typeface="Times New Roman" pitchFamily="18" charset="0"/>
                </a:rPr>
                <a:t>thức qua trò chơi “</a:t>
              </a:r>
              <a:r>
                <a:rPr lang="en-US" sz="3200" b="1" i="0" u="none" strike="noStrike" kern="1200" smtClean="0">
                  <a:solidFill>
                    <a:srgbClr val="FF0000"/>
                  </a:solidFill>
                  <a:effectLst/>
                  <a:latin typeface="Times New Roman" pitchFamily="18" charset="0"/>
                  <a:cs typeface="Times New Roman" pitchFamily="18" charset="0"/>
                </a:rPr>
                <a:t>Ai nhanh hơn</a:t>
              </a:r>
              <a:r>
                <a:rPr lang="en-US" sz="3200" b="1" i="0" u="none" strike="noStrike" kern="1200" smtClean="0">
                  <a:effectLst/>
                  <a:latin typeface="Times New Roman" pitchFamily="18" charset="0"/>
                  <a:cs typeface="Times New Roman" pitchFamily="18" charset="0"/>
                </a:rPr>
                <a:t>” nhé</a:t>
              </a:r>
              <a:r>
                <a:rPr lang="en-US" sz="3200" b="1" i="0" u="none" strike="noStrike" kern="1200" dirty="0">
                  <a:effectLst/>
                  <a:latin typeface="Times New Roman" pitchFamily="18" charset="0"/>
                  <a:cs typeface="Times New Roman" pitchFamily="18" charset="0"/>
                </a:rPr>
                <a:t>!</a:t>
              </a:r>
              <a:endParaRPr lang="en-US" sz="3200" b="0" i="0" u="none" strike="noStrike" dirty="0">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3268797937"/>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5319931" y="4576370"/>
            <a:ext cx="4246100"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accent6"/>
                </a:solidFill>
                <a:latin typeface="Times New Roman" pitchFamily="18" charset="0"/>
                <a:cs typeface="Times New Roman" pitchFamily="18" charset="0"/>
              </a:rPr>
              <a:t>D.Dấu chấm lửng là dấu câu được sử dụng hiều nhất khi tạo  lập văn bản. </a:t>
            </a:r>
          </a:p>
        </p:txBody>
      </p:sp>
      <p:sp>
        <p:nvSpPr>
          <p:cNvPr id="17" name="Rounded Rectangle 16"/>
          <p:cNvSpPr/>
          <p:nvPr/>
        </p:nvSpPr>
        <p:spPr>
          <a:xfrm>
            <a:off x="311338" y="4612189"/>
            <a:ext cx="4781167" cy="1772322"/>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mtClean="0">
                <a:solidFill>
                  <a:schemeClr val="accent6"/>
                </a:solidFill>
                <a:latin typeface="Times New Roman" pitchFamily="18" charset="0"/>
                <a:cs typeface="Times New Roman" pitchFamily="18" charset="0"/>
              </a:rPr>
              <a:t>C</a:t>
            </a:r>
            <a:r>
              <a:rPr lang="en-US" sz="2400">
                <a:solidFill>
                  <a:schemeClr val="accent6"/>
                </a:solidFill>
                <a:latin typeface="Times New Roman" pitchFamily="18" charset="0"/>
                <a:cs typeface="Times New Roman" pitchFamily="18" charset="0"/>
              </a:rPr>
              <a:t>.</a:t>
            </a:r>
            <a:r>
              <a:rPr lang="en-US" sz="2400" smtClean="0">
                <a:solidFill>
                  <a:schemeClr val="accent6"/>
                </a:solidFill>
                <a:latin typeface="Times New Roman" pitchFamily="18" charset="0"/>
                <a:cs typeface="Times New Roman" pitchFamily="18" charset="0"/>
              </a:rPr>
              <a:t>Dấu </a:t>
            </a:r>
            <a:r>
              <a:rPr lang="en-US" sz="2400">
                <a:solidFill>
                  <a:schemeClr val="accent6"/>
                </a:solidFill>
                <a:latin typeface="Times New Roman" pitchFamily="18" charset="0"/>
                <a:cs typeface="Times New Roman" pitchFamily="18" charset="0"/>
              </a:rPr>
              <a:t>chấm lửng, hay còn được gọi là dấu ba chấm (…), đó là một loại dấu chấm thông thường thường xuất hiện ở giữa hoặc ở cuối các đoạn văn</a:t>
            </a:r>
            <a:r>
              <a:rPr lang="en-US" sz="2400">
                <a:solidFill>
                  <a:schemeClr val="accent6"/>
                </a:solidFill>
              </a:rPr>
              <a:t>.</a:t>
            </a:r>
            <a:endParaRPr lang="en-US" sz="2400" dirty="0">
              <a:solidFill>
                <a:schemeClr val="accent6"/>
              </a:solidFill>
              <a:latin typeface="Times New Roman" pitchFamily="18" charset="0"/>
              <a:cs typeface="Times New Roman" pitchFamily="18" charset="0"/>
            </a:endParaRPr>
          </a:p>
        </p:txBody>
      </p:sp>
      <p:sp>
        <p:nvSpPr>
          <p:cNvPr id="18" name="Rounded Rectangle 17"/>
          <p:cNvSpPr/>
          <p:nvPr/>
        </p:nvSpPr>
        <p:spPr>
          <a:xfrm>
            <a:off x="221275" y="2852124"/>
            <a:ext cx="4689404"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accent6"/>
                </a:solidFill>
                <a:latin typeface="Times New Roman" pitchFamily="18" charset="0"/>
                <a:cs typeface="Times New Roman" pitchFamily="18" charset="0"/>
              </a:rPr>
              <a:t>A</a:t>
            </a:r>
            <a:r>
              <a:rPr lang="en-US" sz="3500" smtClean="0">
                <a:solidFill>
                  <a:schemeClr val="accent6"/>
                </a:solidFill>
                <a:latin typeface="Times New Roman" pitchFamily="18" charset="0"/>
                <a:cs typeface="Times New Roman" pitchFamily="18" charset="0"/>
              </a:rPr>
              <a:t>.</a:t>
            </a:r>
            <a:r>
              <a:rPr lang="en-US" sz="2400" smtClean="0">
                <a:solidFill>
                  <a:schemeClr val="accent6"/>
                </a:solidFill>
                <a:latin typeface="Times New Roman" pitchFamily="18" charset="0"/>
                <a:cs typeface="Times New Roman" pitchFamily="18" charset="0"/>
              </a:rPr>
              <a:t>Dấu </a:t>
            </a:r>
            <a:r>
              <a:rPr lang="en-US" sz="2400">
                <a:solidFill>
                  <a:schemeClr val="accent6"/>
                </a:solidFill>
                <a:latin typeface="Times New Roman" pitchFamily="18" charset="0"/>
                <a:cs typeface="Times New Roman" pitchFamily="18" charset="0"/>
              </a:rPr>
              <a:t>chấm lửng là dấu câu quan trọng nhất được sử dụng rất nhiều khi tạo lập văn bản. </a:t>
            </a:r>
            <a:endParaRPr lang="en-US" sz="2400" dirty="0">
              <a:solidFill>
                <a:schemeClr val="accent6"/>
              </a:solidFill>
              <a:latin typeface="Times New Roman" pitchFamily="18" charset="0"/>
              <a:cs typeface="Times New Roman" pitchFamily="18" charset="0"/>
            </a:endParaRPr>
          </a:p>
        </p:txBody>
      </p:sp>
      <p:sp>
        <p:nvSpPr>
          <p:cNvPr id="19" name="Rounded Rectangle 18"/>
          <p:cNvSpPr/>
          <p:nvPr/>
        </p:nvSpPr>
        <p:spPr>
          <a:xfrm>
            <a:off x="5207390" y="2905933"/>
            <a:ext cx="4147625"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8000"/>
                </a:solidFill>
                <a:latin typeface="Times New Roman" pitchFamily="18" charset="0"/>
                <a:cs typeface="Times New Roman" pitchFamily="18" charset="0"/>
              </a:rPr>
              <a:t>B</a:t>
            </a:r>
            <a:r>
              <a:rPr lang="en-US" sz="2800" smtClean="0">
                <a:solidFill>
                  <a:srgbClr val="008000"/>
                </a:solidFill>
                <a:latin typeface="Times New Roman" pitchFamily="18" charset="0"/>
                <a:cs typeface="Times New Roman" pitchFamily="18" charset="0"/>
              </a:rPr>
              <a:t>. </a:t>
            </a:r>
            <a:r>
              <a:rPr lang="en-US" sz="2400">
                <a:solidFill>
                  <a:schemeClr val="accent6"/>
                </a:solidFill>
                <a:latin typeface="Times New Roman" pitchFamily="18" charset="0"/>
                <a:cs typeface="Times New Roman" pitchFamily="18" charset="0"/>
              </a:rPr>
              <a:t>Dấu chấm lửng đó là một loại dấu xuất hiện ở giữa cuối các đoạn văn.</a:t>
            </a:r>
            <a:endParaRPr lang="en-US" sz="2400" dirty="0">
              <a:solidFill>
                <a:schemeClr val="accent6"/>
              </a:solidFill>
              <a:latin typeface="Times New Roman" pitchFamily="18" charset="0"/>
              <a:cs typeface="Times New Roman" pitchFamily="18" charset="0"/>
            </a:endParaRPr>
          </a:p>
        </p:txBody>
      </p:sp>
      <p:pic>
        <p:nvPicPr>
          <p:cNvPr id="22"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763500" y="3123363"/>
            <a:ext cx="609600" cy="609600"/>
          </a:xfrm>
          <a:prstGeom prst="rect">
            <a:avLst/>
          </a:prstGeom>
        </p:spPr>
      </p:pic>
      <p:pic>
        <p:nvPicPr>
          <p:cNvPr id="23"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35561" y="4398125"/>
            <a:ext cx="609600" cy="609600"/>
          </a:xfrm>
          <a:prstGeom prst="rect">
            <a:avLst/>
          </a:prstGeom>
        </p:spPr>
      </p:pic>
      <p:pic>
        <p:nvPicPr>
          <p:cNvPr id="24"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63500" y="5272232"/>
            <a:ext cx="609600" cy="609600"/>
          </a:xfrm>
          <a:prstGeom prst="rect">
            <a:avLst/>
          </a:prstGeom>
        </p:spPr>
      </p:pic>
      <p:pic>
        <p:nvPicPr>
          <p:cNvPr id="25"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43358" y="6146339"/>
            <a:ext cx="609600" cy="609600"/>
          </a:xfrm>
          <a:prstGeom prst="rect">
            <a:avLst/>
          </a:prstGeom>
        </p:spPr>
      </p:pic>
      <p:pic>
        <p:nvPicPr>
          <p:cNvPr id="58"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4247628" y="3134299"/>
            <a:ext cx="609600" cy="609600"/>
          </a:xfrm>
          <a:prstGeom prst="rect">
            <a:avLst/>
          </a:prstGeom>
        </p:spPr>
      </p:pic>
      <p:pic>
        <p:nvPicPr>
          <p:cNvPr id="59" name="Picture 1" descr="Этикет для детей. Учусь правилам поведения. Незнайка на улице - Сим-Портал">
            <a:extLst>
              <a:ext uri="{FF2B5EF4-FFF2-40B4-BE49-F238E27FC236}">
                <a16:creationId xmlns:a16="http://schemas.microsoft.com/office/drawing/2014/main" xmlns="" id="{F19A90ED-DD6D-4485-A5DF-697D7FBC2AB0}"/>
              </a:ext>
            </a:extLst>
          </p:cNvPr>
          <p:cNvPicPr>
            <a:picLocks noChangeAspect="1" noChangeArrowheads="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flipH="1">
            <a:off x="8689593" y="-44183"/>
            <a:ext cx="3390274" cy="4747108"/>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Rounded Corners 59">
            <a:extLst>
              <a:ext uri="{FF2B5EF4-FFF2-40B4-BE49-F238E27FC236}">
                <a16:creationId xmlns:a16="http://schemas.microsoft.com/office/drawing/2014/main" xmlns="" id="{9AFCB02B-6B25-4576-9E79-A02071C60E27}"/>
              </a:ext>
            </a:extLst>
          </p:cNvPr>
          <p:cNvSpPr/>
          <p:nvPr/>
        </p:nvSpPr>
        <p:spPr>
          <a:xfrm>
            <a:off x="588733" y="519445"/>
            <a:ext cx="8482696" cy="1809926"/>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effectLst/>
                <a:latin typeface="Times New Roman" pitchFamily="18" charset="0"/>
                <a:cs typeface="Times New Roman" pitchFamily="18" charset="0"/>
              </a:rPr>
              <a:t>Câu</a:t>
            </a:r>
            <a:r>
              <a:rPr lang="en-US" sz="4000" b="1" dirty="0">
                <a:solidFill>
                  <a:schemeClr val="tx1"/>
                </a:solidFill>
                <a:effectLst/>
                <a:latin typeface="Times New Roman" pitchFamily="18" charset="0"/>
                <a:cs typeface="Times New Roman" pitchFamily="18" charset="0"/>
              </a:rPr>
              <a:t> 1</a:t>
            </a:r>
            <a:r>
              <a:rPr lang="en-US" sz="4000" b="1">
                <a:solidFill>
                  <a:schemeClr val="tx1"/>
                </a:solidFill>
                <a:effectLst/>
                <a:latin typeface="Times New Roman" pitchFamily="18" charset="0"/>
                <a:cs typeface="Times New Roman" pitchFamily="18" charset="0"/>
              </a:rPr>
              <a:t>:</a:t>
            </a:r>
            <a:r>
              <a:rPr lang="en-US" sz="4000">
                <a:solidFill>
                  <a:schemeClr val="tx1"/>
                </a:solidFill>
                <a:effectLst/>
                <a:latin typeface="Times New Roman" pitchFamily="18" charset="0"/>
                <a:cs typeface="Times New Roman" pitchFamily="18" charset="0"/>
              </a:rPr>
              <a:t> </a:t>
            </a:r>
            <a:r>
              <a:rPr lang="en-US" sz="4000" b="1">
                <a:solidFill>
                  <a:schemeClr val="tx1"/>
                </a:solidFill>
                <a:latin typeface="Times New Roman" pitchFamily="18" charset="0"/>
                <a:cs typeface="Times New Roman" pitchFamily="18" charset="0"/>
              </a:rPr>
              <a:t>Dấu chấm lửng là gì?</a:t>
            </a:r>
            <a:r>
              <a:rPr lang="en-US" sz="4000" smtClean="0">
                <a:solidFill>
                  <a:schemeClr val="tx1"/>
                </a:solidFill>
                <a:effectLst/>
                <a:latin typeface="Times New Roman" pitchFamily="18" charset="0"/>
                <a:cs typeface="Times New Roman" pitchFamily="18" charset="0"/>
              </a:rPr>
              <a:t> </a:t>
            </a:r>
            <a:endParaRPr lang="en-US" sz="4000"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15036186"/>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7"/>
                                        </p:tgtEl>
                                        <p:attrNameLst>
                                          <p:attrName>style.color</p:attrName>
                                        </p:attrNameLst>
                                      </p:cBhvr>
                                      <p:by>
                                        <p:hsl h="7200000" s="0" l="0"/>
                                      </p:by>
                                    </p:animClr>
                                    <p:animClr clrSpc="hsl" dir="cw">
                                      <p:cBhvr>
                                        <p:cTn id="32" dur="500" fill="hold"/>
                                        <p:tgtEl>
                                          <p:spTgt spid="17"/>
                                        </p:tgtEl>
                                        <p:attrNameLst>
                                          <p:attrName>fillcolor</p:attrName>
                                        </p:attrNameLst>
                                      </p:cBhvr>
                                      <p:by>
                                        <p:hsl h="7200000" s="0" l="0"/>
                                      </p:by>
                                    </p:animClr>
                                    <p:animClr clrSpc="hsl" dir="cw">
                                      <p:cBhvr>
                                        <p:cTn id="33" dur="500" fill="hold"/>
                                        <p:tgtEl>
                                          <p:spTgt spid="17"/>
                                        </p:tgtEl>
                                        <p:attrNameLst>
                                          <p:attrName>stroke.color</p:attrName>
                                        </p:attrNameLst>
                                      </p:cBhvr>
                                      <p:by>
                                        <p:hsl h="7200000" s="0" l="0"/>
                                      </p:by>
                                    </p:animClr>
                                    <p:set>
                                      <p:cBhvr>
                                        <p:cTn id="34" dur="500" fill="hold"/>
                                        <p:tgtEl>
                                          <p:spTgt spid="17"/>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526" fill="hold"/>
                                        <p:tgtEl>
                                          <p:spTgt spid="22"/>
                                        </p:tgtEl>
                                      </p:cBhvr>
                                    </p:cmd>
                                  </p:childTnLst>
                                </p:cTn>
                              </p:par>
                              <p:par>
                                <p:cTn id="37" presetID="1" presetClass="mediacall" presetSubtype="0" fill="hold" nodeType="withEffect">
                                  <p:stCondLst>
                                    <p:cond delay="500"/>
                                  </p:stCondLst>
                                  <p:childTnLst>
                                    <p:cmd type="call" cmd="playFrom(0.0)">
                                      <p:cBhvr>
                                        <p:cTn id="38" dur="5595" fill="hold"/>
                                        <p:tgtEl>
                                          <p:spTgt spid="58"/>
                                        </p:tgtEl>
                                      </p:cBhvr>
                                    </p:cmd>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473" fill="hold"/>
                                        <p:tgtEl>
                                          <p:spTgt spid="23"/>
                                        </p:tgtEl>
                                      </p:cBhvr>
                                    </p:cmd>
                                  </p:childTnLst>
                                </p:cTn>
                              </p:par>
                            </p:childTnLst>
                          </p:cTn>
                        </p:par>
                      </p:childTnLst>
                    </p:cTn>
                  </p:par>
                </p:childTnLst>
              </p:cTn>
              <p:nextCondLst>
                <p:cond evt="onClick" delay="0">
                  <p:tgtEl>
                    <p:spTgt spid="18"/>
                  </p:tgtEl>
                </p:cond>
              </p:nextCondLst>
            </p:seq>
            <p:seq concurrent="1" nextAc="seek">
              <p:cTn id="47" restart="whenNotActive" fill="hold" evtFilter="cancelBubble" nodeType="interactiveSeq">
                <p:stCondLst>
                  <p:cond evt="onClick" delay="0">
                    <p:tgtEl>
                      <p:spTgt spid="19"/>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473" fill="hold"/>
                                        <p:tgtEl>
                                          <p:spTgt spid="25"/>
                                        </p:tgtEl>
                                      </p:cBhvr>
                                    </p:cmd>
                                  </p:childTnLst>
                                </p:cTn>
                              </p:par>
                            </p:childTnLst>
                          </p:cTn>
                        </p:par>
                      </p:childTnLst>
                    </p:cTn>
                  </p:par>
                </p:childTnLst>
              </p:cTn>
              <p:nextCondLst>
                <p:cond evt="onClick" delay="0">
                  <p:tgtEl>
                    <p:spTgt spid="19"/>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473" fill="hold"/>
                                        <p:tgtEl>
                                          <p:spTgt spid="24"/>
                                        </p:tgtEl>
                                      </p:cBhvr>
                                    </p:cmd>
                                  </p:childTnLst>
                                </p:cTn>
                              </p:par>
                            </p:childTnLst>
                          </p:cTn>
                        </p:par>
                      </p:childTnLst>
                    </p:cTn>
                  </p:par>
                </p:childTnLst>
              </p:cTn>
              <p:nextCondLst>
                <p:cond evt="onClick" delay="0">
                  <p:tgtEl>
                    <p:spTgt spid="16"/>
                  </p:tgtEl>
                </p:cond>
              </p:nextCondLst>
            </p:seq>
            <p:audio>
              <p:cMediaNode vol="100000">
                <p:cTn id="63" fill="hold" display="0">
                  <p:stCondLst>
                    <p:cond delay="indefinite"/>
                  </p:stCondLst>
                  <p:endCondLst>
                    <p:cond evt="onStopAudio" delay="0">
                      <p:tgtEl>
                        <p:sldTgt/>
                      </p:tgtEl>
                    </p:cond>
                  </p:endCondLst>
                </p:cTn>
                <p:tgtEl>
                  <p:spTgt spid="22"/>
                </p:tgtEl>
              </p:cMediaNode>
            </p:audio>
            <p:audio>
              <p:cMediaNode vol="80000">
                <p:cTn id="64" fill="hold" display="0">
                  <p:stCondLst>
                    <p:cond delay="indefinite"/>
                  </p:stCondLst>
                  <p:endCondLst>
                    <p:cond evt="onStopAudio" delay="0">
                      <p:tgtEl>
                        <p:sldTgt/>
                      </p:tgtEl>
                    </p:cond>
                  </p:endCondLst>
                </p:cTn>
                <p:tgtEl>
                  <p:spTgt spid="23"/>
                </p:tgtEl>
              </p:cMediaNode>
            </p:audio>
            <p:audio>
              <p:cMediaNode vol="80000">
                <p:cTn id="65" fill="hold" display="0">
                  <p:stCondLst>
                    <p:cond delay="indefinite"/>
                  </p:stCondLst>
                  <p:endCondLst>
                    <p:cond evt="onStopAudio" delay="0">
                      <p:tgtEl>
                        <p:sldTgt/>
                      </p:tgtEl>
                    </p:cond>
                  </p:endCondLst>
                </p:cTn>
                <p:tgtEl>
                  <p:spTgt spid="24"/>
                </p:tgtEl>
              </p:cMediaNode>
            </p:audio>
            <p:audio>
              <p:cMediaNode vol="80000">
                <p:cTn id="66" fill="hold" display="0">
                  <p:stCondLst>
                    <p:cond delay="indefinite"/>
                  </p:stCondLst>
                  <p:endCondLst>
                    <p:cond evt="onStopAudio" delay="0">
                      <p:tgtEl>
                        <p:sldTgt/>
                      </p:tgtEl>
                    </p:cond>
                  </p:endCondLst>
                </p:cTn>
                <p:tgtEl>
                  <p:spTgt spid="25"/>
                </p:tgtEl>
              </p:cMediaNode>
            </p:audio>
            <p:audio>
              <p:cMediaNode vol="42424">
                <p:cTn id="67" fill="hold" display="0">
                  <p:stCondLst>
                    <p:cond delay="indefinite"/>
                  </p:stCondLst>
                  <p:endCondLst>
                    <p:cond evt="onStopAudio" delay="0">
                      <p:tgtEl>
                        <p:sldTgt/>
                      </p:tgtEl>
                    </p:cond>
                  </p:endCondLst>
                </p:cTn>
                <p:tgtEl>
                  <p:spTgt spid="58"/>
                </p:tgtEl>
              </p:cMediaNode>
            </p:audio>
          </p:childTnLst>
        </p:cTn>
      </p:par>
    </p:tnLst>
    <p:bldLst>
      <p:bldP spid="16" grpId="0" animBg="1"/>
      <p:bldP spid="16" grpId="1" animBg="1"/>
      <p:bldP spid="17" grpId="0" animBg="1"/>
      <p:bldP spid="17" grpId="1" animBg="1"/>
      <p:bldP spid="18" grpId="0" animBg="1"/>
      <p:bldP spid="18" grpId="1" animBg="1"/>
      <p:bldP spid="19" grpId="0" animBg="1"/>
      <p:bldP spid="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8733" y="3487476"/>
            <a:ext cx="3659417"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Times New Roman" pitchFamily="18" charset="0"/>
                <a:cs typeface="Times New Roman" pitchFamily="18" charset="0"/>
              </a:rPr>
              <a:t>A</a:t>
            </a:r>
            <a:r>
              <a:rPr lang="en-US" sz="3500">
                <a:solidFill>
                  <a:srgbClr val="008000"/>
                </a:solidFill>
                <a:latin typeface="Times New Roman" pitchFamily="18" charset="0"/>
                <a:cs typeface="Times New Roman" pitchFamily="18" charset="0"/>
              </a:rPr>
              <a:t>. </a:t>
            </a:r>
            <a:r>
              <a:rPr lang="en-US" sz="3500" smtClean="0">
                <a:solidFill>
                  <a:srgbClr val="008000"/>
                </a:solidFill>
                <a:latin typeface="Times New Roman" pitchFamily="18" charset="0"/>
                <a:cs typeface="Times New Roman" pitchFamily="18" charset="0"/>
              </a:rPr>
              <a:t>Dấu chấm than</a:t>
            </a:r>
            <a:endParaRPr lang="en-US" sz="3500" dirty="0">
              <a:solidFill>
                <a:srgbClr val="008000"/>
              </a:solidFill>
              <a:latin typeface="Times New Roman" pitchFamily="18" charset="0"/>
              <a:cs typeface="Times New Roman" pitchFamily="18" charset="0"/>
            </a:endParaRPr>
          </a:p>
        </p:txBody>
      </p:sp>
      <p:sp>
        <p:nvSpPr>
          <p:cNvPr id="10" name="Rounded Rectangle 9"/>
          <p:cNvSpPr/>
          <p:nvPr/>
        </p:nvSpPr>
        <p:spPr>
          <a:xfrm>
            <a:off x="4503662" y="3487476"/>
            <a:ext cx="3502549"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Times New Roman" pitchFamily="18" charset="0"/>
                <a:cs typeface="Times New Roman" pitchFamily="18" charset="0"/>
              </a:rPr>
              <a:t>B</a:t>
            </a:r>
            <a:r>
              <a:rPr lang="en-US" sz="3500">
                <a:solidFill>
                  <a:srgbClr val="008000"/>
                </a:solidFill>
                <a:latin typeface="Times New Roman" pitchFamily="18" charset="0"/>
                <a:cs typeface="Times New Roman" pitchFamily="18" charset="0"/>
              </a:rPr>
              <a:t>. </a:t>
            </a:r>
            <a:r>
              <a:rPr lang="en-US" sz="3500" smtClean="0">
                <a:solidFill>
                  <a:srgbClr val="008000"/>
                </a:solidFill>
                <a:latin typeface="Times New Roman" pitchFamily="18" charset="0"/>
                <a:cs typeface="Times New Roman" pitchFamily="18" charset="0"/>
              </a:rPr>
              <a:t>Dấu phẩy</a:t>
            </a:r>
            <a:endParaRPr lang="en-US" sz="3500" dirty="0">
              <a:solidFill>
                <a:srgbClr val="008000"/>
              </a:solidFill>
              <a:latin typeface="Times New Roman" pitchFamily="18" charset="0"/>
              <a:cs typeface="Times New Roman" pitchFamily="18" charset="0"/>
            </a:endParaRPr>
          </a:p>
        </p:txBody>
      </p:sp>
      <p:sp>
        <p:nvSpPr>
          <p:cNvPr id="12" name="Rounded Rectangle 11"/>
          <p:cNvSpPr/>
          <p:nvPr/>
        </p:nvSpPr>
        <p:spPr>
          <a:xfrm>
            <a:off x="588734" y="5222292"/>
            <a:ext cx="3659416"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Times New Roman" pitchFamily="18" charset="0"/>
                <a:cs typeface="Times New Roman" pitchFamily="18" charset="0"/>
              </a:rPr>
              <a:t>C</a:t>
            </a:r>
            <a:r>
              <a:rPr lang="en-US" sz="3500">
                <a:solidFill>
                  <a:srgbClr val="008000"/>
                </a:solidFill>
                <a:latin typeface="Times New Roman" pitchFamily="18" charset="0"/>
                <a:cs typeface="Times New Roman" pitchFamily="18" charset="0"/>
              </a:rPr>
              <a:t>. </a:t>
            </a:r>
            <a:r>
              <a:rPr lang="en-US" sz="3500" smtClean="0">
                <a:solidFill>
                  <a:srgbClr val="008000"/>
                </a:solidFill>
                <a:latin typeface="Times New Roman" pitchFamily="18" charset="0"/>
                <a:cs typeface="Times New Roman" pitchFamily="18" charset="0"/>
              </a:rPr>
              <a:t>Dấu ngoặc kép</a:t>
            </a:r>
            <a:endParaRPr lang="en-US" sz="3500" dirty="0">
              <a:solidFill>
                <a:srgbClr val="008000"/>
              </a:solidFill>
              <a:latin typeface="Times New Roman" pitchFamily="18" charset="0"/>
              <a:cs typeface="Times New Roman" pitchFamily="18" charset="0"/>
            </a:endParaRPr>
          </a:p>
        </p:txBody>
      </p:sp>
      <p:sp>
        <p:nvSpPr>
          <p:cNvPr id="13" name="Rounded Rectangle 12"/>
          <p:cNvSpPr/>
          <p:nvPr/>
        </p:nvSpPr>
        <p:spPr>
          <a:xfrm>
            <a:off x="4503662" y="5198140"/>
            <a:ext cx="3502549"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Times New Roman" pitchFamily="18" charset="0"/>
                <a:cs typeface="Times New Roman" pitchFamily="18" charset="0"/>
              </a:rPr>
              <a:t>D</a:t>
            </a:r>
            <a:r>
              <a:rPr lang="en-US" sz="3500">
                <a:solidFill>
                  <a:srgbClr val="008000"/>
                </a:solidFill>
                <a:latin typeface="Times New Roman" pitchFamily="18" charset="0"/>
                <a:cs typeface="Times New Roman" pitchFamily="18" charset="0"/>
              </a:rPr>
              <a:t>. </a:t>
            </a:r>
            <a:r>
              <a:rPr lang="en-US" sz="3500" smtClean="0">
                <a:solidFill>
                  <a:srgbClr val="008000"/>
                </a:solidFill>
                <a:latin typeface="Times New Roman" pitchFamily="18" charset="0"/>
                <a:cs typeface="Times New Roman" pitchFamily="18" charset="0"/>
              </a:rPr>
              <a:t>Dấu hai chấm</a:t>
            </a:r>
            <a:endParaRPr lang="en-US" sz="3500" dirty="0">
              <a:solidFill>
                <a:srgbClr val="008000"/>
              </a:solidFill>
              <a:latin typeface="Times New Roman" pitchFamily="18" charset="0"/>
              <a:cs typeface="Times New Roman" pitchFamily="18" charset="0"/>
            </a:endParaRPr>
          </a:p>
        </p:txBody>
      </p:sp>
      <p:pic>
        <p:nvPicPr>
          <p:cNvPr id="5"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63500" y="3123363"/>
            <a:ext cx="609600" cy="609600"/>
          </a:xfrm>
          <a:prstGeom prst="rect">
            <a:avLst/>
          </a:prstGeom>
        </p:spPr>
      </p:pic>
      <p:pic>
        <p:nvPicPr>
          <p:cNvPr id="6"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35561" y="4398125"/>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763500" y="5272232"/>
            <a:ext cx="609600" cy="609600"/>
          </a:xfrm>
          <a:prstGeom prst="rect">
            <a:avLst/>
          </a:prstGeom>
        </p:spPr>
      </p:pic>
      <p:pic>
        <p:nvPicPr>
          <p:cNvPr id="19"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43358" y="6146339"/>
            <a:ext cx="609600" cy="609600"/>
          </a:xfrm>
          <a:prstGeom prst="rect">
            <a:avLst/>
          </a:prstGeom>
        </p:spPr>
      </p:pic>
      <p:pic>
        <p:nvPicPr>
          <p:cNvPr id="14"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4173200" y="3134299"/>
            <a:ext cx="609600" cy="609600"/>
          </a:xfrm>
          <a:prstGeom prst="rect">
            <a:avLst/>
          </a:prstGeom>
        </p:spPr>
      </p:pic>
      <p:pic>
        <p:nvPicPr>
          <p:cNvPr id="52" name="Picture 1" descr="Этикет для детей. Учусь правилам поведения. Незнайка на улице - Сим-Портал">
            <a:extLst>
              <a:ext uri="{FF2B5EF4-FFF2-40B4-BE49-F238E27FC236}">
                <a16:creationId xmlns:a16="http://schemas.microsoft.com/office/drawing/2014/main" xmlns="" id="{D3EE96A3-FCFD-459D-B747-9144D7CB9624}"/>
              </a:ext>
            </a:extLst>
          </p:cNvPr>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flipH="1">
            <a:off x="8488502" y="1399231"/>
            <a:ext cx="3390274" cy="474710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xmlns="" id="{6CF83C6F-E0D9-4561-9622-0C7E3C3D0A67}"/>
              </a:ext>
            </a:extLst>
          </p:cNvPr>
          <p:cNvSpPr/>
          <p:nvPr/>
        </p:nvSpPr>
        <p:spPr>
          <a:xfrm>
            <a:off x="588733" y="445477"/>
            <a:ext cx="7423698" cy="259461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chemeClr val="tx1"/>
                </a:solidFill>
                <a:effectLst/>
                <a:latin typeface="Times New Roman" pitchFamily="18" charset="0"/>
                <a:cs typeface="Times New Roman" pitchFamily="18" charset="0"/>
              </a:rPr>
              <a:t>Câu</a:t>
            </a:r>
            <a:r>
              <a:rPr lang="en-US" sz="4000" b="1" dirty="0">
                <a:solidFill>
                  <a:schemeClr val="tx1"/>
                </a:solidFill>
                <a:effectLst/>
                <a:latin typeface="Times New Roman" pitchFamily="18" charset="0"/>
                <a:cs typeface="Times New Roman" pitchFamily="18" charset="0"/>
              </a:rPr>
              <a:t> 2</a:t>
            </a:r>
            <a:r>
              <a:rPr lang="en-US" sz="4000" b="1">
                <a:solidFill>
                  <a:schemeClr val="tx1"/>
                </a:solidFill>
                <a:effectLst/>
                <a:latin typeface="Times New Roman" pitchFamily="18" charset="0"/>
                <a:cs typeface="Times New Roman" pitchFamily="18" charset="0"/>
              </a:rPr>
              <a:t>: </a:t>
            </a:r>
            <a:r>
              <a:rPr lang="en-US" sz="4000" b="1">
                <a:solidFill>
                  <a:schemeClr val="tx1"/>
                </a:solidFill>
                <a:latin typeface="Times New Roman" pitchFamily="18" charset="0"/>
                <a:cs typeface="Times New Roman" pitchFamily="18" charset="0"/>
              </a:rPr>
              <a:t>Dấu chấm lửng thường phối hợp với dấu gì?</a:t>
            </a:r>
            <a:endParaRPr lang="en-US" sz="40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47064241"/>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withEffect">
                                  <p:stCondLst>
                                    <p:cond delay="0"/>
                                  </p:stCondLst>
                                  <p:childTnLst>
                                    <p:cmd type="call" cmd="playFrom(0.0)">
                                      <p:cBhvr>
                                        <p:cTn id="31" dur="1526" fill="hold"/>
                                        <p:tgtEl>
                                          <p:spTgt spid="5"/>
                                        </p:tgtEl>
                                      </p:cBhvr>
                                    </p:cmd>
                                  </p:childTnLst>
                                </p:cTn>
                              </p:par>
                              <p:par>
                                <p:cTn id="32" presetID="21" presetClass="emph" presetSubtype="0" fill="hold" grpId="1" nodeType="withEffect">
                                  <p:stCondLst>
                                    <p:cond delay="0"/>
                                  </p:stCondLst>
                                  <p:childTnLst>
                                    <p:animClr clrSpc="hsl" dir="cw">
                                      <p:cBhvr override="childStyle">
                                        <p:cTn id="33" dur="500" fill="hold"/>
                                        <p:tgtEl>
                                          <p:spTgt spid="10"/>
                                        </p:tgtEl>
                                        <p:attrNameLst>
                                          <p:attrName>style.color</p:attrName>
                                        </p:attrNameLst>
                                      </p:cBhvr>
                                      <p:by>
                                        <p:hsl h="7200000" s="0" l="0"/>
                                      </p:by>
                                    </p:animClr>
                                    <p:animClr clrSpc="hsl" dir="cw">
                                      <p:cBhvr>
                                        <p:cTn id="34" dur="500" fill="hold"/>
                                        <p:tgtEl>
                                          <p:spTgt spid="10"/>
                                        </p:tgtEl>
                                        <p:attrNameLst>
                                          <p:attrName>fillcolor</p:attrName>
                                        </p:attrNameLst>
                                      </p:cBhvr>
                                      <p:by>
                                        <p:hsl h="7200000" s="0" l="0"/>
                                      </p:by>
                                    </p:animClr>
                                    <p:animClr clrSpc="hsl" dir="cw">
                                      <p:cBhvr>
                                        <p:cTn id="35" dur="500" fill="hold"/>
                                        <p:tgtEl>
                                          <p:spTgt spid="10"/>
                                        </p:tgtEl>
                                        <p:attrNameLst>
                                          <p:attrName>stroke.color</p:attrName>
                                        </p:attrNameLst>
                                      </p:cBhvr>
                                      <p:by>
                                        <p:hsl h="7200000" s="0" l="0"/>
                                      </p:by>
                                    </p:animClr>
                                    <p:set>
                                      <p:cBhvr>
                                        <p:cTn id="36" dur="500" fill="hold"/>
                                        <p:tgtEl>
                                          <p:spTgt spid="10"/>
                                        </p:tgtEl>
                                        <p:attrNameLst>
                                          <p:attrName>fill.type</p:attrName>
                                        </p:attrNameLst>
                                      </p:cBhvr>
                                      <p:to>
                                        <p:strVal val="solid"/>
                                      </p:to>
                                    </p:set>
                                  </p:childTnLst>
                                </p:cTn>
                              </p:par>
                              <p:par>
                                <p:cTn id="37" presetID="1" presetClass="mediacall" presetSubtype="0" fill="hold" nodeType="withEffect">
                                  <p:stCondLst>
                                    <p:cond delay="500"/>
                                  </p:stCondLst>
                                  <p:childTnLst>
                                    <p:cmd type="call" cmd="playFrom(0.0)">
                                      <p:cBhvr>
                                        <p:cTn id="38" dur="5595" fill="hold"/>
                                        <p:tgtEl>
                                          <p:spTgt spid="14"/>
                                        </p:tgtEl>
                                      </p:cBhvr>
                                    </p:cmd>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2"/>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473" fill="hold"/>
                                        <p:tgtEl>
                                          <p:spTgt spid="6"/>
                                        </p:tgtEl>
                                      </p:cBhvr>
                                    </p:cmd>
                                  </p:childTnLst>
                                </p:cTn>
                              </p:par>
                            </p:childTnLst>
                          </p:cTn>
                        </p:par>
                      </p:childTnLst>
                    </p:cTn>
                  </p:par>
                </p:childTnLst>
              </p:cTn>
              <p:nextCondLst>
                <p:cond evt="onClick" delay="0">
                  <p:tgtEl>
                    <p:spTgt spid="2"/>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473" fill="hold"/>
                                        <p:tgtEl>
                                          <p:spTgt spid="18"/>
                                        </p:tgtEl>
                                      </p:cBhvr>
                                    </p:cmd>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473" fill="hold"/>
                                        <p:tgtEl>
                                          <p:spTgt spid="19"/>
                                        </p:tgtEl>
                                      </p:cBhvr>
                                    </p:cmd>
                                  </p:childTnLst>
                                </p:cTn>
                              </p:par>
                            </p:childTnLst>
                          </p:cTn>
                        </p:par>
                      </p:childTnLst>
                    </p:cTn>
                  </p:par>
                </p:childTnLst>
              </p:cTn>
              <p:nextCondLst>
                <p:cond evt="onClick" delay="0">
                  <p:tgtEl>
                    <p:spTgt spid="13"/>
                  </p:tgtEl>
                </p:cond>
              </p:nextCondLst>
            </p:seq>
            <p:audio>
              <p:cMediaNode vol="100000">
                <p:cTn id="63" fill="hold" display="0">
                  <p:stCondLst>
                    <p:cond delay="indefinite"/>
                  </p:stCondLst>
                  <p:endCondLst>
                    <p:cond evt="onStopAudio" delay="0">
                      <p:tgtEl>
                        <p:sldTgt/>
                      </p:tgtEl>
                    </p:cond>
                  </p:endCondLst>
                </p:cTn>
                <p:tgtEl>
                  <p:spTgt spid="5"/>
                </p:tgtEl>
              </p:cMediaNode>
            </p:audio>
            <p:audio>
              <p:cMediaNode vol="27273">
                <p:cTn id="64" fill="hold" display="0">
                  <p:stCondLst>
                    <p:cond delay="indefinite"/>
                  </p:stCondLst>
                  <p:endCondLst>
                    <p:cond evt="onStopAudio" delay="0">
                      <p:tgtEl>
                        <p:sldTgt/>
                      </p:tgtEl>
                    </p:cond>
                  </p:endCondLst>
                </p:cTn>
                <p:tgtEl>
                  <p:spTgt spid="6"/>
                </p:tgtEl>
              </p:cMediaNode>
            </p:audio>
            <p:audio>
              <p:cMediaNode vol="33333">
                <p:cTn id="65" fill="hold" display="0">
                  <p:stCondLst>
                    <p:cond delay="indefinite"/>
                  </p:stCondLst>
                  <p:endCondLst>
                    <p:cond evt="onStopAudio" delay="0">
                      <p:tgtEl>
                        <p:sldTgt/>
                      </p:tgtEl>
                    </p:cond>
                  </p:endCondLst>
                </p:cTn>
                <p:tgtEl>
                  <p:spTgt spid="18"/>
                </p:tgtEl>
              </p:cMediaNode>
            </p:audio>
            <p:audio>
              <p:cMediaNode vol="43939">
                <p:cTn id="66" fill="hold" display="0">
                  <p:stCondLst>
                    <p:cond delay="indefinite"/>
                  </p:stCondLst>
                  <p:endCondLst>
                    <p:cond evt="onStopAudio" delay="0">
                      <p:tgtEl>
                        <p:sldTgt/>
                      </p:tgtEl>
                    </p:cond>
                  </p:endCondLst>
                </p:cTn>
                <p:tgtEl>
                  <p:spTgt spid="19"/>
                </p:tgtEl>
              </p:cMediaNode>
            </p:audio>
            <p:audio>
              <p:cMediaNode vol="42424">
                <p:cTn id="67" fill="hold" display="0">
                  <p:stCondLst>
                    <p:cond delay="indefinite"/>
                  </p:stCondLst>
                  <p:endCondLst>
                    <p:cond evt="onStopAudio" delay="0">
                      <p:tgtEl>
                        <p:sldTgt/>
                      </p:tgtEl>
                    </p:cond>
                  </p:endCondLst>
                </p:cTn>
                <p:tgtEl>
                  <p:spTgt spid="14"/>
                </p:tgtEl>
              </p:cMediaNode>
            </p:audio>
          </p:childTnLst>
        </p:cTn>
      </p:par>
    </p:tnLst>
    <p:bldLst>
      <p:bldP spid="2" grpId="0" animBg="1"/>
      <p:bldP spid="2" grpId="1" animBg="1"/>
      <p:bldP spid="10" grpId="0" animBg="1"/>
      <p:bldP spid="10" grpId="1" animBg="1"/>
      <p:bldP spid="12" grpId="0" animBg="1"/>
      <p:bldP spid="12"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12371" y="1901611"/>
            <a:ext cx="4315900" cy="13896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E860B"/>
                </a:solidFill>
                <a:latin typeface="Times New Roman" pitchFamily="18" charset="0"/>
                <a:cs typeface="Times New Roman" pitchFamily="18" charset="0"/>
              </a:rPr>
              <a:t>A</a:t>
            </a:r>
            <a:r>
              <a:rPr lang="en-US" sz="3200">
                <a:solidFill>
                  <a:srgbClr val="0E860B"/>
                </a:solidFill>
                <a:latin typeface="Times New Roman" pitchFamily="18" charset="0"/>
                <a:cs typeface="Times New Roman" pitchFamily="18" charset="0"/>
              </a:rPr>
              <a:t>. </a:t>
            </a:r>
            <a:r>
              <a:rPr lang="en-US" sz="3200" smtClean="0">
                <a:solidFill>
                  <a:srgbClr val="0E860B"/>
                </a:solidFill>
                <a:latin typeface="Times New Roman" pitchFamily="18" charset="0"/>
                <a:cs typeface="Times New Roman" pitchFamily="18" charset="0"/>
              </a:rPr>
              <a:t>Báo hiêu nhiều sự vật, hiện tượng chưa được liêt kê hết</a:t>
            </a:r>
            <a:endParaRPr lang="en-US" sz="3200" dirty="0">
              <a:solidFill>
                <a:srgbClr val="0E860B"/>
              </a:solidFill>
              <a:latin typeface="Times New Roman" pitchFamily="18" charset="0"/>
              <a:cs typeface="Times New Roman" pitchFamily="18" charset="0"/>
            </a:endParaRPr>
          </a:p>
        </p:txBody>
      </p:sp>
      <p:sp>
        <p:nvSpPr>
          <p:cNvPr id="10" name="Rounded Rectangle 9"/>
          <p:cNvSpPr/>
          <p:nvPr/>
        </p:nvSpPr>
        <p:spPr>
          <a:xfrm>
            <a:off x="5735782" y="3772785"/>
            <a:ext cx="3260016" cy="2373554"/>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E860B"/>
                </a:solidFill>
                <a:latin typeface="Times New Roman" pitchFamily="18" charset="0"/>
                <a:cs typeface="Times New Roman" pitchFamily="18" charset="0"/>
              </a:rPr>
              <a:t>D</a:t>
            </a:r>
            <a:r>
              <a:rPr lang="en-US" sz="3200">
                <a:solidFill>
                  <a:srgbClr val="0E860B"/>
                </a:solidFill>
                <a:latin typeface="Times New Roman" pitchFamily="18" charset="0"/>
                <a:cs typeface="Times New Roman" pitchFamily="18" charset="0"/>
              </a:rPr>
              <a:t>. </a:t>
            </a:r>
            <a:r>
              <a:rPr lang="en-US" sz="3200" smtClean="0">
                <a:solidFill>
                  <a:srgbClr val="0E860B"/>
                </a:solidFill>
                <a:latin typeface="Times New Roman" pitchFamily="18" charset="0"/>
                <a:cs typeface="Times New Roman" pitchFamily="18" charset="0"/>
              </a:rPr>
              <a:t>Tất cả các đáp án trên đều đúng.</a:t>
            </a:r>
            <a:endParaRPr lang="en-US" sz="3200" dirty="0">
              <a:solidFill>
                <a:srgbClr val="0E860B"/>
              </a:solidFill>
              <a:latin typeface="Times New Roman" pitchFamily="18" charset="0"/>
              <a:cs typeface="Times New Roman" pitchFamily="18" charset="0"/>
            </a:endParaRPr>
          </a:p>
        </p:txBody>
      </p:sp>
      <p:sp>
        <p:nvSpPr>
          <p:cNvPr id="11" name="Rounded Rectangle 10"/>
          <p:cNvSpPr/>
          <p:nvPr/>
        </p:nvSpPr>
        <p:spPr>
          <a:xfrm>
            <a:off x="312371" y="3772785"/>
            <a:ext cx="5035484" cy="2678354"/>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E860B"/>
                </a:solidFill>
                <a:latin typeface="Times New Roman" pitchFamily="18" charset="0"/>
                <a:cs typeface="Times New Roman" pitchFamily="18" charset="0"/>
              </a:rPr>
              <a:t>C.Làm giãn nhịp điệu câu văn, chuẩn bị cho sự sự xuất hiện của một từ ngữ biểu thị nội dung bất ngờ thương có sắc thái hài hước, châm biếm.</a:t>
            </a:r>
            <a:endParaRPr lang="en-US" sz="3200" dirty="0">
              <a:solidFill>
                <a:srgbClr val="0E860B"/>
              </a:solidFill>
              <a:latin typeface="Times New Roman" pitchFamily="18" charset="0"/>
              <a:cs typeface="Times New Roman" pitchFamily="18" charset="0"/>
            </a:endParaRPr>
          </a:p>
        </p:txBody>
      </p:sp>
      <p:sp>
        <p:nvSpPr>
          <p:cNvPr id="12" name="Rounded Rectangle 11"/>
          <p:cNvSpPr/>
          <p:nvPr/>
        </p:nvSpPr>
        <p:spPr>
          <a:xfrm>
            <a:off x="5347855" y="1883066"/>
            <a:ext cx="4294909" cy="13896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E860B"/>
                </a:solidFill>
                <a:latin typeface="Times New Roman" pitchFamily="18" charset="0"/>
                <a:cs typeface="Times New Roman" pitchFamily="18" charset="0"/>
              </a:rPr>
              <a:t>B</a:t>
            </a:r>
            <a:r>
              <a:rPr lang="en-US" sz="3200">
                <a:solidFill>
                  <a:srgbClr val="0E860B"/>
                </a:solidFill>
                <a:latin typeface="Times New Roman" pitchFamily="18" charset="0"/>
                <a:cs typeface="Times New Roman" pitchFamily="18" charset="0"/>
              </a:rPr>
              <a:t>. </a:t>
            </a:r>
            <a:r>
              <a:rPr lang="en-US" sz="3200" smtClean="0">
                <a:solidFill>
                  <a:srgbClr val="0E860B"/>
                </a:solidFill>
                <a:latin typeface="Times New Roman" pitchFamily="18" charset="0"/>
                <a:cs typeface="Times New Roman" pitchFamily="18" charset="0"/>
              </a:rPr>
              <a:t>Thể hiện lời nói bỏ dở (chưa nói hết) hay ngập ngừng, ngắt quãng</a:t>
            </a:r>
            <a:endParaRPr lang="en-US" sz="3200" dirty="0">
              <a:solidFill>
                <a:srgbClr val="0E860B"/>
              </a:solidFill>
              <a:latin typeface="Times New Roman" pitchFamily="18" charset="0"/>
              <a:cs typeface="Times New Roman" pitchFamily="18" charset="0"/>
            </a:endParaRPr>
          </a:p>
        </p:txBody>
      </p:sp>
      <p:pic>
        <p:nvPicPr>
          <p:cNvPr id="15"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63500" y="3123363"/>
            <a:ext cx="609600" cy="609600"/>
          </a:xfrm>
          <a:prstGeom prst="rect">
            <a:avLst/>
          </a:prstGeom>
        </p:spPr>
      </p:pic>
      <p:pic>
        <p:nvPicPr>
          <p:cNvPr id="16"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35561" y="4398125"/>
            <a:ext cx="609600" cy="609600"/>
          </a:xfrm>
          <a:prstGeom prst="rect">
            <a:avLst/>
          </a:prstGeom>
        </p:spPr>
      </p:pic>
      <p:pic>
        <p:nvPicPr>
          <p:cNvPr id="17"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763500" y="5272232"/>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43358" y="6146339"/>
            <a:ext cx="609600" cy="609600"/>
          </a:xfrm>
          <a:prstGeom prst="rect">
            <a:avLst/>
          </a:prstGeom>
        </p:spPr>
      </p:pic>
      <p:pic>
        <p:nvPicPr>
          <p:cNvPr id="51"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4173200" y="3134299"/>
            <a:ext cx="609600" cy="609600"/>
          </a:xfrm>
          <a:prstGeom prst="rect">
            <a:avLst/>
          </a:prstGeom>
        </p:spPr>
      </p:pic>
      <p:pic>
        <p:nvPicPr>
          <p:cNvPr id="52" name="Picture 1" descr="Этикет для детей. Учусь правилам поведения. Незнайка на улице - Сим-Портал">
            <a:extLst>
              <a:ext uri="{FF2B5EF4-FFF2-40B4-BE49-F238E27FC236}">
                <a16:creationId xmlns:a16="http://schemas.microsoft.com/office/drawing/2014/main" xmlns="" id="{C7E22C0D-E4AC-49E7-BBA5-CA5624B8D89B}"/>
              </a:ext>
            </a:extLst>
          </p:cNvPr>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flipH="1">
            <a:off x="9254836" y="1399231"/>
            <a:ext cx="2623940" cy="474710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xmlns="" id="{DE904685-6C31-44F7-8292-363492DDF6BF}"/>
              </a:ext>
            </a:extLst>
          </p:cNvPr>
          <p:cNvSpPr/>
          <p:nvPr/>
        </p:nvSpPr>
        <p:spPr>
          <a:xfrm>
            <a:off x="561753" y="317488"/>
            <a:ext cx="11068494" cy="1317348"/>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err="1">
                <a:solidFill>
                  <a:schemeClr val="tx1"/>
                </a:solidFill>
                <a:effectLst/>
                <a:latin typeface="Times New Roman" pitchFamily="18" charset="0"/>
                <a:cs typeface="Times New Roman" pitchFamily="18" charset="0"/>
              </a:rPr>
              <a:t>Câu</a:t>
            </a:r>
            <a:r>
              <a:rPr lang="en-US" sz="3600" b="1">
                <a:solidFill>
                  <a:schemeClr val="tx1"/>
                </a:solidFill>
                <a:effectLst/>
                <a:latin typeface="Times New Roman" pitchFamily="18" charset="0"/>
                <a:cs typeface="Times New Roman" pitchFamily="18" charset="0"/>
              </a:rPr>
              <a:t> </a:t>
            </a:r>
            <a:r>
              <a:rPr lang="en-US" sz="3600" b="1" smtClean="0">
                <a:solidFill>
                  <a:schemeClr val="tx1"/>
                </a:solidFill>
                <a:effectLst/>
                <a:latin typeface="Times New Roman" pitchFamily="18" charset="0"/>
                <a:cs typeface="Times New Roman" pitchFamily="18" charset="0"/>
              </a:rPr>
              <a:t>3: </a:t>
            </a:r>
            <a:r>
              <a:rPr lang="en-US" sz="3600" b="1" smtClean="0">
                <a:solidFill>
                  <a:schemeClr val="tx1"/>
                </a:solidFill>
                <a:effectLst/>
                <a:latin typeface="Times New Roman" pitchFamily="18" charset="0"/>
                <a:ea typeface="DengXian" panose="02010600030101010101" pitchFamily="2" charset="-122"/>
                <a:cs typeface="Times New Roman" pitchFamily="18" charset="0"/>
              </a:rPr>
              <a:t>Công dụng của dấu chấm lửng là gì?</a:t>
            </a:r>
            <a:endParaRPr lang="en-US" sz="3200" b="1" dirty="0">
              <a:solidFill>
                <a:schemeClr val="tx1"/>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935133917"/>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0"/>
                                        </p:tgtEl>
                                        <p:attrNameLst>
                                          <p:attrName>style.color</p:attrName>
                                        </p:attrNameLst>
                                      </p:cBhvr>
                                      <p:by>
                                        <p:hsl h="7200000" s="0" l="0"/>
                                      </p:by>
                                    </p:animClr>
                                    <p:animClr clrSpc="hsl" dir="cw">
                                      <p:cBhvr>
                                        <p:cTn id="32" dur="500" fill="hold"/>
                                        <p:tgtEl>
                                          <p:spTgt spid="10"/>
                                        </p:tgtEl>
                                        <p:attrNameLst>
                                          <p:attrName>fillcolor</p:attrName>
                                        </p:attrNameLst>
                                      </p:cBhvr>
                                      <p:by>
                                        <p:hsl h="7200000" s="0" l="0"/>
                                      </p:by>
                                    </p:animClr>
                                    <p:animClr clrSpc="hsl" dir="cw">
                                      <p:cBhvr>
                                        <p:cTn id="33" dur="500" fill="hold"/>
                                        <p:tgtEl>
                                          <p:spTgt spid="10"/>
                                        </p:tgtEl>
                                        <p:attrNameLst>
                                          <p:attrName>stroke.color</p:attrName>
                                        </p:attrNameLst>
                                      </p:cBhvr>
                                      <p:by>
                                        <p:hsl h="7200000" s="0" l="0"/>
                                      </p:by>
                                    </p:animClr>
                                    <p:set>
                                      <p:cBhvr>
                                        <p:cTn id="34" dur="500" fill="hold"/>
                                        <p:tgtEl>
                                          <p:spTgt spid="10"/>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526" fill="hold"/>
                                        <p:tgtEl>
                                          <p:spTgt spid="15"/>
                                        </p:tgtEl>
                                      </p:cBhvr>
                                    </p:cmd>
                                  </p:childTnLst>
                                </p:cTn>
                              </p:par>
                              <p:par>
                                <p:cTn id="37" presetID="1" presetClass="mediacall" presetSubtype="0" fill="hold" nodeType="withEffect">
                                  <p:stCondLst>
                                    <p:cond delay="500"/>
                                  </p:stCondLst>
                                  <p:childTnLst>
                                    <p:cmd type="call" cmd="playFrom(0.0)">
                                      <p:cBhvr>
                                        <p:cTn id="38" dur="5595" fill="hold"/>
                                        <p:tgtEl>
                                          <p:spTgt spid="51"/>
                                        </p:tgtEl>
                                      </p:cBhvr>
                                    </p:cmd>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473" fill="hold"/>
                                        <p:tgtEl>
                                          <p:spTgt spid="16"/>
                                        </p:tgtEl>
                                      </p:cBhvr>
                                    </p:cmd>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473" fill="hold"/>
                                        <p:tgtEl>
                                          <p:spTgt spid="17"/>
                                        </p:tgtEl>
                                      </p:cBhvr>
                                    </p:cmd>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473" fill="hold"/>
                                        <p:tgtEl>
                                          <p:spTgt spid="18"/>
                                        </p:tgtEl>
                                      </p:cBhvr>
                                    </p:cmd>
                                  </p:childTnLst>
                                </p:cTn>
                              </p:par>
                            </p:childTnLst>
                          </p:cTn>
                        </p:par>
                      </p:childTnLst>
                    </p:cTn>
                  </p:par>
                </p:childTnLst>
              </p:cTn>
              <p:nextCondLst>
                <p:cond evt="onClick" delay="0">
                  <p:tgtEl>
                    <p:spTgt spid="11"/>
                  </p:tgtEl>
                </p:cond>
              </p:nextCondLst>
            </p:seq>
            <p:audio>
              <p:cMediaNode vol="100000">
                <p:cTn id="63" fill="hold" display="0">
                  <p:stCondLst>
                    <p:cond delay="indefinite"/>
                  </p:stCondLst>
                  <p:endCondLst>
                    <p:cond evt="onStopAudio" delay="0">
                      <p:tgtEl>
                        <p:sldTgt/>
                      </p:tgtEl>
                    </p:cond>
                  </p:endCondLst>
                </p:cTn>
                <p:tgtEl>
                  <p:spTgt spid="15"/>
                </p:tgtEl>
              </p:cMediaNode>
            </p:audio>
            <p:audio>
              <p:cMediaNode vol="33333">
                <p:cTn id="64" fill="hold" display="0">
                  <p:stCondLst>
                    <p:cond delay="indefinite"/>
                  </p:stCondLst>
                  <p:endCondLst>
                    <p:cond evt="onStopAudio" delay="0">
                      <p:tgtEl>
                        <p:sldTgt/>
                      </p:tgtEl>
                    </p:cond>
                  </p:endCondLst>
                </p:cTn>
                <p:tgtEl>
                  <p:spTgt spid="16"/>
                </p:tgtEl>
              </p:cMediaNode>
            </p:audio>
            <p:audio>
              <p:cMediaNode vol="40909">
                <p:cTn id="65" fill="hold" display="0">
                  <p:stCondLst>
                    <p:cond delay="indefinite"/>
                  </p:stCondLst>
                  <p:endCondLst>
                    <p:cond evt="onStopAudio" delay="0">
                      <p:tgtEl>
                        <p:sldTgt/>
                      </p:tgtEl>
                    </p:cond>
                  </p:endCondLst>
                </p:cTn>
                <p:tgtEl>
                  <p:spTgt spid="17"/>
                </p:tgtEl>
              </p:cMediaNode>
            </p:audio>
            <p:audio>
              <p:cMediaNode vol="34848">
                <p:cTn id="66" fill="hold" display="0">
                  <p:stCondLst>
                    <p:cond delay="indefinite"/>
                  </p:stCondLst>
                  <p:endCondLst>
                    <p:cond evt="onStopAudio" delay="0">
                      <p:tgtEl>
                        <p:sldTgt/>
                      </p:tgtEl>
                    </p:cond>
                  </p:endCondLst>
                </p:cTn>
                <p:tgtEl>
                  <p:spTgt spid="18"/>
                </p:tgtEl>
              </p:cMediaNode>
            </p:audio>
            <p:audio>
              <p:cMediaNode vol="42424">
                <p:cTn id="67" fill="hold" display="0">
                  <p:stCondLst>
                    <p:cond delay="indefinite"/>
                  </p:stCondLst>
                  <p:endCondLst>
                    <p:cond evt="onStopAudio" delay="0">
                      <p:tgtEl>
                        <p:sldTgt/>
                      </p:tgtEl>
                    </p:cond>
                  </p:endCondLst>
                </p:cTn>
                <p:tgtEl>
                  <p:spTgt spid="51"/>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657061" y="4603652"/>
            <a:ext cx="3951767" cy="1904228"/>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E860B"/>
                </a:solidFill>
                <a:latin typeface="Times New Roman" pitchFamily="18" charset="0"/>
                <a:cs typeface="Times New Roman" pitchFamily="18" charset="0"/>
              </a:rPr>
              <a:t>D</a:t>
            </a:r>
            <a:r>
              <a:rPr lang="en-US" sz="2800">
                <a:solidFill>
                  <a:srgbClr val="0E860B"/>
                </a:solidFill>
                <a:latin typeface="Times New Roman" pitchFamily="18" charset="0"/>
                <a:cs typeface="Times New Roman" pitchFamily="18" charset="0"/>
              </a:rPr>
              <a:t>. </a:t>
            </a:r>
            <a:r>
              <a:rPr lang="en-US" sz="2800" smtClean="0">
                <a:solidFill>
                  <a:srgbClr val="0E860B"/>
                </a:solidFill>
                <a:latin typeface="Times New Roman" pitchFamily="18" charset="0"/>
                <a:cs typeface="Times New Roman" pitchFamily="18" charset="0"/>
              </a:rPr>
              <a:t>Khi viết một đoạn văn có tính miêu tả.</a:t>
            </a:r>
            <a:endParaRPr lang="en-US" sz="2800" dirty="0">
              <a:solidFill>
                <a:srgbClr val="0E860B"/>
              </a:solidFill>
              <a:latin typeface="Times New Roman" pitchFamily="18" charset="0"/>
              <a:cs typeface="Times New Roman" pitchFamily="18" charset="0"/>
            </a:endParaRPr>
          </a:p>
        </p:txBody>
      </p:sp>
      <p:sp>
        <p:nvSpPr>
          <p:cNvPr id="12" name="Rounded Rectangle 11"/>
          <p:cNvSpPr/>
          <p:nvPr/>
        </p:nvSpPr>
        <p:spPr>
          <a:xfrm>
            <a:off x="467830" y="1891478"/>
            <a:ext cx="3951767" cy="245712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rgbClr val="0E860B"/>
                </a:solidFill>
                <a:latin typeface="Times New Roman" pitchFamily="18" charset="0"/>
                <a:cs typeface="Times New Roman" pitchFamily="18" charset="0"/>
              </a:rPr>
              <a:t>A. Khi câu hoàn hỉnh và có ý nghĩa đầy đủ.  </a:t>
            </a:r>
            <a:endParaRPr lang="en-US" sz="2800" dirty="0">
              <a:solidFill>
                <a:srgbClr val="0E860B"/>
              </a:solidFill>
              <a:latin typeface="Times New Roman" pitchFamily="18" charset="0"/>
              <a:cs typeface="Times New Roman" pitchFamily="18" charset="0"/>
            </a:endParaRPr>
          </a:p>
        </p:txBody>
      </p:sp>
      <p:sp>
        <p:nvSpPr>
          <p:cNvPr id="13" name="Rounded Rectangle 12"/>
          <p:cNvSpPr/>
          <p:nvPr/>
        </p:nvSpPr>
        <p:spPr>
          <a:xfrm>
            <a:off x="467831" y="4611461"/>
            <a:ext cx="3951767" cy="188824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Times New Roman" pitchFamily="18" charset="0"/>
                <a:cs typeface="Times New Roman" pitchFamily="18" charset="0"/>
              </a:rPr>
              <a:t>C</a:t>
            </a:r>
            <a:r>
              <a:rPr lang="en-US" sz="2800">
                <a:solidFill>
                  <a:srgbClr val="0E860B"/>
                </a:solidFill>
                <a:latin typeface="Times New Roman" pitchFamily="18" charset="0"/>
                <a:cs typeface="Times New Roman" pitchFamily="18" charset="0"/>
              </a:rPr>
              <a:t>. </a:t>
            </a:r>
            <a:r>
              <a:rPr lang="en-US" sz="2800" smtClean="0">
                <a:solidFill>
                  <a:srgbClr val="0E860B"/>
                </a:solidFill>
                <a:latin typeface="Times New Roman" pitchFamily="18" charset="0"/>
                <a:cs typeface="Times New Roman" pitchFamily="18" charset="0"/>
              </a:rPr>
              <a:t>Khi muốn tạo sự mơ hồ, không rõ ràng.</a:t>
            </a:r>
            <a:endParaRPr lang="en-US" sz="2800" dirty="0">
              <a:solidFill>
                <a:srgbClr val="0E860B"/>
              </a:solidFill>
              <a:latin typeface="Times New Roman" pitchFamily="18" charset="0"/>
              <a:cs typeface="Times New Roman" pitchFamily="18" charset="0"/>
            </a:endParaRPr>
          </a:p>
        </p:txBody>
      </p:sp>
      <p:sp>
        <p:nvSpPr>
          <p:cNvPr id="14" name="Rounded Rectangle 13"/>
          <p:cNvSpPr/>
          <p:nvPr/>
        </p:nvSpPr>
        <p:spPr>
          <a:xfrm>
            <a:off x="4657061" y="1860060"/>
            <a:ext cx="3951767" cy="245712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Times New Roman" pitchFamily="18" charset="0"/>
                <a:cs typeface="Times New Roman" pitchFamily="18" charset="0"/>
              </a:rPr>
              <a:t>B</a:t>
            </a:r>
            <a:r>
              <a:rPr lang="en-US" sz="2800">
                <a:solidFill>
                  <a:srgbClr val="0E860B"/>
                </a:solidFill>
                <a:latin typeface="Times New Roman" pitchFamily="18" charset="0"/>
                <a:cs typeface="Times New Roman" pitchFamily="18" charset="0"/>
              </a:rPr>
              <a:t>. </a:t>
            </a:r>
            <a:r>
              <a:rPr lang="en-US" sz="2800" smtClean="0">
                <a:solidFill>
                  <a:srgbClr val="0E860B"/>
                </a:solidFill>
                <a:latin typeface="Times New Roman" pitchFamily="18" charset="0"/>
                <a:cs typeface="Times New Roman" pitchFamily="18" charset="0"/>
              </a:rPr>
              <a:t>Khi muốn thể thiện sự thiếu sót thông tin.</a:t>
            </a:r>
            <a:endParaRPr lang="en-US" sz="2800" dirty="0">
              <a:solidFill>
                <a:srgbClr val="0E860B"/>
              </a:solidFill>
              <a:latin typeface="Times New Roman" pitchFamily="18" charset="0"/>
              <a:cs typeface="Times New Roman" pitchFamily="18" charset="0"/>
            </a:endParaRPr>
          </a:p>
        </p:txBody>
      </p:sp>
      <p:pic>
        <p:nvPicPr>
          <p:cNvPr id="17"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891210" y="5757133"/>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34975" y="2462210"/>
            <a:ext cx="609600" cy="609600"/>
          </a:xfrm>
          <a:prstGeom prst="rect">
            <a:avLst/>
          </a:prstGeom>
        </p:spPr>
      </p:pic>
      <p:pic>
        <p:nvPicPr>
          <p:cNvPr id="19"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62524" y="3439099"/>
            <a:ext cx="609600" cy="609600"/>
          </a:xfrm>
          <a:prstGeom prst="rect">
            <a:avLst/>
          </a:prstGeom>
        </p:spPr>
      </p:pic>
      <p:pic>
        <p:nvPicPr>
          <p:cNvPr id="20"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91210" y="4427073"/>
            <a:ext cx="609600" cy="609600"/>
          </a:xfrm>
          <a:prstGeom prst="rect">
            <a:avLst/>
          </a:prstGeom>
        </p:spPr>
      </p:pic>
      <p:pic>
        <p:nvPicPr>
          <p:cNvPr id="53"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4173200" y="3134299"/>
            <a:ext cx="609600" cy="609600"/>
          </a:xfrm>
          <a:prstGeom prst="rect">
            <a:avLst/>
          </a:prstGeom>
        </p:spPr>
      </p:pic>
      <p:pic>
        <p:nvPicPr>
          <p:cNvPr id="54" name="Picture 1" descr="Этикет для детей. Учусь правилам поведения. Незнайка на улице - Сим-Портал">
            <a:extLst>
              <a:ext uri="{FF2B5EF4-FFF2-40B4-BE49-F238E27FC236}">
                <a16:creationId xmlns:a16="http://schemas.microsoft.com/office/drawing/2014/main" xmlns="" id="{19EA496F-1069-49D9-8321-7389F766CF7F}"/>
              </a:ext>
            </a:extLst>
          </p:cNvPr>
          <p:cNvPicPr>
            <a:picLocks noChangeAspect="1" noChangeArrowheads="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flipH="1">
            <a:off x="8833608" y="1541774"/>
            <a:ext cx="3129792" cy="4382377"/>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Rounded Corners 54">
            <a:extLst>
              <a:ext uri="{FF2B5EF4-FFF2-40B4-BE49-F238E27FC236}">
                <a16:creationId xmlns:a16="http://schemas.microsoft.com/office/drawing/2014/main" xmlns="" id="{124DF4D3-9DEC-4FDE-AAB3-200A95002734}"/>
              </a:ext>
            </a:extLst>
          </p:cNvPr>
          <p:cNvSpPr/>
          <p:nvPr/>
        </p:nvSpPr>
        <p:spPr>
          <a:xfrm>
            <a:off x="467833" y="383040"/>
            <a:ext cx="8140995" cy="1061992"/>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err="1">
                <a:solidFill>
                  <a:schemeClr val="tx1"/>
                </a:solidFill>
                <a:effectLst/>
                <a:latin typeface="Times New Roman" pitchFamily="18" charset="0"/>
                <a:cs typeface="Times New Roman" pitchFamily="18" charset="0"/>
              </a:rPr>
              <a:t>Câu</a:t>
            </a:r>
            <a:r>
              <a:rPr lang="en-US" sz="3600" b="1">
                <a:solidFill>
                  <a:schemeClr val="tx1"/>
                </a:solidFill>
                <a:effectLst/>
                <a:latin typeface="Times New Roman" pitchFamily="18" charset="0"/>
                <a:cs typeface="Times New Roman" pitchFamily="18" charset="0"/>
              </a:rPr>
              <a:t> </a:t>
            </a:r>
            <a:r>
              <a:rPr lang="en-US" sz="3600" b="1" smtClean="0">
                <a:solidFill>
                  <a:schemeClr val="tx1"/>
                </a:solidFill>
                <a:effectLst/>
                <a:latin typeface="Times New Roman" pitchFamily="18" charset="0"/>
                <a:cs typeface="Times New Roman" pitchFamily="18" charset="0"/>
              </a:rPr>
              <a:t>4: Khi nào không nên sử dụng dấu chấm lửng?</a:t>
            </a:r>
            <a:endParaRPr lang="en-US" sz="3600" b="1"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142411498"/>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2"/>
                                        </p:tgtEl>
                                        <p:attrNameLst>
                                          <p:attrName>style.color</p:attrName>
                                        </p:attrNameLst>
                                      </p:cBhvr>
                                      <p:by>
                                        <p:hsl h="7200000" s="0" l="0"/>
                                      </p:by>
                                    </p:animClr>
                                    <p:animClr clrSpc="hsl" dir="cw">
                                      <p:cBhvr>
                                        <p:cTn id="32" dur="500" fill="hold"/>
                                        <p:tgtEl>
                                          <p:spTgt spid="12"/>
                                        </p:tgtEl>
                                        <p:attrNameLst>
                                          <p:attrName>fillcolor</p:attrName>
                                        </p:attrNameLst>
                                      </p:cBhvr>
                                      <p:by>
                                        <p:hsl h="7200000" s="0" l="0"/>
                                      </p:by>
                                    </p:animClr>
                                    <p:animClr clrSpc="hsl" dir="cw">
                                      <p:cBhvr>
                                        <p:cTn id="33" dur="500" fill="hold"/>
                                        <p:tgtEl>
                                          <p:spTgt spid="12"/>
                                        </p:tgtEl>
                                        <p:attrNameLst>
                                          <p:attrName>stroke.color</p:attrName>
                                        </p:attrNameLst>
                                      </p:cBhvr>
                                      <p:by>
                                        <p:hsl h="7200000" s="0" l="0"/>
                                      </p:by>
                                    </p:animClr>
                                    <p:set>
                                      <p:cBhvr>
                                        <p:cTn id="34" dur="500" fill="hold"/>
                                        <p:tgtEl>
                                          <p:spTgt spid="12"/>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526" fill="hold"/>
                                        <p:tgtEl>
                                          <p:spTgt spid="17"/>
                                        </p:tgtEl>
                                      </p:cBhvr>
                                    </p:cmd>
                                  </p:childTnLst>
                                </p:cTn>
                              </p:par>
                              <p:par>
                                <p:cTn id="37" presetID="1" presetClass="mediacall" presetSubtype="0" fill="hold" nodeType="withEffect">
                                  <p:stCondLst>
                                    <p:cond delay="500"/>
                                  </p:stCondLst>
                                  <p:childTnLst>
                                    <p:cmd type="call" cmd="playFrom(0.0)">
                                      <p:cBhvr>
                                        <p:cTn id="38" dur="5595" fill="hold"/>
                                        <p:tgtEl>
                                          <p:spTgt spid="53"/>
                                        </p:tgtEl>
                                      </p:cBhvr>
                                    </p:cmd>
                                  </p:child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473" fill="hold"/>
                                        <p:tgtEl>
                                          <p:spTgt spid="19"/>
                                        </p:tgtEl>
                                      </p:cBhvr>
                                    </p:cmd>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473" fill="hold"/>
                                        <p:tgtEl>
                                          <p:spTgt spid="18"/>
                                        </p:tgtEl>
                                      </p:cBhvr>
                                    </p:cmd>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473" fill="hold"/>
                                        <p:tgtEl>
                                          <p:spTgt spid="20"/>
                                        </p:tgtEl>
                                      </p:cBhvr>
                                    </p:cmd>
                                  </p:childTnLst>
                                </p:cTn>
                              </p:par>
                            </p:childTnLst>
                          </p:cTn>
                        </p:par>
                      </p:childTnLst>
                    </p:cTn>
                  </p:par>
                </p:childTnLst>
              </p:cTn>
              <p:nextCondLst>
                <p:cond evt="onClick" delay="0">
                  <p:tgtEl>
                    <p:spTgt spid="11"/>
                  </p:tgtEl>
                </p:cond>
              </p:nextCondLst>
            </p:seq>
            <p:audio>
              <p:cMediaNode vol="100000">
                <p:cTn id="63" fill="hold" display="0">
                  <p:stCondLst>
                    <p:cond delay="indefinite"/>
                  </p:stCondLst>
                  <p:endCondLst>
                    <p:cond evt="onStopAudio" delay="0">
                      <p:tgtEl>
                        <p:sldTgt/>
                      </p:tgtEl>
                    </p:cond>
                  </p:endCondLst>
                </p:cTn>
                <p:tgtEl>
                  <p:spTgt spid="17"/>
                </p:tgtEl>
              </p:cMediaNode>
            </p:audio>
            <p:audio>
              <p:cMediaNode vol="39394">
                <p:cTn id="64" fill="hold" display="0">
                  <p:stCondLst>
                    <p:cond delay="indefinite"/>
                  </p:stCondLst>
                  <p:endCondLst>
                    <p:cond evt="onStopAudio" delay="0">
                      <p:tgtEl>
                        <p:sldTgt/>
                      </p:tgtEl>
                    </p:cond>
                  </p:endCondLst>
                </p:cTn>
                <p:tgtEl>
                  <p:spTgt spid="18"/>
                </p:tgtEl>
              </p:cMediaNode>
            </p:audio>
            <p:audio>
              <p:cMediaNode vol="36364">
                <p:cTn id="65" fill="hold" display="0">
                  <p:stCondLst>
                    <p:cond delay="indefinite"/>
                  </p:stCondLst>
                  <p:endCondLst>
                    <p:cond evt="onStopAudio" delay="0">
                      <p:tgtEl>
                        <p:sldTgt/>
                      </p:tgtEl>
                    </p:cond>
                  </p:endCondLst>
                </p:cTn>
                <p:tgtEl>
                  <p:spTgt spid="19"/>
                </p:tgtEl>
              </p:cMediaNode>
            </p:audio>
            <p:audio>
              <p:cMediaNode vol="33333">
                <p:cTn id="66" fill="hold" display="0">
                  <p:stCondLst>
                    <p:cond delay="indefinite"/>
                  </p:stCondLst>
                  <p:endCondLst>
                    <p:cond evt="onStopAudio" delay="0">
                      <p:tgtEl>
                        <p:sldTgt/>
                      </p:tgtEl>
                    </p:cond>
                  </p:endCondLst>
                </p:cTn>
                <p:tgtEl>
                  <p:spTgt spid="20"/>
                </p:tgtEl>
              </p:cMediaNode>
            </p:audio>
            <p:audio>
              <p:cMediaNode vol="42424">
                <p:cTn id="67" fill="hold" display="0">
                  <p:stCondLst>
                    <p:cond delay="indefinite"/>
                  </p:stCondLst>
                  <p:endCondLst>
                    <p:cond evt="onStopAudio" delay="0">
                      <p:tgtEl>
                        <p:sldTgt/>
                      </p:tgtEl>
                    </p:cond>
                  </p:endCondLst>
                </p:cTn>
                <p:tgtEl>
                  <p:spTgt spid="53"/>
                </p:tgtEl>
              </p:cMediaNode>
            </p:audio>
          </p:childTnLst>
        </p:cTn>
      </p:par>
    </p:tnLst>
    <p:bldLst>
      <p:bldP spid="11" grpId="0" animBg="1"/>
      <p:bldP spid="11" grpId="1" animBg="1"/>
      <p:bldP spid="12" grpId="0" animBg="1"/>
      <p:bldP spid="12" grpId="1" animBg="1"/>
      <p:bldP spid="13" grpId="0" animBg="1"/>
      <p:bldP spid="13" grpId="1" animBg="1"/>
      <p:bldP spid="14" grpId="0" animBg="1"/>
      <p:bldP spid="14" grpId="1"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TotalTime>
  <Words>1571</Words>
  <Application>Microsoft Office PowerPoint</Application>
  <PresentationFormat>Custom</PresentationFormat>
  <Paragraphs>137</Paragraphs>
  <Slides>25</Slides>
  <Notes>21</Notes>
  <HiddenSlides>0</HiddenSlides>
  <MMClips>25</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25</vt:i4>
      </vt:variant>
    </vt:vector>
  </HeadingPairs>
  <TitlesOfParts>
    <vt:vector size="41" baseType="lpstr">
      <vt:lpstr>Arial</vt:lpstr>
      <vt:lpstr>#9Slide05 Amtenar</vt:lpstr>
      <vt:lpstr>Fira Sans Extra Condensed</vt:lpstr>
      <vt:lpstr>Times New Roman</vt:lpstr>
      <vt:lpstr>Calibri</vt:lpstr>
      <vt:lpstr>宋体</vt:lpstr>
      <vt:lpstr>等线</vt:lpstr>
      <vt:lpstr>微软雅黑</vt:lpstr>
      <vt:lpstr>#9Slide03 Arima Madurai Black</vt:lpstr>
      <vt:lpstr>#9Slide03 Arima Madurai</vt:lpstr>
      <vt:lpstr>Wingdings</vt:lpstr>
      <vt:lpstr>DengXian</vt:lpstr>
      <vt:lpstr>Cambria</vt:lpstr>
      <vt:lpstr>Arima Madurai Medium</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nhat</dc:title>
  <dc:subject>Sinh nhat</dc:subject>
  <dc:creator>KTUTS</dc:creator>
  <cp:keywords>Ruby</cp:keywords>
  <cp:lastModifiedBy>USER</cp:lastModifiedBy>
  <cp:revision>156</cp:revision>
  <dcterms:created xsi:type="dcterms:W3CDTF">2022-03-01T03:04:00Z</dcterms:created>
  <dcterms:modified xsi:type="dcterms:W3CDTF">2025-03-13T01:26:02Z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AC725CC470EB418A8817939CDFF34271</vt:lpwstr>
  </property>
  <property fmtid="{D5CDD505-2E9C-101B-9397-08002B2CF9AE}" pid="3" name="KSOProductBuildVer">
    <vt:lpwstr>2052-11.1.0.11365</vt:lpwstr>
  </property>
</Properties>
</file>