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1EEA7F-45EE-470D-A880-55BB3477E4CD}" type="datetimeFigureOut">
              <a:rPr lang="en-US" smtClean="0"/>
              <a:t>2023/4/3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322241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EEA7F-45EE-470D-A880-55BB3477E4CD}" type="datetimeFigureOut">
              <a:rPr lang="en-US" smtClean="0"/>
              <a:t>2023/4/3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242574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EEA7F-45EE-470D-A880-55BB3477E4CD}" type="datetimeFigureOut">
              <a:rPr lang="en-US" smtClean="0"/>
              <a:t>2023/4/3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2029557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34E8CD0-1032-4944-AFF7-DF0CDD380554}"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2586043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FE13D43-FB4C-4640-919F-DC7767D9C4D4}"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428869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DFE8BA8-75D5-4C0B-9D86-56DDD3E40339}"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3597630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507502D-691C-4166-971E-154F8BC759E5}"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1968636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DA24381A-A058-45C8-BA3F-D4BACFEAC2CE}"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85778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8B8CF6D2-2DF6-4FD7-9AF3-A3D2CA0C62A0}"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10043649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66F5F473-198D-447B-BD36-3EF5371C2750}"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39803547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CCC7A2A-22FA-4537-8C76-AD1595911D5F}"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259989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EEA7F-45EE-470D-A880-55BB3477E4CD}" type="datetimeFigureOut">
              <a:rPr lang="en-US" smtClean="0"/>
              <a:t>2023/4/3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281039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434572B-FD07-44FE-8846-1BC00FBE79C1}"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33582211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2325249-86B8-469C-95B3-5591ED1D5684}"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2960543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A49B43B-F6CE-47D3-8922-82334412E17A}"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2642942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vi-VN"/>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lipArt Placeholder 3"/>
          <p:cNvSpPr>
            <a:spLocks noGrp="1"/>
          </p:cNvSpPr>
          <p:nvPr>
            <p:ph type="clipArt" sz="half" idx="2"/>
          </p:nvPr>
        </p:nvSpPr>
        <p:spPr>
          <a:xfrm>
            <a:off x="6197600" y="1600201"/>
            <a:ext cx="5384800" cy="4525963"/>
          </a:xfrm>
        </p:spPr>
        <p:txBody>
          <a:bodyPr/>
          <a:lstStyle/>
          <a:p>
            <a:pPr lvl="0"/>
            <a:endParaRPr lang="vi-VN"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af-ZA" altLang="vi-V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af-ZA" altLang="vi-V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E62804A-E80C-4186-B123-A48E730DDECD}" type="slidenum">
              <a:rPr lang="af-ZA" altLang="vi-VN">
                <a:solidFill>
                  <a:srgbClr val="000000"/>
                </a:solidFill>
              </a:rPr>
              <a:pPr/>
              <a:t>‹#›</a:t>
            </a:fld>
            <a:endParaRPr lang="af-ZA" altLang="vi-VN">
              <a:solidFill>
                <a:srgbClr val="000000"/>
              </a:solidFill>
            </a:endParaRPr>
          </a:p>
        </p:txBody>
      </p:sp>
    </p:spTree>
    <p:extLst>
      <p:ext uri="{BB962C8B-B14F-4D97-AF65-F5344CB8AC3E}">
        <p14:creationId xmlns:p14="http://schemas.microsoft.com/office/powerpoint/2010/main" val="36982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1EEA7F-45EE-470D-A880-55BB3477E4CD}" type="datetimeFigureOut">
              <a:rPr lang="en-US" smtClean="0"/>
              <a:t>2023/4/3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254631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1EEA7F-45EE-470D-A880-55BB3477E4CD}" type="datetimeFigureOut">
              <a:rPr lang="en-US" smtClean="0"/>
              <a:t>2023/4/3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78542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1EEA7F-45EE-470D-A880-55BB3477E4CD}" type="datetimeFigureOut">
              <a:rPr lang="en-US" smtClean="0"/>
              <a:t>2023/4/3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15542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1EEA7F-45EE-470D-A880-55BB3477E4CD}" type="datetimeFigureOut">
              <a:rPr lang="en-US" smtClean="0"/>
              <a:t>2023/4/3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286829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EEA7F-45EE-470D-A880-55BB3477E4CD}" type="datetimeFigureOut">
              <a:rPr lang="en-US" smtClean="0"/>
              <a:t>2023/4/3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350252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EEA7F-45EE-470D-A880-55BB3477E4CD}" type="datetimeFigureOut">
              <a:rPr lang="en-US" smtClean="0"/>
              <a:t>2023/4/3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74376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EEA7F-45EE-470D-A880-55BB3477E4CD}" type="datetimeFigureOut">
              <a:rPr lang="en-US" smtClean="0"/>
              <a:t>2023/4/3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5D902-3171-4C26-92FE-BDDE612C5F15}" type="slidenum">
              <a:rPr lang="en-US" smtClean="0"/>
              <a:t>‹#›</a:t>
            </a:fld>
            <a:endParaRPr lang="en-US"/>
          </a:p>
        </p:txBody>
      </p:sp>
    </p:spTree>
    <p:extLst>
      <p:ext uri="{BB962C8B-B14F-4D97-AF65-F5344CB8AC3E}">
        <p14:creationId xmlns:p14="http://schemas.microsoft.com/office/powerpoint/2010/main" val="319837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EEA7F-45EE-470D-A880-55BB3477E4CD}" type="datetimeFigureOut">
              <a:rPr lang="en-US" smtClean="0"/>
              <a:t>2023/4/3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5D902-3171-4C26-92FE-BDDE612C5F15}" type="slidenum">
              <a:rPr lang="en-US" smtClean="0"/>
              <a:t>‹#›</a:t>
            </a:fld>
            <a:endParaRPr lang="en-US"/>
          </a:p>
        </p:txBody>
      </p:sp>
    </p:spTree>
    <p:extLst>
      <p:ext uri="{BB962C8B-B14F-4D97-AF65-F5344CB8AC3E}">
        <p14:creationId xmlns:p14="http://schemas.microsoft.com/office/powerpoint/2010/main" val="834310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f-ZA" altLang="vi-VN"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f-ZA" altLang="vi-VN" smtClean="0"/>
              <a:t>Click to edit Master text styles</a:t>
            </a:r>
          </a:p>
          <a:p>
            <a:pPr lvl="1"/>
            <a:r>
              <a:rPr lang="af-ZA" altLang="vi-VN" smtClean="0"/>
              <a:t>Second level</a:t>
            </a:r>
          </a:p>
          <a:p>
            <a:pPr lvl="2"/>
            <a:r>
              <a:rPr lang="af-ZA" altLang="vi-VN" smtClean="0"/>
              <a:t>Third level</a:t>
            </a:r>
          </a:p>
          <a:p>
            <a:pPr lvl="3"/>
            <a:r>
              <a:rPr lang="af-ZA" altLang="vi-VN" smtClean="0"/>
              <a:t>Fourth level</a:t>
            </a:r>
          </a:p>
          <a:p>
            <a:pPr lvl="4"/>
            <a:r>
              <a:rPr lang="af-ZA" altLang="vi-VN"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fontAlgn="base">
              <a:spcBef>
                <a:spcPct val="0"/>
              </a:spcBef>
              <a:spcAft>
                <a:spcPct val="0"/>
              </a:spcAft>
              <a:defRPr/>
            </a:pPr>
            <a:endParaRPr lang="af-ZA" altLang="vi-VN">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fontAlgn="base">
              <a:spcBef>
                <a:spcPct val="0"/>
              </a:spcBef>
              <a:spcAft>
                <a:spcPct val="0"/>
              </a:spcAft>
              <a:defRPr/>
            </a:pPr>
            <a:endParaRPr lang="af-ZA" altLang="vi-VN">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fontAlgn="base">
              <a:spcBef>
                <a:spcPct val="0"/>
              </a:spcBef>
              <a:spcAft>
                <a:spcPct val="0"/>
              </a:spcAft>
            </a:pPr>
            <a:fld id="{1971FA83-9997-4FE0-BA60-A3FA1C858E1D}" type="slidenum">
              <a:rPr lang="af-ZA" altLang="vi-VN">
                <a:solidFill>
                  <a:srgbClr val="000000"/>
                </a:solidFill>
              </a:rPr>
              <a:pPr fontAlgn="base">
                <a:spcBef>
                  <a:spcPct val="0"/>
                </a:spcBef>
                <a:spcAft>
                  <a:spcPct val="0"/>
                </a:spcAft>
              </a:pPr>
              <a:t>‹#›</a:t>
            </a:fld>
            <a:endParaRPr lang="af-ZA" altLang="vi-VN">
              <a:solidFill>
                <a:srgbClr val="000000"/>
              </a:solidFill>
            </a:endParaRPr>
          </a:p>
        </p:txBody>
      </p:sp>
    </p:spTree>
    <p:extLst>
      <p:ext uri="{BB962C8B-B14F-4D97-AF65-F5344CB8AC3E}">
        <p14:creationId xmlns:p14="http://schemas.microsoft.com/office/powerpoint/2010/main" val="200690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3.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8.xml"/><Relationship Id="rId1" Type="http://schemas.openxmlformats.org/officeDocument/2006/relationships/audio" Target="file:///D:\GIOITHIEUTRANH8-9\Toi%20di%20hoc.wa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8.jpeg"/><Relationship Id="rId1" Type="http://schemas.openxmlformats.org/officeDocument/2006/relationships/slideLayout" Target="../slideLayouts/slideLayout13.xml"/><Relationship Id="rId5" Type="http://schemas.openxmlformats.org/officeDocument/2006/relationships/image" Target="../media/image5.gif"/><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15.xml"/><Relationship Id="rId1" Type="http://schemas.openxmlformats.org/officeDocument/2006/relationships/slideLayout" Target="../slideLayouts/slideLayout13.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STV1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1"/>
            <a:ext cx="1995488"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099" name="Group 3"/>
          <p:cNvGrpSpPr>
            <a:grpSpLocks/>
          </p:cNvGrpSpPr>
          <p:nvPr/>
        </p:nvGrpSpPr>
        <p:grpSpPr bwMode="auto">
          <a:xfrm>
            <a:off x="1663700" y="5257800"/>
            <a:ext cx="8885238" cy="1600200"/>
            <a:chOff x="67" y="3188"/>
            <a:chExt cx="5693" cy="1132"/>
          </a:xfrm>
        </p:grpSpPr>
        <p:pic>
          <p:nvPicPr>
            <p:cNvPr id="4104" name="Picture 4"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5"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6"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7"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8"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00" name="Picture 9" descr="XMSTRER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1"/>
            <a:ext cx="3238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0" descr="XMSTRER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2948782" y="-1389856"/>
            <a:ext cx="233363"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11"/>
          <p:cNvSpPr>
            <a:spLocks noGrp="1" noChangeArrowheads="1"/>
          </p:cNvSpPr>
          <p:nvPr>
            <p:ph type="body" sz="half" idx="1"/>
          </p:nvPr>
        </p:nvSpPr>
        <p:spPr>
          <a:xfrm>
            <a:off x="1524000" y="0"/>
            <a:ext cx="9144000" cy="2286000"/>
          </a:xfrm>
          <a:noFill/>
        </p:spPr>
        <p:txBody>
          <a:bodyPr/>
          <a:lstStyle/>
          <a:p>
            <a:pPr marL="0" indent="0" algn="ctr">
              <a:spcAft>
                <a:spcPts val="0"/>
              </a:spcAft>
              <a:buNone/>
            </a:pPr>
            <a:r>
              <a:rPr lang="nl-NL" sz="6000" b="1" u="sng" dirty="0">
                <a:latin typeface="Times New Roman" panose="02020603050405020304" pitchFamily="18" charset="0"/>
                <a:ea typeface="Times New Roman" panose="02020603050405020304" pitchFamily="18" charset="0"/>
                <a:cs typeface="Times New Roman" panose="02020603050405020304" pitchFamily="18" charset="0"/>
              </a:rPr>
              <a:t>Tiết 114</a:t>
            </a:r>
            <a:endParaRPr lang="en-US" sz="6000" dirty="0">
              <a:latin typeface=".VnTime" panose="020B7200000000000000" pitchFamily="34" charset="0"/>
              <a:ea typeface="Times New Roman" panose="02020603050405020304" pitchFamily="18" charset="0"/>
              <a:cs typeface="Times New Roman" panose="02020603050405020304" pitchFamily="18" charset="0"/>
            </a:endParaRPr>
          </a:p>
          <a:p>
            <a:pPr algn="ctr" eaLnBrk="1" hangingPunct="1"/>
            <a:endParaRPr lang="en-US" altLang="vi-VN" sz="6000" b="1" u="sng" dirty="0"/>
          </a:p>
          <a:p>
            <a:pPr algn="ctr" eaLnBrk="1" hangingPunct="1"/>
            <a:endParaRPr lang="en-US" altLang="vi-VN" sz="6000" b="1" u="sng" dirty="0"/>
          </a:p>
        </p:txBody>
      </p:sp>
      <p:sp>
        <p:nvSpPr>
          <p:cNvPr id="91148" name="WordArt 12"/>
          <p:cNvSpPr>
            <a:spLocks noChangeArrowheads="1" noChangeShapeType="1" noTextEdit="1"/>
          </p:cNvSpPr>
          <p:nvPr/>
        </p:nvSpPr>
        <p:spPr bwMode="auto">
          <a:xfrm>
            <a:off x="2286000" y="1676400"/>
            <a:ext cx="7772400" cy="28194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b="1" kern="10" spc="-360" dirty="0">
                <a:ln w="19050">
                  <a:solidFill>
                    <a:srgbClr val="000000"/>
                  </a:solidFill>
                  <a:round/>
                  <a:headEnd/>
                  <a:tailEnd/>
                </a:ln>
                <a:solidFill>
                  <a:srgbClr val="FF9966"/>
                </a:solidFill>
                <a:effectLst>
                  <a:outerShdw dist="125724" dir="18900000" algn="ctr" rotWithShape="0">
                    <a:srgbClr val="000099"/>
                  </a:outerShdw>
                </a:effectLst>
                <a:latin typeface="Times New Roman" panose="02020603050405020304" pitchFamily="18" charset="0"/>
                <a:ea typeface="Arial Unicode MS" panose="020B0604020202020204" pitchFamily="34" charset="-128"/>
                <a:cs typeface="Times New Roman" panose="02020603050405020304" pitchFamily="18" charset="0"/>
              </a:rPr>
              <a:t>LỰA  CHỌN </a:t>
            </a:r>
          </a:p>
          <a:p>
            <a:pPr algn="ctr" fontAlgn="base">
              <a:spcBef>
                <a:spcPct val="0"/>
              </a:spcBef>
              <a:spcAft>
                <a:spcPct val="0"/>
              </a:spcAft>
            </a:pPr>
            <a:r>
              <a:rPr lang="en-US" sz="3600" b="1" kern="10" spc="-360" dirty="0">
                <a:ln w="19050">
                  <a:solidFill>
                    <a:srgbClr val="000000"/>
                  </a:solidFill>
                  <a:round/>
                  <a:headEnd/>
                  <a:tailEnd/>
                </a:ln>
                <a:solidFill>
                  <a:srgbClr val="FF9966"/>
                </a:solidFill>
                <a:effectLst>
                  <a:outerShdw dist="125724" dir="18900000" algn="ctr" rotWithShape="0">
                    <a:srgbClr val="000099"/>
                  </a:outerShdw>
                </a:effectLst>
                <a:latin typeface="Times New Roman" panose="02020603050405020304" pitchFamily="18" charset="0"/>
                <a:ea typeface="Arial Unicode MS" panose="020B0604020202020204" pitchFamily="34" charset="-128"/>
                <a:cs typeface="Times New Roman" panose="02020603050405020304" pitchFamily="18" charset="0"/>
              </a:rPr>
              <a:t>TRẬT  TỰ  TỪ  TRONG  CÂU</a:t>
            </a:r>
          </a:p>
        </p:txBody>
      </p:sp>
    </p:spTree>
    <p:extLst>
      <p:ext uri="{BB962C8B-B14F-4D97-AF65-F5344CB8AC3E}">
        <p14:creationId xmlns:p14="http://schemas.microsoft.com/office/powerpoint/2010/main" val="2430191533"/>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1148"/>
                                        </p:tgtEl>
                                        <p:attrNameLst>
                                          <p:attrName>style.visibility</p:attrName>
                                        </p:attrNameLst>
                                      </p:cBhvr>
                                      <p:to>
                                        <p:strVal val="visible"/>
                                      </p:to>
                                    </p:set>
                                    <p:anim calcmode="lin" valueType="num">
                                      <p:cBhvr>
                                        <p:cTn id="7" dur="2000" fill="hold"/>
                                        <p:tgtEl>
                                          <p:spTgt spid="91148"/>
                                        </p:tgtEl>
                                        <p:attrNameLst>
                                          <p:attrName>ppt_w</p:attrName>
                                        </p:attrNameLst>
                                      </p:cBhvr>
                                      <p:tavLst>
                                        <p:tav tm="0">
                                          <p:val>
                                            <p:fltVal val="0"/>
                                          </p:val>
                                        </p:tav>
                                        <p:tav tm="100000">
                                          <p:val>
                                            <p:strVal val="#ppt_w"/>
                                          </p:val>
                                        </p:tav>
                                      </p:tavLst>
                                    </p:anim>
                                    <p:anim calcmode="lin" valueType="num">
                                      <p:cBhvr>
                                        <p:cTn id="8" dur="2000" fill="hold"/>
                                        <p:tgtEl>
                                          <p:spTgt spid="91148"/>
                                        </p:tgtEl>
                                        <p:attrNameLst>
                                          <p:attrName>ppt_h</p:attrName>
                                        </p:attrNameLst>
                                      </p:cBhvr>
                                      <p:tavLst>
                                        <p:tav tm="0">
                                          <p:val>
                                            <p:fltVal val="0"/>
                                          </p:val>
                                        </p:tav>
                                        <p:tav tm="100000">
                                          <p:val>
                                            <p:strVal val="#ppt_h"/>
                                          </p:val>
                                        </p:tav>
                                      </p:tavLst>
                                    </p:anim>
                                    <p:animEffect transition="in" filter="fade">
                                      <p:cBhvr>
                                        <p:cTn id="9" dur="2000"/>
                                        <p:tgtEl>
                                          <p:spTgt spid="91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ChangeArrowheads="1"/>
          </p:cNvSpPr>
          <p:nvPr/>
        </p:nvSpPr>
        <p:spPr bwMode="auto">
          <a:xfrm>
            <a:off x="2438400" y="1143001"/>
            <a:ext cx="80010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sz="2800">
                <a:solidFill>
                  <a:srgbClr val="000000"/>
                </a:solidFill>
                <a:latin typeface="Times New Roman" panose="02020603050405020304" pitchFamily="18" charset="0"/>
              </a:rPr>
              <a:t>     </a:t>
            </a:r>
            <a:r>
              <a:rPr lang="en-US" altLang="vi-VN" sz="2800" b="1">
                <a:solidFill>
                  <a:srgbClr val="3333CC"/>
                </a:solidFill>
                <a:latin typeface="Times New Roman" panose="02020603050405020304" pitchFamily="18" charset="0"/>
              </a:rPr>
              <a:t>Gậy tre, chông tre chống lại sắt thép của quân thù. Tre xung phong vào xe tăng, đại bác. </a:t>
            </a:r>
            <a:r>
              <a:rPr lang="en-US" altLang="vi-VN" sz="2800" b="1" i="1">
                <a:solidFill>
                  <a:srgbClr val="000000"/>
                </a:solidFill>
                <a:latin typeface="Times New Roman" panose="02020603050405020304" pitchFamily="18" charset="0"/>
              </a:rPr>
              <a:t>Tre giữ làng, giữ nước, giữ mái nhà tranh, giữ đồng lúa chín</a:t>
            </a:r>
            <a:r>
              <a:rPr lang="en-US" altLang="vi-VN" sz="2800" b="1" i="1">
                <a:solidFill>
                  <a:srgbClr val="3333CC"/>
                </a:solidFill>
                <a:latin typeface="Times New Roman" panose="02020603050405020304" pitchFamily="18" charset="0"/>
              </a:rPr>
              <a:t>.</a:t>
            </a:r>
            <a:r>
              <a:rPr lang="en-US" altLang="vi-VN" sz="2800" b="1">
                <a:solidFill>
                  <a:srgbClr val="3333CC"/>
                </a:solidFill>
                <a:latin typeface="Times New Roman" panose="02020603050405020304" pitchFamily="18" charset="0"/>
              </a:rPr>
              <a:t> Tre hy sinh để bảo vệ con người.</a:t>
            </a:r>
          </a:p>
          <a:p>
            <a:pPr algn="just" eaLnBrk="1" fontAlgn="base" hangingPunct="1">
              <a:spcBef>
                <a:spcPct val="0"/>
              </a:spcBef>
              <a:spcAft>
                <a:spcPct val="0"/>
              </a:spcAft>
              <a:buFontTx/>
              <a:buNone/>
            </a:pPr>
            <a:r>
              <a:rPr lang="en-US" altLang="vi-VN" sz="2000">
                <a:solidFill>
                  <a:srgbClr val="000000"/>
                </a:solidFill>
                <a:latin typeface="Times New Roman" panose="02020603050405020304" pitchFamily="18" charset="0"/>
              </a:rPr>
              <a:t>					(Thép Mới, Cây tre Việt Nam)</a:t>
            </a:r>
          </a:p>
        </p:txBody>
      </p:sp>
      <p:sp>
        <p:nvSpPr>
          <p:cNvPr id="39942" name="Rectangle 6"/>
          <p:cNvSpPr>
            <a:spLocks noChangeArrowheads="1"/>
          </p:cNvSpPr>
          <p:nvPr/>
        </p:nvSpPr>
        <p:spPr bwMode="auto">
          <a:xfrm>
            <a:off x="1752600" y="3352801"/>
            <a:ext cx="868680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lnSpc>
                <a:spcPct val="80000"/>
              </a:lnSpc>
              <a:spcAft>
                <a:spcPct val="0"/>
              </a:spcAft>
              <a:buFontTx/>
              <a:buNone/>
            </a:pPr>
            <a:r>
              <a:rPr lang="en-US" altLang="vi-VN" sz="2800">
                <a:solidFill>
                  <a:srgbClr val="000000"/>
                </a:solidFill>
                <a:latin typeface="Times New Roman" panose="02020603050405020304" pitchFamily="18" charset="0"/>
              </a:rPr>
              <a:t>     </a:t>
            </a:r>
            <a:r>
              <a:rPr lang="en-US" altLang="vi-VN" sz="2800" b="1">
                <a:solidFill>
                  <a:srgbClr val="3333CC"/>
                </a:solidFill>
                <a:latin typeface="Times New Roman" panose="02020603050405020304" pitchFamily="18" charset="0"/>
              </a:rPr>
              <a:t>Gậy tre, chông tre chống lại sắt thép của quân thù. Tre xung phong vào xe tăng, đại bác. </a:t>
            </a:r>
            <a:r>
              <a:rPr lang="en-US" altLang="vi-VN" sz="2800" b="1" i="1">
                <a:solidFill>
                  <a:srgbClr val="000000"/>
                </a:solidFill>
                <a:latin typeface="Times New Roman" panose="02020603050405020304" pitchFamily="18" charset="0"/>
              </a:rPr>
              <a:t>Tre giữ mái nhà tranh, giữ đồng lúa chín, giữ làng, giữ nước</a:t>
            </a:r>
            <a:r>
              <a:rPr lang="en-US" altLang="vi-VN" sz="2800" b="1" i="1">
                <a:solidFill>
                  <a:srgbClr val="3333CC"/>
                </a:solidFill>
                <a:latin typeface="Times New Roman" panose="02020603050405020304" pitchFamily="18" charset="0"/>
              </a:rPr>
              <a:t>.</a:t>
            </a:r>
            <a:r>
              <a:rPr lang="en-US" altLang="vi-VN" sz="2800" b="1">
                <a:solidFill>
                  <a:srgbClr val="3333CC"/>
                </a:solidFill>
                <a:latin typeface="Times New Roman" panose="02020603050405020304" pitchFamily="18" charset="0"/>
              </a:rPr>
              <a:t> Tre hy sinh để bảo vệ con người.</a:t>
            </a:r>
          </a:p>
        </p:txBody>
      </p:sp>
      <p:sp>
        <p:nvSpPr>
          <p:cNvPr id="39943" name="Rectangle 7"/>
          <p:cNvSpPr>
            <a:spLocks noChangeArrowheads="1"/>
          </p:cNvSpPr>
          <p:nvPr/>
        </p:nvSpPr>
        <p:spPr bwMode="auto">
          <a:xfrm>
            <a:off x="1676400" y="4876801"/>
            <a:ext cx="8763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sz="2800">
                <a:solidFill>
                  <a:srgbClr val="000000"/>
                </a:solidFill>
                <a:latin typeface="Times New Roman" panose="02020603050405020304" pitchFamily="18" charset="0"/>
              </a:rPr>
              <a:t>     </a:t>
            </a:r>
            <a:r>
              <a:rPr lang="en-US" altLang="vi-VN" sz="2800" b="1">
                <a:solidFill>
                  <a:srgbClr val="3333CC"/>
                </a:solidFill>
                <a:latin typeface="Times New Roman" panose="02020603050405020304" pitchFamily="18" charset="0"/>
              </a:rPr>
              <a:t>Gậy tre, chông tre chống lại sắt thép của quân thù. Tre xung phong vào xe tăng, đại bác. </a:t>
            </a:r>
            <a:r>
              <a:rPr lang="en-US" altLang="vi-VN" sz="2800" b="1" i="1">
                <a:solidFill>
                  <a:srgbClr val="000000"/>
                </a:solidFill>
                <a:latin typeface="Times New Roman" panose="02020603050405020304" pitchFamily="18" charset="0"/>
              </a:rPr>
              <a:t>Tre giữ làng, giữ mái nhà tranh, giữ đồng lúa chín, giữ nước.</a:t>
            </a:r>
            <a:r>
              <a:rPr lang="en-US" altLang="vi-VN" sz="2800" b="1">
                <a:solidFill>
                  <a:srgbClr val="3333CC"/>
                </a:solidFill>
                <a:latin typeface="Times New Roman" panose="02020603050405020304" pitchFamily="18" charset="0"/>
              </a:rPr>
              <a:t> Tre hy sinh để bảo vệ con người.</a:t>
            </a:r>
            <a:endParaRPr lang="af-ZA" altLang="vi-VN" sz="2800" b="1">
              <a:solidFill>
                <a:srgbClr val="3333CC"/>
              </a:solidFill>
              <a:latin typeface="Times New Roman" panose="02020603050405020304" pitchFamily="18" charset="0"/>
            </a:endParaRPr>
          </a:p>
        </p:txBody>
      </p:sp>
      <p:sp>
        <p:nvSpPr>
          <p:cNvPr id="39945" name="Oval 9"/>
          <p:cNvSpPr>
            <a:spLocks noChangeArrowheads="1"/>
          </p:cNvSpPr>
          <p:nvPr/>
        </p:nvSpPr>
        <p:spPr bwMode="auto">
          <a:xfrm>
            <a:off x="2438400" y="1143000"/>
            <a:ext cx="457200" cy="4445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2800" b="1">
                <a:solidFill>
                  <a:srgbClr val="3333CC"/>
                </a:solidFill>
                <a:latin typeface="Times New Roman" panose="02020603050405020304" pitchFamily="18" charset="0"/>
              </a:rPr>
              <a:t>a</a:t>
            </a:r>
            <a:endParaRPr lang="af-ZA" altLang="vi-VN" sz="2800" b="1">
              <a:solidFill>
                <a:srgbClr val="3333CC"/>
              </a:solidFill>
              <a:latin typeface="Times New Roman" panose="02020603050405020304" pitchFamily="18" charset="0"/>
            </a:endParaRPr>
          </a:p>
        </p:txBody>
      </p:sp>
      <p:sp>
        <p:nvSpPr>
          <p:cNvPr id="39946" name="Oval 10"/>
          <p:cNvSpPr>
            <a:spLocks noChangeArrowheads="1"/>
          </p:cNvSpPr>
          <p:nvPr/>
        </p:nvSpPr>
        <p:spPr bwMode="auto">
          <a:xfrm>
            <a:off x="1676400" y="4881563"/>
            <a:ext cx="457200" cy="4572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2800" b="1">
                <a:solidFill>
                  <a:srgbClr val="3333CC"/>
                </a:solidFill>
                <a:latin typeface="Times New Roman" panose="02020603050405020304" pitchFamily="18" charset="0"/>
              </a:rPr>
              <a:t>c</a:t>
            </a:r>
            <a:endParaRPr lang="af-ZA" altLang="vi-VN" sz="2800" b="1">
              <a:solidFill>
                <a:srgbClr val="3333CC"/>
              </a:solidFill>
              <a:latin typeface="Times New Roman" panose="02020603050405020304" pitchFamily="18" charset="0"/>
            </a:endParaRPr>
          </a:p>
        </p:txBody>
      </p:sp>
      <p:sp>
        <p:nvSpPr>
          <p:cNvPr id="39947" name="Oval 11"/>
          <p:cNvSpPr>
            <a:spLocks noChangeArrowheads="1"/>
          </p:cNvSpPr>
          <p:nvPr/>
        </p:nvSpPr>
        <p:spPr bwMode="auto">
          <a:xfrm>
            <a:off x="1676400" y="3352800"/>
            <a:ext cx="4572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2800" b="1">
                <a:solidFill>
                  <a:srgbClr val="3333CC"/>
                </a:solidFill>
                <a:latin typeface="Times New Roman" panose="02020603050405020304" pitchFamily="18" charset="0"/>
              </a:rPr>
              <a:t>b</a:t>
            </a:r>
            <a:endParaRPr lang="af-ZA" altLang="vi-VN" sz="2800" b="1">
              <a:solidFill>
                <a:srgbClr val="3333CC"/>
              </a:solidFill>
              <a:latin typeface="Times New Roman" panose="02020603050405020304" pitchFamily="18" charset="0"/>
            </a:endParaRPr>
          </a:p>
        </p:txBody>
      </p:sp>
      <p:sp>
        <p:nvSpPr>
          <p:cNvPr id="3" name="Rectangle 2"/>
          <p:cNvSpPr/>
          <p:nvPr/>
        </p:nvSpPr>
        <p:spPr>
          <a:xfrm>
            <a:off x="1524000" y="448122"/>
            <a:ext cx="1522404" cy="461665"/>
          </a:xfrm>
          <a:prstGeom prst="rect">
            <a:avLst/>
          </a:prstGeom>
        </p:spPr>
        <p:txBody>
          <a:bodyPr wrap="none">
            <a:spAutoFit/>
          </a:bodyPr>
          <a:lstStyle/>
          <a:p>
            <a:pPr fontAlgn="base">
              <a:spcBef>
                <a:spcPct val="0"/>
              </a:spcBef>
              <a:spcAft>
                <a:spcPct val="0"/>
              </a:spcAft>
            </a:pPr>
            <a:r>
              <a:rPr lang="nl-NL" sz="2400" b="1" dirty="0">
                <a:solidFill>
                  <a:srgbClr val="FF0000"/>
                </a:solidFill>
                <a:latin typeface="Times New Roman" panose="02020603050405020304" pitchFamily="18" charset="0"/>
                <a:ea typeface="Times New Roman" panose="02020603050405020304" pitchFamily="18" charset="0"/>
              </a:rPr>
              <a:t>* </a:t>
            </a:r>
            <a:r>
              <a:rPr lang="nl-NL" sz="2400" b="1" u="sng" dirty="0">
                <a:solidFill>
                  <a:srgbClr val="FF0000"/>
                </a:solidFill>
                <a:latin typeface="Times New Roman" panose="02020603050405020304" pitchFamily="18" charset="0"/>
                <a:ea typeface="Times New Roman" panose="02020603050405020304" pitchFamily="18" charset="0"/>
              </a:rPr>
              <a:t>Ví dụ 2</a:t>
            </a:r>
            <a:r>
              <a:rPr lang="nl-NL" sz="2400" b="1" dirty="0">
                <a:solidFill>
                  <a:srgbClr val="FF0000"/>
                </a:solidFill>
                <a:latin typeface="Times New Roman" panose="02020603050405020304" pitchFamily="18" charset="0"/>
                <a:ea typeface="Times New Roman" panose="02020603050405020304" pitchFamily="18" charset="0"/>
              </a:rPr>
              <a:t>. </a:t>
            </a:r>
            <a:endParaRPr lang="en-US" sz="2400" b="1" dirty="0">
              <a:solidFill>
                <a:srgbClr val="FF0000"/>
              </a:solidFill>
            </a:endParaRPr>
          </a:p>
        </p:txBody>
      </p:sp>
      <p:sp>
        <p:nvSpPr>
          <p:cNvPr id="12" name="Rectangle 11"/>
          <p:cNvSpPr/>
          <p:nvPr/>
        </p:nvSpPr>
        <p:spPr>
          <a:xfrm>
            <a:off x="2895600" y="104745"/>
            <a:ext cx="6400800" cy="400110"/>
          </a:xfrm>
          <a:prstGeom prst="rect">
            <a:avLst/>
          </a:prstGeom>
          <a:ln>
            <a:solidFill>
              <a:srgbClr val="00B0F0"/>
            </a:solidFill>
          </a:ln>
        </p:spPr>
        <p:txBody>
          <a:bodyPr wrap="square">
            <a:spAutoFit/>
          </a:bodyPr>
          <a:lstStyle/>
          <a:p>
            <a:pPr algn="ctr" fontAlgn="base">
              <a:spcBef>
                <a:spcPct val="0"/>
              </a:spcBef>
            </a:pPr>
            <a:r>
              <a:rPr lang="nl-NL" sz="14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Tiết 114</a:t>
            </a:r>
            <a:r>
              <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rPr>
              <a:t>: </a:t>
            </a:r>
            <a:r>
              <a:rPr lang="nl-NL" sz="1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nl-NL"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LỰA CHỌN TRẬT TỰ TỪ TRONG CÂU</a:t>
            </a:r>
            <a:endPar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5209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941"/>
                                        </p:tgtEl>
                                        <p:attrNameLst>
                                          <p:attrName>style.visibility</p:attrName>
                                        </p:attrNameLst>
                                      </p:cBhvr>
                                      <p:to>
                                        <p:strVal val="visible"/>
                                      </p:to>
                                    </p:set>
                                    <p:animEffect transition="in" filter="wipe(up)">
                                      <p:cBhvr>
                                        <p:cTn id="7" dur="1000"/>
                                        <p:tgtEl>
                                          <p:spTgt spid="3994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9945"/>
                                        </p:tgtEl>
                                        <p:attrNameLst>
                                          <p:attrName>style.visibility</p:attrName>
                                        </p:attrNameLst>
                                      </p:cBhvr>
                                      <p:to>
                                        <p:strVal val="visible"/>
                                      </p:to>
                                    </p:set>
                                    <p:animEffect transition="in" filter="wipe(up)">
                                      <p:cBhvr>
                                        <p:cTn id="10" dur="1000"/>
                                        <p:tgtEl>
                                          <p:spTgt spid="399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9942"/>
                                        </p:tgtEl>
                                        <p:attrNameLst>
                                          <p:attrName>style.visibility</p:attrName>
                                        </p:attrNameLst>
                                      </p:cBhvr>
                                      <p:to>
                                        <p:strVal val="visible"/>
                                      </p:to>
                                    </p:set>
                                    <p:animEffect transition="in" filter="wipe(up)">
                                      <p:cBhvr>
                                        <p:cTn id="15" dur="1000"/>
                                        <p:tgtEl>
                                          <p:spTgt spid="39942"/>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9947"/>
                                        </p:tgtEl>
                                        <p:attrNameLst>
                                          <p:attrName>style.visibility</p:attrName>
                                        </p:attrNameLst>
                                      </p:cBhvr>
                                      <p:to>
                                        <p:strVal val="visible"/>
                                      </p:to>
                                    </p:set>
                                    <p:animEffect transition="in" filter="wipe(up)">
                                      <p:cBhvr>
                                        <p:cTn id="18" dur="1000"/>
                                        <p:tgtEl>
                                          <p:spTgt spid="3994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9943"/>
                                        </p:tgtEl>
                                        <p:attrNameLst>
                                          <p:attrName>style.visibility</p:attrName>
                                        </p:attrNameLst>
                                      </p:cBhvr>
                                      <p:to>
                                        <p:strVal val="visible"/>
                                      </p:to>
                                    </p:set>
                                    <p:animEffect transition="in" filter="wipe(up)">
                                      <p:cBhvr>
                                        <p:cTn id="23" dur="1000"/>
                                        <p:tgtEl>
                                          <p:spTgt spid="39943"/>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39946"/>
                                        </p:tgtEl>
                                        <p:attrNameLst>
                                          <p:attrName>style.visibility</p:attrName>
                                        </p:attrNameLst>
                                      </p:cBhvr>
                                      <p:to>
                                        <p:strVal val="visible"/>
                                      </p:to>
                                    </p:set>
                                    <p:animEffect transition="in" filter="wipe(up)">
                                      <p:cBhvr>
                                        <p:cTn id="26" dur="1000"/>
                                        <p:tgtEl>
                                          <p:spTgt spid="39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p:bldP spid="39942" grpId="0"/>
      <p:bldP spid="39943" grpId="0"/>
      <p:bldP spid="39945" grpId="0" animBg="1"/>
      <p:bldP spid="39946" grpId="0" animBg="1"/>
      <p:bldP spid="399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Oval 4"/>
          <p:cNvSpPr>
            <a:spLocks noChangeArrowheads="1"/>
          </p:cNvSpPr>
          <p:nvPr/>
        </p:nvSpPr>
        <p:spPr bwMode="auto">
          <a:xfrm>
            <a:off x="1676400" y="1295400"/>
            <a:ext cx="457200" cy="4445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2800" b="1">
                <a:solidFill>
                  <a:srgbClr val="3333CC"/>
                </a:solidFill>
                <a:latin typeface="Times New Roman" panose="02020603050405020304" pitchFamily="18" charset="0"/>
              </a:rPr>
              <a:t>a</a:t>
            </a:r>
            <a:endParaRPr lang="af-ZA" altLang="vi-VN" sz="2800" b="1">
              <a:solidFill>
                <a:srgbClr val="3333CC"/>
              </a:solidFill>
              <a:latin typeface="Times New Roman" panose="02020603050405020304" pitchFamily="18" charset="0"/>
            </a:endParaRPr>
          </a:p>
        </p:txBody>
      </p:sp>
      <p:sp>
        <p:nvSpPr>
          <p:cNvPr id="40965" name="Oval 5"/>
          <p:cNvSpPr>
            <a:spLocks noChangeArrowheads="1"/>
          </p:cNvSpPr>
          <p:nvPr/>
        </p:nvSpPr>
        <p:spPr bwMode="auto">
          <a:xfrm>
            <a:off x="1676400" y="5105400"/>
            <a:ext cx="457200" cy="4572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2800" b="1">
                <a:solidFill>
                  <a:srgbClr val="3333CC"/>
                </a:solidFill>
                <a:latin typeface="Times New Roman" panose="02020603050405020304" pitchFamily="18" charset="0"/>
              </a:rPr>
              <a:t>c</a:t>
            </a:r>
            <a:endParaRPr lang="af-ZA" altLang="vi-VN" sz="2800" b="1">
              <a:solidFill>
                <a:srgbClr val="3333CC"/>
              </a:solidFill>
              <a:latin typeface="Times New Roman" panose="02020603050405020304" pitchFamily="18" charset="0"/>
            </a:endParaRPr>
          </a:p>
        </p:txBody>
      </p:sp>
      <p:sp>
        <p:nvSpPr>
          <p:cNvPr id="40966" name="Oval 6"/>
          <p:cNvSpPr>
            <a:spLocks noChangeArrowheads="1"/>
          </p:cNvSpPr>
          <p:nvPr/>
        </p:nvSpPr>
        <p:spPr bwMode="auto">
          <a:xfrm>
            <a:off x="1676400" y="3673475"/>
            <a:ext cx="4572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2800" b="1">
                <a:solidFill>
                  <a:srgbClr val="3333CC"/>
                </a:solidFill>
                <a:latin typeface="Times New Roman" panose="02020603050405020304" pitchFamily="18" charset="0"/>
              </a:rPr>
              <a:t>b</a:t>
            </a:r>
            <a:endParaRPr lang="af-ZA" altLang="vi-VN" sz="2800" b="1">
              <a:solidFill>
                <a:srgbClr val="3333CC"/>
              </a:solidFill>
              <a:latin typeface="Times New Roman" panose="02020603050405020304" pitchFamily="18" charset="0"/>
            </a:endParaRPr>
          </a:p>
        </p:txBody>
      </p:sp>
      <p:sp>
        <p:nvSpPr>
          <p:cNvPr id="40967" name="Rectangle 7"/>
          <p:cNvSpPr>
            <a:spLocks noChangeArrowheads="1"/>
          </p:cNvSpPr>
          <p:nvPr/>
        </p:nvSpPr>
        <p:spPr bwMode="auto">
          <a:xfrm>
            <a:off x="2286000" y="1219201"/>
            <a:ext cx="8153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sz="3000" b="1" i="1">
                <a:solidFill>
                  <a:srgbClr val="FF0000"/>
                </a:solidFill>
                <a:latin typeface="Times New Roman" panose="02020603050405020304" pitchFamily="18" charset="0"/>
              </a:rPr>
              <a:t>Tre </a:t>
            </a:r>
            <a:r>
              <a:rPr lang="en-US" altLang="vi-VN" sz="3000" b="1" i="1">
                <a:solidFill>
                  <a:srgbClr val="000000"/>
                </a:solidFill>
                <a:latin typeface="Times New Roman" panose="02020603050405020304" pitchFamily="18" charset="0"/>
              </a:rPr>
              <a:t>giữ làng, giữ nước, giữ mái nhà tranh, giữ đồng lúa chín</a:t>
            </a:r>
            <a:r>
              <a:rPr lang="en-US" altLang="vi-VN" sz="2000" b="1" i="1">
                <a:solidFill>
                  <a:srgbClr val="000000"/>
                </a:solidFill>
                <a:latin typeface="Times New Roman" panose="02020603050405020304" pitchFamily="18" charset="0"/>
              </a:rPr>
              <a:t>.	</a:t>
            </a:r>
            <a:r>
              <a:rPr lang="en-US" altLang="vi-VN" sz="2000" b="1" i="1">
                <a:solidFill>
                  <a:srgbClr val="FF0000"/>
                </a:solidFill>
                <a:latin typeface="Times New Roman" panose="02020603050405020304" pitchFamily="18" charset="0"/>
              </a:rPr>
              <a:t>		</a:t>
            </a:r>
            <a:r>
              <a:rPr lang="en-US" altLang="vi-VN" sz="2000" b="1" i="1">
                <a:solidFill>
                  <a:srgbClr val="003300"/>
                </a:solidFill>
                <a:latin typeface="Times New Roman" panose="02020603050405020304" pitchFamily="18" charset="0"/>
              </a:rPr>
              <a:t>(Thép Mới, Cây tre Việt Nam)</a:t>
            </a:r>
            <a:endParaRPr lang="af-ZA" altLang="vi-VN" sz="2000" b="1" i="1">
              <a:solidFill>
                <a:srgbClr val="003300"/>
              </a:solidFill>
              <a:latin typeface="Times New Roman" panose="02020603050405020304" pitchFamily="18" charset="0"/>
            </a:endParaRPr>
          </a:p>
        </p:txBody>
      </p:sp>
      <p:sp>
        <p:nvSpPr>
          <p:cNvPr id="40968" name="Rectangle 8"/>
          <p:cNvSpPr>
            <a:spLocks noChangeArrowheads="1"/>
          </p:cNvSpPr>
          <p:nvPr/>
        </p:nvSpPr>
        <p:spPr bwMode="auto">
          <a:xfrm>
            <a:off x="2286000" y="3657601"/>
            <a:ext cx="8153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sz="3000" b="1" i="1" dirty="0">
                <a:solidFill>
                  <a:srgbClr val="FF0000"/>
                </a:solidFill>
                <a:latin typeface="Times New Roman" panose="02020603050405020304" pitchFamily="18" charset="0"/>
              </a:rPr>
              <a:t>Tre </a:t>
            </a:r>
            <a:r>
              <a:rPr lang="en-US" altLang="vi-VN" sz="3000" b="1" i="1" dirty="0" err="1">
                <a:solidFill>
                  <a:srgbClr val="000000"/>
                </a:solidFill>
                <a:latin typeface="Times New Roman" panose="02020603050405020304" pitchFamily="18" charset="0"/>
              </a:rPr>
              <a:t>giữ</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mái</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nhà</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tranh</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giữ</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đồng</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lúa</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chín</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giữ</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làng</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giữ</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nước</a:t>
            </a:r>
            <a:r>
              <a:rPr lang="en-US" altLang="vi-VN" sz="3000" b="1" i="1" dirty="0">
                <a:solidFill>
                  <a:srgbClr val="000000"/>
                </a:solidFill>
                <a:latin typeface="Times New Roman" panose="02020603050405020304" pitchFamily="18" charset="0"/>
              </a:rPr>
              <a:t>.</a:t>
            </a:r>
            <a:endParaRPr lang="af-ZA" altLang="vi-VN" sz="3000" b="1" i="1" dirty="0">
              <a:solidFill>
                <a:srgbClr val="000000"/>
              </a:solidFill>
              <a:latin typeface="Times New Roman" panose="02020603050405020304" pitchFamily="18" charset="0"/>
            </a:endParaRPr>
          </a:p>
        </p:txBody>
      </p:sp>
      <p:sp>
        <p:nvSpPr>
          <p:cNvPr id="40969" name="Rectangle 9"/>
          <p:cNvSpPr>
            <a:spLocks noChangeArrowheads="1"/>
          </p:cNvSpPr>
          <p:nvPr/>
        </p:nvSpPr>
        <p:spPr bwMode="auto">
          <a:xfrm>
            <a:off x="2242457" y="4794251"/>
            <a:ext cx="8229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sz="3000" b="1" i="1" dirty="0">
                <a:solidFill>
                  <a:srgbClr val="FF0000"/>
                </a:solidFill>
                <a:latin typeface="Times New Roman" panose="02020603050405020304" pitchFamily="18" charset="0"/>
              </a:rPr>
              <a:t>Tre </a:t>
            </a:r>
            <a:r>
              <a:rPr lang="en-US" altLang="vi-VN" sz="3000" b="1" i="1" dirty="0" err="1">
                <a:solidFill>
                  <a:srgbClr val="000000"/>
                </a:solidFill>
                <a:latin typeface="Times New Roman" panose="02020603050405020304" pitchFamily="18" charset="0"/>
              </a:rPr>
              <a:t>giữ</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làng</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giữ</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mái</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nhà</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tranh</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giữ</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đồng</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lúa</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chín</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giữ</a:t>
            </a:r>
            <a:r>
              <a:rPr lang="en-US" altLang="vi-VN" sz="3000" b="1" i="1" dirty="0">
                <a:solidFill>
                  <a:srgbClr val="000000"/>
                </a:solidFill>
                <a:latin typeface="Times New Roman" panose="02020603050405020304" pitchFamily="18" charset="0"/>
              </a:rPr>
              <a:t> </a:t>
            </a:r>
            <a:r>
              <a:rPr lang="en-US" altLang="vi-VN" sz="3000" b="1" i="1" dirty="0" err="1">
                <a:solidFill>
                  <a:srgbClr val="000000"/>
                </a:solidFill>
                <a:latin typeface="Times New Roman" panose="02020603050405020304" pitchFamily="18" charset="0"/>
              </a:rPr>
              <a:t>nước</a:t>
            </a:r>
            <a:r>
              <a:rPr lang="en-US" altLang="vi-VN" sz="3000" b="1" i="1" dirty="0">
                <a:solidFill>
                  <a:srgbClr val="000000"/>
                </a:solidFill>
                <a:latin typeface="Times New Roman" panose="02020603050405020304" pitchFamily="18" charset="0"/>
              </a:rPr>
              <a:t>.</a:t>
            </a:r>
            <a:endParaRPr lang="af-ZA" altLang="vi-VN" sz="3000" b="1" i="1" dirty="0">
              <a:solidFill>
                <a:srgbClr val="000000"/>
              </a:solidFill>
              <a:latin typeface="Times New Roman" panose="02020603050405020304" pitchFamily="18" charset="0"/>
            </a:endParaRPr>
          </a:p>
        </p:txBody>
      </p:sp>
      <p:sp>
        <p:nvSpPr>
          <p:cNvPr id="40970" name="AutoShape 10"/>
          <p:cNvSpPr>
            <a:spLocks noChangeArrowheads="1"/>
          </p:cNvSpPr>
          <p:nvPr/>
        </p:nvSpPr>
        <p:spPr bwMode="auto">
          <a:xfrm>
            <a:off x="1600200" y="152400"/>
            <a:ext cx="990600" cy="762000"/>
          </a:xfrm>
          <a:prstGeom prst="diamond">
            <a:avLst/>
          </a:prstGeom>
          <a:solidFill>
            <a:srgbClr val="FFFF99"/>
          </a:solidFill>
          <a:ln w="57150" cmpd="thickThin">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4000" b="1">
                <a:solidFill>
                  <a:srgbClr val="3333CC"/>
                </a:solidFill>
                <a:latin typeface="Times New Roman" panose="02020603050405020304" pitchFamily="18" charset="0"/>
              </a:rPr>
              <a:t>2</a:t>
            </a:r>
            <a:endParaRPr lang="af-ZA" altLang="vi-VN" sz="4000" b="1">
              <a:solidFill>
                <a:srgbClr val="3333CC"/>
              </a:solidFill>
              <a:latin typeface="Times New Roman" panose="02020603050405020304" pitchFamily="18" charset="0"/>
            </a:endParaRPr>
          </a:p>
        </p:txBody>
      </p:sp>
      <p:sp>
        <p:nvSpPr>
          <p:cNvPr id="40971" name="Text Box 11"/>
          <p:cNvSpPr txBox="1">
            <a:spLocks noChangeArrowheads="1"/>
          </p:cNvSpPr>
          <p:nvPr/>
        </p:nvSpPr>
        <p:spPr bwMode="auto">
          <a:xfrm>
            <a:off x="2667000" y="152400"/>
            <a:ext cx="8001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50000"/>
              </a:spcBef>
              <a:spcAft>
                <a:spcPct val="0"/>
              </a:spcAft>
              <a:buFontTx/>
              <a:buNone/>
            </a:pPr>
            <a:r>
              <a:rPr lang="en-US" altLang="vi-VN" b="1">
                <a:solidFill>
                  <a:srgbClr val="9900FF"/>
                </a:solidFill>
                <a:latin typeface="Times New Roman" panose="02020603050405020304" pitchFamily="18" charset="0"/>
              </a:rPr>
              <a:t>So sánh tác dụng của những cách sắp xếp trật tự từ:</a:t>
            </a:r>
            <a:endParaRPr lang="af-ZA" altLang="vi-VN" b="1">
              <a:solidFill>
                <a:srgbClr val="9900FF"/>
              </a:solidFill>
              <a:latin typeface="Times New Roman" panose="02020603050405020304" pitchFamily="18" charset="0"/>
            </a:endParaRPr>
          </a:p>
        </p:txBody>
      </p:sp>
      <p:sp>
        <p:nvSpPr>
          <p:cNvPr id="40972" name="Text Box 12" descr="Parchment"/>
          <p:cNvSpPr txBox="1">
            <a:spLocks noChangeArrowheads="1"/>
          </p:cNvSpPr>
          <p:nvPr/>
        </p:nvSpPr>
        <p:spPr bwMode="auto">
          <a:xfrm>
            <a:off x="1905000" y="2378075"/>
            <a:ext cx="8382000" cy="984250"/>
          </a:xfrm>
          <a:prstGeom prst="rect">
            <a:avLst/>
          </a:prstGeom>
          <a:blipFill dpi="0" rotWithShape="1">
            <a:blip r:embed="rId2"/>
            <a:srcRect/>
            <a:tile tx="0" ty="0" sx="100000" sy="100000" flip="none" algn="tl"/>
          </a:blipFill>
          <a:ln w="38100" cmpd="dbl">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50000"/>
              </a:spcBef>
              <a:spcAft>
                <a:spcPct val="0"/>
              </a:spcAft>
              <a:buFontTx/>
              <a:buNone/>
            </a:pPr>
            <a:r>
              <a:rPr lang="en-US" altLang="vi-VN" sz="2800" b="1" i="1">
                <a:solidFill>
                  <a:srgbClr val="0000FF"/>
                </a:solidFill>
                <a:latin typeface="Times New Roman" panose="02020603050405020304" pitchFamily="18" charset="0"/>
              </a:rPr>
              <a:t>    </a:t>
            </a:r>
            <a:r>
              <a:rPr lang="en-US" altLang="vi-VN" sz="2800" b="1" i="1">
                <a:solidFill>
                  <a:srgbClr val="CC3300"/>
                </a:solidFill>
                <a:latin typeface="Times New Roman" panose="02020603050405020304" pitchFamily="18" charset="0"/>
              </a:rPr>
              <a:t>Hiệu quả diễn đạt cao hơn vì nó có nhịp điệu hơn (đảm bảo được sự hài hòa về ngữ âm)</a:t>
            </a:r>
            <a:endParaRPr lang="af-ZA" altLang="vi-VN" sz="2800" b="1" i="1">
              <a:solidFill>
                <a:srgbClr val="CC3300"/>
              </a:solidFill>
              <a:latin typeface="Times New Roman" panose="02020603050405020304" pitchFamily="18" charset="0"/>
            </a:endParaRPr>
          </a:p>
        </p:txBody>
      </p:sp>
      <p:sp>
        <p:nvSpPr>
          <p:cNvPr id="40973" name="Rectangle 13"/>
          <p:cNvSpPr>
            <a:spLocks noChangeArrowheads="1"/>
          </p:cNvSpPr>
          <p:nvPr/>
        </p:nvSpPr>
        <p:spPr bwMode="auto">
          <a:xfrm>
            <a:off x="1851026" y="2362201"/>
            <a:ext cx="663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FontTx/>
              <a:buNone/>
            </a:pPr>
            <a:r>
              <a:rPr lang="en-US" altLang="vi-VN" sz="4000" b="1">
                <a:solidFill>
                  <a:srgbClr val="FF0000"/>
                </a:solidFill>
                <a:latin typeface="Times New Roman" panose="02020603050405020304" pitchFamily="18" charset="0"/>
                <a:sym typeface="Wingdings" panose="05000000000000000000" pitchFamily="2" charset="2"/>
              </a:rPr>
              <a:t></a:t>
            </a:r>
            <a:endParaRPr lang="af-ZA" altLang="vi-VN" sz="4000" b="1">
              <a:solidFill>
                <a:srgbClr val="FF0000"/>
              </a:solidFill>
              <a:latin typeface="Times New Roman" panose="02020603050405020304" pitchFamily="18" charset="0"/>
              <a:sym typeface="Wingdings" panose="05000000000000000000" pitchFamily="2" charset="2"/>
            </a:endParaRPr>
          </a:p>
        </p:txBody>
      </p:sp>
      <p:sp>
        <p:nvSpPr>
          <p:cNvPr id="2" name="Rectangle 1"/>
          <p:cNvSpPr/>
          <p:nvPr/>
        </p:nvSpPr>
        <p:spPr>
          <a:xfrm>
            <a:off x="3581400" y="5930901"/>
            <a:ext cx="4572000" cy="1015663"/>
          </a:xfrm>
          <a:prstGeom prst="rect">
            <a:avLst/>
          </a:prstGeom>
        </p:spPr>
        <p:txBody>
          <a:bodyPr>
            <a:spAutoFit/>
          </a:bodyPr>
          <a:lstStyle/>
          <a:p>
            <a:pPr algn="just" fontAlgn="base">
              <a:spcBef>
                <a:spcPct val="0"/>
              </a:spcBef>
            </a:pPr>
            <a:r>
              <a:rPr lang="nl-NL"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So sánh tác dụng của những cách sắp xếp trật tự từ trong các bộ phận câu in đậm?</a:t>
            </a:r>
            <a:endParaRPr lang="en-US" sz="20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600387"/>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0970"/>
                                        </p:tgtEl>
                                        <p:attrNameLst>
                                          <p:attrName>style.visibility</p:attrName>
                                        </p:attrNameLst>
                                      </p:cBhvr>
                                      <p:to>
                                        <p:strVal val="visible"/>
                                      </p:to>
                                    </p:set>
                                    <p:animEffect transition="in" filter="wedge">
                                      <p:cBhvr>
                                        <p:cTn id="7" dur="1000"/>
                                        <p:tgtEl>
                                          <p:spTgt spid="40970"/>
                                        </p:tgtEl>
                                      </p:cBhvr>
                                    </p:animEffect>
                                  </p:childTnLst>
                                </p:cTn>
                              </p:par>
                              <p:par>
                                <p:cTn id="8" presetID="50" presetClass="entr" presetSubtype="0" decel="100000" fill="hold" grpId="0" nodeType="withEffect">
                                  <p:stCondLst>
                                    <p:cond delay="0"/>
                                  </p:stCondLst>
                                  <p:childTnLst>
                                    <p:set>
                                      <p:cBhvr>
                                        <p:cTn id="9" dur="1" fill="hold">
                                          <p:stCondLst>
                                            <p:cond delay="0"/>
                                          </p:stCondLst>
                                        </p:cTn>
                                        <p:tgtEl>
                                          <p:spTgt spid="40971"/>
                                        </p:tgtEl>
                                        <p:attrNameLst>
                                          <p:attrName>style.visibility</p:attrName>
                                        </p:attrNameLst>
                                      </p:cBhvr>
                                      <p:to>
                                        <p:strVal val="visible"/>
                                      </p:to>
                                    </p:set>
                                    <p:anim calcmode="lin" valueType="num">
                                      <p:cBhvr>
                                        <p:cTn id="10" dur="1000" fill="hold"/>
                                        <p:tgtEl>
                                          <p:spTgt spid="40971"/>
                                        </p:tgtEl>
                                        <p:attrNameLst>
                                          <p:attrName>ppt_w</p:attrName>
                                        </p:attrNameLst>
                                      </p:cBhvr>
                                      <p:tavLst>
                                        <p:tav tm="0">
                                          <p:val>
                                            <p:strVal val="#ppt_w+.3"/>
                                          </p:val>
                                        </p:tav>
                                        <p:tav tm="100000">
                                          <p:val>
                                            <p:strVal val="#ppt_w"/>
                                          </p:val>
                                        </p:tav>
                                      </p:tavLst>
                                    </p:anim>
                                    <p:anim calcmode="lin" valueType="num">
                                      <p:cBhvr>
                                        <p:cTn id="11" dur="1000" fill="hold"/>
                                        <p:tgtEl>
                                          <p:spTgt spid="40971"/>
                                        </p:tgtEl>
                                        <p:attrNameLst>
                                          <p:attrName>ppt_h</p:attrName>
                                        </p:attrNameLst>
                                      </p:cBhvr>
                                      <p:tavLst>
                                        <p:tav tm="0">
                                          <p:val>
                                            <p:strVal val="#ppt_h"/>
                                          </p:val>
                                        </p:tav>
                                        <p:tav tm="100000">
                                          <p:val>
                                            <p:strVal val="#ppt_h"/>
                                          </p:val>
                                        </p:tav>
                                      </p:tavLst>
                                    </p:anim>
                                    <p:animEffect transition="in" filter="fade">
                                      <p:cBhvr>
                                        <p:cTn id="12" dur="1000"/>
                                        <p:tgtEl>
                                          <p:spTgt spid="409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0964"/>
                                        </p:tgtEl>
                                        <p:attrNameLst>
                                          <p:attrName>style.visibility</p:attrName>
                                        </p:attrNameLst>
                                      </p:cBhvr>
                                      <p:to>
                                        <p:strVal val="visible"/>
                                      </p:to>
                                    </p:set>
                                    <p:animEffect transition="in" filter="strips(downRight)">
                                      <p:cBhvr>
                                        <p:cTn id="17" dur="1000"/>
                                        <p:tgtEl>
                                          <p:spTgt spid="40964"/>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40967"/>
                                        </p:tgtEl>
                                        <p:attrNameLst>
                                          <p:attrName>style.visibility</p:attrName>
                                        </p:attrNameLst>
                                      </p:cBhvr>
                                      <p:to>
                                        <p:strVal val="visible"/>
                                      </p:to>
                                    </p:set>
                                    <p:animEffect transition="in" filter="strips(downRight)">
                                      <p:cBhvr>
                                        <p:cTn id="20" dur="1000"/>
                                        <p:tgtEl>
                                          <p:spTgt spid="4096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40968"/>
                                        </p:tgtEl>
                                        <p:attrNameLst>
                                          <p:attrName>style.visibility</p:attrName>
                                        </p:attrNameLst>
                                      </p:cBhvr>
                                      <p:to>
                                        <p:strVal val="visible"/>
                                      </p:to>
                                    </p:set>
                                    <p:anim calcmode="lin" valueType="num">
                                      <p:cBhvr>
                                        <p:cTn id="25" dur="1000" fill="hold"/>
                                        <p:tgtEl>
                                          <p:spTgt spid="40968"/>
                                        </p:tgtEl>
                                        <p:attrNameLst>
                                          <p:attrName>ppt_w</p:attrName>
                                        </p:attrNameLst>
                                      </p:cBhvr>
                                      <p:tavLst>
                                        <p:tav tm="0">
                                          <p:val>
                                            <p:strVal val="#ppt_w+.3"/>
                                          </p:val>
                                        </p:tav>
                                        <p:tav tm="100000">
                                          <p:val>
                                            <p:strVal val="#ppt_w"/>
                                          </p:val>
                                        </p:tav>
                                      </p:tavLst>
                                    </p:anim>
                                    <p:anim calcmode="lin" valueType="num">
                                      <p:cBhvr>
                                        <p:cTn id="26" dur="1000" fill="hold"/>
                                        <p:tgtEl>
                                          <p:spTgt spid="40968"/>
                                        </p:tgtEl>
                                        <p:attrNameLst>
                                          <p:attrName>ppt_h</p:attrName>
                                        </p:attrNameLst>
                                      </p:cBhvr>
                                      <p:tavLst>
                                        <p:tav tm="0">
                                          <p:val>
                                            <p:strVal val="#ppt_h"/>
                                          </p:val>
                                        </p:tav>
                                        <p:tav tm="100000">
                                          <p:val>
                                            <p:strVal val="#ppt_h"/>
                                          </p:val>
                                        </p:tav>
                                      </p:tavLst>
                                    </p:anim>
                                    <p:animEffect transition="in" filter="fade">
                                      <p:cBhvr>
                                        <p:cTn id="27" dur="1000"/>
                                        <p:tgtEl>
                                          <p:spTgt spid="40968"/>
                                        </p:tgtEl>
                                      </p:cBhvr>
                                    </p:animEffect>
                                  </p:childTnLst>
                                </p:cTn>
                              </p:par>
                              <p:par>
                                <p:cTn id="28" presetID="50" presetClass="entr" presetSubtype="0" decel="100000" fill="hold" grpId="0" nodeType="withEffect">
                                  <p:stCondLst>
                                    <p:cond delay="0"/>
                                  </p:stCondLst>
                                  <p:childTnLst>
                                    <p:set>
                                      <p:cBhvr>
                                        <p:cTn id="29" dur="1" fill="hold">
                                          <p:stCondLst>
                                            <p:cond delay="0"/>
                                          </p:stCondLst>
                                        </p:cTn>
                                        <p:tgtEl>
                                          <p:spTgt spid="40966"/>
                                        </p:tgtEl>
                                        <p:attrNameLst>
                                          <p:attrName>style.visibility</p:attrName>
                                        </p:attrNameLst>
                                      </p:cBhvr>
                                      <p:to>
                                        <p:strVal val="visible"/>
                                      </p:to>
                                    </p:set>
                                    <p:anim calcmode="lin" valueType="num">
                                      <p:cBhvr>
                                        <p:cTn id="30" dur="1000" fill="hold"/>
                                        <p:tgtEl>
                                          <p:spTgt spid="40966"/>
                                        </p:tgtEl>
                                        <p:attrNameLst>
                                          <p:attrName>ppt_w</p:attrName>
                                        </p:attrNameLst>
                                      </p:cBhvr>
                                      <p:tavLst>
                                        <p:tav tm="0">
                                          <p:val>
                                            <p:strVal val="#ppt_w+.3"/>
                                          </p:val>
                                        </p:tav>
                                        <p:tav tm="100000">
                                          <p:val>
                                            <p:strVal val="#ppt_w"/>
                                          </p:val>
                                        </p:tav>
                                      </p:tavLst>
                                    </p:anim>
                                    <p:anim calcmode="lin" valueType="num">
                                      <p:cBhvr>
                                        <p:cTn id="31" dur="1000" fill="hold"/>
                                        <p:tgtEl>
                                          <p:spTgt spid="40966"/>
                                        </p:tgtEl>
                                        <p:attrNameLst>
                                          <p:attrName>ppt_h</p:attrName>
                                        </p:attrNameLst>
                                      </p:cBhvr>
                                      <p:tavLst>
                                        <p:tav tm="0">
                                          <p:val>
                                            <p:strVal val="#ppt_h"/>
                                          </p:val>
                                        </p:tav>
                                        <p:tav tm="100000">
                                          <p:val>
                                            <p:strVal val="#ppt_h"/>
                                          </p:val>
                                        </p:tav>
                                      </p:tavLst>
                                    </p:anim>
                                    <p:animEffect transition="in" filter="fade">
                                      <p:cBhvr>
                                        <p:cTn id="32" dur="1000"/>
                                        <p:tgtEl>
                                          <p:spTgt spid="4096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40965"/>
                                        </p:tgtEl>
                                        <p:attrNameLst>
                                          <p:attrName>style.visibility</p:attrName>
                                        </p:attrNameLst>
                                      </p:cBhvr>
                                      <p:to>
                                        <p:strVal val="visible"/>
                                      </p:to>
                                    </p:set>
                                    <p:anim calcmode="lin" valueType="num">
                                      <p:cBhvr>
                                        <p:cTn id="37" dur="1000" fill="hold"/>
                                        <p:tgtEl>
                                          <p:spTgt spid="40965"/>
                                        </p:tgtEl>
                                        <p:attrNameLst>
                                          <p:attrName>ppt_w</p:attrName>
                                        </p:attrNameLst>
                                      </p:cBhvr>
                                      <p:tavLst>
                                        <p:tav tm="0">
                                          <p:val>
                                            <p:strVal val="#ppt_w+.3"/>
                                          </p:val>
                                        </p:tav>
                                        <p:tav tm="100000">
                                          <p:val>
                                            <p:strVal val="#ppt_w"/>
                                          </p:val>
                                        </p:tav>
                                      </p:tavLst>
                                    </p:anim>
                                    <p:anim calcmode="lin" valueType="num">
                                      <p:cBhvr>
                                        <p:cTn id="38" dur="1000" fill="hold"/>
                                        <p:tgtEl>
                                          <p:spTgt spid="40965"/>
                                        </p:tgtEl>
                                        <p:attrNameLst>
                                          <p:attrName>ppt_h</p:attrName>
                                        </p:attrNameLst>
                                      </p:cBhvr>
                                      <p:tavLst>
                                        <p:tav tm="0">
                                          <p:val>
                                            <p:strVal val="#ppt_h"/>
                                          </p:val>
                                        </p:tav>
                                        <p:tav tm="100000">
                                          <p:val>
                                            <p:strVal val="#ppt_h"/>
                                          </p:val>
                                        </p:tav>
                                      </p:tavLst>
                                    </p:anim>
                                    <p:animEffect transition="in" filter="fade">
                                      <p:cBhvr>
                                        <p:cTn id="39" dur="1000"/>
                                        <p:tgtEl>
                                          <p:spTgt spid="40965"/>
                                        </p:tgtEl>
                                      </p:cBhvr>
                                    </p:animEffect>
                                  </p:childTnLst>
                                </p:cTn>
                              </p:par>
                              <p:par>
                                <p:cTn id="40" presetID="50" presetClass="entr" presetSubtype="0" decel="100000" fill="hold" grpId="0" nodeType="withEffect">
                                  <p:stCondLst>
                                    <p:cond delay="0"/>
                                  </p:stCondLst>
                                  <p:childTnLst>
                                    <p:set>
                                      <p:cBhvr>
                                        <p:cTn id="41" dur="1" fill="hold">
                                          <p:stCondLst>
                                            <p:cond delay="0"/>
                                          </p:stCondLst>
                                        </p:cTn>
                                        <p:tgtEl>
                                          <p:spTgt spid="40969"/>
                                        </p:tgtEl>
                                        <p:attrNameLst>
                                          <p:attrName>style.visibility</p:attrName>
                                        </p:attrNameLst>
                                      </p:cBhvr>
                                      <p:to>
                                        <p:strVal val="visible"/>
                                      </p:to>
                                    </p:set>
                                    <p:anim calcmode="lin" valueType="num">
                                      <p:cBhvr>
                                        <p:cTn id="42" dur="1000" fill="hold"/>
                                        <p:tgtEl>
                                          <p:spTgt spid="40969"/>
                                        </p:tgtEl>
                                        <p:attrNameLst>
                                          <p:attrName>ppt_w</p:attrName>
                                        </p:attrNameLst>
                                      </p:cBhvr>
                                      <p:tavLst>
                                        <p:tav tm="0">
                                          <p:val>
                                            <p:strVal val="#ppt_w+.3"/>
                                          </p:val>
                                        </p:tav>
                                        <p:tav tm="100000">
                                          <p:val>
                                            <p:strVal val="#ppt_w"/>
                                          </p:val>
                                        </p:tav>
                                      </p:tavLst>
                                    </p:anim>
                                    <p:anim calcmode="lin" valueType="num">
                                      <p:cBhvr>
                                        <p:cTn id="43" dur="1000" fill="hold"/>
                                        <p:tgtEl>
                                          <p:spTgt spid="40969"/>
                                        </p:tgtEl>
                                        <p:attrNameLst>
                                          <p:attrName>ppt_h</p:attrName>
                                        </p:attrNameLst>
                                      </p:cBhvr>
                                      <p:tavLst>
                                        <p:tav tm="0">
                                          <p:val>
                                            <p:strVal val="#ppt_h"/>
                                          </p:val>
                                        </p:tav>
                                        <p:tav tm="100000">
                                          <p:val>
                                            <p:strVal val="#ppt_h"/>
                                          </p:val>
                                        </p:tav>
                                      </p:tavLst>
                                    </p:anim>
                                    <p:animEffect transition="in" filter="fade">
                                      <p:cBhvr>
                                        <p:cTn id="44" dur="1000"/>
                                        <p:tgtEl>
                                          <p:spTgt spid="4096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40972"/>
                                        </p:tgtEl>
                                        <p:attrNameLst>
                                          <p:attrName>style.visibility</p:attrName>
                                        </p:attrNameLst>
                                      </p:cBhvr>
                                      <p:to>
                                        <p:strVal val="visible"/>
                                      </p:to>
                                    </p:set>
                                    <p:animEffect transition="in" filter="wipe(up)">
                                      <p:cBhvr>
                                        <p:cTn id="49" dur="1000"/>
                                        <p:tgtEl>
                                          <p:spTgt spid="40972"/>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40973"/>
                                        </p:tgtEl>
                                        <p:attrNameLst>
                                          <p:attrName>style.visibility</p:attrName>
                                        </p:attrNameLst>
                                      </p:cBhvr>
                                      <p:to>
                                        <p:strVal val="visible"/>
                                      </p:to>
                                    </p:set>
                                    <p:animEffect transition="in" filter="wipe(up)">
                                      <p:cBhvr>
                                        <p:cTn id="52" dur="1000"/>
                                        <p:tgtEl>
                                          <p:spTgt spid="40973"/>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fade">
                                      <p:cBhvr>
                                        <p:cTn id="57" dur="1000"/>
                                        <p:tgtEl>
                                          <p:spTgt spid="2"/>
                                        </p:tgtEl>
                                      </p:cBhvr>
                                    </p:animEffect>
                                    <p:anim calcmode="lin" valueType="num">
                                      <p:cBhvr>
                                        <p:cTn id="58" dur="1000" fill="hold"/>
                                        <p:tgtEl>
                                          <p:spTgt spid="2"/>
                                        </p:tgtEl>
                                        <p:attrNameLst>
                                          <p:attrName>ppt_x</p:attrName>
                                        </p:attrNameLst>
                                      </p:cBhvr>
                                      <p:tavLst>
                                        <p:tav tm="0">
                                          <p:val>
                                            <p:strVal val="#ppt_x"/>
                                          </p:val>
                                        </p:tav>
                                        <p:tav tm="100000">
                                          <p:val>
                                            <p:strVal val="#ppt_x"/>
                                          </p:val>
                                        </p:tav>
                                      </p:tavLst>
                                    </p:anim>
                                    <p:anim calcmode="lin" valueType="num">
                                      <p:cBhvr>
                                        <p:cTn id="5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2"/>
                                        </p:tgtEl>
                                      </p:cBhvr>
                                    </p:animEffect>
                                    <p:set>
                                      <p:cBhvr>
                                        <p:cTn id="6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p:bldP spid="40965" grpId="0" animBg="1"/>
      <p:bldP spid="40966" grpId="0" animBg="1"/>
      <p:bldP spid="40967" grpId="0"/>
      <p:bldP spid="40968" grpId="0"/>
      <p:bldP spid="40969" grpId="0"/>
      <p:bldP spid="40970" grpId="0" animBg="1"/>
      <p:bldP spid="40971" grpId="0"/>
      <p:bldP spid="40972" grpId="0" animBg="1"/>
      <p:bldP spid="40973" grpId="0"/>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rames PPT 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3" descr="Buomba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685800"/>
            <a:ext cx="441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ext Box 4"/>
          <p:cNvSpPr txBox="1">
            <a:spLocks noChangeArrowheads="1"/>
          </p:cNvSpPr>
          <p:nvPr/>
        </p:nvSpPr>
        <p:spPr bwMode="auto">
          <a:xfrm>
            <a:off x="4876800" y="311151"/>
            <a:ext cx="3276600" cy="535531"/>
          </a:xfrm>
          <a:prstGeom prst="rect">
            <a:avLst/>
          </a:prstGeom>
          <a:solidFill>
            <a:srgbClr val="FFFFCC"/>
          </a:solidFill>
          <a:ln w="38100" cmpd="dbl"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lnSpc>
                <a:spcPct val="90000"/>
              </a:lnSpc>
              <a:spcBef>
                <a:spcPct val="50000"/>
              </a:spcBef>
              <a:spcAft>
                <a:spcPct val="0"/>
              </a:spcAft>
              <a:buFontTx/>
              <a:buNone/>
            </a:pPr>
            <a:r>
              <a:rPr lang="en-US" altLang="vi-VN" b="1" dirty="0">
                <a:solidFill>
                  <a:srgbClr val="003300"/>
                </a:solidFill>
                <a:latin typeface="Times New Roman" panose="02020603050405020304" pitchFamily="18" charset="0"/>
              </a:rPr>
              <a:t>KẾT LUẬN  </a:t>
            </a:r>
          </a:p>
        </p:txBody>
      </p:sp>
      <p:sp>
        <p:nvSpPr>
          <p:cNvPr id="35845" name="Rectangle 5"/>
          <p:cNvSpPr>
            <a:spLocks noChangeArrowheads="1"/>
          </p:cNvSpPr>
          <p:nvPr/>
        </p:nvSpPr>
        <p:spPr bwMode="auto">
          <a:xfrm>
            <a:off x="1905000" y="1600201"/>
            <a:ext cx="83820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kumimoji="1" lang="en-US" altLang="vi-VN" b="1" i="1">
                <a:solidFill>
                  <a:srgbClr val="0000FF"/>
                </a:solidFill>
                <a:latin typeface="Times New Roman" panose="02020603050405020304" pitchFamily="18" charset="0"/>
              </a:rPr>
              <a:t>Trật tự từ trong câu có tác dụng: </a:t>
            </a:r>
          </a:p>
          <a:p>
            <a:pPr algn="just" eaLnBrk="1" fontAlgn="base" hangingPunct="1">
              <a:spcBef>
                <a:spcPct val="0"/>
              </a:spcBef>
              <a:spcAft>
                <a:spcPct val="0"/>
              </a:spcAft>
              <a:buFontTx/>
              <a:buNone/>
            </a:pPr>
            <a:r>
              <a:rPr kumimoji="1" lang="en-US" altLang="vi-VN" b="1" i="1">
                <a:solidFill>
                  <a:srgbClr val="0000FF"/>
                </a:solidFill>
                <a:latin typeface="Times New Roman" panose="02020603050405020304" pitchFamily="18" charset="0"/>
              </a:rPr>
              <a:t>- Thể hiện thứ tự nhất định của sự vật, hiện tượng, hoạt động, đặc điểm.</a:t>
            </a:r>
          </a:p>
          <a:p>
            <a:pPr algn="just" eaLnBrk="1" fontAlgn="base" hangingPunct="1">
              <a:spcBef>
                <a:spcPct val="0"/>
              </a:spcBef>
              <a:spcAft>
                <a:spcPct val="0"/>
              </a:spcAft>
              <a:buFontTx/>
              <a:buNone/>
            </a:pPr>
            <a:r>
              <a:rPr kumimoji="1" lang="en-US" altLang="vi-VN" b="1" i="1">
                <a:solidFill>
                  <a:srgbClr val="0000FF"/>
                </a:solidFill>
                <a:latin typeface="Times New Roman" panose="02020603050405020304" pitchFamily="18" charset="0"/>
              </a:rPr>
              <a:t> - Nhấn mạnh hình ảnh, đặc điểm của sự vật, hiện tượng.</a:t>
            </a:r>
          </a:p>
          <a:p>
            <a:pPr algn="just" eaLnBrk="1" fontAlgn="base" hangingPunct="1">
              <a:spcBef>
                <a:spcPct val="0"/>
              </a:spcBef>
              <a:spcAft>
                <a:spcPct val="0"/>
              </a:spcAft>
              <a:buFontTx/>
              <a:buNone/>
            </a:pPr>
            <a:r>
              <a:rPr kumimoji="1" lang="en-US" altLang="vi-VN" b="1" i="1">
                <a:solidFill>
                  <a:srgbClr val="0000FF"/>
                </a:solidFill>
                <a:latin typeface="Times New Roman" panose="02020603050405020304" pitchFamily="18" charset="0"/>
              </a:rPr>
              <a:t>- Liên kết câu với những câu khác trong văn bản.</a:t>
            </a:r>
          </a:p>
          <a:p>
            <a:pPr algn="just" eaLnBrk="1" fontAlgn="base" hangingPunct="1">
              <a:spcBef>
                <a:spcPct val="0"/>
              </a:spcBef>
              <a:spcAft>
                <a:spcPct val="0"/>
              </a:spcAft>
              <a:buFontTx/>
              <a:buNone/>
            </a:pPr>
            <a:r>
              <a:rPr kumimoji="1" lang="en-US" altLang="vi-VN" b="1" i="1">
                <a:solidFill>
                  <a:srgbClr val="0000FF"/>
                </a:solidFill>
                <a:latin typeface="Times New Roman" panose="02020603050405020304" pitchFamily="18" charset="0"/>
              </a:rPr>
              <a:t> - Đảm bảo sự hài hoà về ngữ âm của lời nói.</a:t>
            </a:r>
          </a:p>
        </p:txBody>
      </p:sp>
    </p:spTree>
    <p:extLst>
      <p:ext uri="{BB962C8B-B14F-4D97-AF65-F5344CB8AC3E}">
        <p14:creationId xmlns:p14="http://schemas.microsoft.com/office/powerpoint/2010/main" val="1285591253"/>
      </p:ext>
    </p:extLst>
  </p:cSld>
  <p:clrMapOvr>
    <a:masterClrMapping/>
  </p:clrMapOvr>
  <p:transition spd="med">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with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plus(out)">
                                      <p:cBhvr>
                                        <p:cTn id="7" dur="2000"/>
                                        <p:tgtEl>
                                          <p:spTgt spid="35843"/>
                                        </p:tgtEl>
                                      </p:cBhvr>
                                    </p:animEffect>
                                  </p:childTnLst>
                                </p:cTn>
                              </p:par>
                              <p:par>
                                <p:cTn id="8" presetID="54" presetClass="entr" presetSubtype="0" accel="100000" fill="hold" grpId="0" nodeType="withEffect">
                                  <p:stCondLst>
                                    <p:cond delay="0"/>
                                  </p:stCondLst>
                                  <p:childTnLst>
                                    <p:set>
                                      <p:cBhvr>
                                        <p:cTn id="9" dur="1" fill="hold">
                                          <p:stCondLst>
                                            <p:cond delay="0"/>
                                          </p:stCondLst>
                                        </p:cTn>
                                        <p:tgtEl>
                                          <p:spTgt spid="35844"/>
                                        </p:tgtEl>
                                        <p:attrNameLst>
                                          <p:attrName>style.visibility</p:attrName>
                                        </p:attrNameLst>
                                      </p:cBhvr>
                                      <p:to>
                                        <p:strVal val="visible"/>
                                      </p:to>
                                    </p:set>
                                    <p:anim calcmode="lin" valueType="num">
                                      <p:cBhvr>
                                        <p:cTn id="10" dur="500" fill="hold"/>
                                        <p:tgtEl>
                                          <p:spTgt spid="35844"/>
                                        </p:tgtEl>
                                        <p:attrNameLst>
                                          <p:attrName>ppt_w</p:attrName>
                                        </p:attrNameLst>
                                      </p:cBhvr>
                                      <p:tavLst>
                                        <p:tav tm="0">
                                          <p:val>
                                            <p:strVal val="#ppt_w*0.05"/>
                                          </p:val>
                                        </p:tav>
                                        <p:tav tm="100000">
                                          <p:val>
                                            <p:strVal val="#ppt_w"/>
                                          </p:val>
                                        </p:tav>
                                      </p:tavLst>
                                    </p:anim>
                                    <p:anim calcmode="lin" valueType="num">
                                      <p:cBhvr>
                                        <p:cTn id="11" dur="500" fill="hold"/>
                                        <p:tgtEl>
                                          <p:spTgt spid="35844"/>
                                        </p:tgtEl>
                                        <p:attrNameLst>
                                          <p:attrName>ppt_h</p:attrName>
                                        </p:attrNameLst>
                                      </p:cBhvr>
                                      <p:tavLst>
                                        <p:tav tm="0">
                                          <p:val>
                                            <p:strVal val="#ppt_h"/>
                                          </p:val>
                                        </p:tav>
                                        <p:tav tm="100000">
                                          <p:val>
                                            <p:strVal val="#ppt_h"/>
                                          </p:val>
                                        </p:tav>
                                      </p:tavLst>
                                    </p:anim>
                                    <p:anim calcmode="lin" valueType="num">
                                      <p:cBhvr>
                                        <p:cTn id="12" dur="500" fill="hold"/>
                                        <p:tgtEl>
                                          <p:spTgt spid="35844"/>
                                        </p:tgtEl>
                                        <p:attrNameLst>
                                          <p:attrName>ppt_x</p:attrName>
                                        </p:attrNameLst>
                                      </p:cBhvr>
                                      <p:tavLst>
                                        <p:tav tm="0">
                                          <p:val>
                                            <p:strVal val="#ppt_x-.2"/>
                                          </p:val>
                                        </p:tav>
                                        <p:tav tm="100000">
                                          <p:val>
                                            <p:strVal val="#ppt_x"/>
                                          </p:val>
                                        </p:tav>
                                      </p:tavLst>
                                    </p:anim>
                                    <p:anim calcmode="lin" valueType="num">
                                      <p:cBhvr>
                                        <p:cTn id="13" dur="500" fill="hold"/>
                                        <p:tgtEl>
                                          <p:spTgt spid="35844"/>
                                        </p:tgtEl>
                                        <p:attrNameLst>
                                          <p:attrName>ppt_y</p:attrName>
                                        </p:attrNameLst>
                                      </p:cBhvr>
                                      <p:tavLst>
                                        <p:tav tm="0">
                                          <p:val>
                                            <p:strVal val="#ppt_y"/>
                                          </p:val>
                                        </p:tav>
                                        <p:tav tm="100000">
                                          <p:val>
                                            <p:strVal val="#ppt_y"/>
                                          </p:val>
                                        </p:tav>
                                      </p:tavLst>
                                    </p:anim>
                                    <p:animEffect transition="in" filter="fade">
                                      <p:cBhvr>
                                        <p:cTn id="14" dur="500"/>
                                        <p:tgtEl>
                                          <p:spTgt spid="3584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5845"/>
                                        </p:tgtEl>
                                        <p:attrNameLst>
                                          <p:attrName>style.visibility</p:attrName>
                                        </p:attrNameLst>
                                      </p:cBhvr>
                                      <p:to>
                                        <p:strVal val="visible"/>
                                      </p:to>
                                    </p:set>
                                    <p:animEffect transition="in" filter="wipe(up)">
                                      <p:cBhvr>
                                        <p:cTn id="19" dur="10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nimBg="1"/>
      <p:bldP spid="358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descr="Purple mesh"/>
          <p:cNvSpPr>
            <a:spLocks noGrp="1" noChangeArrowheads="1"/>
          </p:cNvSpPr>
          <p:nvPr>
            <p:ph type="title"/>
          </p:nvPr>
        </p:nvSpPr>
        <p:spPr>
          <a:xfrm>
            <a:off x="1752600" y="152400"/>
            <a:ext cx="8686800" cy="838200"/>
          </a:xfrm>
          <a:blipFill dpi="0" rotWithShape="1">
            <a:blip r:embed="rId2"/>
            <a:srcRect/>
            <a:tile tx="0" ty="0" sx="100000" sy="100000" flip="none" algn="tl"/>
          </a:blipFill>
          <a:ln w="38100" cmpd="dbl">
            <a:solidFill>
              <a:schemeClr val="bg1"/>
            </a:solidFill>
            <a:miter lim="800000"/>
            <a:headEnd/>
            <a:tailEnd/>
          </a:ln>
        </p:spPr>
        <p:txBody>
          <a:bodyPr/>
          <a:lstStyle/>
          <a:p>
            <a:pPr eaLnBrk="1" hangingPunct="1"/>
            <a:r>
              <a:rPr lang="en-US" altLang="vi-VN" b="1" dirty="0" smtClean="0">
                <a:solidFill>
                  <a:schemeClr val="bg1"/>
                </a:solidFill>
                <a:latin typeface="Times New Roman" panose="02020603050405020304" pitchFamily="18" charset="0"/>
              </a:rPr>
              <a:t>II. </a:t>
            </a:r>
            <a:r>
              <a:rPr lang="en-US" altLang="vi-VN" b="1" u="sng" dirty="0" err="1" smtClean="0">
                <a:solidFill>
                  <a:schemeClr val="bg1"/>
                </a:solidFill>
                <a:latin typeface="Times New Roman" panose="02020603050405020304" pitchFamily="18" charset="0"/>
              </a:rPr>
              <a:t>Luyện</a:t>
            </a:r>
            <a:r>
              <a:rPr lang="en-US" altLang="vi-VN" b="1" u="sng" dirty="0" smtClean="0">
                <a:solidFill>
                  <a:schemeClr val="bg1"/>
                </a:solidFill>
                <a:latin typeface="Times New Roman" panose="02020603050405020304" pitchFamily="18" charset="0"/>
              </a:rPr>
              <a:t> </a:t>
            </a:r>
            <a:r>
              <a:rPr lang="en-US" altLang="vi-VN" b="1" u="sng" dirty="0" err="1" smtClean="0">
                <a:solidFill>
                  <a:schemeClr val="bg1"/>
                </a:solidFill>
                <a:latin typeface="Times New Roman" panose="02020603050405020304" pitchFamily="18" charset="0"/>
              </a:rPr>
              <a:t>tập</a:t>
            </a:r>
            <a:r>
              <a:rPr lang="en-US" altLang="vi-VN" b="1" dirty="0" smtClean="0">
                <a:solidFill>
                  <a:schemeClr val="bg1"/>
                </a:solidFill>
                <a:latin typeface="Times New Roman" panose="02020603050405020304" pitchFamily="18" charset="0"/>
              </a:rPr>
              <a:t>:</a:t>
            </a:r>
            <a:endParaRPr lang="af-ZA" altLang="vi-VN" b="1" dirty="0" smtClean="0">
              <a:solidFill>
                <a:schemeClr val="bg1"/>
              </a:solidFill>
              <a:latin typeface="Times New Roman" panose="02020603050405020304" pitchFamily="18" charset="0"/>
            </a:endParaRPr>
          </a:p>
        </p:txBody>
      </p:sp>
      <p:sp>
        <p:nvSpPr>
          <p:cNvPr id="43013" name="AutoShape 5"/>
          <p:cNvSpPr>
            <a:spLocks noChangeArrowheads="1"/>
          </p:cNvSpPr>
          <p:nvPr/>
        </p:nvSpPr>
        <p:spPr bwMode="auto">
          <a:xfrm>
            <a:off x="1600200" y="990600"/>
            <a:ext cx="1143000" cy="762000"/>
          </a:xfrm>
          <a:prstGeom prst="diamond">
            <a:avLst/>
          </a:prstGeom>
          <a:solidFill>
            <a:srgbClr val="FFFF99"/>
          </a:solidFill>
          <a:ln w="57150" cmpd="thickThin">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4600" b="1">
                <a:solidFill>
                  <a:srgbClr val="3333CC"/>
                </a:solidFill>
                <a:latin typeface="Times New Roman" panose="02020603050405020304" pitchFamily="18" charset="0"/>
              </a:rPr>
              <a:t>a</a:t>
            </a:r>
            <a:endParaRPr lang="af-ZA" altLang="vi-VN" sz="4600" b="1">
              <a:solidFill>
                <a:srgbClr val="3333CC"/>
              </a:solidFill>
              <a:latin typeface="Times New Roman" panose="02020603050405020304" pitchFamily="18" charset="0"/>
            </a:endParaRPr>
          </a:p>
        </p:txBody>
      </p:sp>
      <p:sp>
        <p:nvSpPr>
          <p:cNvPr id="43014" name="Rectangle 6"/>
          <p:cNvSpPr>
            <a:spLocks noChangeArrowheads="1"/>
          </p:cNvSpPr>
          <p:nvPr/>
        </p:nvSpPr>
        <p:spPr bwMode="auto">
          <a:xfrm>
            <a:off x="1828800" y="1270000"/>
            <a:ext cx="8610600" cy="344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lnSpc>
                <a:spcPct val="80000"/>
              </a:lnSpc>
              <a:spcAft>
                <a:spcPct val="0"/>
              </a:spcAft>
              <a:buFontTx/>
              <a:buNone/>
            </a:pPr>
            <a:r>
              <a:rPr lang="en-US" altLang="vi-VN" sz="3400" b="1">
                <a:solidFill>
                  <a:srgbClr val="0000FF"/>
                </a:solidFill>
                <a:latin typeface="Times New Roman" panose="02020603050405020304" pitchFamily="18" charset="0"/>
              </a:rPr>
              <a:t>         </a:t>
            </a:r>
            <a:r>
              <a:rPr lang="en-US" altLang="vi-VN" sz="3400" b="1">
                <a:solidFill>
                  <a:srgbClr val="3333CC"/>
                </a:solidFill>
                <a:latin typeface="Times New Roman" panose="02020603050405020304" pitchFamily="18" charset="0"/>
              </a:rPr>
              <a:t>Lịch sử ta đã có nhiều cuộc kháng chiến vĩ đại chứng tỏ tinh thần yêu nước của dân ta. Chúng ta có quyền tự hào vì những trang lịch sử vẻ vang thời đại </a:t>
            </a:r>
            <a:r>
              <a:rPr lang="en-US" altLang="vi-VN" sz="3400" b="1" i="1">
                <a:solidFill>
                  <a:srgbClr val="000000"/>
                </a:solidFill>
                <a:latin typeface="Times New Roman" panose="02020603050405020304" pitchFamily="18" charset="0"/>
              </a:rPr>
              <a:t>Bà Trưng, Bà Triệu, Trần Hưng Đạo, Lê Lợi, Quang Trung</a:t>
            </a:r>
            <a:r>
              <a:rPr lang="en-US" altLang="vi-VN" sz="3400" b="1">
                <a:solidFill>
                  <a:srgbClr val="000000"/>
                </a:solidFill>
                <a:latin typeface="Times New Roman" panose="02020603050405020304" pitchFamily="18" charset="0"/>
              </a:rPr>
              <a:t>…</a:t>
            </a:r>
            <a:r>
              <a:rPr lang="en-US" altLang="vi-VN" sz="3400" b="1">
                <a:solidFill>
                  <a:srgbClr val="3333CC"/>
                </a:solidFill>
                <a:latin typeface="Times New Roman" panose="02020603050405020304" pitchFamily="18" charset="0"/>
              </a:rPr>
              <a:t> Chúng ta phải ghi nhớ công lao của các vị anh hùng dân tộc, vì các vị ấy là tiêu biểu của một dân tộc anh hùng.</a:t>
            </a:r>
          </a:p>
        </p:txBody>
      </p:sp>
      <p:sp>
        <p:nvSpPr>
          <p:cNvPr id="43015" name="Text Box 7"/>
          <p:cNvSpPr txBox="1">
            <a:spLocks noChangeArrowheads="1"/>
          </p:cNvSpPr>
          <p:nvPr/>
        </p:nvSpPr>
        <p:spPr bwMode="auto">
          <a:xfrm>
            <a:off x="1828800" y="5105400"/>
            <a:ext cx="8610600" cy="1077218"/>
          </a:xfrm>
          <a:prstGeom prst="rect">
            <a:avLst/>
          </a:prstGeom>
          <a:noFill/>
          <a:ln w="57150" cmpd="thinThick">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50000"/>
              </a:spcBef>
              <a:spcAft>
                <a:spcPct val="0"/>
              </a:spcAft>
              <a:buFontTx/>
              <a:buNone/>
            </a:pPr>
            <a:r>
              <a:rPr lang="en-US" altLang="vi-VN" b="1" i="1">
                <a:solidFill>
                  <a:srgbClr val="000000"/>
                </a:solidFill>
                <a:latin typeface="Times New Roman" panose="02020603050405020304" pitchFamily="18" charset="0"/>
              </a:rPr>
              <a:t>     </a:t>
            </a:r>
            <a:r>
              <a:rPr lang="en-US" altLang="vi-VN" b="1" i="1">
                <a:solidFill>
                  <a:srgbClr val="CC3300"/>
                </a:solidFill>
                <a:latin typeface="Times New Roman" panose="02020603050405020304" pitchFamily="18" charset="0"/>
              </a:rPr>
              <a:t>Kể tên các vị anh hùng dân tộc theo thứ tự xuất hiện của các vị ấy trong lịch sử.</a:t>
            </a:r>
            <a:endParaRPr lang="af-ZA" altLang="vi-VN" b="1" i="1">
              <a:solidFill>
                <a:srgbClr val="CC3300"/>
              </a:solidFill>
              <a:latin typeface="Times New Roman" panose="02020603050405020304" pitchFamily="18" charset="0"/>
            </a:endParaRPr>
          </a:p>
        </p:txBody>
      </p:sp>
      <p:sp>
        <p:nvSpPr>
          <p:cNvPr id="43016" name="Rectangle 8"/>
          <p:cNvSpPr>
            <a:spLocks noChangeArrowheads="1"/>
          </p:cNvSpPr>
          <p:nvPr/>
        </p:nvSpPr>
        <p:spPr bwMode="auto">
          <a:xfrm>
            <a:off x="1676401" y="5089526"/>
            <a:ext cx="663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FontTx/>
              <a:buNone/>
            </a:pPr>
            <a:r>
              <a:rPr lang="en-US" altLang="vi-VN" sz="4000" b="1">
                <a:solidFill>
                  <a:srgbClr val="FF0000"/>
                </a:solidFill>
                <a:latin typeface="Times New Roman" panose="02020603050405020304" pitchFamily="18" charset="0"/>
                <a:sym typeface="Wingdings" panose="05000000000000000000" pitchFamily="2" charset="2"/>
              </a:rPr>
              <a:t></a:t>
            </a:r>
            <a:endParaRPr lang="af-ZA" altLang="vi-VN" sz="4000" b="1">
              <a:solidFill>
                <a:srgbClr val="FF0000"/>
              </a:solidFill>
              <a:latin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3719289104"/>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p:cTn id="7" dur="1000" fill="hold"/>
                                        <p:tgtEl>
                                          <p:spTgt spid="43012"/>
                                        </p:tgtEl>
                                        <p:attrNameLst>
                                          <p:attrName>ppt_w</p:attrName>
                                        </p:attrNameLst>
                                      </p:cBhvr>
                                      <p:tavLst>
                                        <p:tav tm="0">
                                          <p:val>
                                            <p:strVal val="#ppt_w+.3"/>
                                          </p:val>
                                        </p:tav>
                                        <p:tav tm="100000">
                                          <p:val>
                                            <p:strVal val="#ppt_w"/>
                                          </p:val>
                                        </p:tav>
                                      </p:tavLst>
                                    </p:anim>
                                    <p:anim calcmode="lin" valueType="num">
                                      <p:cBhvr>
                                        <p:cTn id="8" dur="1000" fill="hold"/>
                                        <p:tgtEl>
                                          <p:spTgt spid="43012"/>
                                        </p:tgtEl>
                                        <p:attrNameLst>
                                          <p:attrName>ppt_h</p:attrName>
                                        </p:attrNameLst>
                                      </p:cBhvr>
                                      <p:tavLst>
                                        <p:tav tm="0">
                                          <p:val>
                                            <p:strVal val="#ppt_h"/>
                                          </p:val>
                                        </p:tav>
                                        <p:tav tm="100000">
                                          <p:val>
                                            <p:strVal val="#ppt_h"/>
                                          </p:val>
                                        </p:tav>
                                      </p:tavLst>
                                    </p:anim>
                                    <p:animEffect transition="in" filter="fade">
                                      <p:cBhvr>
                                        <p:cTn id="9" dur="1000"/>
                                        <p:tgtEl>
                                          <p:spTgt spid="4301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43013"/>
                                        </p:tgtEl>
                                        <p:attrNameLst>
                                          <p:attrName>style.visibility</p:attrName>
                                        </p:attrNameLst>
                                      </p:cBhvr>
                                      <p:to>
                                        <p:strVal val="visible"/>
                                      </p:to>
                                    </p:set>
                                    <p:animEffect transition="in" filter="wedge">
                                      <p:cBhvr>
                                        <p:cTn id="14" dur="1000"/>
                                        <p:tgtEl>
                                          <p:spTgt spid="4301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43014"/>
                                        </p:tgtEl>
                                        <p:attrNameLst>
                                          <p:attrName>style.visibility</p:attrName>
                                        </p:attrNameLst>
                                      </p:cBhvr>
                                      <p:to>
                                        <p:strVal val="visible"/>
                                      </p:to>
                                    </p:set>
                                    <p:anim calcmode="discrete" valueType="clr">
                                      <p:cBhvr override="childStyle">
                                        <p:cTn id="19" dur="80"/>
                                        <p:tgtEl>
                                          <p:spTgt spid="4301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3014"/>
                                        </p:tgtEl>
                                        <p:attrNameLst>
                                          <p:attrName>fillcolor</p:attrName>
                                        </p:attrNameLst>
                                      </p:cBhvr>
                                      <p:tavLst>
                                        <p:tav tm="0">
                                          <p:val>
                                            <p:clrVal>
                                              <a:schemeClr val="accent2"/>
                                            </p:clrVal>
                                          </p:val>
                                        </p:tav>
                                        <p:tav tm="50000">
                                          <p:val>
                                            <p:clrVal>
                                              <a:schemeClr val="hlink"/>
                                            </p:clrVal>
                                          </p:val>
                                        </p:tav>
                                      </p:tavLst>
                                    </p:anim>
                                    <p:set>
                                      <p:cBhvr>
                                        <p:cTn id="21" dur="80"/>
                                        <p:tgtEl>
                                          <p:spTgt spid="43014"/>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43016"/>
                                        </p:tgtEl>
                                        <p:attrNameLst>
                                          <p:attrName>style.visibility</p:attrName>
                                        </p:attrNameLst>
                                      </p:cBhvr>
                                      <p:to>
                                        <p:strVal val="visible"/>
                                      </p:to>
                                    </p:set>
                                    <p:animEffect transition="in" filter="strips(downRight)">
                                      <p:cBhvr>
                                        <p:cTn id="26" dur="1000"/>
                                        <p:tgtEl>
                                          <p:spTgt spid="43016"/>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43015"/>
                                        </p:tgtEl>
                                        <p:attrNameLst>
                                          <p:attrName>style.visibility</p:attrName>
                                        </p:attrNameLst>
                                      </p:cBhvr>
                                      <p:to>
                                        <p:strVal val="visible"/>
                                      </p:to>
                                    </p:set>
                                    <p:animEffect transition="in" filter="strips(downRight)">
                                      <p:cBhvr>
                                        <p:cTn id="29" dur="1000"/>
                                        <p:tgtEl>
                                          <p:spTgt spid="43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p:bldP spid="43013" grpId="0" animBg="1"/>
      <p:bldP spid="43014" grpId="0"/>
      <p:bldP spid="43015" grpId="0" animBg="1"/>
      <p:bldP spid="430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descr="Purple mesh"/>
          <p:cNvSpPr>
            <a:spLocks noGrp="1" noChangeArrowheads="1"/>
          </p:cNvSpPr>
          <p:nvPr>
            <p:ph type="title"/>
          </p:nvPr>
        </p:nvSpPr>
        <p:spPr>
          <a:xfrm>
            <a:off x="1752600" y="152400"/>
            <a:ext cx="8686800" cy="838200"/>
          </a:xfrm>
          <a:blipFill dpi="0" rotWithShape="1">
            <a:blip r:embed="rId2"/>
            <a:srcRect/>
            <a:tile tx="0" ty="0" sx="100000" sy="100000" flip="none" algn="tl"/>
          </a:blipFill>
          <a:ln w="38100" cmpd="dbl">
            <a:solidFill>
              <a:schemeClr val="bg1"/>
            </a:solidFill>
            <a:miter lim="800000"/>
            <a:headEnd/>
            <a:tailEnd/>
          </a:ln>
        </p:spPr>
        <p:txBody>
          <a:bodyPr/>
          <a:lstStyle/>
          <a:p>
            <a:pPr eaLnBrk="1" hangingPunct="1"/>
            <a:r>
              <a:rPr lang="en-US" altLang="vi-VN" b="1" dirty="0" smtClean="0">
                <a:solidFill>
                  <a:schemeClr val="bg1"/>
                </a:solidFill>
                <a:latin typeface="Times New Roman" panose="02020603050405020304" pitchFamily="18" charset="0"/>
              </a:rPr>
              <a:t>II . </a:t>
            </a:r>
            <a:r>
              <a:rPr lang="en-US" altLang="vi-VN" b="1" u="sng" dirty="0" err="1" smtClean="0">
                <a:solidFill>
                  <a:schemeClr val="bg1"/>
                </a:solidFill>
                <a:latin typeface="Times New Roman" panose="02020603050405020304" pitchFamily="18" charset="0"/>
              </a:rPr>
              <a:t>Luyện</a:t>
            </a:r>
            <a:r>
              <a:rPr lang="en-US" altLang="vi-VN" b="1" u="sng" dirty="0" smtClean="0">
                <a:solidFill>
                  <a:schemeClr val="bg1"/>
                </a:solidFill>
                <a:latin typeface="Times New Roman" panose="02020603050405020304" pitchFamily="18" charset="0"/>
              </a:rPr>
              <a:t> </a:t>
            </a:r>
            <a:r>
              <a:rPr lang="en-US" altLang="vi-VN" b="1" u="sng" dirty="0" err="1" smtClean="0">
                <a:solidFill>
                  <a:schemeClr val="bg1"/>
                </a:solidFill>
                <a:latin typeface="Times New Roman" panose="02020603050405020304" pitchFamily="18" charset="0"/>
              </a:rPr>
              <a:t>tập</a:t>
            </a:r>
            <a:r>
              <a:rPr lang="en-US" altLang="vi-VN" b="1" dirty="0" smtClean="0">
                <a:solidFill>
                  <a:schemeClr val="bg1"/>
                </a:solidFill>
                <a:latin typeface="Times New Roman" panose="02020603050405020304" pitchFamily="18" charset="0"/>
              </a:rPr>
              <a:t>:</a:t>
            </a:r>
            <a:endParaRPr lang="af-ZA" altLang="vi-VN" b="1" dirty="0" smtClean="0">
              <a:solidFill>
                <a:schemeClr val="bg1"/>
              </a:solidFill>
              <a:latin typeface="Times New Roman" panose="02020603050405020304" pitchFamily="18" charset="0"/>
            </a:endParaRPr>
          </a:p>
        </p:txBody>
      </p:sp>
      <p:sp>
        <p:nvSpPr>
          <p:cNvPr id="44037" name="AutoShape 5"/>
          <p:cNvSpPr>
            <a:spLocks noChangeArrowheads="1"/>
          </p:cNvSpPr>
          <p:nvPr/>
        </p:nvSpPr>
        <p:spPr bwMode="auto">
          <a:xfrm>
            <a:off x="1524000" y="990600"/>
            <a:ext cx="762000" cy="762000"/>
          </a:xfrm>
          <a:prstGeom prst="diamond">
            <a:avLst/>
          </a:prstGeom>
          <a:solidFill>
            <a:srgbClr val="FFFF99"/>
          </a:solidFill>
          <a:ln w="57150" cmpd="thickThin">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4600" b="1">
                <a:solidFill>
                  <a:srgbClr val="3333CC"/>
                </a:solidFill>
                <a:latin typeface="Times New Roman" panose="02020603050405020304" pitchFamily="18" charset="0"/>
              </a:rPr>
              <a:t>b</a:t>
            </a:r>
            <a:endParaRPr lang="af-ZA" altLang="vi-VN" sz="4600" b="1">
              <a:solidFill>
                <a:srgbClr val="3333CC"/>
              </a:solidFill>
              <a:latin typeface="Times New Roman" panose="02020603050405020304" pitchFamily="18" charset="0"/>
            </a:endParaRPr>
          </a:p>
        </p:txBody>
      </p:sp>
      <p:sp>
        <p:nvSpPr>
          <p:cNvPr id="44038" name="Rectangle 6"/>
          <p:cNvSpPr>
            <a:spLocks noChangeArrowheads="1"/>
          </p:cNvSpPr>
          <p:nvPr/>
        </p:nvSpPr>
        <p:spPr bwMode="auto">
          <a:xfrm>
            <a:off x="2362200" y="1066800"/>
            <a:ext cx="85344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sz="3600" b="1">
                <a:solidFill>
                  <a:srgbClr val="000000"/>
                </a:solidFill>
                <a:latin typeface="Times New Roman" panose="02020603050405020304" pitchFamily="18" charset="0"/>
              </a:rPr>
              <a:t>Đẹp vô cùng Tổ quốc ta ơi!</a:t>
            </a:r>
            <a:r>
              <a:rPr lang="en-US" altLang="vi-VN" sz="3600" b="1">
                <a:solidFill>
                  <a:srgbClr val="0000FF"/>
                </a:solidFill>
                <a:latin typeface="Times New Roman" panose="02020603050405020304" pitchFamily="18" charset="0"/>
              </a:rPr>
              <a:t> </a:t>
            </a:r>
            <a:r>
              <a:rPr lang="en-US" altLang="vi-VN" sz="3600" b="1">
                <a:solidFill>
                  <a:srgbClr val="000000"/>
                </a:solidFill>
                <a:latin typeface="Times New Roman" panose="02020603050405020304" pitchFamily="18" charset="0"/>
              </a:rPr>
              <a:t>(1)</a:t>
            </a:r>
          </a:p>
          <a:p>
            <a:pPr algn="just" eaLnBrk="1" fontAlgn="base" hangingPunct="1">
              <a:spcBef>
                <a:spcPct val="0"/>
              </a:spcBef>
              <a:spcAft>
                <a:spcPct val="0"/>
              </a:spcAft>
              <a:buFontTx/>
              <a:buNone/>
            </a:pPr>
            <a:r>
              <a:rPr lang="en-US" altLang="vi-VN" sz="3600" b="1">
                <a:solidFill>
                  <a:srgbClr val="0000FF"/>
                </a:solidFill>
                <a:latin typeface="Times New Roman" panose="02020603050405020304" pitchFamily="18" charset="0"/>
              </a:rPr>
              <a:t>Rừng cọ, đồi chè, đồng xanh ngào ngạt </a:t>
            </a:r>
          </a:p>
          <a:p>
            <a:pPr algn="just" eaLnBrk="1" fontAlgn="base" hangingPunct="1">
              <a:spcBef>
                <a:spcPct val="0"/>
              </a:spcBef>
              <a:spcAft>
                <a:spcPct val="0"/>
              </a:spcAft>
              <a:buFontTx/>
              <a:buNone/>
            </a:pPr>
            <a:r>
              <a:rPr lang="en-US" altLang="vi-VN" sz="3600" b="1">
                <a:solidFill>
                  <a:srgbClr val="0000FF"/>
                </a:solidFill>
                <a:latin typeface="Times New Roman" panose="02020603050405020304" pitchFamily="18" charset="0"/>
              </a:rPr>
              <a:t> Nắng chói sông Lô, </a:t>
            </a:r>
            <a:r>
              <a:rPr lang="en-US" altLang="vi-VN" sz="3600" b="1">
                <a:solidFill>
                  <a:srgbClr val="000000"/>
                </a:solidFill>
                <a:latin typeface="Times New Roman" panose="02020603050405020304" pitchFamily="18" charset="0"/>
              </a:rPr>
              <a:t>hò ô tiếng hát (2)</a:t>
            </a:r>
          </a:p>
          <a:p>
            <a:pPr algn="just" eaLnBrk="1" fontAlgn="base" hangingPunct="1">
              <a:spcBef>
                <a:spcPct val="0"/>
              </a:spcBef>
              <a:spcAft>
                <a:spcPct val="0"/>
              </a:spcAft>
              <a:buFontTx/>
              <a:buNone/>
            </a:pPr>
            <a:r>
              <a:rPr lang="en-US" altLang="vi-VN" sz="3600" b="1">
                <a:solidFill>
                  <a:srgbClr val="0000FF"/>
                </a:solidFill>
                <a:latin typeface="Times New Roman" panose="02020603050405020304" pitchFamily="18" charset="0"/>
              </a:rPr>
              <a:t>Chuyến phà dào dạt bến nước Bình Ca.</a:t>
            </a:r>
          </a:p>
          <a:p>
            <a:pPr algn="just" eaLnBrk="1" fontAlgn="base" hangingPunct="1">
              <a:spcBef>
                <a:spcPct val="0"/>
              </a:spcBef>
              <a:spcAft>
                <a:spcPct val="0"/>
              </a:spcAft>
              <a:buFontTx/>
              <a:buNone/>
            </a:pPr>
            <a:r>
              <a:rPr lang="en-US" altLang="vi-VN" sz="3600" b="1">
                <a:solidFill>
                  <a:srgbClr val="0000FF"/>
                </a:solidFill>
                <a:latin typeface="Times New Roman" panose="02020603050405020304" pitchFamily="18" charset="0"/>
              </a:rPr>
              <a:t>				 		</a:t>
            </a:r>
            <a:r>
              <a:rPr lang="en-US" altLang="vi-VN" sz="2400" b="1" i="1">
                <a:solidFill>
                  <a:srgbClr val="0000FF"/>
                </a:solidFill>
                <a:latin typeface="Times New Roman" panose="02020603050405020304" pitchFamily="18" charset="0"/>
              </a:rPr>
              <a:t>(Tố Hữu, Ta đi tới)</a:t>
            </a:r>
            <a:endParaRPr lang="af-ZA" altLang="vi-VN" sz="2400" b="1" i="1">
              <a:solidFill>
                <a:srgbClr val="0000FF"/>
              </a:solidFill>
              <a:latin typeface="Times New Roman" panose="02020603050405020304" pitchFamily="18" charset="0"/>
            </a:endParaRPr>
          </a:p>
        </p:txBody>
      </p:sp>
      <p:sp>
        <p:nvSpPr>
          <p:cNvPr id="44039" name="Text Box 7"/>
          <p:cNvSpPr txBox="1">
            <a:spLocks noChangeArrowheads="1"/>
          </p:cNvSpPr>
          <p:nvPr/>
        </p:nvSpPr>
        <p:spPr bwMode="auto">
          <a:xfrm>
            <a:off x="1739900" y="3886200"/>
            <a:ext cx="8763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50000"/>
              </a:spcBef>
              <a:spcAft>
                <a:spcPct val="0"/>
              </a:spcAft>
              <a:buFontTx/>
              <a:buNone/>
            </a:pPr>
            <a:r>
              <a:rPr lang="en-US" altLang="vi-VN" sz="2800" b="1" i="1">
                <a:solidFill>
                  <a:srgbClr val="000000"/>
                </a:solidFill>
                <a:latin typeface="Times New Roman" panose="02020603050405020304" pitchFamily="18" charset="0"/>
              </a:rPr>
              <a:t>(1) “Đẹp vô cùng” đưa lên trước để </a:t>
            </a:r>
            <a:r>
              <a:rPr lang="en-US" altLang="vi-VN" sz="2800" b="1" i="1">
                <a:solidFill>
                  <a:srgbClr val="FF0000"/>
                </a:solidFill>
                <a:latin typeface="Times New Roman" panose="02020603050405020304" pitchFamily="18" charset="0"/>
              </a:rPr>
              <a:t>nhấn mạnh cái đẹp của non sông mới được giải phóng.</a:t>
            </a:r>
            <a:endParaRPr lang="af-ZA" altLang="vi-VN" sz="2800" b="1" i="1">
              <a:solidFill>
                <a:srgbClr val="FF0000"/>
              </a:solidFill>
              <a:latin typeface="Times New Roman" panose="02020603050405020304" pitchFamily="18" charset="0"/>
            </a:endParaRPr>
          </a:p>
        </p:txBody>
      </p:sp>
      <p:sp>
        <p:nvSpPr>
          <p:cNvPr id="44040" name="Text Box 8"/>
          <p:cNvSpPr txBox="1">
            <a:spLocks noChangeArrowheads="1"/>
          </p:cNvSpPr>
          <p:nvPr/>
        </p:nvSpPr>
        <p:spPr bwMode="auto">
          <a:xfrm>
            <a:off x="1739900" y="4848226"/>
            <a:ext cx="8763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50000"/>
              </a:spcBef>
              <a:spcAft>
                <a:spcPct val="0"/>
              </a:spcAft>
              <a:buFontTx/>
              <a:buNone/>
            </a:pPr>
            <a:r>
              <a:rPr lang="en-US" altLang="vi-VN" sz="2800" b="1" i="1">
                <a:solidFill>
                  <a:srgbClr val="000000"/>
                </a:solidFill>
                <a:latin typeface="Times New Roman" panose="02020603050405020304" pitchFamily="18" charset="0"/>
              </a:rPr>
              <a:t>(2) Đảo “hò ô” lên trước để bắt vần với sông Lô (vần lưng), thể hiện sự mênh mang của sông nước vừa đảm bảo cho câu thơ bắt vần với câu trước (ngạt - hát). </a:t>
            </a:r>
            <a:r>
              <a:rPr lang="en-US" altLang="vi-VN" sz="2800" b="1" i="1">
                <a:solidFill>
                  <a:srgbClr val="FF0000"/>
                </a:solidFill>
                <a:latin typeface="Times New Roman" panose="02020603050405020304" pitchFamily="18" charset="0"/>
              </a:rPr>
              <a:t>Trật tự từ đảm bảo sự hài hòa về ngữ âm cho lời thơ.</a:t>
            </a:r>
            <a:endParaRPr lang="af-ZA" altLang="vi-VN" sz="2800" b="1" i="1">
              <a:solidFill>
                <a:srgbClr val="FF0000"/>
              </a:solidFill>
              <a:latin typeface="Times New Roman" panose="02020603050405020304" pitchFamily="18" charset="0"/>
            </a:endParaRPr>
          </a:p>
        </p:txBody>
      </p:sp>
      <p:sp>
        <p:nvSpPr>
          <p:cNvPr id="44041" name="Line 9"/>
          <p:cNvSpPr>
            <a:spLocks noChangeShapeType="1"/>
          </p:cNvSpPr>
          <p:nvPr/>
        </p:nvSpPr>
        <p:spPr bwMode="auto">
          <a:xfrm>
            <a:off x="2667000" y="1600200"/>
            <a:ext cx="1828800" cy="0"/>
          </a:xfrm>
          <a:prstGeom prst="line">
            <a:avLst/>
          </a:prstGeom>
          <a:noFill/>
          <a:ln w="28575">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44042" name="Line 10"/>
          <p:cNvSpPr>
            <a:spLocks noChangeShapeType="1"/>
          </p:cNvSpPr>
          <p:nvPr/>
        </p:nvSpPr>
        <p:spPr bwMode="auto">
          <a:xfrm>
            <a:off x="5257800" y="1600200"/>
            <a:ext cx="2133600" cy="0"/>
          </a:xfrm>
          <a:prstGeom prst="line">
            <a:avLst/>
          </a:prstGeom>
          <a:noFill/>
          <a:ln w="28575">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44043" name="Line 11"/>
          <p:cNvSpPr>
            <a:spLocks noChangeShapeType="1"/>
          </p:cNvSpPr>
          <p:nvPr/>
        </p:nvSpPr>
        <p:spPr bwMode="auto">
          <a:xfrm>
            <a:off x="6553200" y="2709863"/>
            <a:ext cx="609600" cy="0"/>
          </a:xfrm>
          <a:prstGeom prst="line">
            <a:avLst/>
          </a:prstGeom>
          <a:noFill/>
          <a:ln w="28575">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44044" name="Line 12"/>
          <p:cNvSpPr>
            <a:spLocks noChangeShapeType="1"/>
          </p:cNvSpPr>
          <p:nvPr/>
        </p:nvSpPr>
        <p:spPr bwMode="auto">
          <a:xfrm>
            <a:off x="7377113" y="2714625"/>
            <a:ext cx="1676400" cy="0"/>
          </a:xfrm>
          <a:prstGeom prst="line">
            <a:avLst/>
          </a:prstGeom>
          <a:noFill/>
          <a:ln w="28575">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Tree>
    <p:extLst>
      <p:ext uri="{BB962C8B-B14F-4D97-AF65-F5344CB8AC3E}">
        <p14:creationId xmlns:p14="http://schemas.microsoft.com/office/powerpoint/2010/main" val="2647157532"/>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wedge">
                                      <p:cBhvr>
                                        <p:cTn id="7" dur="10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4038"/>
                                        </p:tgtEl>
                                        <p:attrNameLst>
                                          <p:attrName>style.visibility</p:attrName>
                                        </p:attrNameLst>
                                      </p:cBhvr>
                                      <p:to>
                                        <p:strVal val="visible"/>
                                      </p:to>
                                    </p:set>
                                    <p:anim calcmode="discrete" valueType="clr">
                                      <p:cBhvr override="childStyle">
                                        <p:cTn id="12" dur="80"/>
                                        <p:tgtEl>
                                          <p:spTgt spid="44038"/>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4038"/>
                                        </p:tgtEl>
                                        <p:attrNameLst>
                                          <p:attrName>fillcolor</p:attrName>
                                        </p:attrNameLst>
                                      </p:cBhvr>
                                      <p:tavLst>
                                        <p:tav tm="0">
                                          <p:val>
                                            <p:clrVal>
                                              <a:schemeClr val="accent2"/>
                                            </p:clrVal>
                                          </p:val>
                                        </p:tav>
                                        <p:tav tm="50000">
                                          <p:val>
                                            <p:clrVal>
                                              <a:schemeClr val="hlink"/>
                                            </p:clrVal>
                                          </p:val>
                                        </p:tav>
                                      </p:tavLst>
                                    </p:anim>
                                    <p:set>
                                      <p:cBhvr>
                                        <p:cTn id="14" dur="80"/>
                                        <p:tgtEl>
                                          <p:spTgt spid="44038"/>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44041"/>
                                        </p:tgtEl>
                                        <p:attrNameLst>
                                          <p:attrName>style.visibility</p:attrName>
                                        </p:attrNameLst>
                                      </p:cBhvr>
                                      <p:to>
                                        <p:strVal val="visible"/>
                                      </p:to>
                                    </p:set>
                                    <p:animEffect transition="in" filter="strips(downRight)">
                                      <p:cBhvr>
                                        <p:cTn id="19" dur="1000"/>
                                        <p:tgtEl>
                                          <p:spTgt spid="44041"/>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44042"/>
                                        </p:tgtEl>
                                        <p:attrNameLst>
                                          <p:attrName>style.visibility</p:attrName>
                                        </p:attrNameLst>
                                      </p:cBhvr>
                                      <p:to>
                                        <p:strVal val="visible"/>
                                      </p:to>
                                    </p:set>
                                    <p:animEffect transition="in" filter="strips(downRight)">
                                      <p:cBhvr>
                                        <p:cTn id="22" dur="1000"/>
                                        <p:tgtEl>
                                          <p:spTgt spid="440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4043"/>
                                        </p:tgtEl>
                                        <p:attrNameLst>
                                          <p:attrName>style.visibility</p:attrName>
                                        </p:attrNameLst>
                                      </p:cBhvr>
                                      <p:to>
                                        <p:strVal val="visible"/>
                                      </p:to>
                                    </p:set>
                                    <p:animEffect transition="in" filter="strips(downRight)">
                                      <p:cBhvr>
                                        <p:cTn id="27" dur="1000"/>
                                        <p:tgtEl>
                                          <p:spTgt spid="44043"/>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44044"/>
                                        </p:tgtEl>
                                        <p:attrNameLst>
                                          <p:attrName>style.visibility</p:attrName>
                                        </p:attrNameLst>
                                      </p:cBhvr>
                                      <p:to>
                                        <p:strVal val="visible"/>
                                      </p:to>
                                    </p:set>
                                    <p:animEffect transition="in" filter="strips(downRight)">
                                      <p:cBhvr>
                                        <p:cTn id="30" dur="1000"/>
                                        <p:tgtEl>
                                          <p:spTgt spid="4404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44039"/>
                                        </p:tgtEl>
                                        <p:attrNameLst>
                                          <p:attrName>style.visibility</p:attrName>
                                        </p:attrNameLst>
                                      </p:cBhvr>
                                      <p:to>
                                        <p:strVal val="visible"/>
                                      </p:to>
                                    </p:set>
                                    <p:animEffect transition="in" filter="strips(downRight)">
                                      <p:cBhvr>
                                        <p:cTn id="35" dur="1000"/>
                                        <p:tgtEl>
                                          <p:spTgt spid="4403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6" fill="hold" grpId="0" nodeType="clickEffect">
                                  <p:stCondLst>
                                    <p:cond delay="0"/>
                                  </p:stCondLst>
                                  <p:childTnLst>
                                    <p:set>
                                      <p:cBhvr>
                                        <p:cTn id="39" dur="1" fill="hold">
                                          <p:stCondLst>
                                            <p:cond delay="0"/>
                                          </p:stCondLst>
                                        </p:cTn>
                                        <p:tgtEl>
                                          <p:spTgt spid="44040"/>
                                        </p:tgtEl>
                                        <p:attrNameLst>
                                          <p:attrName>style.visibility</p:attrName>
                                        </p:attrNameLst>
                                      </p:cBhvr>
                                      <p:to>
                                        <p:strVal val="visible"/>
                                      </p:to>
                                    </p:set>
                                    <p:animEffect transition="in" filter="strips(downRight)">
                                      <p:cBhvr>
                                        <p:cTn id="40" dur="10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8" grpId="0"/>
      <p:bldP spid="44039" grpId="0"/>
      <p:bldP spid="44040" grpId="0"/>
      <p:bldP spid="44041" grpId="0" animBg="1"/>
      <p:bldP spid="44042" grpId="0" animBg="1"/>
      <p:bldP spid="44043" grpId="0" animBg="1"/>
      <p:bldP spid="440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Purple mesh"/>
          <p:cNvSpPr>
            <a:spLocks noGrp="1" noChangeArrowheads="1"/>
          </p:cNvSpPr>
          <p:nvPr>
            <p:ph type="title"/>
          </p:nvPr>
        </p:nvSpPr>
        <p:spPr>
          <a:xfrm>
            <a:off x="1752600" y="152400"/>
            <a:ext cx="8686800" cy="838200"/>
          </a:xfrm>
          <a:blipFill dpi="0" rotWithShape="1">
            <a:blip r:embed="rId2"/>
            <a:srcRect/>
            <a:tile tx="0" ty="0" sx="100000" sy="100000" flip="none" algn="tl"/>
          </a:blipFill>
          <a:ln w="38100" cmpd="dbl">
            <a:solidFill>
              <a:schemeClr val="bg1"/>
            </a:solidFill>
            <a:miter lim="800000"/>
            <a:headEnd/>
            <a:tailEnd/>
          </a:ln>
        </p:spPr>
        <p:txBody>
          <a:bodyPr/>
          <a:lstStyle/>
          <a:p>
            <a:pPr eaLnBrk="1" hangingPunct="1"/>
            <a:r>
              <a:rPr lang="en-US" altLang="vi-VN" b="1" dirty="0" smtClean="0">
                <a:solidFill>
                  <a:schemeClr val="bg1"/>
                </a:solidFill>
                <a:latin typeface="Times New Roman" panose="02020603050405020304" pitchFamily="18" charset="0"/>
              </a:rPr>
              <a:t>II . </a:t>
            </a:r>
            <a:r>
              <a:rPr lang="en-US" altLang="vi-VN" b="1" u="sng" dirty="0" err="1" smtClean="0">
                <a:solidFill>
                  <a:schemeClr val="bg1"/>
                </a:solidFill>
                <a:latin typeface="Times New Roman" panose="02020603050405020304" pitchFamily="18" charset="0"/>
              </a:rPr>
              <a:t>Luyện</a:t>
            </a:r>
            <a:r>
              <a:rPr lang="en-US" altLang="vi-VN" b="1" u="sng" dirty="0" smtClean="0">
                <a:solidFill>
                  <a:schemeClr val="bg1"/>
                </a:solidFill>
                <a:latin typeface="Times New Roman" panose="02020603050405020304" pitchFamily="18" charset="0"/>
              </a:rPr>
              <a:t> </a:t>
            </a:r>
            <a:r>
              <a:rPr lang="en-US" altLang="vi-VN" b="1" u="sng" dirty="0" err="1" smtClean="0">
                <a:solidFill>
                  <a:schemeClr val="bg1"/>
                </a:solidFill>
                <a:latin typeface="Times New Roman" panose="02020603050405020304" pitchFamily="18" charset="0"/>
              </a:rPr>
              <a:t>tập</a:t>
            </a:r>
            <a:r>
              <a:rPr lang="en-US" altLang="vi-VN" b="1" dirty="0" smtClean="0">
                <a:solidFill>
                  <a:schemeClr val="bg1"/>
                </a:solidFill>
                <a:latin typeface="Times New Roman" panose="02020603050405020304" pitchFamily="18" charset="0"/>
              </a:rPr>
              <a:t>:</a:t>
            </a:r>
            <a:endParaRPr lang="af-ZA" altLang="vi-VN" b="1" dirty="0" smtClean="0">
              <a:solidFill>
                <a:schemeClr val="bg1"/>
              </a:solidFill>
              <a:latin typeface="Times New Roman" panose="02020603050405020304" pitchFamily="18" charset="0"/>
            </a:endParaRPr>
          </a:p>
        </p:txBody>
      </p:sp>
      <p:sp>
        <p:nvSpPr>
          <p:cNvPr id="45059" name="AutoShape 3"/>
          <p:cNvSpPr>
            <a:spLocks noChangeArrowheads="1"/>
          </p:cNvSpPr>
          <p:nvPr/>
        </p:nvSpPr>
        <p:spPr bwMode="auto">
          <a:xfrm>
            <a:off x="1600200" y="990600"/>
            <a:ext cx="1143000" cy="762000"/>
          </a:xfrm>
          <a:prstGeom prst="diamond">
            <a:avLst/>
          </a:prstGeom>
          <a:solidFill>
            <a:srgbClr val="FFFF99"/>
          </a:solidFill>
          <a:ln w="57150" cmpd="thickThin">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n-US" altLang="vi-VN" sz="4600" b="1">
                <a:solidFill>
                  <a:srgbClr val="3333CC"/>
                </a:solidFill>
                <a:latin typeface="Times New Roman" panose="02020603050405020304" pitchFamily="18" charset="0"/>
              </a:rPr>
              <a:t>c</a:t>
            </a:r>
            <a:endParaRPr lang="af-ZA" altLang="vi-VN" sz="4600" b="1">
              <a:solidFill>
                <a:srgbClr val="3333CC"/>
              </a:solidFill>
              <a:latin typeface="Times New Roman" panose="02020603050405020304" pitchFamily="18" charset="0"/>
            </a:endParaRPr>
          </a:p>
        </p:txBody>
      </p:sp>
      <p:sp>
        <p:nvSpPr>
          <p:cNvPr id="45061" name="Rectangle 5"/>
          <p:cNvSpPr>
            <a:spLocks noChangeArrowheads="1"/>
          </p:cNvSpPr>
          <p:nvPr/>
        </p:nvSpPr>
        <p:spPr bwMode="auto">
          <a:xfrm>
            <a:off x="1828800" y="1663701"/>
            <a:ext cx="86106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sz="3400" b="1">
                <a:solidFill>
                  <a:srgbClr val="0000FF"/>
                </a:solidFill>
                <a:latin typeface="Times New Roman" panose="02020603050405020304" pitchFamily="18" charset="0"/>
              </a:rPr>
              <a:t>- Ấy cũng may cho cô, vơ vẩn mãi ở ngoài phố thế này mà gặp mật thám hay đội con gái thì khốn.</a:t>
            </a:r>
          </a:p>
          <a:p>
            <a:pPr algn="just" eaLnBrk="1" fontAlgn="base" hangingPunct="1">
              <a:spcBef>
                <a:spcPct val="0"/>
              </a:spcBef>
              <a:spcAft>
                <a:spcPct val="0"/>
              </a:spcAft>
              <a:buFontTx/>
              <a:buNone/>
            </a:pPr>
            <a:r>
              <a:rPr lang="en-US" altLang="vi-VN" sz="3400" b="1" i="1">
                <a:solidFill>
                  <a:srgbClr val="FF0000"/>
                </a:solidFill>
                <a:latin typeface="Times New Roman" panose="02020603050405020304" pitchFamily="18" charset="0"/>
              </a:rPr>
              <a:t>- Mật thám tôi cũng chả sợ, đội con gái tôi cũng chả cần.</a:t>
            </a:r>
          </a:p>
          <a:p>
            <a:pPr algn="r" eaLnBrk="1" fontAlgn="base" hangingPunct="1">
              <a:spcBef>
                <a:spcPct val="0"/>
              </a:spcBef>
              <a:spcAft>
                <a:spcPct val="0"/>
              </a:spcAft>
              <a:buFontTx/>
              <a:buNone/>
            </a:pPr>
            <a:r>
              <a:rPr lang="en-US" altLang="vi-VN" sz="3000" b="1">
                <a:solidFill>
                  <a:srgbClr val="000000"/>
                </a:solidFill>
                <a:latin typeface="Times New Roman" panose="02020603050405020304" pitchFamily="18" charset="0"/>
              </a:rPr>
              <a:t>			</a:t>
            </a:r>
            <a:r>
              <a:rPr lang="en-US" altLang="vi-VN" sz="2000" b="1" i="1">
                <a:solidFill>
                  <a:srgbClr val="000000"/>
                </a:solidFill>
                <a:latin typeface="Times New Roman" panose="02020603050405020304" pitchFamily="18" charset="0"/>
              </a:rPr>
              <a:t>(Nguyễn Công Hoan - “Ngựa người, người ngựa”)</a:t>
            </a:r>
          </a:p>
        </p:txBody>
      </p:sp>
      <p:sp>
        <p:nvSpPr>
          <p:cNvPr id="45062" name="Text Box 6"/>
          <p:cNvSpPr txBox="1">
            <a:spLocks noChangeArrowheads="1"/>
          </p:cNvSpPr>
          <p:nvPr/>
        </p:nvSpPr>
        <p:spPr bwMode="auto">
          <a:xfrm>
            <a:off x="2720975" y="5334001"/>
            <a:ext cx="6858000" cy="584775"/>
          </a:xfrm>
          <a:prstGeom prst="rect">
            <a:avLst/>
          </a:prstGeom>
          <a:noFill/>
          <a:ln w="57150" cmpd="thinThick">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50000"/>
              </a:spcBef>
              <a:spcAft>
                <a:spcPct val="0"/>
              </a:spcAft>
              <a:buFontTx/>
              <a:buNone/>
            </a:pPr>
            <a:r>
              <a:rPr lang="en-US" altLang="vi-VN" b="1" i="1">
                <a:solidFill>
                  <a:srgbClr val="000000"/>
                </a:solidFill>
                <a:latin typeface="Times New Roman" panose="02020603050405020304" pitchFamily="18" charset="0"/>
              </a:rPr>
              <a:t>      Tạo liên kết với câu đứng trước.</a:t>
            </a:r>
            <a:endParaRPr lang="af-ZA" altLang="vi-VN" b="1" i="1">
              <a:solidFill>
                <a:srgbClr val="000000"/>
              </a:solidFill>
              <a:latin typeface="Times New Roman" panose="02020603050405020304" pitchFamily="18" charset="0"/>
            </a:endParaRPr>
          </a:p>
        </p:txBody>
      </p:sp>
      <p:sp>
        <p:nvSpPr>
          <p:cNvPr id="45063" name="Line 7"/>
          <p:cNvSpPr>
            <a:spLocks noChangeShapeType="1"/>
          </p:cNvSpPr>
          <p:nvPr/>
        </p:nvSpPr>
        <p:spPr bwMode="auto">
          <a:xfrm>
            <a:off x="5715000" y="2743200"/>
            <a:ext cx="1600200" cy="0"/>
          </a:xfrm>
          <a:prstGeom prst="line">
            <a:avLst/>
          </a:prstGeom>
          <a:noFill/>
          <a:ln w="3810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45064" name="Line 8"/>
          <p:cNvSpPr>
            <a:spLocks noChangeShapeType="1"/>
          </p:cNvSpPr>
          <p:nvPr/>
        </p:nvSpPr>
        <p:spPr bwMode="auto">
          <a:xfrm>
            <a:off x="8534400" y="2743200"/>
            <a:ext cx="1600200" cy="0"/>
          </a:xfrm>
          <a:prstGeom prst="line">
            <a:avLst/>
          </a:prstGeom>
          <a:noFill/>
          <a:ln w="3810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45065" name="Line 9"/>
          <p:cNvSpPr>
            <a:spLocks noChangeShapeType="1"/>
          </p:cNvSpPr>
          <p:nvPr/>
        </p:nvSpPr>
        <p:spPr bwMode="auto">
          <a:xfrm>
            <a:off x="2362200" y="3733800"/>
            <a:ext cx="1600200" cy="0"/>
          </a:xfrm>
          <a:prstGeom prst="line">
            <a:avLst/>
          </a:prstGeom>
          <a:noFill/>
          <a:ln w="3810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45066" name="Line 10"/>
          <p:cNvSpPr>
            <a:spLocks noChangeShapeType="1"/>
          </p:cNvSpPr>
          <p:nvPr/>
        </p:nvSpPr>
        <p:spPr bwMode="auto">
          <a:xfrm>
            <a:off x="7848600" y="3733800"/>
            <a:ext cx="1600200" cy="0"/>
          </a:xfrm>
          <a:prstGeom prst="line">
            <a:avLst/>
          </a:prstGeom>
          <a:noFill/>
          <a:ln w="3810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45067" name="Rectangle 11"/>
          <p:cNvSpPr>
            <a:spLocks noChangeArrowheads="1"/>
          </p:cNvSpPr>
          <p:nvPr/>
        </p:nvSpPr>
        <p:spPr bwMode="auto">
          <a:xfrm>
            <a:off x="2590801" y="5334001"/>
            <a:ext cx="663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FontTx/>
              <a:buNone/>
            </a:pPr>
            <a:r>
              <a:rPr lang="en-US" altLang="vi-VN" sz="4000" b="1">
                <a:solidFill>
                  <a:srgbClr val="FF0000"/>
                </a:solidFill>
                <a:latin typeface="Times New Roman" panose="02020603050405020304" pitchFamily="18" charset="0"/>
                <a:sym typeface="Wingdings" panose="05000000000000000000" pitchFamily="2" charset="2"/>
              </a:rPr>
              <a:t></a:t>
            </a:r>
            <a:endParaRPr lang="af-ZA" altLang="vi-VN" sz="4000" b="1">
              <a:solidFill>
                <a:srgbClr val="FF0000"/>
              </a:solidFill>
              <a:latin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863917691"/>
      </p:ext>
    </p:extLst>
  </p:cSld>
  <p:clrMapOvr>
    <a:masterClrMapping/>
  </p:clrMapOvr>
  <p:transition spd="med">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wedge">
                                      <p:cBhvr>
                                        <p:cTn id="7" dur="1000"/>
                                        <p:tgtEl>
                                          <p:spTgt spid="450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5061"/>
                                        </p:tgtEl>
                                        <p:attrNameLst>
                                          <p:attrName>style.visibility</p:attrName>
                                        </p:attrNameLst>
                                      </p:cBhvr>
                                      <p:to>
                                        <p:strVal val="visible"/>
                                      </p:to>
                                    </p:set>
                                    <p:animEffect transition="in" filter="wipe(up)">
                                      <p:cBhvr>
                                        <p:cTn id="12" dur="1000"/>
                                        <p:tgtEl>
                                          <p:spTgt spid="450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63"/>
                                        </p:tgtEl>
                                        <p:attrNameLst>
                                          <p:attrName>style.visibility</p:attrName>
                                        </p:attrNameLst>
                                      </p:cBhvr>
                                      <p:to>
                                        <p:strVal val="visible"/>
                                      </p:to>
                                    </p:set>
                                    <p:animEffect transition="in" filter="strips(downRight)">
                                      <p:cBhvr>
                                        <p:cTn id="17" dur="1000"/>
                                        <p:tgtEl>
                                          <p:spTgt spid="45063"/>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45065"/>
                                        </p:tgtEl>
                                        <p:attrNameLst>
                                          <p:attrName>style.visibility</p:attrName>
                                        </p:attrNameLst>
                                      </p:cBhvr>
                                      <p:to>
                                        <p:strVal val="visible"/>
                                      </p:to>
                                    </p:set>
                                    <p:animEffect transition="in" filter="strips(downRight)">
                                      <p:cBhvr>
                                        <p:cTn id="20" dur="1000"/>
                                        <p:tgtEl>
                                          <p:spTgt spid="4506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45064"/>
                                        </p:tgtEl>
                                        <p:attrNameLst>
                                          <p:attrName>style.visibility</p:attrName>
                                        </p:attrNameLst>
                                      </p:cBhvr>
                                      <p:to>
                                        <p:strVal val="visible"/>
                                      </p:to>
                                    </p:set>
                                    <p:animEffect transition="in" filter="strips(downRight)">
                                      <p:cBhvr>
                                        <p:cTn id="25" dur="1000"/>
                                        <p:tgtEl>
                                          <p:spTgt spid="45064"/>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45066"/>
                                        </p:tgtEl>
                                        <p:attrNameLst>
                                          <p:attrName>style.visibility</p:attrName>
                                        </p:attrNameLst>
                                      </p:cBhvr>
                                      <p:to>
                                        <p:strVal val="visible"/>
                                      </p:to>
                                    </p:set>
                                    <p:animEffect transition="in" filter="strips(downRight)">
                                      <p:cBhvr>
                                        <p:cTn id="28" dur="1000"/>
                                        <p:tgtEl>
                                          <p:spTgt spid="4506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45067"/>
                                        </p:tgtEl>
                                        <p:attrNameLst>
                                          <p:attrName>style.visibility</p:attrName>
                                        </p:attrNameLst>
                                      </p:cBhvr>
                                      <p:to>
                                        <p:strVal val="visible"/>
                                      </p:to>
                                    </p:set>
                                    <p:anim calcmode="lin" valueType="num">
                                      <p:cBhvr>
                                        <p:cTn id="33" dur="1000" fill="hold"/>
                                        <p:tgtEl>
                                          <p:spTgt spid="45067"/>
                                        </p:tgtEl>
                                        <p:attrNameLst>
                                          <p:attrName>ppt_w</p:attrName>
                                        </p:attrNameLst>
                                      </p:cBhvr>
                                      <p:tavLst>
                                        <p:tav tm="0">
                                          <p:val>
                                            <p:strVal val="#ppt_w+.3"/>
                                          </p:val>
                                        </p:tav>
                                        <p:tav tm="100000">
                                          <p:val>
                                            <p:strVal val="#ppt_w"/>
                                          </p:val>
                                        </p:tav>
                                      </p:tavLst>
                                    </p:anim>
                                    <p:anim calcmode="lin" valueType="num">
                                      <p:cBhvr>
                                        <p:cTn id="34" dur="1000" fill="hold"/>
                                        <p:tgtEl>
                                          <p:spTgt spid="45067"/>
                                        </p:tgtEl>
                                        <p:attrNameLst>
                                          <p:attrName>ppt_h</p:attrName>
                                        </p:attrNameLst>
                                      </p:cBhvr>
                                      <p:tavLst>
                                        <p:tav tm="0">
                                          <p:val>
                                            <p:strVal val="#ppt_h"/>
                                          </p:val>
                                        </p:tav>
                                        <p:tav tm="100000">
                                          <p:val>
                                            <p:strVal val="#ppt_h"/>
                                          </p:val>
                                        </p:tav>
                                      </p:tavLst>
                                    </p:anim>
                                    <p:animEffect transition="in" filter="fade">
                                      <p:cBhvr>
                                        <p:cTn id="35" dur="1000"/>
                                        <p:tgtEl>
                                          <p:spTgt spid="45067"/>
                                        </p:tgtEl>
                                      </p:cBhvr>
                                    </p:animEffect>
                                  </p:childTnLst>
                                </p:cTn>
                              </p:par>
                              <p:par>
                                <p:cTn id="36" presetID="50" presetClass="entr" presetSubtype="0" decel="100000" fill="hold" grpId="0" nodeType="withEffect">
                                  <p:stCondLst>
                                    <p:cond delay="0"/>
                                  </p:stCondLst>
                                  <p:childTnLst>
                                    <p:set>
                                      <p:cBhvr>
                                        <p:cTn id="37" dur="1" fill="hold">
                                          <p:stCondLst>
                                            <p:cond delay="0"/>
                                          </p:stCondLst>
                                        </p:cTn>
                                        <p:tgtEl>
                                          <p:spTgt spid="45062"/>
                                        </p:tgtEl>
                                        <p:attrNameLst>
                                          <p:attrName>style.visibility</p:attrName>
                                        </p:attrNameLst>
                                      </p:cBhvr>
                                      <p:to>
                                        <p:strVal val="visible"/>
                                      </p:to>
                                    </p:set>
                                    <p:anim calcmode="lin" valueType="num">
                                      <p:cBhvr>
                                        <p:cTn id="38" dur="1000" fill="hold"/>
                                        <p:tgtEl>
                                          <p:spTgt spid="45062"/>
                                        </p:tgtEl>
                                        <p:attrNameLst>
                                          <p:attrName>ppt_w</p:attrName>
                                        </p:attrNameLst>
                                      </p:cBhvr>
                                      <p:tavLst>
                                        <p:tav tm="0">
                                          <p:val>
                                            <p:strVal val="#ppt_w+.3"/>
                                          </p:val>
                                        </p:tav>
                                        <p:tav tm="100000">
                                          <p:val>
                                            <p:strVal val="#ppt_w"/>
                                          </p:val>
                                        </p:tav>
                                      </p:tavLst>
                                    </p:anim>
                                    <p:anim calcmode="lin" valueType="num">
                                      <p:cBhvr>
                                        <p:cTn id="39" dur="1000" fill="hold"/>
                                        <p:tgtEl>
                                          <p:spTgt spid="45062"/>
                                        </p:tgtEl>
                                        <p:attrNameLst>
                                          <p:attrName>ppt_h</p:attrName>
                                        </p:attrNameLst>
                                      </p:cBhvr>
                                      <p:tavLst>
                                        <p:tav tm="0">
                                          <p:val>
                                            <p:strVal val="#ppt_h"/>
                                          </p:val>
                                        </p:tav>
                                        <p:tav tm="100000">
                                          <p:val>
                                            <p:strVal val="#ppt_h"/>
                                          </p:val>
                                        </p:tav>
                                      </p:tavLst>
                                    </p:anim>
                                    <p:animEffect transition="in" filter="fade">
                                      <p:cBhvr>
                                        <p:cTn id="40" dur="1000"/>
                                        <p:tgtEl>
                                          <p:spTgt spid="45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nimBg="1"/>
      <p:bldP spid="45061" grpId="0"/>
      <p:bldP spid="45062" grpId="0" animBg="1"/>
      <p:bldP spid="45063" grpId="0" animBg="1"/>
      <p:bldP spid="45064" grpId="0" animBg="1"/>
      <p:bldP spid="45065" grpId="0" animBg="1"/>
      <p:bldP spid="45066" grpId="0" animBg="1"/>
      <p:bldP spid="4506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75197278-235323_coi%20xay%20thoc%20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2400"/>
            <a:ext cx="4114800" cy="3792538"/>
          </a:xfrm>
          <a:prstGeom prst="rect">
            <a:avLst/>
          </a:prstGeom>
          <a:noFill/>
          <a:ln w="57150" cmpd="thinThick">
            <a:solidFill>
              <a:srgbClr val="FF9900"/>
            </a:solidFill>
            <a:miter lim="800000"/>
            <a:headEnd/>
            <a:tailEnd/>
          </a:ln>
          <a:extLst>
            <a:ext uri="{909E8E84-426E-40DD-AFC4-6F175D3DCCD1}">
              <a14:hiddenFill xmlns:a14="http://schemas.microsoft.com/office/drawing/2010/main">
                <a:solidFill>
                  <a:srgbClr val="FFFFFF"/>
                </a:solidFill>
              </a14:hiddenFill>
            </a:ext>
          </a:extLst>
        </p:spPr>
      </p:pic>
      <p:pic>
        <p:nvPicPr>
          <p:cNvPr id="92163" name="Picture 3" descr="Cối%20xay%20lúa,%20chụp%20tách%20từ%20tranh%20của%20hs%20Chơn%20Hiền"/>
          <p:cNvPicPr>
            <a:picLocks noChangeAspect="1"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6553200" y="152400"/>
            <a:ext cx="3733800" cy="3810000"/>
          </a:xfrm>
          <a:prstGeom prst="rect">
            <a:avLst/>
          </a:prstGeom>
          <a:noFill/>
          <a:ln w="57150" cmpd="thinThick">
            <a:solidFill>
              <a:srgbClr val="FF9900"/>
            </a:solidFill>
            <a:miter lim="800000"/>
            <a:headEnd/>
            <a:tailEnd/>
          </a:ln>
          <a:extLst>
            <a:ext uri="{909E8E84-426E-40DD-AFC4-6F175D3DCCD1}">
              <a14:hiddenFill xmlns:a14="http://schemas.microsoft.com/office/drawing/2010/main">
                <a:solidFill>
                  <a:srgbClr val="FFFFFF"/>
                </a:solidFill>
              </a14:hiddenFill>
            </a:ext>
          </a:extLst>
        </p:spPr>
      </p:pic>
      <p:sp>
        <p:nvSpPr>
          <p:cNvPr id="92164" name="Text Box 4"/>
          <p:cNvSpPr txBox="1">
            <a:spLocks noChangeArrowheads="1"/>
          </p:cNvSpPr>
          <p:nvPr/>
        </p:nvSpPr>
        <p:spPr bwMode="auto">
          <a:xfrm>
            <a:off x="1757363" y="4800601"/>
            <a:ext cx="86868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50000"/>
              </a:spcBef>
              <a:spcAft>
                <a:spcPct val="0"/>
              </a:spcAft>
              <a:buFontTx/>
              <a:buNone/>
            </a:pPr>
            <a:r>
              <a:rPr lang="en-US" altLang="vi-VN" sz="2600" b="1">
                <a:solidFill>
                  <a:srgbClr val="0000FF"/>
                </a:solidFill>
                <a:latin typeface="Times New Roman" panose="02020603050405020304" pitchFamily="18" charset="0"/>
              </a:rPr>
              <a:t>Cối xay tre</a:t>
            </a:r>
            <a:r>
              <a:rPr lang="en-US" altLang="vi-VN" sz="2600" b="1">
                <a:solidFill>
                  <a:srgbClr val="000000"/>
                </a:solidFill>
                <a:latin typeface="Times New Roman" panose="02020603050405020304" pitchFamily="18" charset="0"/>
              </a:rPr>
              <a:t>, </a:t>
            </a:r>
            <a:r>
              <a:rPr lang="en-US" altLang="vi-VN" sz="2600" b="1">
                <a:solidFill>
                  <a:srgbClr val="FF0000"/>
                </a:solidFill>
                <a:latin typeface="Times New Roman" panose="02020603050405020304" pitchFamily="18" charset="0"/>
              </a:rPr>
              <a:t>nặng nề quay</a:t>
            </a:r>
            <a:r>
              <a:rPr lang="en-US" altLang="vi-VN" sz="2600" b="1">
                <a:solidFill>
                  <a:srgbClr val="000000"/>
                </a:solidFill>
                <a:latin typeface="Times New Roman" panose="02020603050405020304" pitchFamily="18" charset="0"/>
              </a:rPr>
              <a:t>, </a:t>
            </a:r>
            <a:r>
              <a:rPr lang="en-US" altLang="vi-VN" sz="2600" b="1">
                <a:solidFill>
                  <a:srgbClr val="006600"/>
                </a:solidFill>
                <a:latin typeface="Times New Roman" panose="02020603050405020304" pitchFamily="18" charset="0"/>
              </a:rPr>
              <a:t>từ nghìn đời nay</a:t>
            </a:r>
            <a:r>
              <a:rPr lang="en-US" altLang="vi-VN" sz="2600" b="1">
                <a:solidFill>
                  <a:srgbClr val="000000"/>
                </a:solidFill>
                <a:latin typeface="Times New Roman" panose="02020603050405020304" pitchFamily="18" charset="0"/>
              </a:rPr>
              <a:t>, </a:t>
            </a:r>
            <a:r>
              <a:rPr lang="en-US" altLang="vi-VN" sz="2600" b="1">
                <a:solidFill>
                  <a:srgbClr val="9900CC"/>
                </a:solidFill>
                <a:latin typeface="Times New Roman" panose="02020603050405020304" pitchFamily="18" charset="0"/>
              </a:rPr>
              <a:t>xay nắm thóc</a:t>
            </a:r>
            <a:r>
              <a:rPr lang="en-US" altLang="vi-VN" sz="2600" b="1">
                <a:solidFill>
                  <a:srgbClr val="000000"/>
                </a:solidFill>
                <a:latin typeface="Times New Roman" panose="02020603050405020304" pitchFamily="18" charset="0"/>
              </a:rPr>
              <a:t>.							     </a:t>
            </a:r>
            <a:r>
              <a:rPr lang="en-US" altLang="vi-VN" sz="2000" b="1" i="1">
                <a:solidFill>
                  <a:srgbClr val="000000"/>
                </a:solidFill>
                <a:latin typeface="Times New Roman" panose="02020603050405020304" pitchFamily="18" charset="0"/>
              </a:rPr>
              <a:t>(Thép Mới)</a:t>
            </a:r>
            <a:endParaRPr lang="af-ZA" altLang="vi-VN" sz="2000" b="1" i="1">
              <a:solidFill>
                <a:srgbClr val="000000"/>
              </a:solidFill>
              <a:latin typeface="Times New Roman" panose="02020603050405020304" pitchFamily="18" charset="0"/>
            </a:endParaRPr>
          </a:p>
        </p:txBody>
      </p:sp>
      <p:sp>
        <p:nvSpPr>
          <p:cNvPr id="92167" name="Text Box 7"/>
          <p:cNvSpPr txBox="1">
            <a:spLocks noChangeArrowheads="1"/>
          </p:cNvSpPr>
          <p:nvPr/>
        </p:nvSpPr>
        <p:spPr bwMode="auto">
          <a:xfrm>
            <a:off x="3200400" y="41910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50000"/>
              </a:spcBef>
              <a:spcAft>
                <a:spcPct val="0"/>
              </a:spcAft>
              <a:buFontTx/>
              <a:buNone/>
            </a:pPr>
            <a:r>
              <a:rPr lang="en-US" altLang="vi-VN" sz="2400" b="1">
                <a:solidFill>
                  <a:srgbClr val="0000FF"/>
                </a:solidFill>
                <a:latin typeface="Times New Roman" panose="02020603050405020304" pitchFamily="18" charset="0"/>
              </a:rPr>
              <a:t>         Sắp xếp lại trật tự từ sau và nhận xét:</a:t>
            </a:r>
            <a:endParaRPr lang="af-ZA" altLang="vi-VN" sz="2400" b="1">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2876452947"/>
      </p:ext>
    </p:extLst>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2163"/>
                                        </p:tgtEl>
                                        <p:attrNameLst>
                                          <p:attrName>style.visibility</p:attrName>
                                        </p:attrNameLst>
                                      </p:cBhvr>
                                      <p:to>
                                        <p:strVal val="visible"/>
                                      </p:to>
                                    </p:set>
                                    <p:animEffect transition="in" filter="wipe(up)">
                                      <p:cBhvr>
                                        <p:cTn id="7" dur="2000"/>
                                        <p:tgtEl>
                                          <p:spTgt spid="92163"/>
                                        </p:tgtEl>
                                      </p:cBhvr>
                                    </p:animEffect>
                                  </p:childTnLst>
                                </p:cTn>
                              </p:par>
                              <p:par>
                                <p:cTn id="8" presetID="22" presetClass="entr" presetSubtype="1" fill="hold" nodeType="withEffect">
                                  <p:stCondLst>
                                    <p:cond delay="0"/>
                                  </p:stCondLst>
                                  <p:childTnLst>
                                    <p:set>
                                      <p:cBhvr>
                                        <p:cTn id="9" dur="1" fill="hold">
                                          <p:stCondLst>
                                            <p:cond delay="0"/>
                                          </p:stCondLst>
                                        </p:cTn>
                                        <p:tgtEl>
                                          <p:spTgt spid="92162"/>
                                        </p:tgtEl>
                                        <p:attrNameLst>
                                          <p:attrName>style.visibility</p:attrName>
                                        </p:attrNameLst>
                                      </p:cBhvr>
                                      <p:to>
                                        <p:strVal val="visible"/>
                                      </p:to>
                                    </p:set>
                                    <p:animEffect transition="in" filter="wipe(up)">
                                      <p:cBhvr>
                                        <p:cTn id="10" dur="2000"/>
                                        <p:tgtEl>
                                          <p:spTgt spid="9216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92167"/>
                                        </p:tgtEl>
                                        <p:attrNameLst>
                                          <p:attrName>style.visibility</p:attrName>
                                        </p:attrNameLst>
                                      </p:cBhvr>
                                      <p:to>
                                        <p:strVal val="visible"/>
                                      </p:to>
                                    </p:set>
                                    <p:anim calcmode="lin" valueType="num">
                                      <p:cBhvr>
                                        <p:cTn id="15" dur="1000" fill="hold"/>
                                        <p:tgtEl>
                                          <p:spTgt spid="92167"/>
                                        </p:tgtEl>
                                        <p:attrNameLst>
                                          <p:attrName>ppt_w</p:attrName>
                                        </p:attrNameLst>
                                      </p:cBhvr>
                                      <p:tavLst>
                                        <p:tav tm="0">
                                          <p:val>
                                            <p:strVal val="#ppt_w+.3"/>
                                          </p:val>
                                        </p:tav>
                                        <p:tav tm="100000">
                                          <p:val>
                                            <p:strVal val="#ppt_w"/>
                                          </p:val>
                                        </p:tav>
                                      </p:tavLst>
                                    </p:anim>
                                    <p:anim calcmode="lin" valueType="num">
                                      <p:cBhvr>
                                        <p:cTn id="16" dur="1000" fill="hold"/>
                                        <p:tgtEl>
                                          <p:spTgt spid="92167"/>
                                        </p:tgtEl>
                                        <p:attrNameLst>
                                          <p:attrName>ppt_h</p:attrName>
                                        </p:attrNameLst>
                                      </p:cBhvr>
                                      <p:tavLst>
                                        <p:tav tm="0">
                                          <p:val>
                                            <p:strVal val="#ppt_h"/>
                                          </p:val>
                                        </p:tav>
                                        <p:tav tm="100000">
                                          <p:val>
                                            <p:strVal val="#ppt_h"/>
                                          </p:val>
                                        </p:tav>
                                      </p:tavLst>
                                    </p:anim>
                                    <p:animEffect transition="in" filter="fade">
                                      <p:cBhvr>
                                        <p:cTn id="17" dur="1000"/>
                                        <p:tgtEl>
                                          <p:spTgt spid="921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2164"/>
                                        </p:tgtEl>
                                        <p:attrNameLst>
                                          <p:attrName>style.visibility</p:attrName>
                                        </p:attrNameLst>
                                      </p:cBhvr>
                                      <p:to>
                                        <p:strVal val="visible"/>
                                      </p:to>
                                    </p:set>
                                    <p:animEffect transition="in" filter="strips(downRight)">
                                      <p:cBhvr>
                                        <p:cTn id="22" dur="1000"/>
                                        <p:tgtEl>
                                          <p:spTgt spid="92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1752600" y="228601"/>
            <a:ext cx="86868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50000"/>
              </a:spcBef>
              <a:spcAft>
                <a:spcPct val="0"/>
              </a:spcAft>
              <a:buFontTx/>
              <a:buNone/>
            </a:pPr>
            <a:r>
              <a:rPr lang="en-US" altLang="vi-VN" sz="2600" b="1">
                <a:solidFill>
                  <a:srgbClr val="0000FF"/>
                </a:solidFill>
                <a:latin typeface="Times New Roman" panose="02020603050405020304" pitchFamily="18" charset="0"/>
              </a:rPr>
              <a:t>Cối xay tre</a:t>
            </a:r>
            <a:r>
              <a:rPr lang="en-US" altLang="vi-VN" sz="2600" b="1">
                <a:solidFill>
                  <a:srgbClr val="000000"/>
                </a:solidFill>
                <a:latin typeface="Times New Roman" panose="02020603050405020304" pitchFamily="18" charset="0"/>
              </a:rPr>
              <a:t>, </a:t>
            </a:r>
            <a:r>
              <a:rPr lang="en-US" altLang="vi-VN" sz="2600" b="1">
                <a:solidFill>
                  <a:srgbClr val="FF0000"/>
                </a:solidFill>
                <a:latin typeface="Times New Roman" panose="02020603050405020304" pitchFamily="18" charset="0"/>
              </a:rPr>
              <a:t>nặng nề quay</a:t>
            </a:r>
            <a:r>
              <a:rPr lang="en-US" altLang="vi-VN" sz="2600" b="1">
                <a:solidFill>
                  <a:srgbClr val="000000"/>
                </a:solidFill>
                <a:latin typeface="Times New Roman" panose="02020603050405020304" pitchFamily="18" charset="0"/>
              </a:rPr>
              <a:t>, </a:t>
            </a:r>
            <a:r>
              <a:rPr lang="en-US" altLang="vi-VN" sz="2600" b="1">
                <a:solidFill>
                  <a:srgbClr val="006600"/>
                </a:solidFill>
                <a:latin typeface="Times New Roman" panose="02020603050405020304" pitchFamily="18" charset="0"/>
              </a:rPr>
              <a:t>từ nghìn đời nay</a:t>
            </a:r>
            <a:r>
              <a:rPr lang="en-US" altLang="vi-VN" sz="2600" b="1">
                <a:solidFill>
                  <a:srgbClr val="000000"/>
                </a:solidFill>
                <a:latin typeface="Times New Roman" panose="02020603050405020304" pitchFamily="18" charset="0"/>
              </a:rPr>
              <a:t>, </a:t>
            </a:r>
            <a:r>
              <a:rPr lang="en-US" altLang="vi-VN" sz="2600" b="1">
                <a:solidFill>
                  <a:srgbClr val="9900CC"/>
                </a:solidFill>
                <a:latin typeface="Times New Roman" panose="02020603050405020304" pitchFamily="18" charset="0"/>
              </a:rPr>
              <a:t>xay nắm thóc</a:t>
            </a:r>
            <a:r>
              <a:rPr lang="en-US" altLang="vi-VN" sz="2600" b="1">
                <a:solidFill>
                  <a:srgbClr val="000000"/>
                </a:solidFill>
                <a:latin typeface="Times New Roman" panose="02020603050405020304" pitchFamily="18" charset="0"/>
              </a:rPr>
              <a:t>.							     </a:t>
            </a:r>
            <a:r>
              <a:rPr lang="en-US" altLang="vi-VN" sz="2000" b="1" i="1">
                <a:solidFill>
                  <a:srgbClr val="000000"/>
                </a:solidFill>
                <a:latin typeface="Times New Roman" panose="02020603050405020304" pitchFamily="18" charset="0"/>
              </a:rPr>
              <a:t>(Thép Mới)</a:t>
            </a:r>
          </a:p>
          <a:p>
            <a:pPr algn="just" eaLnBrk="1" fontAlgn="base" hangingPunct="1">
              <a:spcBef>
                <a:spcPct val="50000"/>
              </a:spcBef>
              <a:spcAft>
                <a:spcPct val="0"/>
              </a:spcAft>
              <a:buFontTx/>
              <a:buNone/>
            </a:pPr>
            <a:r>
              <a:rPr lang="en-US" altLang="vi-VN" sz="2400" b="1" i="1">
                <a:solidFill>
                  <a:srgbClr val="000000"/>
                </a:solidFill>
                <a:latin typeface="Times New Roman" panose="02020603050405020304" pitchFamily="18" charset="0"/>
              </a:rPr>
              <a:t>Từ nghìn đời nay, cối xay tre, nặng nề quay, xay nắm thóc.</a:t>
            </a:r>
          </a:p>
          <a:p>
            <a:pPr algn="just" eaLnBrk="1" fontAlgn="base" hangingPunct="1">
              <a:spcBef>
                <a:spcPct val="50000"/>
              </a:spcBef>
              <a:spcAft>
                <a:spcPct val="0"/>
              </a:spcAft>
              <a:buFontTx/>
              <a:buNone/>
            </a:pPr>
            <a:r>
              <a:rPr lang="en-US" altLang="vi-VN" sz="2400" b="1" i="1">
                <a:solidFill>
                  <a:srgbClr val="000000"/>
                </a:solidFill>
                <a:latin typeface="Times New Roman" panose="02020603050405020304" pitchFamily="18" charset="0"/>
              </a:rPr>
              <a:t>Từ nghìn đời nay ,nặng nề quay ,cối xay tre ,xay nắm thóc.</a:t>
            </a:r>
          </a:p>
          <a:p>
            <a:pPr algn="just" eaLnBrk="1" fontAlgn="base" hangingPunct="1">
              <a:spcBef>
                <a:spcPct val="50000"/>
              </a:spcBef>
              <a:spcAft>
                <a:spcPct val="0"/>
              </a:spcAft>
              <a:buFontTx/>
              <a:buNone/>
            </a:pPr>
            <a:r>
              <a:rPr lang="en-US" altLang="vi-VN" sz="2400" b="1" i="1">
                <a:solidFill>
                  <a:srgbClr val="000000"/>
                </a:solidFill>
                <a:latin typeface="Times New Roman" panose="02020603050405020304" pitchFamily="18" charset="0"/>
              </a:rPr>
              <a:t>Cối xay tre ,từ nghìn đời nay ,nặng nề quay, xay nắm thóc.</a:t>
            </a:r>
          </a:p>
          <a:p>
            <a:pPr algn="just" eaLnBrk="1" fontAlgn="base" hangingPunct="1">
              <a:spcBef>
                <a:spcPct val="50000"/>
              </a:spcBef>
              <a:spcAft>
                <a:spcPct val="0"/>
              </a:spcAft>
              <a:buFontTx/>
              <a:buNone/>
            </a:pPr>
            <a:r>
              <a:rPr lang="en-US" altLang="vi-VN" sz="2400" b="1" i="1">
                <a:solidFill>
                  <a:srgbClr val="000000"/>
                </a:solidFill>
                <a:latin typeface="Times New Roman" panose="02020603050405020304" pitchFamily="18" charset="0"/>
              </a:rPr>
              <a:t>Cối xay tre ,nặng nề quay ,xay nắm thóc ,từ nghìn đời nay.</a:t>
            </a:r>
          </a:p>
          <a:p>
            <a:pPr algn="just" eaLnBrk="1" fontAlgn="base" hangingPunct="1">
              <a:spcBef>
                <a:spcPct val="50000"/>
              </a:spcBef>
              <a:spcAft>
                <a:spcPct val="0"/>
              </a:spcAft>
              <a:buFontTx/>
              <a:buNone/>
            </a:pPr>
            <a:r>
              <a:rPr lang="en-US" altLang="vi-VN" sz="2400" b="1" i="1">
                <a:solidFill>
                  <a:srgbClr val="000000"/>
                </a:solidFill>
                <a:latin typeface="Times New Roman" panose="02020603050405020304" pitchFamily="18" charset="0"/>
              </a:rPr>
              <a:t>Cối xay tre ,xay nắm thóc ,nặng nề quay ,từ nghìn đời nay.</a:t>
            </a:r>
          </a:p>
          <a:p>
            <a:pPr algn="just" eaLnBrk="1" fontAlgn="base" hangingPunct="1">
              <a:spcBef>
                <a:spcPct val="50000"/>
              </a:spcBef>
              <a:spcAft>
                <a:spcPct val="0"/>
              </a:spcAft>
              <a:buFontTx/>
              <a:buNone/>
            </a:pPr>
            <a:endParaRPr lang="af-ZA" altLang="vi-VN" sz="2400" b="1" i="1">
              <a:solidFill>
                <a:srgbClr val="000000"/>
              </a:solidFill>
              <a:latin typeface="Times New Roman" panose="02020603050405020304" pitchFamily="18" charset="0"/>
            </a:endParaRPr>
          </a:p>
        </p:txBody>
      </p:sp>
      <p:sp>
        <p:nvSpPr>
          <p:cNvPr id="94211" name="Text Box 3"/>
          <p:cNvSpPr txBox="1">
            <a:spLocks noChangeArrowheads="1"/>
          </p:cNvSpPr>
          <p:nvPr/>
        </p:nvSpPr>
        <p:spPr bwMode="auto">
          <a:xfrm>
            <a:off x="2667000" y="4800600"/>
            <a:ext cx="7010400" cy="523220"/>
          </a:xfrm>
          <a:prstGeom prst="rect">
            <a:avLst/>
          </a:prstGeom>
          <a:noFill/>
          <a:ln w="38100" cmpd="dbl">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50000"/>
              </a:spcBef>
              <a:spcAft>
                <a:spcPct val="0"/>
              </a:spcAft>
              <a:buFontTx/>
              <a:buNone/>
            </a:pPr>
            <a:r>
              <a:rPr lang="en-US" altLang="vi-VN" sz="2800" b="1" i="1">
                <a:solidFill>
                  <a:srgbClr val="000000"/>
                </a:solidFill>
                <a:latin typeface="Times New Roman" panose="02020603050405020304" pitchFamily="18" charset="0"/>
              </a:rPr>
              <a:t>        Đảm bảo sự hài hòa cân đối về ngữ âm.</a:t>
            </a:r>
            <a:endParaRPr lang="af-ZA" altLang="vi-VN" sz="2800" b="1" i="1">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936141598"/>
      </p:ext>
    </p:extLst>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strips(downRight)">
                                      <p:cBhvr>
                                        <p:cTn id="7" dur="1000"/>
                                        <p:tgtEl>
                                          <p:spTgt spid="94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4211"/>
                                        </p:tgtEl>
                                        <p:attrNameLst>
                                          <p:attrName>style.visibility</p:attrName>
                                        </p:attrNameLst>
                                      </p:cBhvr>
                                      <p:to>
                                        <p:strVal val="visible"/>
                                      </p:to>
                                    </p:set>
                                    <p:animEffect transition="in" filter="strips(downRight)">
                                      <p:cBhvr>
                                        <p:cTn id="12" dur="1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oi di hoc.wav">
            <a:hlinkClick r:id="" action="ppaction://media"/>
          </p:cNvPr>
          <p:cNvPicPr>
            <a:picLocks noRot="1" noChangeAspect="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9982200" y="6172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9" name="Text Box 5"/>
          <p:cNvSpPr txBox="1">
            <a:spLocks noChangeArrowheads="1"/>
          </p:cNvSpPr>
          <p:nvPr/>
        </p:nvSpPr>
        <p:spPr bwMode="auto">
          <a:xfrm>
            <a:off x="2133600" y="1"/>
            <a:ext cx="8382000" cy="450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endParaRPr lang="en-US" altLang="vi-VN" sz="1800">
              <a:solidFill>
                <a:srgbClr val="FF0000"/>
              </a:solidFill>
              <a:latin typeface="Times New Roman" panose="02020603050405020304" pitchFamily="18" charset="0"/>
            </a:endParaRPr>
          </a:p>
          <a:p>
            <a:pPr algn="just" fontAlgn="base">
              <a:spcAft>
                <a:spcPct val="0"/>
              </a:spcAft>
              <a:buClr>
                <a:srgbClr val="969696"/>
              </a:buClr>
              <a:buFont typeface="Monotype Sorts" pitchFamily="2" charset="2"/>
              <a:buChar char="§"/>
            </a:pPr>
            <a:r>
              <a:rPr kumimoji="1" lang="en-US" altLang="vi-VN" sz="2400" i="1">
                <a:solidFill>
                  <a:srgbClr val="0000FF"/>
                </a:solidFill>
                <a:latin typeface="Times New Roman" panose="02020603050405020304" pitchFamily="18" charset="0"/>
              </a:rPr>
              <a:t> </a:t>
            </a:r>
            <a:r>
              <a:rPr kumimoji="1" lang="en-US" altLang="vi-VN" i="1">
                <a:solidFill>
                  <a:srgbClr val="0000FF"/>
                </a:solidFill>
                <a:latin typeface="Times New Roman" panose="02020603050405020304" pitchFamily="18" charset="0"/>
              </a:rPr>
              <a:t>Buổi mai hôm ấy, một buổi mai đầy sương thu và gió lạnh, mẹ tôi âu yếm nắm tay tôi dẫn đi trên </a:t>
            </a:r>
            <a:r>
              <a:rPr kumimoji="1" lang="en-US" altLang="vi-VN" b="1" i="1">
                <a:solidFill>
                  <a:srgbClr val="FF3399"/>
                </a:solidFill>
                <a:latin typeface="Times New Roman" panose="02020603050405020304" pitchFamily="18" charset="0"/>
              </a:rPr>
              <a:t>con đường làng dài và hẹp</a:t>
            </a:r>
            <a:r>
              <a:rPr kumimoji="1" lang="en-US" altLang="vi-VN" b="1" i="1">
                <a:solidFill>
                  <a:srgbClr val="0000FF"/>
                </a:solidFill>
                <a:latin typeface="Times New Roman" panose="02020603050405020304" pitchFamily="18" charset="0"/>
              </a:rPr>
              <a:t>.</a:t>
            </a:r>
            <a:r>
              <a:rPr kumimoji="1" lang="en-US" altLang="vi-VN" b="1" i="1">
                <a:solidFill>
                  <a:srgbClr val="000000"/>
                </a:solidFill>
                <a:latin typeface="Times New Roman" panose="02020603050405020304" pitchFamily="18" charset="0"/>
              </a:rPr>
              <a:t> </a:t>
            </a:r>
            <a:r>
              <a:rPr kumimoji="1" lang="en-US" altLang="vi-VN" b="1" i="1">
                <a:solidFill>
                  <a:srgbClr val="FF0000"/>
                </a:solidFill>
                <a:latin typeface="Times New Roman" panose="02020603050405020304" pitchFamily="18" charset="0"/>
              </a:rPr>
              <a:t>Con đường</a:t>
            </a:r>
            <a:r>
              <a:rPr kumimoji="1" lang="en-US" altLang="vi-VN" b="1" i="1">
                <a:solidFill>
                  <a:srgbClr val="000000"/>
                </a:solidFill>
                <a:latin typeface="Times New Roman" panose="02020603050405020304" pitchFamily="18" charset="0"/>
              </a:rPr>
              <a:t> </a:t>
            </a:r>
            <a:r>
              <a:rPr kumimoji="1" lang="en-US" altLang="vi-VN" b="1" i="1">
                <a:solidFill>
                  <a:srgbClr val="FF0000"/>
                </a:solidFill>
                <a:latin typeface="Times New Roman" panose="02020603050405020304" pitchFamily="18" charset="0"/>
              </a:rPr>
              <a:t>này</a:t>
            </a:r>
            <a:r>
              <a:rPr kumimoji="1" lang="en-US" altLang="vi-VN" i="1">
                <a:solidFill>
                  <a:srgbClr val="000000"/>
                </a:solidFill>
                <a:latin typeface="Times New Roman" panose="02020603050405020304" pitchFamily="18" charset="0"/>
              </a:rPr>
              <a:t> </a:t>
            </a:r>
            <a:r>
              <a:rPr kumimoji="1" lang="en-US" altLang="vi-VN" i="1">
                <a:solidFill>
                  <a:srgbClr val="0000FF"/>
                </a:solidFill>
                <a:latin typeface="Times New Roman" panose="02020603050405020304" pitchFamily="18" charset="0"/>
              </a:rPr>
              <a:t>tôi đã quen đi lại lắm lần, nhưng lần này tự nhiên thấy lạ.</a:t>
            </a:r>
          </a:p>
          <a:p>
            <a:pPr algn="just" fontAlgn="base">
              <a:spcAft>
                <a:spcPct val="0"/>
              </a:spcAft>
              <a:buClr>
                <a:srgbClr val="969696"/>
              </a:buClr>
              <a:buFont typeface="Monotype Sorts" pitchFamily="2" charset="2"/>
              <a:buChar char="§"/>
            </a:pPr>
            <a:r>
              <a:rPr kumimoji="1" lang="en-US" altLang="vi-VN" i="1">
                <a:solidFill>
                  <a:srgbClr val="0000FF"/>
                </a:solidFill>
                <a:latin typeface="Times New Roman" panose="02020603050405020304" pitchFamily="18" charset="0"/>
              </a:rPr>
              <a:t/>
            </a:r>
            <a:br>
              <a:rPr kumimoji="1" lang="en-US" altLang="vi-VN" i="1">
                <a:solidFill>
                  <a:srgbClr val="0000FF"/>
                </a:solidFill>
                <a:latin typeface="Times New Roman" panose="02020603050405020304" pitchFamily="18" charset="0"/>
              </a:rPr>
            </a:br>
            <a:r>
              <a:rPr kumimoji="1" lang="en-US" altLang="vi-VN">
                <a:solidFill>
                  <a:srgbClr val="0000FF"/>
                </a:solidFill>
                <a:latin typeface="Times New Roman" panose="02020603050405020304" pitchFamily="18" charset="0"/>
              </a:rPr>
              <a:t>       </a:t>
            </a:r>
            <a:r>
              <a:rPr kumimoji="1" lang="en-US" altLang="vi-VN">
                <a:solidFill>
                  <a:srgbClr val="000000"/>
                </a:solidFill>
                <a:latin typeface="Times New Roman" panose="02020603050405020304" pitchFamily="18" charset="0"/>
              </a:rPr>
              <a:t>Cụm từ in đậm trong đoạn văn trên có tác dụng như thế nào?</a:t>
            </a:r>
          </a:p>
        </p:txBody>
      </p:sp>
      <p:sp>
        <p:nvSpPr>
          <p:cNvPr id="77830" name="Text Box 6"/>
          <p:cNvSpPr txBox="1">
            <a:spLocks noChangeArrowheads="1"/>
          </p:cNvSpPr>
          <p:nvPr/>
        </p:nvSpPr>
        <p:spPr bwMode="auto">
          <a:xfrm>
            <a:off x="2133600" y="4584700"/>
            <a:ext cx="8001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r>
              <a:rPr lang="en-US" altLang="vi-VN" b="1">
                <a:solidFill>
                  <a:srgbClr val="FF0000"/>
                </a:solidFill>
                <a:latin typeface="Times New Roman" panose="02020603050405020304" pitchFamily="18" charset="0"/>
              </a:rPr>
              <a:t>=&gt; Liên kết câu với câu trước đó.</a:t>
            </a:r>
          </a:p>
        </p:txBody>
      </p:sp>
    </p:spTree>
    <p:extLst>
      <p:ext uri="{BB962C8B-B14F-4D97-AF65-F5344CB8AC3E}">
        <p14:creationId xmlns:p14="http://schemas.microsoft.com/office/powerpoint/2010/main" val="2953284484"/>
      </p:ext>
    </p:extLst>
  </p:cSld>
  <p:clrMapOvr>
    <a:masterClrMapping/>
  </p:clrMapOvr>
  <p:transition spd="slow">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77829">
                                            <p:txEl>
                                              <p:pRg st="1" end="1"/>
                                            </p:txEl>
                                          </p:spTgt>
                                        </p:tgtEl>
                                        <p:attrNameLst>
                                          <p:attrName>style.visibility</p:attrName>
                                        </p:attrNameLst>
                                      </p:cBhvr>
                                      <p:to>
                                        <p:strVal val="visible"/>
                                      </p:to>
                                    </p:set>
                                    <p:animEffect transition="in" filter="wedge">
                                      <p:cBhvr>
                                        <p:cTn id="7" dur="2000"/>
                                        <p:tgtEl>
                                          <p:spTgt spid="7782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77829">
                                            <p:txEl>
                                              <p:pRg st="2" end="2"/>
                                            </p:txEl>
                                          </p:spTgt>
                                        </p:tgtEl>
                                        <p:attrNameLst>
                                          <p:attrName>style.visibility</p:attrName>
                                        </p:attrNameLst>
                                      </p:cBhvr>
                                      <p:to>
                                        <p:strVal val="visible"/>
                                      </p:to>
                                    </p:set>
                                    <p:animEffect transition="in" filter="wedge">
                                      <p:cBhvr>
                                        <p:cTn id="12" dur="2000"/>
                                        <p:tgtEl>
                                          <p:spTgt spid="7782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6" presetClass="entr" presetSubtype="0" fill="hold" nodeType="clickEffect">
                                  <p:stCondLst>
                                    <p:cond delay="0"/>
                                  </p:stCondLst>
                                  <p:iterate type="lt">
                                    <p:tmPct val="10000"/>
                                  </p:iterate>
                                  <p:childTnLst>
                                    <p:set>
                                      <p:cBhvr>
                                        <p:cTn id="16" dur="1" fill="hold">
                                          <p:stCondLst>
                                            <p:cond delay="0"/>
                                          </p:stCondLst>
                                        </p:cTn>
                                        <p:tgtEl>
                                          <p:spTgt spid="77830">
                                            <p:txEl>
                                              <p:pRg st="0" end="0"/>
                                            </p:txEl>
                                          </p:spTgt>
                                        </p:tgtEl>
                                        <p:attrNameLst>
                                          <p:attrName>style.visibility</p:attrName>
                                        </p:attrNameLst>
                                      </p:cBhvr>
                                      <p:to>
                                        <p:strVal val="visible"/>
                                      </p:to>
                                    </p:set>
                                    <p:anim by="(-#ppt_w*2)" calcmode="lin" valueType="num">
                                      <p:cBhvr rctx="PPT">
                                        <p:cTn id="17" dur="500" autoRev="1" fill="hold">
                                          <p:stCondLst>
                                            <p:cond delay="0"/>
                                          </p:stCondLst>
                                        </p:cTn>
                                        <p:tgtEl>
                                          <p:spTgt spid="77830">
                                            <p:txEl>
                                              <p:pRg st="0" end="0"/>
                                            </p:txEl>
                                          </p:spTgt>
                                        </p:tgtEl>
                                        <p:attrNameLst>
                                          <p:attrName>ppt_w</p:attrName>
                                        </p:attrNameLst>
                                      </p:cBhvr>
                                    </p:anim>
                                    <p:anim by="(#ppt_w*0.50)" calcmode="lin" valueType="num">
                                      <p:cBhvr>
                                        <p:cTn id="18" dur="500" decel="50000" autoRev="1" fill="hold">
                                          <p:stCondLst>
                                            <p:cond delay="0"/>
                                          </p:stCondLst>
                                        </p:cTn>
                                        <p:tgtEl>
                                          <p:spTgt spid="77830">
                                            <p:txEl>
                                              <p:pRg st="0" end="0"/>
                                            </p:txEl>
                                          </p:spTgt>
                                        </p:tgtEl>
                                        <p:attrNameLst>
                                          <p:attrName>ppt_x</p:attrName>
                                        </p:attrNameLst>
                                      </p:cBhvr>
                                    </p:anim>
                                    <p:anim from="(-#ppt_h/2)" to="(#ppt_y)" calcmode="lin" valueType="num">
                                      <p:cBhvr>
                                        <p:cTn id="19" dur="1000" fill="hold">
                                          <p:stCondLst>
                                            <p:cond delay="0"/>
                                          </p:stCondLst>
                                        </p:cTn>
                                        <p:tgtEl>
                                          <p:spTgt spid="77830">
                                            <p:txEl>
                                              <p:pRg st="0" end="0"/>
                                            </p:txEl>
                                          </p:spTgt>
                                        </p:tgtEl>
                                        <p:attrNameLst>
                                          <p:attrName>ppt_y</p:attrName>
                                        </p:attrNameLst>
                                      </p:cBhvr>
                                    </p:anim>
                                    <p:animRot by="21600000">
                                      <p:cBhvr>
                                        <p:cTn id="20" dur="1000" fill="hold">
                                          <p:stCondLst>
                                            <p:cond delay="0"/>
                                          </p:stCondLst>
                                        </p:cTn>
                                        <p:tgtEl>
                                          <p:spTgt spid="77830">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1" restart="whenNotActive" fill="hold" evtFilter="cancelBubble" nodeType="interactiveSeq">
                <p:stCondLst>
                  <p:cond evt="onClick" delay="0">
                    <p:tgtEl>
                      <p:spTgt spid="5"/>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1" presetClass="mediacall" presetSubtype="0" fill="hold" nodeType="clickEffect">
                                  <p:stCondLst>
                                    <p:cond delay="0"/>
                                  </p:stCondLst>
                                  <p:childTnLst>
                                    <p:cmd type="call" cmd="playFrom(0.0)">
                                      <p:cBhvr>
                                        <p:cTn id="25" dur="460920" fill="hold"/>
                                        <p:tgtEl>
                                          <p:spTgt spid="5"/>
                                        </p:tgtEl>
                                      </p:cBhvr>
                                    </p:cmd>
                                  </p:childTnLst>
                                </p:cTn>
                              </p:par>
                            </p:childTnLst>
                          </p:cTn>
                        </p:par>
                      </p:childTnLst>
                    </p:cTn>
                  </p:par>
                </p:childTnLst>
              </p:cTn>
              <p:nextCondLst>
                <p:cond evt="onClick" delay="0">
                  <p:tgtEl>
                    <p:spTgt spid="5"/>
                  </p:tgtEl>
                </p:cond>
              </p:nextCondLst>
            </p:seq>
            <p:audio>
              <p:cMediaNode>
                <p:cTn id="26"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914400"/>
            <a:ext cx="8534400" cy="4909036"/>
          </a:xfrm>
          <a:prstGeom prst="rect">
            <a:avLst/>
          </a:prstGeom>
        </p:spPr>
        <p:txBody>
          <a:bodyPr wrap="square">
            <a:spAutoFit/>
          </a:bodyPr>
          <a:lstStyle/>
          <a:p>
            <a:pPr fontAlgn="base">
              <a:spcBef>
                <a:spcPct val="0"/>
              </a:spcBef>
            </a:pP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Củng cố.</a:t>
            </a:r>
            <a:endParaRPr lang="en-US" sz="24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fontAlgn="base">
              <a:spcBef>
                <a:spcPct val="0"/>
              </a:spcBef>
            </a:pP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Tác dụng của sự sắp xếp trật tự từ trong câu.</a:t>
            </a:r>
            <a:endParaRPr lang="en-US" sz="24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indent="457200" fontAlgn="base">
              <a:spcBef>
                <a:spcPct val="0"/>
              </a:spcBef>
            </a:pP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HS đọc lại ghi nhớ.</a:t>
            </a:r>
            <a:endParaRPr lang="en-US" sz="24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marL="228600" fontAlgn="base">
              <a:spcBef>
                <a:spcPct val="0"/>
              </a:spcBef>
              <a:spcAft>
                <a:spcPts val="600"/>
              </a:spcAft>
            </a:pP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H­ướng dẫn về nhà.</a:t>
            </a:r>
            <a:endParaRPr lang="en-US" sz="24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marL="228600" fontAlgn="base">
              <a:spcBef>
                <a:spcPct val="0"/>
              </a:spcBef>
              <a:spcAft>
                <a:spcPts val="600"/>
              </a:spcAft>
            </a:pP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Nắm kiến thức bài học.</a:t>
            </a:r>
            <a:endParaRPr lang="en-US" sz="24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marL="228600" fontAlgn="base">
              <a:spcBef>
                <a:spcPct val="0"/>
              </a:spcBef>
              <a:spcAft>
                <a:spcPts val="600"/>
              </a:spcAft>
            </a:pP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Học thuộc ghi nhớ.</a:t>
            </a:r>
            <a:endParaRPr lang="en-US" sz="24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marL="228600" fontAlgn="base">
              <a:spcBef>
                <a:spcPct val="0"/>
              </a:spcBef>
              <a:spcAft>
                <a:spcPts val="600"/>
              </a:spcAft>
            </a:pP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Học bài và làm BT.</a:t>
            </a:r>
            <a:endParaRPr lang="en-US" sz="24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marL="228600" fontAlgn="base">
              <a:spcBef>
                <a:spcPct val="0"/>
              </a:spcBef>
              <a:spcAft>
                <a:spcPts val="600"/>
              </a:spcAft>
            </a:pP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Tìm và phân tích tác dụng của việc đảo trật tự từ trong bài thơ  Qua Đèo Ngang của Bà Huyện Thanh Quan? (Gợi ý: Việc đảo trật tự từ thể hiện ở 2 câu thơ: </a:t>
            </a:r>
            <a:r>
              <a:rPr lang="nl-NL"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Lom khom.................mấy nhà</a:t>
            </a: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Tác dụng nhấn mạnh sự tiêu điều, buồn bã của cảnh vật nơi</a:t>
            </a:r>
            <a:endParaRPr lang="en-US" sz="24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marL="228600" fontAlgn="base">
              <a:spcBef>
                <a:spcPct val="0"/>
              </a:spcBef>
              <a:spcAft>
                <a:spcPts val="600"/>
              </a:spcAft>
            </a:pPr>
            <a:r>
              <a:rPr lang="nl-N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Đèo Ngang)	</a:t>
            </a:r>
            <a:endParaRPr lang="en-US" sz="24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2073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600200" y="1752601"/>
            <a:ext cx="90678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sz="2800" b="1" dirty="0">
                <a:solidFill>
                  <a:srgbClr val="000000"/>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Anh</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Dậu</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uốn</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vai</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ngáp</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dài</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một</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tiếng.Uể</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oải</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chống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tay</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xuống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phản</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anh</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vừa</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rên</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vừa</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ngỏng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đầu</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lên</a:t>
            </a:r>
            <a:r>
              <a:rPr lang="en-US" altLang="vi-VN" sz="2800" b="1" dirty="0">
                <a:solidFill>
                  <a:srgbClr val="3333CC"/>
                </a:solidFill>
                <a:latin typeface="Times New Roman" panose="02020603050405020304" pitchFamily="18" charset="0"/>
              </a:rPr>
              <a:t>. Run </a:t>
            </a:r>
            <a:r>
              <a:rPr lang="en-US" altLang="vi-VN" sz="2800" b="1" dirty="0" err="1">
                <a:solidFill>
                  <a:srgbClr val="3333CC"/>
                </a:solidFill>
                <a:latin typeface="Times New Roman" panose="02020603050405020304" pitchFamily="18" charset="0"/>
              </a:rPr>
              <a:t>rẩy</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cất</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bát</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cháo</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anh</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mới</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kề</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vào</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đến</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miệng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cai</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lệ</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và</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người</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nhà</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lý</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trưởng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đã</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sầm</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sập</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tiến</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vào</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với</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những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roi</a:t>
            </a:r>
            <a:r>
              <a:rPr lang="en-US" altLang="vi-VN" sz="2800" b="1" dirty="0">
                <a:solidFill>
                  <a:srgbClr val="3333CC"/>
                </a:solidFill>
                <a:latin typeface="Times New Roman" panose="02020603050405020304" pitchFamily="18" charset="0"/>
              </a:rPr>
              <a:t> song, </a:t>
            </a:r>
            <a:r>
              <a:rPr lang="en-US" altLang="vi-VN" sz="2800" b="1" dirty="0" err="1">
                <a:solidFill>
                  <a:srgbClr val="3333CC"/>
                </a:solidFill>
                <a:latin typeface="Times New Roman" panose="02020603050405020304" pitchFamily="18" charset="0"/>
              </a:rPr>
              <a:t>tay</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thước</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và</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dây</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thừng</a:t>
            </a:r>
            <a:r>
              <a:rPr lang="en-US" altLang="vi-VN" sz="2800" b="1" dirty="0">
                <a:solidFill>
                  <a:srgbClr val="3333CC"/>
                </a:solidFill>
                <a:latin typeface="Times New Roman" panose="02020603050405020304" pitchFamily="18" charset="0"/>
              </a:rPr>
              <a:t>.</a:t>
            </a:r>
          </a:p>
          <a:p>
            <a:pPr algn="just" eaLnBrk="1" fontAlgn="base" hangingPunct="1">
              <a:spcBef>
                <a:spcPct val="0"/>
              </a:spcBef>
              <a:spcAft>
                <a:spcPct val="0"/>
              </a:spcAft>
              <a:buFontTx/>
              <a:buNone/>
            </a:pP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Gõ</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đầu</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roi</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xuống</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đất</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cai</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lệ</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thét</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bằng</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giọng</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khàn</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khàn</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của</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người</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hút</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nhiều</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xái</a:t>
            </a:r>
            <a:r>
              <a:rPr lang="en-US" altLang="vi-VN" sz="2800" b="1" dirty="0">
                <a:solidFill>
                  <a:srgbClr val="000000"/>
                </a:solidFill>
                <a:latin typeface="Times New Roman" panose="02020603050405020304" pitchFamily="18" charset="0"/>
              </a:rPr>
              <a:t> </a:t>
            </a:r>
            <a:r>
              <a:rPr lang="en-US" altLang="vi-VN" sz="2800" b="1" dirty="0" err="1">
                <a:solidFill>
                  <a:srgbClr val="000000"/>
                </a:solidFill>
                <a:latin typeface="Times New Roman" panose="02020603050405020304" pitchFamily="18" charset="0"/>
              </a:rPr>
              <a:t>cũ</a:t>
            </a:r>
            <a:r>
              <a:rPr lang="en-US" altLang="vi-VN" sz="2800" b="1" dirty="0">
                <a:solidFill>
                  <a:srgbClr val="000000"/>
                </a:solidFill>
                <a:latin typeface="Times New Roman" panose="02020603050405020304" pitchFamily="18" charset="0"/>
              </a:rPr>
              <a:t>:</a:t>
            </a:r>
          </a:p>
          <a:p>
            <a:pPr algn="just" eaLnBrk="1" fontAlgn="base" hangingPunct="1">
              <a:spcBef>
                <a:spcPct val="0"/>
              </a:spcBef>
              <a:spcAft>
                <a:spcPct val="0"/>
              </a:spcAft>
              <a:buFontTx/>
              <a:buChar char="-"/>
            </a:pPr>
            <a:r>
              <a:rPr lang="en-US" altLang="vi-VN" sz="2800" b="1" dirty="0" err="1">
                <a:solidFill>
                  <a:srgbClr val="3333CC"/>
                </a:solidFill>
                <a:latin typeface="Times New Roman" panose="02020603050405020304" pitchFamily="18" charset="0"/>
              </a:rPr>
              <a:t>Thằng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kia</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Ông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tưởng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mày</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chết</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đêm</a:t>
            </a:r>
            <a:r>
              <a:rPr lang="en-US" altLang="vi-VN" sz="2800" b="1" dirty="0">
                <a:solidFill>
                  <a:srgbClr val="3333CC"/>
                </a:solidFill>
                <a:latin typeface="Times New Roman" panose="02020603050405020304" pitchFamily="18" charset="0"/>
              </a:rPr>
              <a:t> qua, </a:t>
            </a:r>
            <a:r>
              <a:rPr lang="en-US" altLang="vi-VN" sz="2800" b="1" dirty="0" err="1">
                <a:solidFill>
                  <a:srgbClr val="3333CC"/>
                </a:solidFill>
                <a:latin typeface="Times New Roman" panose="02020603050405020304" pitchFamily="18" charset="0"/>
              </a:rPr>
              <a:t>còn</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sống</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đấy</a:t>
            </a:r>
            <a:r>
              <a:rPr lang="en-US" altLang="vi-VN" sz="2800" b="1" dirty="0">
                <a:solidFill>
                  <a:srgbClr val="3333CC"/>
                </a:solidFill>
                <a:latin typeface="Times New Roman" panose="02020603050405020304" pitchFamily="18" charset="0"/>
              </a:rPr>
              <a:t> à? </a:t>
            </a:r>
            <a:r>
              <a:rPr lang="en-US" altLang="vi-VN" sz="2800" b="1" dirty="0" err="1">
                <a:solidFill>
                  <a:srgbClr val="3333CC"/>
                </a:solidFill>
                <a:latin typeface="Times New Roman" panose="02020603050405020304" pitchFamily="18" charset="0"/>
              </a:rPr>
              <a:t>Nộp</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tiền</a:t>
            </a:r>
            <a:r>
              <a:rPr lang="en-US" altLang="vi-VN" sz="2800" b="1" dirty="0">
                <a:solidFill>
                  <a:srgbClr val="3333CC"/>
                </a:solidFill>
                <a:latin typeface="Times New Roman" panose="02020603050405020304" pitchFamily="18" charset="0"/>
              </a:rPr>
              <a:t> </a:t>
            </a:r>
            <a:r>
              <a:rPr lang="en-US" altLang="vi-VN" sz="2800" b="1" dirty="0" err="1">
                <a:solidFill>
                  <a:srgbClr val="3333CC"/>
                </a:solidFill>
                <a:latin typeface="Times New Roman" panose="02020603050405020304" pitchFamily="18" charset="0"/>
              </a:rPr>
              <a:t>sưu</a:t>
            </a:r>
            <a:r>
              <a:rPr lang="en-US" altLang="vi-VN" sz="2800" b="1" dirty="0">
                <a:solidFill>
                  <a:srgbClr val="3333CC"/>
                </a:solidFill>
                <a:latin typeface="Times New Roman" panose="02020603050405020304" pitchFamily="18" charset="0"/>
              </a:rPr>
              <a:t>! Mau!</a:t>
            </a:r>
          </a:p>
          <a:p>
            <a:pPr algn="just" eaLnBrk="1" fontAlgn="base" hangingPunct="1">
              <a:spcBef>
                <a:spcPct val="0"/>
              </a:spcBef>
              <a:spcAft>
                <a:spcPct val="0"/>
              </a:spcAft>
              <a:buFontTx/>
              <a:buNone/>
            </a:pPr>
            <a:r>
              <a:rPr lang="en-US" altLang="vi-VN" sz="2800" b="1" dirty="0">
                <a:solidFill>
                  <a:srgbClr val="000000"/>
                </a:solidFill>
                <a:latin typeface="Times New Roman" panose="02020603050405020304" pitchFamily="18" charset="0"/>
              </a:rPr>
              <a:t>                                    </a:t>
            </a:r>
            <a:r>
              <a:rPr lang="en-US" altLang="vi-VN" sz="2800" b="1" dirty="0">
                <a:solidFill>
                  <a:srgbClr val="CC3300"/>
                </a:solidFill>
                <a:latin typeface="Times New Roman" panose="02020603050405020304" pitchFamily="18" charset="0"/>
              </a:rPr>
              <a:t>( “</a:t>
            </a:r>
            <a:r>
              <a:rPr lang="en-US" altLang="vi-VN" sz="2800" b="1" dirty="0" err="1">
                <a:solidFill>
                  <a:srgbClr val="CC3300"/>
                </a:solidFill>
                <a:latin typeface="Times New Roman" panose="02020603050405020304" pitchFamily="18" charset="0"/>
              </a:rPr>
              <a:t>Tắt</a:t>
            </a:r>
            <a:r>
              <a:rPr lang="en-US" altLang="vi-VN" sz="2800" b="1" dirty="0">
                <a:solidFill>
                  <a:srgbClr val="CC3300"/>
                </a:solidFill>
                <a:latin typeface="Times New Roman" panose="02020603050405020304" pitchFamily="18" charset="0"/>
              </a:rPr>
              <a:t> </a:t>
            </a:r>
            <a:r>
              <a:rPr lang="en-US" altLang="vi-VN" sz="2800" b="1" dirty="0" err="1">
                <a:solidFill>
                  <a:srgbClr val="CC3300"/>
                </a:solidFill>
                <a:latin typeface="Times New Roman" panose="02020603050405020304" pitchFamily="18" charset="0"/>
              </a:rPr>
              <a:t>đèn</a:t>
            </a:r>
            <a:r>
              <a:rPr lang="en-US" altLang="vi-VN" sz="2800" b="1" dirty="0">
                <a:solidFill>
                  <a:srgbClr val="CC3300"/>
                </a:solidFill>
                <a:latin typeface="Times New Roman" panose="02020603050405020304" pitchFamily="18" charset="0"/>
              </a:rPr>
              <a:t>”–</a:t>
            </a:r>
            <a:r>
              <a:rPr lang="en-US" altLang="vi-VN" sz="2800" b="1" dirty="0" err="1">
                <a:solidFill>
                  <a:srgbClr val="CC3300"/>
                </a:solidFill>
                <a:latin typeface="Times New Roman" panose="02020603050405020304" pitchFamily="18" charset="0"/>
              </a:rPr>
              <a:t>Ngô</a:t>
            </a:r>
            <a:r>
              <a:rPr lang="en-US" altLang="vi-VN" sz="2800" b="1" dirty="0">
                <a:solidFill>
                  <a:srgbClr val="CC3300"/>
                </a:solidFill>
                <a:latin typeface="Times New Roman" panose="02020603050405020304" pitchFamily="18" charset="0"/>
              </a:rPr>
              <a:t> </a:t>
            </a:r>
            <a:r>
              <a:rPr lang="en-US" altLang="vi-VN" sz="2800" b="1" dirty="0" err="1">
                <a:solidFill>
                  <a:srgbClr val="CC3300"/>
                </a:solidFill>
                <a:latin typeface="Times New Roman" panose="02020603050405020304" pitchFamily="18" charset="0"/>
              </a:rPr>
              <a:t>Tất</a:t>
            </a:r>
            <a:r>
              <a:rPr lang="en-US" altLang="vi-VN" sz="2800" b="1" dirty="0">
                <a:solidFill>
                  <a:srgbClr val="CC3300"/>
                </a:solidFill>
                <a:latin typeface="Times New Roman" panose="02020603050405020304" pitchFamily="18" charset="0"/>
              </a:rPr>
              <a:t> </a:t>
            </a:r>
            <a:r>
              <a:rPr lang="en-US" altLang="vi-VN" sz="2800" b="1" dirty="0" err="1">
                <a:solidFill>
                  <a:srgbClr val="CC3300"/>
                </a:solidFill>
                <a:latin typeface="Times New Roman" panose="02020603050405020304" pitchFamily="18" charset="0"/>
              </a:rPr>
              <a:t>Tố</a:t>
            </a:r>
            <a:r>
              <a:rPr lang="en-US" altLang="vi-VN" sz="2800" b="1" dirty="0">
                <a:solidFill>
                  <a:srgbClr val="CC3300"/>
                </a:solidFill>
                <a:latin typeface="Times New Roman" panose="02020603050405020304" pitchFamily="18" charset="0"/>
              </a:rPr>
              <a:t> )</a:t>
            </a:r>
          </a:p>
        </p:txBody>
      </p:sp>
      <p:sp>
        <p:nvSpPr>
          <p:cNvPr id="3" name="Rectangle 2"/>
          <p:cNvSpPr/>
          <p:nvPr/>
        </p:nvSpPr>
        <p:spPr>
          <a:xfrm>
            <a:off x="1524000" y="533401"/>
            <a:ext cx="4572000" cy="1015663"/>
          </a:xfrm>
          <a:prstGeom prst="rect">
            <a:avLst/>
          </a:prstGeom>
        </p:spPr>
        <p:txBody>
          <a:bodyPr>
            <a:spAutoFit/>
          </a:bodyPr>
          <a:lstStyle/>
          <a:p>
            <a:pPr algn="just" fontAlgn="base">
              <a:spcBef>
                <a:spcPct val="0"/>
              </a:spcBef>
            </a:pPr>
            <a:r>
              <a:rPr lang="nl-NL"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 </a:t>
            </a:r>
            <a:r>
              <a:rPr lang="nl-NL" sz="20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TÌM HIỂU BÀI</a:t>
            </a:r>
            <a:r>
              <a:rPr lang="nl-NL"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algn="just" fontAlgn="base">
              <a:spcBef>
                <a:spcPct val="0"/>
              </a:spcBef>
            </a:pPr>
            <a:r>
              <a:rPr lang="nl-NL"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Nhận xét chung.</a:t>
            </a:r>
            <a:endParaRPr lang="en-US" sz="20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algn="just" fontAlgn="base">
              <a:spcBef>
                <a:spcPct val="0"/>
              </a:spcBef>
            </a:pPr>
            <a:r>
              <a:rPr lang="nl-NL"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nl-NL" sz="2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Ví dụ.</a:t>
            </a:r>
            <a:endParaRPr lang="en-US" sz="20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4" name="Rectangle 3"/>
          <p:cNvSpPr/>
          <p:nvPr/>
        </p:nvSpPr>
        <p:spPr>
          <a:xfrm>
            <a:off x="3048000" y="0"/>
            <a:ext cx="6400800" cy="400110"/>
          </a:xfrm>
          <a:prstGeom prst="rect">
            <a:avLst/>
          </a:prstGeom>
          <a:ln>
            <a:solidFill>
              <a:srgbClr val="00B0F0"/>
            </a:solidFill>
          </a:ln>
        </p:spPr>
        <p:txBody>
          <a:bodyPr wrap="square">
            <a:spAutoFit/>
          </a:bodyPr>
          <a:lstStyle/>
          <a:p>
            <a:pPr algn="ctr" fontAlgn="base">
              <a:spcBef>
                <a:spcPct val="0"/>
              </a:spcBef>
            </a:pPr>
            <a:r>
              <a:rPr lang="nl-NL" sz="14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Tiết 114</a:t>
            </a:r>
            <a:r>
              <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rPr>
              <a:t>: </a:t>
            </a:r>
            <a:r>
              <a:rPr lang="nl-NL" sz="1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nl-NL"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LỰA CHỌN TRẬT TỰ TỪ TRONG CÂU</a:t>
            </a:r>
            <a:endPar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1531884"/>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0" fill="hold"/>
                                        <p:tgtEl>
                                          <p:spTgt spid="12292"/>
                                        </p:tgtEl>
                                        <p:attrNameLst>
                                          <p:attrName>ppt_x</p:attrName>
                                        </p:attrNameLst>
                                      </p:cBhvr>
                                      <p:tavLst>
                                        <p:tav tm="0">
                                          <p:val>
                                            <p:strVal val="#ppt_x"/>
                                          </p:val>
                                        </p:tav>
                                        <p:tav tm="100000">
                                          <p:val>
                                            <p:strVal val="#ppt_x"/>
                                          </p:val>
                                        </p:tav>
                                      </p:tavLst>
                                    </p:anim>
                                    <p:anim calcmode="lin" valueType="num">
                                      <p:cBhvr additive="base">
                                        <p:cTn id="8" dur="5000" fill="hold"/>
                                        <p:tgtEl>
                                          <p:spTgt spid="12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654629" y="621269"/>
            <a:ext cx="908957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sz="3600" b="1" dirty="0">
                <a:solidFill>
                  <a:srgbClr val="0000FF"/>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Gõ</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đầu</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roi</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xuống</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đất</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cai</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lệ</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thét</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bằng</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giọng</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khàn</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khàn</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của</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người</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hút</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nhiều</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xái</a:t>
            </a:r>
            <a:r>
              <a:rPr lang="en-US" altLang="vi-VN" sz="3600" b="1" dirty="0">
                <a:solidFill>
                  <a:srgbClr val="000000"/>
                </a:solidFill>
                <a:latin typeface="Times New Roman" panose="02020603050405020304" pitchFamily="18" charset="0"/>
              </a:rPr>
              <a:t> </a:t>
            </a:r>
            <a:r>
              <a:rPr lang="en-US" altLang="vi-VN" sz="3600" b="1" dirty="0" err="1">
                <a:solidFill>
                  <a:srgbClr val="000000"/>
                </a:solidFill>
                <a:latin typeface="Times New Roman" panose="02020603050405020304" pitchFamily="18" charset="0"/>
              </a:rPr>
              <a:t>cũ</a:t>
            </a:r>
            <a:r>
              <a:rPr lang="en-US" altLang="vi-VN" sz="3600" b="1" dirty="0">
                <a:solidFill>
                  <a:srgbClr val="000000"/>
                </a:solidFill>
                <a:latin typeface="Times New Roman" panose="02020603050405020304" pitchFamily="18" charset="0"/>
              </a:rPr>
              <a:t>.</a:t>
            </a:r>
            <a:endParaRPr lang="af-ZA" altLang="vi-VN" sz="3600" b="1" dirty="0">
              <a:solidFill>
                <a:srgbClr val="000000"/>
              </a:solidFill>
              <a:latin typeface="Times New Roman" panose="02020603050405020304" pitchFamily="18" charset="0"/>
            </a:endParaRPr>
          </a:p>
        </p:txBody>
      </p:sp>
      <p:sp>
        <p:nvSpPr>
          <p:cNvPr id="14341" name="Rectangle 5" descr="Parchment"/>
          <p:cNvSpPr>
            <a:spLocks noChangeArrowheads="1"/>
          </p:cNvSpPr>
          <p:nvPr/>
        </p:nvSpPr>
        <p:spPr bwMode="auto">
          <a:xfrm>
            <a:off x="2057400" y="2126626"/>
            <a:ext cx="6019800" cy="762000"/>
          </a:xfrm>
          <a:prstGeom prst="rect">
            <a:avLst/>
          </a:prstGeom>
          <a:blipFill dpi="0" rotWithShape="1">
            <a:blip r:embed="rId2"/>
            <a:srcRect/>
            <a:tile tx="0" ty="0" sx="100000" sy="100000" flip="none" algn="tl"/>
          </a:blipFill>
          <a:ln w="38100" cmpd="dbl">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Aft>
                <a:spcPct val="0"/>
              </a:spcAft>
              <a:buFontTx/>
              <a:buNone/>
            </a:pPr>
            <a:r>
              <a:rPr lang="en-US" altLang="vi-VN" b="1" i="1" dirty="0">
                <a:solidFill>
                  <a:srgbClr val="996600"/>
                </a:solidFill>
                <a:latin typeface="Times New Roman" panose="02020603050405020304" pitchFamily="18" charset="0"/>
              </a:rPr>
              <a:t>1. </a:t>
            </a:r>
            <a:r>
              <a:rPr lang="en-US" altLang="vi-VN" b="1" i="1" dirty="0" err="1">
                <a:solidFill>
                  <a:srgbClr val="996600"/>
                </a:solidFill>
                <a:latin typeface="Times New Roman" panose="02020603050405020304" pitchFamily="18" charset="0"/>
              </a:rPr>
              <a:t>Gõ</a:t>
            </a:r>
            <a:r>
              <a:rPr lang="en-US" altLang="vi-VN" b="1" i="1" dirty="0">
                <a:solidFill>
                  <a:srgbClr val="996600"/>
                </a:solidFill>
                <a:latin typeface="Times New Roman" panose="02020603050405020304" pitchFamily="18" charset="0"/>
              </a:rPr>
              <a:t> </a:t>
            </a:r>
            <a:r>
              <a:rPr lang="en-US" altLang="vi-VN" b="1" i="1" dirty="0" err="1">
                <a:solidFill>
                  <a:srgbClr val="996600"/>
                </a:solidFill>
                <a:latin typeface="Times New Roman" panose="02020603050405020304" pitchFamily="18" charset="0"/>
              </a:rPr>
              <a:t>đầu</a:t>
            </a:r>
            <a:r>
              <a:rPr lang="en-US" altLang="vi-VN" b="1" i="1" dirty="0">
                <a:solidFill>
                  <a:srgbClr val="996600"/>
                </a:solidFill>
                <a:latin typeface="Times New Roman" panose="02020603050405020304" pitchFamily="18" charset="0"/>
              </a:rPr>
              <a:t> </a:t>
            </a:r>
            <a:r>
              <a:rPr lang="en-US" altLang="vi-VN" b="1" i="1" dirty="0" err="1">
                <a:solidFill>
                  <a:srgbClr val="996600"/>
                </a:solidFill>
                <a:latin typeface="Times New Roman" panose="02020603050405020304" pitchFamily="18" charset="0"/>
              </a:rPr>
              <a:t>roi</a:t>
            </a:r>
            <a:r>
              <a:rPr lang="en-US" altLang="vi-VN" b="1" i="1" dirty="0">
                <a:solidFill>
                  <a:srgbClr val="996600"/>
                </a:solidFill>
                <a:latin typeface="Times New Roman" panose="02020603050405020304" pitchFamily="18" charset="0"/>
              </a:rPr>
              <a:t> </a:t>
            </a:r>
            <a:r>
              <a:rPr lang="en-US" altLang="vi-VN" b="1" i="1" dirty="0" err="1">
                <a:solidFill>
                  <a:srgbClr val="996600"/>
                </a:solidFill>
                <a:latin typeface="Times New Roman" panose="02020603050405020304" pitchFamily="18" charset="0"/>
              </a:rPr>
              <a:t>xuống</a:t>
            </a:r>
            <a:r>
              <a:rPr lang="en-US" altLang="vi-VN" b="1" i="1" dirty="0">
                <a:solidFill>
                  <a:srgbClr val="996600"/>
                </a:solidFill>
                <a:latin typeface="Times New Roman" panose="02020603050405020304" pitchFamily="18" charset="0"/>
              </a:rPr>
              <a:t> </a:t>
            </a:r>
            <a:r>
              <a:rPr lang="en-US" altLang="vi-VN" b="1" i="1" dirty="0" err="1">
                <a:solidFill>
                  <a:srgbClr val="996600"/>
                </a:solidFill>
                <a:latin typeface="Times New Roman" panose="02020603050405020304" pitchFamily="18" charset="0"/>
              </a:rPr>
              <a:t>đất</a:t>
            </a:r>
            <a:r>
              <a:rPr lang="en-US" altLang="vi-VN" b="1" i="1" dirty="0">
                <a:solidFill>
                  <a:srgbClr val="996600"/>
                </a:solidFill>
                <a:latin typeface="Times New Roman" panose="02020603050405020304" pitchFamily="18" charset="0"/>
              </a:rPr>
              <a:t> : TN</a:t>
            </a:r>
            <a:r>
              <a:rPr lang="en-US" altLang="vi-VN" i="1" dirty="0">
                <a:solidFill>
                  <a:srgbClr val="996600"/>
                </a:solidFill>
                <a:latin typeface="Times New Roman" panose="02020603050405020304" pitchFamily="18" charset="0"/>
              </a:rPr>
              <a:t>  </a:t>
            </a:r>
          </a:p>
        </p:txBody>
      </p:sp>
      <p:sp>
        <p:nvSpPr>
          <p:cNvPr id="14342" name="Rectangle 6" descr="Parchment"/>
          <p:cNvSpPr>
            <a:spLocks noChangeArrowheads="1"/>
          </p:cNvSpPr>
          <p:nvPr/>
        </p:nvSpPr>
        <p:spPr bwMode="auto">
          <a:xfrm>
            <a:off x="2057400" y="3097640"/>
            <a:ext cx="3340100" cy="685800"/>
          </a:xfrm>
          <a:prstGeom prst="rect">
            <a:avLst/>
          </a:prstGeom>
          <a:blipFill dpi="0" rotWithShape="1">
            <a:blip r:embed="rId2"/>
            <a:srcRect/>
            <a:tile tx="0" ty="0" sx="100000" sy="100000" flip="none" algn="tl"/>
          </a:blipFill>
          <a:ln w="38100" cmpd="dbl">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Aft>
                <a:spcPct val="0"/>
              </a:spcAft>
              <a:buFontTx/>
              <a:buNone/>
            </a:pPr>
            <a:r>
              <a:rPr lang="en-US" altLang="vi-VN" b="1" i="1">
                <a:solidFill>
                  <a:srgbClr val="9900FF"/>
                </a:solidFill>
                <a:latin typeface="Times New Roman" panose="02020603050405020304" pitchFamily="18" charset="0"/>
              </a:rPr>
              <a:t>2. cai lệ : CN</a:t>
            </a:r>
            <a:endParaRPr lang="en-US" altLang="vi-VN" i="1">
              <a:solidFill>
                <a:srgbClr val="9900FF"/>
              </a:solidFill>
              <a:latin typeface="Times New Roman" panose="02020603050405020304" pitchFamily="18" charset="0"/>
            </a:endParaRPr>
          </a:p>
        </p:txBody>
      </p:sp>
      <p:sp>
        <p:nvSpPr>
          <p:cNvPr id="14343" name="Rectangle 7" descr="Parchment"/>
          <p:cNvSpPr>
            <a:spLocks noChangeArrowheads="1"/>
          </p:cNvSpPr>
          <p:nvPr/>
        </p:nvSpPr>
        <p:spPr bwMode="auto">
          <a:xfrm>
            <a:off x="2121158" y="3858632"/>
            <a:ext cx="3276342" cy="762000"/>
          </a:xfrm>
          <a:prstGeom prst="rect">
            <a:avLst/>
          </a:prstGeom>
          <a:blipFill dpi="0" rotWithShape="1">
            <a:blip r:embed="rId2"/>
            <a:srcRect/>
            <a:tile tx="0" ty="0" sx="100000" sy="100000" flip="none" algn="tl"/>
          </a:blipFill>
          <a:ln w="38100" cmpd="dbl">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Aft>
                <a:spcPct val="0"/>
              </a:spcAft>
              <a:buFontTx/>
              <a:buNone/>
            </a:pPr>
            <a:r>
              <a:rPr lang="en-US" altLang="vi-VN" b="1" i="1">
                <a:solidFill>
                  <a:srgbClr val="CC3300"/>
                </a:solidFill>
                <a:latin typeface="Times New Roman" panose="02020603050405020304" pitchFamily="18" charset="0"/>
              </a:rPr>
              <a:t>3. thét : VN  </a:t>
            </a:r>
            <a:r>
              <a:rPr lang="en-US" altLang="vi-VN" i="1">
                <a:solidFill>
                  <a:srgbClr val="CC3300"/>
                </a:solidFill>
                <a:latin typeface="Times New Roman" panose="02020603050405020304" pitchFamily="18" charset="0"/>
              </a:rPr>
              <a:t> </a:t>
            </a:r>
          </a:p>
        </p:txBody>
      </p:sp>
      <p:sp>
        <p:nvSpPr>
          <p:cNvPr id="14345" name="Rectangle 9" descr="Parchment"/>
          <p:cNvSpPr>
            <a:spLocks noChangeArrowheads="1"/>
          </p:cNvSpPr>
          <p:nvPr/>
        </p:nvSpPr>
        <p:spPr bwMode="auto">
          <a:xfrm>
            <a:off x="2121158" y="4876800"/>
            <a:ext cx="8077200" cy="1219200"/>
          </a:xfrm>
          <a:prstGeom prst="rect">
            <a:avLst/>
          </a:prstGeom>
          <a:blipFill dpi="0" rotWithShape="1">
            <a:blip r:embed="rId2"/>
            <a:srcRect/>
            <a:tile tx="0" ty="0" sx="100000" sy="100000" flip="none" algn="tl"/>
          </a:blipFill>
          <a:ln w="38100" cmpd="dbl">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Aft>
                <a:spcPct val="0"/>
              </a:spcAft>
              <a:buFontTx/>
              <a:buNone/>
            </a:pPr>
            <a:r>
              <a:rPr lang="en-US" altLang="vi-VN" b="1" i="1">
                <a:solidFill>
                  <a:srgbClr val="3333CC"/>
                </a:solidFill>
                <a:latin typeface="Times New Roman" panose="02020603050405020304" pitchFamily="18" charset="0"/>
              </a:rPr>
              <a:t>4. bằng giọng khàn khàn của người hút nhiều xái cũ: BN</a:t>
            </a:r>
            <a:r>
              <a:rPr lang="en-US" altLang="vi-VN" b="1" i="1">
                <a:solidFill>
                  <a:srgbClr val="000000"/>
                </a:solidFill>
                <a:latin typeface="Times New Roman" panose="02020603050405020304" pitchFamily="18" charset="0"/>
              </a:rPr>
              <a:t> </a:t>
            </a:r>
            <a:r>
              <a:rPr lang="en-US" altLang="vi-VN" i="1">
                <a:solidFill>
                  <a:srgbClr val="000000"/>
                </a:solidFill>
                <a:latin typeface="Times New Roman" panose="02020603050405020304" pitchFamily="18" charset="0"/>
              </a:rPr>
              <a:t> </a:t>
            </a:r>
          </a:p>
        </p:txBody>
      </p:sp>
      <p:sp>
        <p:nvSpPr>
          <p:cNvPr id="7" name="Rectangle 6"/>
          <p:cNvSpPr/>
          <p:nvPr/>
        </p:nvSpPr>
        <p:spPr>
          <a:xfrm>
            <a:off x="3048000" y="0"/>
            <a:ext cx="6400800" cy="400110"/>
          </a:xfrm>
          <a:prstGeom prst="rect">
            <a:avLst/>
          </a:prstGeom>
          <a:ln>
            <a:solidFill>
              <a:srgbClr val="00B0F0"/>
            </a:solidFill>
          </a:ln>
        </p:spPr>
        <p:txBody>
          <a:bodyPr wrap="square">
            <a:spAutoFit/>
          </a:bodyPr>
          <a:lstStyle/>
          <a:p>
            <a:pPr algn="ctr" fontAlgn="base">
              <a:spcBef>
                <a:spcPct val="0"/>
              </a:spcBef>
            </a:pPr>
            <a:r>
              <a:rPr lang="nl-NL" sz="14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Tiết 114</a:t>
            </a:r>
            <a:r>
              <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rPr>
              <a:t>: </a:t>
            </a:r>
            <a:r>
              <a:rPr lang="nl-NL" sz="1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nl-NL"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LỰA CHỌN TRẬT TỰ TỪ TRONG CÂU</a:t>
            </a:r>
            <a:endPar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9387683"/>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39"/>
                                        </p:tgtEl>
                                        <p:attrNameLst>
                                          <p:attrName>style.visibility</p:attrName>
                                        </p:attrNameLst>
                                      </p:cBhvr>
                                      <p:to>
                                        <p:strVal val="visible"/>
                                      </p:to>
                                    </p:set>
                                    <p:anim calcmode="discrete" valueType="clr">
                                      <p:cBhvr override="childStyle">
                                        <p:cTn id="7" dur="80"/>
                                        <p:tgtEl>
                                          <p:spTgt spid="1433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39"/>
                                        </p:tgtEl>
                                        <p:attrNameLst>
                                          <p:attrName>fillcolor</p:attrName>
                                        </p:attrNameLst>
                                      </p:cBhvr>
                                      <p:tavLst>
                                        <p:tav tm="0">
                                          <p:val>
                                            <p:clrVal>
                                              <a:schemeClr val="accent2"/>
                                            </p:clrVal>
                                          </p:val>
                                        </p:tav>
                                        <p:tav tm="50000">
                                          <p:val>
                                            <p:clrVal>
                                              <a:schemeClr val="hlink"/>
                                            </p:clrVal>
                                          </p:val>
                                        </p:tav>
                                      </p:tavLst>
                                    </p:anim>
                                    <p:set>
                                      <p:cBhvr>
                                        <p:cTn id="9" dur="80"/>
                                        <p:tgtEl>
                                          <p:spTgt spid="1433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4341"/>
                                        </p:tgtEl>
                                        <p:attrNameLst>
                                          <p:attrName>style.visibility</p:attrName>
                                        </p:attrNameLst>
                                      </p:cBhvr>
                                      <p:to>
                                        <p:strVal val="visible"/>
                                      </p:to>
                                    </p:set>
                                    <p:anim calcmode="lin" valueType="num">
                                      <p:cBhvr>
                                        <p:cTn id="14" dur="1000" fill="hold"/>
                                        <p:tgtEl>
                                          <p:spTgt spid="14341"/>
                                        </p:tgtEl>
                                        <p:attrNameLst>
                                          <p:attrName>ppt_w</p:attrName>
                                        </p:attrNameLst>
                                      </p:cBhvr>
                                      <p:tavLst>
                                        <p:tav tm="0">
                                          <p:val>
                                            <p:strVal val="#ppt_w+.3"/>
                                          </p:val>
                                        </p:tav>
                                        <p:tav tm="100000">
                                          <p:val>
                                            <p:strVal val="#ppt_w"/>
                                          </p:val>
                                        </p:tav>
                                      </p:tavLst>
                                    </p:anim>
                                    <p:anim calcmode="lin" valueType="num">
                                      <p:cBhvr>
                                        <p:cTn id="15" dur="1000" fill="hold"/>
                                        <p:tgtEl>
                                          <p:spTgt spid="14341"/>
                                        </p:tgtEl>
                                        <p:attrNameLst>
                                          <p:attrName>ppt_h</p:attrName>
                                        </p:attrNameLst>
                                      </p:cBhvr>
                                      <p:tavLst>
                                        <p:tav tm="0">
                                          <p:val>
                                            <p:strVal val="#ppt_h"/>
                                          </p:val>
                                        </p:tav>
                                        <p:tav tm="100000">
                                          <p:val>
                                            <p:strVal val="#ppt_h"/>
                                          </p:val>
                                        </p:tav>
                                      </p:tavLst>
                                    </p:anim>
                                    <p:animEffect transition="in" filter="fade">
                                      <p:cBhvr>
                                        <p:cTn id="16" dur="1000"/>
                                        <p:tgtEl>
                                          <p:spTgt spid="1434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4342"/>
                                        </p:tgtEl>
                                        <p:attrNameLst>
                                          <p:attrName>style.visibility</p:attrName>
                                        </p:attrNameLst>
                                      </p:cBhvr>
                                      <p:to>
                                        <p:strVal val="visible"/>
                                      </p:to>
                                    </p:set>
                                    <p:anim calcmode="lin" valueType="num">
                                      <p:cBhvr>
                                        <p:cTn id="21" dur="1000" fill="hold"/>
                                        <p:tgtEl>
                                          <p:spTgt spid="14342"/>
                                        </p:tgtEl>
                                        <p:attrNameLst>
                                          <p:attrName>ppt_w</p:attrName>
                                        </p:attrNameLst>
                                      </p:cBhvr>
                                      <p:tavLst>
                                        <p:tav tm="0">
                                          <p:val>
                                            <p:strVal val="#ppt_w+.3"/>
                                          </p:val>
                                        </p:tav>
                                        <p:tav tm="100000">
                                          <p:val>
                                            <p:strVal val="#ppt_w"/>
                                          </p:val>
                                        </p:tav>
                                      </p:tavLst>
                                    </p:anim>
                                    <p:anim calcmode="lin" valueType="num">
                                      <p:cBhvr>
                                        <p:cTn id="22" dur="1000" fill="hold"/>
                                        <p:tgtEl>
                                          <p:spTgt spid="14342"/>
                                        </p:tgtEl>
                                        <p:attrNameLst>
                                          <p:attrName>ppt_h</p:attrName>
                                        </p:attrNameLst>
                                      </p:cBhvr>
                                      <p:tavLst>
                                        <p:tav tm="0">
                                          <p:val>
                                            <p:strVal val="#ppt_h"/>
                                          </p:val>
                                        </p:tav>
                                        <p:tav tm="100000">
                                          <p:val>
                                            <p:strVal val="#ppt_h"/>
                                          </p:val>
                                        </p:tav>
                                      </p:tavLst>
                                    </p:anim>
                                    <p:animEffect transition="in" filter="fade">
                                      <p:cBhvr>
                                        <p:cTn id="23" dur="1000"/>
                                        <p:tgtEl>
                                          <p:spTgt spid="1434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4343"/>
                                        </p:tgtEl>
                                        <p:attrNameLst>
                                          <p:attrName>style.visibility</p:attrName>
                                        </p:attrNameLst>
                                      </p:cBhvr>
                                      <p:to>
                                        <p:strVal val="visible"/>
                                      </p:to>
                                    </p:set>
                                    <p:anim calcmode="lin" valueType="num">
                                      <p:cBhvr>
                                        <p:cTn id="28" dur="1000" fill="hold"/>
                                        <p:tgtEl>
                                          <p:spTgt spid="14343"/>
                                        </p:tgtEl>
                                        <p:attrNameLst>
                                          <p:attrName>ppt_w</p:attrName>
                                        </p:attrNameLst>
                                      </p:cBhvr>
                                      <p:tavLst>
                                        <p:tav tm="0">
                                          <p:val>
                                            <p:strVal val="#ppt_w+.3"/>
                                          </p:val>
                                        </p:tav>
                                        <p:tav tm="100000">
                                          <p:val>
                                            <p:strVal val="#ppt_w"/>
                                          </p:val>
                                        </p:tav>
                                      </p:tavLst>
                                    </p:anim>
                                    <p:anim calcmode="lin" valueType="num">
                                      <p:cBhvr>
                                        <p:cTn id="29" dur="1000" fill="hold"/>
                                        <p:tgtEl>
                                          <p:spTgt spid="14343"/>
                                        </p:tgtEl>
                                        <p:attrNameLst>
                                          <p:attrName>ppt_h</p:attrName>
                                        </p:attrNameLst>
                                      </p:cBhvr>
                                      <p:tavLst>
                                        <p:tav tm="0">
                                          <p:val>
                                            <p:strVal val="#ppt_h"/>
                                          </p:val>
                                        </p:tav>
                                        <p:tav tm="100000">
                                          <p:val>
                                            <p:strVal val="#ppt_h"/>
                                          </p:val>
                                        </p:tav>
                                      </p:tavLst>
                                    </p:anim>
                                    <p:animEffect transition="in" filter="fade">
                                      <p:cBhvr>
                                        <p:cTn id="30" dur="1000"/>
                                        <p:tgtEl>
                                          <p:spTgt spid="1434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14345"/>
                                        </p:tgtEl>
                                        <p:attrNameLst>
                                          <p:attrName>style.visibility</p:attrName>
                                        </p:attrNameLst>
                                      </p:cBhvr>
                                      <p:to>
                                        <p:strVal val="visible"/>
                                      </p:to>
                                    </p:set>
                                    <p:anim calcmode="lin" valueType="num">
                                      <p:cBhvr>
                                        <p:cTn id="35" dur="1000" fill="hold"/>
                                        <p:tgtEl>
                                          <p:spTgt spid="14345"/>
                                        </p:tgtEl>
                                        <p:attrNameLst>
                                          <p:attrName>ppt_w</p:attrName>
                                        </p:attrNameLst>
                                      </p:cBhvr>
                                      <p:tavLst>
                                        <p:tav tm="0">
                                          <p:val>
                                            <p:strVal val="#ppt_w+.3"/>
                                          </p:val>
                                        </p:tav>
                                        <p:tav tm="100000">
                                          <p:val>
                                            <p:strVal val="#ppt_w"/>
                                          </p:val>
                                        </p:tav>
                                      </p:tavLst>
                                    </p:anim>
                                    <p:anim calcmode="lin" valueType="num">
                                      <p:cBhvr>
                                        <p:cTn id="36" dur="1000" fill="hold"/>
                                        <p:tgtEl>
                                          <p:spTgt spid="14345"/>
                                        </p:tgtEl>
                                        <p:attrNameLst>
                                          <p:attrName>ppt_h</p:attrName>
                                        </p:attrNameLst>
                                      </p:cBhvr>
                                      <p:tavLst>
                                        <p:tav tm="0">
                                          <p:val>
                                            <p:strVal val="#ppt_h"/>
                                          </p:val>
                                        </p:tav>
                                        <p:tav tm="100000">
                                          <p:val>
                                            <p:strVal val="#ppt_h"/>
                                          </p:val>
                                        </p:tav>
                                      </p:tavLst>
                                    </p:anim>
                                    <p:animEffect transition="in" filter="fade">
                                      <p:cBhvr>
                                        <p:cTn id="37" dur="10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1" grpId="0" animBg="1"/>
      <p:bldP spid="14342" grpId="0" animBg="1"/>
      <p:bldP spid="14343" grpId="0" animBg="1"/>
      <p:bldP spid="1434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676400" y="1524000"/>
            <a:ext cx="8610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lang="en-US" altLang="vi-VN" b="1" dirty="0">
                <a:solidFill>
                  <a:srgbClr val="0000FF"/>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Gõ</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đầu</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roi</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xuống</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đất</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cai</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lệ</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thét</a:t>
            </a:r>
            <a:r>
              <a:rPr lang="en-US" altLang="vi-VN" b="1" dirty="0">
                <a:solidFill>
                  <a:srgbClr val="0000FF"/>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bằng</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giọng</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khàn</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khàn</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của</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người</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hút</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nhiều</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xái</a:t>
            </a:r>
            <a:r>
              <a:rPr lang="en-US" altLang="vi-VN" b="1" dirty="0">
                <a:solidFill>
                  <a:srgbClr val="000000"/>
                </a:solidFill>
                <a:latin typeface="Times New Roman" panose="02020603050405020304" pitchFamily="18" charset="0"/>
              </a:rPr>
              <a:t> </a:t>
            </a:r>
            <a:r>
              <a:rPr lang="en-US" altLang="vi-VN" b="1" dirty="0" err="1">
                <a:solidFill>
                  <a:srgbClr val="000000"/>
                </a:solidFill>
                <a:latin typeface="Times New Roman" panose="02020603050405020304" pitchFamily="18" charset="0"/>
              </a:rPr>
              <a:t>cũ</a:t>
            </a:r>
            <a:r>
              <a:rPr lang="en-US" altLang="vi-VN" b="1" dirty="0">
                <a:solidFill>
                  <a:srgbClr val="000000"/>
                </a:solidFill>
                <a:latin typeface="Times New Roman" panose="02020603050405020304" pitchFamily="18" charset="0"/>
              </a:rPr>
              <a:t>.</a:t>
            </a:r>
            <a:endParaRPr lang="af-ZA" altLang="vi-VN" b="1" dirty="0">
              <a:solidFill>
                <a:srgbClr val="000000"/>
              </a:solidFill>
              <a:latin typeface="Times New Roman" panose="02020603050405020304" pitchFamily="18" charset="0"/>
            </a:endParaRPr>
          </a:p>
        </p:txBody>
      </p:sp>
      <p:sp>
        <p:nvSpPr>
          <p:cNvPr id="79875" name="Rectangle 3" descr="Parchment"/>
          <p:cNvSpPr>
            <a:spLocks noChangeArrowheads="1"/>
          </p:cNvSpPr>
          <p:nvPr/>
        </p:nvSpPr>
        <p:spPr bwMode="auto">
          <a:xfrm>
            <a:off x="1905000" y="2971800"/>
            <a:ext cx="8661400" cy="2286000"/>
          </a:xfrm>
          <a:prstGeom prst="rect">
            <a:avLst/>
          </a:prstGeom>
          <a:solidFill>
            <a:schemeClr val="bg1"/>
          </a:solidFill>
          <a:ln w="38100" cmpd="dbl">
            <a:solidFill>
              <a:schemeClr val="bg1"/>
            </a:solidFill>
            <a:miter lim="800000"/>
            <a:headEnd/>
            <a:tailEnd/>
          </a:ln>
          <a:effec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Aft>
                <a:spcPct val="0"/>
              </a:spcAft>
              <a:buFontTx/>
              <a:buNone/>
            </a:pPr>
            <a:r>
              <a:rPr lang="en-US" altLang="vi-VN" sz="2800" i="1" dirty="0">
                <a:solidFill>
                  <a:srgbClr val="000000"/>
                </a:solidFill>
                <a:latin typeface="Times New Roman" panose="02020603050405020304" pitchFamily="18" charset="0"/>
              </a:rPr>
              <a:t>                </a:t>
            </a:r>
            <a:r>
              <a:rPr lang="en-US" altLang="vi-VN" sz="2800" b="1" i="1" dirty="0">
                <a:solidFill>
                  <a:srgbClr val="3333CC"/>
                </a:solidFill>
                <a:latin typeface="Times New Roman" panose="02020603050405020304" pitchFamily="18" charset="0"/>
              </a:rPr>
              <a:t> </a:t>
            </a:r>
          </a:p>
          <a:p>
            <a:pPr algn="just" eaLnBrk="1" fontAlgn="base" hangingPunct="1">
              <a:spcAft>
                <a:spcPct val="0"/>
              </a:spcAft>
              <a:buFontTx/>
              <a:buNone/>
            </a:pP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Có</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thể</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thay</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đổi</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trật</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tự</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từ</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trong</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câu</a:t>
            </a:r>
            <a:r>
              <a:rPr lang="en-US" altLang="vi-VN" sz="2800" b="1" dirty="0">
                <a:solidFill>
                  <a:srgbClr val="9900CC"/>
                </a:solidFill>
                <a:latin typeface="Times New Roman" panose="02020603050405020304" pitchFamily="18" charset="0"/>
              </a:rPr>
              <a:t> in </a:t>
            </a:r>
            <a:r>
              <a:rPr lang="en-US" altLang="vi-VN" sz="2800" b="1" dirty="0" err="1">
                <a:solidFill>
                  <a:srgbClr val="9900CC"/>
                </a:solidFill>
                <a:latin typeface="Times New Roman" panose="02020603050405020304" pitchFamily="18" charset="0"/>
              </a:rPr>
              <a:t>đậm</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trên</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theo</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những</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cách</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nào</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mà</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không</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làm</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thay</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đổi</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nghĩa</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cơ</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bản</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của</a:t>
            </a:r>
            <a:r>
              <a:rPr lang="en-US" altLang="vi-VN" sz="2800" b="1" dirty="0">
                <a:solidFill>
                  <a:srgbClr val="9900CC"/>
                </a:solidFill>
                <a:latin typeface="Times New Roman" panose="02020603050405020304" pitchFamily="18" charset="0"/>
              </a:rPr>
              <a:t> </a:t>
            </a:r>
            <a:r>
              <a:rPr lang="en-US" altLang="vi-VN" sz="2800" b="1" dirty="0" err="1">
                <a:solidFill>
                  <a:srgbClr val="9900CC"/>
                </a:solidFill>
                <a:latin typeface="Times New Roman" panose="02020603050405020304" pitchFamily="18" charset="0"/>
              </a:rPr>
              <a:t>câu</a:t>
            </a:r>
            <a:r>
              <a:rPr lang="en-US" altLang="vi-VN" sz="2800" b="1" dirty="0">
                <a:solidFill>
                  <a:srgbClr val="9900CC"/>
                </a:solidFill>
                <a:latin typeface="Times New Roman" panose="02020603050405020304" pitchFamily="18" charset="0"/>
              </a:rPr>
              <a:t>?</a:t>
            </a:r>
          </a:p>
        </p:txBody>
      </p:sp>
      <p:sp>
        <p:nvSpPr>
          <p:cNvPr id="4" name="Rectangle 3"/>
          <p:cNvSpPr/>
          <p:nvPr/>
        </p:nvSpPr>
        <p:spPr>
          <a:xfrm>
            <a:off x="2895600" y="304800"/>
            <a:ext cx="6400800" cy="400110"/>
          </a:xfrm>
          <a:prstGeom prst="rect">
            <a:avLst/>
          </a:prstGeom>
          <a:ln>
            <a:solidFill>
              <a:srgbClr val="00B0F0"/>
            </a:solidFill>
          </a:ln>
        </p:spPr>
        <p:txBody>
          <a:bodyPr wrap="square">
            <a:spAutoFit/>
          </a:bodyPr>
          <a:lstStyle/>
          <a:p>
            <a:pPr algn="ctr" fontAlgn="base">
              <a:spcBef>
                <a:spcPct val="0"/>
              </a:spcBef>
            </a:pPr>
            <a:r>
              <a:rPr lang="nl-NL" sz="14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Tiết 114</a:t>
            </a:r>
            <a:r>
              <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rPr>
              <a:t>: </a:t>
            </a:r>
            <a:r>
              <a:rPr lang="nl-NL" sz="1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nl-NL"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LỰA CHỌN TRẬT TỰ TỪ TRONG CÂU</a:t>
            </a:r>
            <a:endPar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9499614"/>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9874"/>
                                        </p:tgtEl>
                                        <p:attrNameLst>
                                          <p:attrName>style.visibility</p:attrName>
                                        </p:attrNameLst>
                                      </p:cBhvr>
                                      <p:to>
                                        <p:strVal val="visible"/>
                                      </p:to>
                                    </p:set>
                                    <p:anim calcmode="discrete" valueType="clr">
                                      <p:cBhvr override="childStyle">
                                        <p:cTn id="7" dur="80"/>
                                        <p:tgtEl>
                                          <p:spTgt spid="7987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9874"/>
                                        </p:tgtEl>
                                        <p:attrNameLst>
                                          <p:attrName>fillcolor</p:attrName>
                                        </p:attrNameLst>
                                      </p:cBhvr>
                                      <p:tavLst>
                                        <p:tav tm="0">
                                          <p:val>
                                            <p:clrVal>
                                              <a:schemeClr val="accent2"/>
                                            </p:clrVal>
                                          </p:val>
                                        </p:tav>
                                        <p:tav tm="50000">
                                          <p:val>
                                            <p:clrVal>
                                              <a:schemeClr val="hlink"/>
                                            </p:clrVal>
                                          </p:val>
                                        </p:tav>
                                      </p:tavLst>
                                    </p:anim>
                                    <p:set>
                                      <p:cBhvr>
                                        <p:cTn id="9" dur="80"/>
                                        <p:tgtEl>
                                          <p:spTgt spid="7987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79875"/>
                                        </p:tgtEl>
                                        <p:attrNameLst>
                                          <p:attrName>style.visibility</p:attrName>
                                        </p:attrNameLst>
                                      </p:cBhvr>
                                      <p:to>
                                        <p:strVal val="visible"/>
                                      </p:to>
                                    </p:set>
                                    <p:anim calcmode="lin" valueType="num">
                                      <p:cBhvr>
                                        <p:cTn id="14" dur="1000" fill="hold"/>
                                        <p:tgtEl>
                                          <p:spTgt spid="79875"/>
                                        </p:tgtEl>
                                        <p:attrNameLst>
                                          <p:attrName>ppt_w</p:attrName>
                                        </p:attrNameLst>
                                      </p:cBhvr>
                                      <p:tavLst>
                                        <p:tav tm="0">
                                          <p:val>
                                            <p:strVal val="#ppt_w+.3"/>
                                          </p:val>
                                        </p:tav>
                                        <p:tav tm="100000">
                                          <p:val>
                                            <p:strVal val="#ppt_w"/>
                                          </p:val>
                                        </p:tav>
                                      </p:tavLst>
                                    </p:anim>
                                    <p:anim calcmode="lin" valueType="num">
                                      <p:cBhvr>
                                        <p:cTn id="15" dur="1000" fill="hold"/>
                                        <p:tgtEl>
                                          <p:spTgt spid="79875"/>
                                        </p:tgtEl>
                                        <p:attrNameLst>
                                          <p:attrName>ppt_h</p:attrName>
                                        </p:attrNameLst>
                                      </p:cBhvr>
                                      <p:tavLst>
                                        <p:tav tm="0">
                                          <p:val>
                                            <p:strVal val="#ppt_h"/>
                                          </p:val>
                                        </p:tav>
                                        <p:tav tm="100000">
                                          <p:val>
                                            <p:strVal val="#ppt_h"/>
                                          </p:val>
                                        </p:tav>
                                      </p:tavLst>
                                    </p:anim>
                                    <p:animEffect transition="in" filter="fade">
                                      <p:cBhvr>
                                        <p:cTn id="16" dur="1000"/>
                                        <p:tgtEl>
                                          <p:spTgt spid="79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520890" y="1066800"/>
            <a:ext cx="9144000" cy="4800600"/>
          </a:xfrm>
        </p:spPr>
        <p:txBody>
          <a:bodyPr/>
          <a:lstStyle/>
          <a:p>
            <a:pPr marL="609600" indent="-609600" algn="just" eaLnBrk="1" hangingPunct="1">
              <a:buNone/>
            </a:pPr>
            <a:r>
              <a:rPr lang="en-US" altLang="vi-VN" sz="2400" b="1" dirty="0">
                <a:latin typeface="Times New Roman" panose="02020603050405020304" pitchFamily="18" charset="0"/>
              </a:rPr>
              <a:t>(1) </a:t>
            </a:r>
            <a:r>
              <a:rPr lang="en-US" altLang="vi-VN" sz="2400" b="1" dirty="0" err="1">
                <a:solidFill>
                  <a:srgbClr val="9900FF"/>
                </a:solidFill>
                <a:latin typeface="Times New Roman" panose="02020603050405020304" pitchFamily="18" charset="0"/>
              </a:rPr>
              <a:t>Cai</a:t>
            </a:r>
            <a:r>
              <a:rPr lang="en-US" altLang="vi-VN" sz="2400" b="1" dirty="0">
                <a:solidFill>
                  <a:srgbClr val="9900FF"/>
                </a:solidFill>
                <a:latin typeface="Times New Roman" panose="02020603050405020304" pitchFamily="18" charset="0"/>
              </a:rPr>
              <a:t> </a:t>
            </a:r>
            <a:r>
              <a:rPr lang="en-US" altLang="vi-VN" sz="2400" b="1" dirty="0" err="1">
                <a:solidFill>
                  <a:srgbClr val="9900FF"/>
                </a:solidFill>
                <a:latin typeface="Times New Roman" panose="02020603050405020304" pitchFamily="18" charset="0"/>
              </a:rPr>
              <a:t>lệ</a:t>
            </a:r>
            <a:r>
              <a:rPr lang="en-US" altLang="vi-VN" sz="2400" b="1" dirty="0">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gõ</a:t>
            </a:r>
            <a:r>
              <a:rPr lang="en-US" altLang="vi-VN" sz="2400" b="1" dirty="0">
                <a:solidFill>
                  <a:schemeClr val="folHlink"/>
                </a:solidFill>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đầu</a:t>
            </a:r>
            <a:r>
              <a:rPr lang="en-US" altLang="vi-VN" sz="2400" b="1" dirty="0">
                <a:solidFill>
                  <a:schemeClr val="folHlink"/>
                </a:solidFill>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roi</a:t>
            </a:r>
            <a:r>
              <a:rPr lang="en-US" altLang="vi-VN" sz="2400" b="1" dirty="0">
                <a:solidFill>
                  <a:schemeClr val="folHlink"/>
                </a:solidFill>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xuống</a:t>
            </a:r>
            <a:r>
              <a:rPr lang="en-US" altLang="vi-VN" sz="2400" b="1" dirty="0">
                <a:solidFill>
                  <a:schemeClr val="folHlink"/>
                </a:solidFill>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đất</a:t>
            </a:r>
            <a:r>
              <a:rPr lang="en-US" altLang="vi-VN" sz="2400" b="1" dirty="0">
                <a:latin typeface="Times New Roman" panose="02020603050405020304" pitchFamily="18" charset="0"/>
              </a:rPr>
              <a:t>, </a:t>
            </a:r>
            <a:r>
              <a:rPr lang="en-US" altLang="vi-VN" sz="2400" b="1" dirty="0" err="1">
                <a:solidFill>
                  <a:schemeClr val="hlink"/>
                </a:solidFill>
                <a:latin typeface="Times New Roman" panose="02020603050405020304" pitchFamily="18" charset="0"/>
              </a:rPr>
              <a:t>thét</a:t>
            </a:r>
            <a:r>
              <a:rPr lang="en-US" altLang="vi-VN" sz="2400" b="1" dirty="0">
                <a:latin typeface="Times New Roman" panose="02020603050405020304" pitchFamily="18" charset="0"/>
              </a:rPr>
              <a:t> </a:t>
            </a:r>
            <a:r>
              <a:rPr lang="en-US" altLang="vi-VN" sz="2400" b="1" dirty="0" err="1">
                <a:solidFill>
                  <a:srgbClr val="3333CC"/>
                </a:solidFill>
                <a:latin typeface="Times New Roman" panose="02020603050405020304" pitchFamily="18" charset="0"/>
              </a:rPr>
              <a:t>bằng</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giọng</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khàn</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khàn</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của</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người</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hút</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nhiều</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xái</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cũ</a:t>
            </a:r>
            <a:r>
              <a:rPr lang="en-US" altLang="vi-VN" sz="2400" b="1" dirty="0">
                <a:solidFill>
                  <a:srgbClr val="3333CC"/>
                </a:solidFill>
                <a:latin typeface="Times New Roman" panose="02020603050405020304" pitchFamily="18" charset="0"/>
              </a:rPr>
              <a:t>.</a:t>
            </a:r>
          </a:p>
          <a:p>
            <a:pPr marL="609600" indent="-609600" algn="just" eaLnBrk="1" hangingPunct="1">
              <a:buNone/>
            </a:pPr>
            <a:r>
              <a:rPr lang="en-US" altLang="vi-VN" sz="2400" b="1" i="1" dirty="0">
                <a:latin typeface="Times New Roman" panose="02020603050405020304" pitchFamily="18" charset="0"/>
              </a:rPr>
              <a:t>(2) </a:t>
            </a:r>
            <a:r>
              <a:rPr lang="en-US" altLang="vi-VN" sz="2400" b="1" i="1" dirty="0" err="1">
                <a:solidFill>
                  <a:srgbClr val="9900FF"/>
                </a:solidFill>
                <a:latin typeface="Times New Roman" panose="02020603050405020304" pitchFamily="18" charset="0"/>
              </a:rPr>
              <a:t>Cai</a:t>
            </a:r>
            <a:r>
              <a:rPr lang="en-US" altLang="vi-VN" sz="2400" b="1" i="1" dirty="0">
                <a:solidFill>
                  <a:srgbClr val="9900FF"/>
                </a:solidFill>
                <a:latin typeface="Times New Roman" panose="02020603050405020304" pitchFamily="18" charset="0"/>
              </a:rPr>
              <a:t> </a:t>
            </a:r>
            <a:r>
              <a:rPr lang="en-US" altLang="vi-VN" sz="2400" b="1" i="1" dirty="0" err="1">
                <a:solidFill>
                  <a:srgbClr val="9900FF"/>
                </a:solidFill>
                <a:latin typeface="Times New Roman" panose="02020603050405020304" pitchFamily="18" charset="0"/>
              </a:rPr>
              <a:t>lệ</a:t>
            </a:r>
            <a:r>
              <a:rPr lang="en-US" altLang="vi-VN" sz="2400" b="1" i="1" dirty="0">
                <a:latin typeface="Times New Roman" panose="02020603050405020304" pitchFamily="18" charset="0"/>
              </a:rPr>
              <a:t> </a:t>
            </a:r>
            <a:r>
              <a:rPr lang="en-US" altLang="vi-VN" sz="2400" b="1" i="1" dirty="0" err="1">
                <a:solidFill>
                  <a:schemeClr val="hlink"/>
                </a:solidFill>
                <a:latin typeface="Times New Roman" panose="02020603050405020304" pitchFamily="18" charset="0"/>
              </a:rPr>
              <a:t>thét</a:t>
            </a:r>
            <a:r>
              <a:rPr lang="en-US" altLang="vi-VN" sz="2400" b="1" i="1" dirty="0">
                <a:latin typeface="Times New Roman" panose="02020603050405020304" pitchFamily="18" charset="0"/>
              </a:rPr>
              <a:t> </a:t>
            </a:r>
            <a:r>
              <a:rPr lang="en-US" altLang="vi-VN" sz="2400" b="1" i="1" dirty="0" err="1">
                <a:solidFill>
                  <a:srgbClr val="3333CC"/>
                </a:solidFill>
                <a:latin typeface="Times New Roman" panose="02020603050405020304" pitchFamily="18" charset="0"/>
              </a:rPr>
              <a:t>bằng</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giọng</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khàn</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khàn</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của</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người</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hút</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nhiều</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xái</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cũ</a:t>
            </a:r>
            <a:r>
              <a:rPr lang="en-US" altLang="vi-VN" sz="2400" b="1" i="1" dirty="0">
                <a:solidFill>
                  <a:srgbClr val="3333CC"/>
                </a:solidFill>
                <a:latin typeface="Times New Roman" panose="02020603050405020304" pitchFamily="18" charset="0"/>
              </a:rPr>
              <a:t>,</a:t>
            </a:r>
            <a:r>
              <a:rPr lang="en-US" altLang="vi-VN" sz="2400" b="1" i="1" dirty="0">
                <a:latin typeface="Times New Roman" panose="02020603050405020304" pitchFamily="18" charset="0"/>
              </a:rPr>
              <a:t> </a:t>
            </a:r>
            <a:r>
              <a:rPr lang="en-US" altLang="vi-VN" sz="2400" b="1" i="1" dirty="0" err="1">
                <a:solidFill>
                  <a:schemeClr val="folHlink"/>
                </a:solidFill>
                <a:latin typeface="Times New Roman" panose="02020603050405020304" pitchFamily="18" charset="0"/>
              </a:rPr>
              <a:t>gõ</a:t>
            </a:r>
            <a:r>
              <a:rPr lang="en-US" altLang="vi-VN" sz="2400" b="1" i="1" dirty="0">
                <a:solidFill>
                  <a:schemeClr val="folHlink"/>
                </a:solidFill>
                <a:latin typeface="Times New Roman" panose="02020603050405020304" pitchFamily="18" charset="0"/>
              </a:rPr>
              <a:t> </a:t>
            </a:r>
            <a:r>
              <a:rPr lang="en-US" altLang="vi-VN" sz="2400" b="1" i="1" dirty="0" err="1">
                <a:solidFill>
                  <a:schemeClr val="folHlink"/>
                </a:solidFill>
                <a:latin typeface="Times New Roman" panose="02020603050405020304" pitchFamily="18" charset="0"/>
              </a:rPr>
              <a:t>đầu</a:t>
            </a:r>
            <a:r>
              <a:rPr lang="en-US" altLang="vi-VN" sz="2400" b="1" i="1" dirty="0">
                <a:solidFill>
                  <a:schemeClr val="folHlink"/>
                </a:solidFill>
                <a:latin typeface="Times New Roman" panose="02020603050405020304" pitchFamily="18" charset="0"/>
              </a:rPr>
              <a:t> </a:t>
            </a:r>
            <a:r>
              <a:rPr lang="en-US" altLang="vi-VN" sz="2400" b="1" i="1" dirty="0" err="1">
                <a:solidFill>
                  <a:schemeClr val="folHlink"/>
                </a:solidFill>
                <a:latin typeface="Times New Roman" panose="02020603050405020304" pitchFamily="18" charset="0"/>
              </a:rPr>
              <a:t>roi</a:t>
            </a:r>
            <a:r>
              <a:rPr lang="en-US" altLang="vi-VN" sz="2400" b="1" i="1" dirty="0">
                <a:solidFill>
                  <a:schemeClr val="folHlink"/>
                </a:solidFill>
                <a:latin typeface="Times New Roman" panose="02020603050405020304" pitchFamily="18" charset="0"/>
              </a:rPr>
              <a:t> </a:t>
            </a:r>
            <a:r>
              <a:rPr lang="en-US" altLang="vi-VN" sz="2400" b="1" i="1" dirty="0" err="1">
                <a:solidFill>
                  <a:schemeClr val="folHlink"/>
                </a:solidFill>
                <a:latin typeface="Times New Roman" panose="02020603050405020304" pitchFamily="18" charset="0"/>
              </a:rPr>
              <a:t>xuống</a:t>
            </a:r>
            <a:r>
              <a:rPr lang="en-US" altLang="vi-VN" sz="2400" b="1" i="1" dirty="0">
                <a:solidFill>
                  <a:schemeClr val="folHlink"/>
                </a:solidFill>
                <a:latin typeface="Times New Roman" panose="02020603050405020304" pitchFamily="18" charset="0"/>
              </a:rPr>
              <a:t> </a:t>
            </a:r>
            <a:r>
              <a:rPr lang="en-US" altLang="vi-VN" sz="2400" b="1" i="1" dirty="0" err="1">
                <a:solidFill>
                  <a:schemeClr val="folHlink"/>
                </a:solidFill>
                <a:latin typeface="Times New Roman" panose="02020603050405020304" pitchFamily="18" charset="0"/>
              </a:rPr>
              <a:t>đất</a:t>
            </a:r>
            <a:r>
              <a:rPr lang="en-US" altLang="vi-VN" sz="2400" b="1" i="1" dirty="0">
                <a:solidFill>
                  <a:schemeClr val="folHlink"/>
                </a:solidFill>
                <a:latin typeface="Times New Roman" panose="02020603050405020304" pitchFamily="18" charset="0"/>
              </a:rPr>
              <a:t>.</a:t>
            </a:r>
          </a:p>
          <a:p>
            <a:pPr marL="609600" indent="-609600" algn="just" eaLnBrk="1" hangingPunct="1">
              <a:buNone/>
            </a:pPr>
            <a:r>
              <a:rPr lang="en-US" altLang="vi-VN" sz="2400" b="1" dirty="0">
                <a:latin typeface="Times New Roman" panose="02020603050405020304" pitchFamily="18" charset="0"/>
              </a:rPr>
              <a:t>(3) </a:t>
            </a:r>
            <a:r>
              <a:rPr lang="en-US" altLang="vi-VN" sz="2400" b="1" dirty="0" err="1">
                <a:solidFill>
                  <a:schemeClr val="hlink"/>
                </a:solidFill>
                <a:latin typeface="Times New Roman" panose="02020603050405020304" pitchFamily="18" charset="0"/>
              </a:rPr>
              <a:t>Thét</a:t>
            </a:r>
            <a:r>
              <a:rPr lang="en-US" altLang="vi-VN" sz="2400" b="1" dirty="0">
                <a:latin typeface="Times New Roman" panose="02020603050405020304" pitchFamily="18" charset="0"/>
              </a:rPr>
              <a:t> </a:t>
            </a:r>
            <a:r>
              <a:rPr lang="en-US" altLang="vi-VN" sz="2400" b="1" dirty="0" err="1">
                <a:solidFill>
                  <a:srgbClr val="3333CC"/>
                </a:solidFill>
                <a:latin typeface="Times New Roman" panose="02020603050405020304" pitchFamily="18" charset="0"/>
              </a:rPr>
              <a:t>bằng</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giọng</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khàn</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khàn</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của</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người</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hút</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nhiều</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xái</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cũ</a:t>
            </a:r>
            <a:r>
              <a:rPr lang="en-US" altLang="vi-VN" sz="2400" b="1" dirty="0">
                <a:latin typeface="Times New Roman" panose="02020603050405020304" pitchFamily="18" charset="0"/>
              </a:rPr>
              <a:t>, </a:t>
            </a:r>
            <a:r>
              <a:rPr lang="en-US" altLang="vi-VN" sz="2400" b="1" dirty="0" err="1">
                <a:solidFill>
                  <a:srgbClr val="9900FF"/>
                </a:solidFill>
                <a:latin typeface="Times New Roman" panose="02020603050405020304" pitchFamily="18" charset="0"/>
              </a:rPr>
              <a:t>cai</a:t>
            </a:r>
            <a:r>
              <a:rPr lang="en-US" altLang="vi-VN" sz="2400" b="1" dirty="0">
                <a:solidFill>
                  <a:srgbClr val="9900FF"/>
                </a:solidFill>
                <a:latin typeface="Times New Roman" panose="02020603050405020304" pitchFamily="18" charset="0"/>
              </a:rPr>
              <a:t> </a:t>
            </a:r>
            <a:r>
              <a:rPr lang="en-US" altLang="vi-VN" sz="2400" b="1" dirty="0" err="1">
                <a:solidFill>
                  <a:srgbClr val="9900FF"/>
                </a:solidFill>
                <a:latin typeface="Times New Roman" panose="02020603050405020304" pitchFamily="18" charset="0"/>
              </a:rPr>
              <a:t>lệ</a:t>
            </a:r>
            <a:r>
              <a:rPr lang="en-US" altLang="vi-VN" sz="2400" b="1" dirty="0">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gõ</a:t>
            </a:r>
            <a:r>
              <a:rPr lang="en-US" altLang="vi-VN" sz="2400" b="1" dirty="0">
                <a:solidFill>
                  <a:schemeClr val="folHlink"/>
                </a:solidFill>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đầu</a:t>
            </a:r>
            <a:r>
              <a:rPr lang="en-US" altLang="vi-VN" sz="2400" b="1" dirty="0">
                <a:solidFill>
                  <a:schemeClr val="folHlink"/>
                </a:solidFill>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roi</a:t>
            </a:r>
            <a:r>
              <a:rPr lang="en-US" altLang="vi-VN" sz="2400" b="1" dirty="0">
                <a:solidFill>
                  <a:schemeClr val="folHlink"/>
                </a:solidFill>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xuống</a:t>
            </a:r>
            <a:r>
              <a:rPr lang="en-US" altLang="vi-VN" sz="2400" b="1" dirty="0">
                <a:solidFill>
                  <a:schemeClr val="folHlink"/>
                </a:solidFill>
                <a:latin typeface="Times New Roman" panose="02020603050405020304" pitchFamily="18" charset="0"/>
              </a:rPr>
              <a:t> </a:t>
            </a:r>
            <a:r>
              <a:rPr lang="en-US" altLang="vi-VN" sz="2400" b="1" dirty="0" err="1">
                <a:solidFill>
                  <a:schemeClr val="folHlink"/>
                </a:solidFill>
                <a:latin typeface="Times New Roman" panose="02020603050405020304" pitchFamily="18" charset="0"/>
              </a:rPr>
              <a:t>đất</a:t>
            </a:r>
            <a:r>
              <a:rPr lang="en-US" altLang="vi-VN" sz="2400" b="1" dirty="0">
                <a:solidFill>
                  <a:schemeClr val="folHlink"/>
                </a:solidFill>
                <a:latin typeface="Times New Roman" panose="02020603050405020304" pitchFamily="18" charset="0"/>
              </a:rPr>
              <a:t>.</a:t>
            </a:r>
          </a:p>
          <a:p>
            <a:pPr marL="609600" indent="-609600" algn="just" eaLnBrk="1" hangingPunct="1">
              <a:buNone/>
            </a:pPr>
            <a:r>
              <a:rPr lang="en-US" altLang="vi-VN" sz="2400" b="1" i="1" dirty="0">
                <a:latin typeface="Times New Roman" panose="02020603050405020304" pitchFamily="18" charset="0"/>
              </a:rPr>
              <a:t>(4) </a:t>
            </a:r>
            <a:r>
              <a:rPr lang="en-US" altLang="vi-VN" sz="2400" b="1" i="1" dirty="0" err="1">
                <a:solidFill>
                  <a:srgbClr val="3333CC"/>
                </a:solidFill>
                <a:latin typeface="Times New Roman" panose="02020603050405020304" pitchFamily="18" charset="0"/>
              </a:rPr>
              <a:t>Bằng</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giọng</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khàn</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khàn</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của</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người</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hút</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nhiều</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xái</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cũ</a:t>
            </a:r>
            <a:r>
              <a:rPr lang="en-US" altLang="vi-VN" sz="2400" b="1" i="1" dirty="0">
                <a:latin typeface="Times New Roman" panose="02020603050405020304" pitchFamily="18" charset="0"/>
              </a:rPr>
              <a:t> </a:t>
            </a:r>
            <a:r>
              <a:rPr lang="en-US" altLang="vi-VN" sz="2400" b="1" i="1" dirty="0" err="1">
                <a:solidFill>
                  <a:srgbClr val="9900FF"/>
                </a:solidFill>
                <a:latin typeface="Times New Roman" panose="02020603050405020304" pitchFamily="18" charset="0"/>
              </a:rPr>
              <a:t>cai</a:t>
            </a:r>
            <a:r>
              <a:rPr lang="en-US" altLang="vi-VN" sz="2400" b="1" i="1" dirty="0">
                <a:solidFill>
                  <a:srgbClr val="9900FF"/>
                </a:solidFill>
                <a:latin typeface="Times New Roman" panose="02020603050405020304" pitchFamily="18" charset="0"/>
              </a:rPr>
              <a:t> </a:t>
            </a:r>
            <a:r>
              <a:rPr lang="en-US" altLang="vi-VN" sz="2400" b="1" i="1" dirty="0" err="1">
                <a:solidFill>
                  <a:srgbClr val="9900FF"/>
                </a:solidFill>
                <a:latin typeface="Times New Roman" panose="02020603050405020304" pitchFamily="18" charset="0"/>
              </a:rPr>
              <a:t>lệ</a:t>
            </a:r>
            <a:r>
              <a:rPr lang="en-US" altLang="vi-VN" sz="2400" b="1" i="1" dirty="0">
                <a:latin typeface="Times New Roman" panose="02020603050405020304" pitchFamily="18" charset="0"/>
              </a:rPr>
              <a:t> </a:t>
            </a:r>
            <a:r>
              <a:rPr lang="en-US" altLang="vi-VN" sz="2400" b="1" i="1" dirty="0" err="1">
                <a:solidFill>
                  <a:srgbClr val="0000FF"/>
                </a:solidFill>
                <a:latin typeface="Times New Roman" panose="02020603050405020304" pitchFamily="18" charset="0"/>
              </a:rPr>
              <a:t>gõ</a:t>
            </a:r>
            <a:r>
              <a:rPr lang="en-US" altLang="vi-VN" sz="2400" b="1" i="1" dirty="0">
                <a:solidFill>
                  <a:srgbClr val="0000FF"/>
                </a:solidFill>
                <a:latin typeface="Times New Roman" panose="02020603050405020304" pitchFamily="18" charset="0"/>
              </a:rPr>
              <a:t> </a:t>
            </a:r>
            <a:r>
              <a:rPr lang="en-US" altLang="vi-VN" sz="2400" b="1" i="1" dirty="0" err="1">
                <a:solidFill>
                  <a:srgbClr val="0000FF"/>
                </a:solidFill>
                <a:latin typeface="Times New Roman" panose="02020603050405020304" pitchFamily="18" charset="0"/>
              </a:rPr>
              <a:t>đầu</a:t>
            </a:r>
            <a:r>
              <a:rPr lang="en-US" altLang="vi-VN" sz="2400" b="1" i="1" dirty="0">
                <a:solidFill>
                  <a:srgbClr val="0000FF"/>
                </a:solidFill>
                <a:latin typeface="Times New Roman" panose="02020603050405020304" pitchFamily="18" charset="0"/>
              </a:rPr>
              <a:t> </a:t>
            </a:r>
            <a:r>
              <a:rPr lang="en-US" altLang="vi-VN" sz="2400" b="1" i="1" dirty="0" err="1">
                <a:solidFill>
                  <a:srgbClr val="0000FF"/>
                </a:solidFill>
                <a:latin typeface="Times New Roman" panose="02020603050405020304" pitchFamily="18" charset="0"/>
              </a:rPr>
              <a:t>roi</a:t>
            </a:r>
            <a:r>
              <a:rPr lang="en-US" altLang="vi-VN" sz="2400" b="1" i="1" dirty="0">
                <a:solidFill>
                  <a:srgbClr val="0000FF"/>
                </a:solidFill>
                <a:latin typeface="Times New Roman" panose="02020603050405020304" pitchFamily="18" charset="0"/>
              </a:rPr>
              <a:t> </a:t>
            </a:r>
            <a:r>
              <a:rPr lang="en-US" altLang="vi-VN" sz="2400" b="1" i="1" dirty="0" err="1">
                <a:solidFill>
                  <a:srgbClr val="0000FF"/>
                </a:solidFill>
                <a:latin typeface="Times New Roman" panose="02020603050405020304" pitchFamily="18" charset="0"/>
              </a:rPr>
              <a:t>xuống</a:t>
            </a:r>
            <a:r>
              <a:rPr lang="en-US" altLang="vi-VN" sz="2400" b="1" i="1" dirty="0">
                <a:solidFill>
                  <a:srgbClr val="0000FF"/>
                </a:solidFill>
                <a:latin typeface="Times New Roman" panose="02020603050405020304" pitchFamily="18" charset="0"/>
              </a:rPr>
              <a:t> </a:t>
            </a:r>
            <a:r>
              <a:rPr lang="en-US" altLang="vi-VN" sz="2400" b="1" i="1" dirty="0" err="1">
                <a:solidFill>
                  <a:srgbClr val="0000FF"/>
                </a:solidFill>
                <a:latin typeface="Times New Roman" panose="02020603050405020304" pitchFamily="18" charset="0"/>
              </a:rPr>
              <a:t>đất</a:t>
            </a:r>
            <a:r>
              <a:rPr lang="en-US" altLang="vi-VN" sz="2400" b="1" i="1" dirty="0">
                <a:latin typeface="Times New Roman" panose="02020603050405020304" pitchFamily="18" charset="0"/>
              </a:rPr>
              <a:t>, </a:t>
            </a:r>
            <a:r>
              <a:rPr lang="en-US" altLang="vi-VN" sz="2400" b="1" i="1" dirty="0" err="1">
                <a:solidFill>
                  <a:schemeClr val="hlink"/>
                </a:solidFill>
                <a:latin typeface="Times New Roman" panose="02020603050405020304" pitchFamily="18" charset="0"/>
              </a:rPr>
              <a:t>thét</a:t>
            </a:r>
            <a:r>
              <a:rPr lang="en-US" altLang="vi-VN" sz="2400" b="1" i="1" dirty="0">
                <a:solidFill>
                  <a:srgbClr val="9900CC"/>
                </a:solidFill>
                <a:latin typeface="Times New Roman" panose="02020603050405020304" pitchFamily="18" charset="0"/>
              </a:rPr>
              <a:t>.</a:t>
            </a:r>
            <a:endParaRPr lang="en-US" altLang="vi-VN" sz="2400" b="1" i="1" dirty="0">
              <a:latin typeface="Times New Roman" panose="02020603050405020304" pitchFamily="18" charset="0"/>
            </a:endParaRPr>
          </a:p>
          <a:p>
            <a:pPr marL="609600" indent="-609600" algn="just" eaLnBrk="1" hangingPunct="1">
              <a:buNone/>
            </a:pPr>
            <a:r>
              <a:rPr lang="en-US" altLang="vi-VN" sz="2400" b="1" dirty="0">
                <a:latin typeface="Times New Roman" panose="02020603050405020304" pitchFamily="18" charset="0"/>
              </a:rPr>
              <a:t>(5) </a:t>
            </a:r>
            <a:r>
              <a:rPr lang="en-US" altLang="vi-VN" sz="2400" b="1" dirty="0" err="1">
                <a:solidFill>
                  <a:srgbClr val="3333CC"/>
                </a:solidFill>
                <a:latin typeface="Times New Roman" panose="02020603050405020304" pitchFamily="18" charset="0"/>
              </a:rPr>
              <a:t>Bằng</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giọng</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khàn</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khàn</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của</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người</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hút</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nhiều</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xái</a:t>
            </a:r>
            <a:r>
              <a:rPr lang="en-US" altLang="vi-VN" sz="2400" b="1" dirty="0">
                <a:solidFill>
                  <a:srgbClr val="3333CC"/>
                </a:solidFill>
                <a:latin typeface="Times New Roman" panose="02020603050405020304" pitchFamily="18" charset="0"/>
              </a:rPr>
              <a:t> </a:t>
            </a:r>
            <a:r>
              <a:rPr lang="en-US" altLang="vi-VN" sz="2400" b="1" dirty="0" err="1">
                <a:solidFill>
                  <a:srgbClr val="3333CC"/>
                </a:solidFill>
                <a:latin typeface="Times New Roman" panose="02020603050405020304" pitchFamily="18" charset="0"/>
              </a:rPr>
              <a:t>cũ</a:t>
            </a:r>
            <a:r>
              <a:rPr lang="en-US" altLang="vi-VN" sz="2400" b="1" dirty="0">
                <a:solidFill>
                  <a:srgbClr val="3333CC"/>
                </a:solidFill>
                <a:latin typeface="Times New Roman" panose="02020603050405020304" pitchFamily="18" charset="0"/>
              </a:rPr>
              <a:t>,</a:t>
            </a:r>
            <a:r>
              <a:rPr lang="en-US" altLang="vi-VN" sz="2400" b="1" dirty="0">
                <a:latin typeface="Times New Roman" panose="02020603050405020304" pitchFamily="18" charset="0"/>
              </a:rPr>
              <a:t> </a:t>
            </a:r>
            <a:r>
              <a:rPr lang="en-US" altLang="vi-VN" sz="2400" b="1" dirty="0" err="1">
                <a:solidFill>
                  <a:srgbClr val="0000FF"/>
                </a:solidFill>
                <a:latin typeface="Times New Roman" panose="02020603050405020304" pitchFamily="18" charset="0"/>
              </a:rPr>
              <a:t>gõ</a:t>
            </a:r>
            <a:r>
              <a:rPr lang="en-US" altLang="vi-VN" sz="2400" b="1" dirty="0">
                <a:solidFill>
                  <a:srgbClr val="0000FF"/>
                </a:solidFill>
                <a:latin typeface="Times New Roman" panose="02020603050405020304" pitchFamily="18" charset="0"/>
              </a:rPr>
              <a:t> </a:t>
            </a:r>
            <a:r>
              <a:rPr lang="en-US" altLang="vi-VN" sz="2400" b="1" dirty="0" err="1">
                <a:solidFill>
                  <a:srgbClr val="0000FF"/>
                </a:solidFill>
                <a:latin typeface="Times New Roman" panose="02020603050405020304" pitchFamily="18" charset="0"/>
              </a:rPr>
              <a:t>đầu</a:t>
            </a:r>
            <a:r>
              <a:rPr lang="en-US" altLang="vi-VN" sz="2400" b="1" dirty="0">
                <a:solidFill>
                  <a:srgbClr val="0000FF"/>
                </a:solidFill>
                <a:latin typeface="Times New Roman" panose="02020603050405020304" pitchFamily="18" charset="0"/>
              </a:rPr>
              <a:t> </a:t>
            </a:r>
            <a:r>
              <a:rPr lang="en-US" altLang="vi-VN" sz="2400" b="1" dirty="0" err="1">
                <a:solidFill>
                  <a:srgbClr val="0000FF"/>
                </a:solidFill>
                <a:latin typeface="Times New Roman" panose="02020603050405020304" pitchFamily="18" charset="0"/>
              </a:rPr>
              <a:t>roi</a:t>
            </a:r>
            <a:r>
              <a:rPr lang="en-US" altLang="vi-VN" sz="2400" b="1" dirty="0">
                <a:solidFill>
                  <a:srgbClr val="0000FF"/>
                </a:solidFill>
                <a:latin typeface="Times New Roman" panose="02020603050405020304" pitchFamily="18" charset="0"/>
              </a:rPr>
              <a:t> </a:t>
            </a:r>
            <a:r>
              <a:rPr lang="en-US" altLang="vi-VN" sz="2400" b="1" dirty="0" err="1">
                <a:solidFill>
                  <a:srgbClr val="0000FF"/>
                </a:solidFill>
                <a:latin typeface="Times New Roman" panose="02020603050405020304" pitchFamily="18" charset="0"/>
              </a:rPr>
              <a:t>xuống</a:t>
            </a:r>
            <a:r>
              <a:rPr lang="en-US" altLang="vi-VN" sz="2400" b="1" dirty="0">
                <a:solidFill>
                  <a:srgbClr val="0000FF"/>
                </a:solidFill>
                <a:latin typeface="Times New Roman" panose="02020603050405020304" pitchFamily="18" charset="0"/>
              </a:rPr>
              <a:t> </a:t>
            </a:r>
            <a:r>
              <a:rPr lang="en-US" altLang="vi-VN" sz="2400" b="1" dirty="0" err="1">
                <a:solidFill>
                  <a:srgbClr val="0000FF"/>
                </a:solidFill>
                <a:latin typeface="Times New Roman" panose="02020603050405020304" pitchFamily="18" charset="0"/>
              </a:rPr>
              <a:t>đất</a:t>
            </a:r>
            <a:r>
              <a:rPr lang="en-US" altLang="vi-VN" sz="2400" b="1" dirty="0">
                <a:latin typeface="Times New Roman" panose="02020603050405020304" pitchFamily="18" charset="0"/>
              </a:rPr>
              <a:t> </a:t>
            </a:r>
            <a:r>
              <a:rPr lang="en-US" altLang="vi-VN" sz="2400" b="1" dirty="0" err="1">
                <a:solidFill>
                  <a:srgbClr val="9900FF"/>
                </a:solidFill>
                <a:latin typeface="Times New Roman" panose="02020603050405020304" pitchFamily="18" charset="0"/>
              </a:rPr>
              <a:t>cai</a:t>
            </a:r>
            <a:r>
              <a:rPr lang="en-US" altLang="vi-VN" sz="2400" b="1" dirty="0">
                <a:solidFill>
                  <a:srgbClr val="9900FF"/>
                </a:solidFill>
                <a:latin typeface="Times New Roman" panose="02020603050405020304" pitchFamily="18" charset="0"/>
              </a:rPr>
              <a:t> </a:t>
            </a:r>
            <a:r>
              <a:rPr lang="en-US" altLang="vi-VN" sz="2400" b="1" dirty="0" err="1">
                <a:solidFill>
                  <a:srgbClr val="9900FF"/>
                </a:solidFill>
                <a:latin typeface="Times New Roman" panose="02020603050405020304" pitchFamily="18" charset="0"/>
              </a:rPr>
              <a:t>lệ</a:t>
            </a:r>
            <a:r>
              <a:rPr lang="en-US" altLang="vi-VN" sz="2400" b="1" dirty="0">
                <a:latin typeface="Times New Roman" panose="02020603050405020304" pitchFamily="18" charset="0"/>
              </a:rPr>
              <a:t> </a:t>
            </a:r>
            <a:r>
              <a:rPr lang="en-US" altLang="vi-VN" sz="2400" b="1" dirty="0" err="1">
                <a:solidFill>
                  <a:schemeClr val="hlink"/>
                </a:solidFill>
                <a:latin typeface="Times New Roman" panose="02020603050405020304" pitchFamily="18" charset="0"/>
              </a:rPr>
              <a:t>thét</a:t>
            </a:r>
            <a:r>
              <a:rPr lang="en-US" altLang="vi-VN" sz="2400" b="1" dirty="0">
                <a:solidFill>
                  <a:schemeClr val="hlink"/>
                </a:solidFill>
                <a:latin typeface="Times New Roman" panose="02020603050405020304" pitchFamily="18" charset="0"/>
              </a:rPr>
              <a:t>.</a:t>
            </a:r>
          </a:p>
          <a:p>
            <a:pPr marL="609600" indent="-609600" algn="just" eaLnBrk="1" hangingPunct="1">
              <a:buNone/>
            </a:pPr>
            <a:r>
              <a:rPr lang="en-US" altLang="vi-VN" sz="2400" b="1" i="1" dirty="0">
                <a:latin typeface="Times New Roman" panose="02020603050405020304" pitchFamily="18" charset="0"/>
              </a:rPr>
              <a:t>(6) </a:t>
            </a:r>
            <a:r>
              <a:rPr lang="en-US" altLang="vi-VN" sz="2400" b="1" i="1" dirty="0" err="1">
                <a:solidFill>
                  <a:schemeClr val="folHlink"/>
                </a:solidFill>
                <a:latin typeface="Times New Roman" panose="02020603050405020304" pitchFamily="18" charset="0"/>
              </a:rPr>
              <a:t>Gõ</a:t>
            </a:r>
            <a:r>
              <a:rPr lang="en-US" altLang="vi-VN" sz="2400" b="1" i="1" dirty="0">
                <a:solidFill>
                  <a:schemeClr val="folHlink"/>
                </a:solidFill>
                <a:latin typeface="Times New Roman" panose="02020603050405020304" pitchFamily="18" charset="0"/>
              </a:rPr>
              <a:t> </a:t>
            </a:r>
            <a:r>
              <a:rPr lang="en-US" altLang="vi-VN" sz="2400" b="1" i="1" dirty="0" err="1">
                <a:solidFill>
                  <a:schemeClr val="folHlink"/>
                </a:solidFill>
                <a:latin typeface="Times New Roman" panose="02020603050405020304" pitchFamily="18" charset="0"/>
              </a:rPr>
              <a:t>đầu</a:t>
            </a:r>
            <a:r>
              <a:rPr lang="en-US" altLang="vi-VN" sz="2400" b="1" i="1" dirty="0">
                <a:solidFill>
                  <a:schemeClr val="folHlink"/>
                </a:solidFill>
                <a:latin typeface="Times New Roman" panose="02020603050405020304" pitchFamily="18" charset="0"/>
              </a:rPr>
              <a:t> </a:t>
            </a:r>
            <a:r>
              <a:rPr lang="en-US" altLang="vi-VN" sz="2400" b="1" i="1" dirty="0" err="1">
                <a:solidFill>
                  <a:schemeClr val="folHlink"/>
                </a:solidFill>
                <a:latin typeface="Times New Roman" panose="02020603050405020304" pitchFamily="18" charset="0"/>
              </a:rPr>
              <a:t>roi</a:t>
            </a:r>
            <a:r>
              <a:rPr lang="en-US" altLang="vi-VN" sz="2400" b="1" i="1" dirty="0">
                <a:solidFill>
                  <a:schemeClr val="folHlink"/>
                </a:solidFill>
                <a:latin typeface="Times New Roman" panose="02020603050405020304" pitchFamily="18" charset="0"/>
              </a:rPr>
              <a:t> </a:t>
            </a:r>
            <a:r>
              <a:rPr lang="en-US" altLang="vi-VN" sz="2400" b="1" i="1" dirty="0" err="1">
                <a:solidFill>
                  <a:schemeClr val="folHlink"/>
                </a:solidFill>
                <a:latin typeface="Times New Roman" panose="02020603050405020304" pitchFamily="18" charset="0"/>
              </a:rPr>
              <a:t>xuống</a:t>
            </a:r>
            <a:r>
              <a:rPr lang="en-US" altLang="vi-VN" sz="2400" b="1" i="1" dirty="0">
                <a:solidFill>
                  <a:schemeClr val="folHlink"/>
                </a:solidFill>
                <a:latin typeface="Times New Roman" panose="02020603050405020304" pitchFamily="18" charset="0"/>
              </a:rPr>
              <a:t> </a:t>
            </a:r>
            <a:r>
              <a:rPr lang="en-US" altLang="vi-VN" sz="2400" b="1" i="1" dirty="0" err="1">
                <a:solidFill>
                  <a:schemeClr val="folHlink"/>
                </a:solidFill>
                <a:latin typeface="Times New Roman" panose="02020603050405020304" pitchFamily="18" charset="0"/>
              </a:rPr>
              <a:t>đất</a:t>
            </a:r>
            <a:r>
              <a:rPr lang="en-US" altLang="vi-VN" sz="2400" b="1" i="1" dirty="0">
                <a:solidFill>
                  <a:schemeClr val="folHlink"/>
                </a:solidFill>
                <a:latin typeface="Times New Roman" panose="02020603050405020304" pitchFamily="18" charset="0"/>
              </a:rPr>
              <a:t>,</a:t>
            </a:r>
            <a:r>
              <a:rPr lang="en-US" altLang="vi-VN" sz="2400" b="1" i="1" dirty="0">
                <a:latin typeface="Times New Roman" panose="02020603050405020304" pitchFamily="18" charset="0"/>
              </a:rPr>
              <a:t> </a:t>
            </a:r>
            <a:r>
              <a:rPr lang="en-US" altLang="vi-VN" sz="2400" b="1" i="1" dirty="0" err="1">
                <a:solidFill>
                  <a:srgbClr val="3333CC"/>
                </a:solidFill>
                <a:latin typeface="Times New Roman" panose="02020603050405020304" pitchFamily="18" charset="0"/>
              </a:rPr>
              <a:t>bằng</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giọng</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khàn</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khàn</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của</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người</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hút</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nhiều</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xái</a:t>
            </a:r>
            <a:r>
              <a:rPr lang="en-US" altLang="vi-VN" sz="2400" b="1" i="1" dirty="0">
                <a:solidFill>
                  <a:srgbClr val="3333CC"/>
                </a:solidFill>
                <a:latin typeface="Times New Roman" panose="02020603050405020304" pitchFamily="18" charset="0"/>
              </a:rPr>
              <a:t> </a:t>
            </a:r>
            <a:r>
              <a:rPr lang="en-US" altLang="vi-VN" sz="2400" b="1" i="1" dirty="0" err="1">
                <a:solidFill>
                  <a:srgbClr val="3333CC"/>
                </a:solidFill>
                <a:latin typeface="Times New Roman" panose="02020603050405020304" pitchFamily="18" charset="0"/>
              </a:rPr>
              <a:t>cũ</a:t>
            </a:r>
            <a:r>
              <a:rPr lang="en-US" altLang="vi-VN" sz="2400" b="1" i="1" dirty="0">
                <a:latin typeface="Times New Roman" panose="02020603050405020304" pitchFamily="18" charset="0"/>
              </a:rPr>
              <a:t> </a:t>
            </a:r>
            <a:r>
              <a:rPr lang="en-US" altLang="vi-VN" sz="2400" b="1" i="1" dirty="0" err="1">
                <a:solidFill>
                  <a:srgbClr val="9900FF"/>
                </a:solidFill>
                <a:latin typeface="Times New Roman" panose="02020603050405020304" pitchFamily="18" charset="0"/>
              </a:rPr>
              <a:t>cai</a:t>
            </a:r>
            <a:r>
              <a:rPr lang="en-US" altLang="vi-VN" sz="2400" b="1" i="1" dirty="0">
                <a:solidFill>
                  <a:srgbClr val="9900FF"/>
                </a:solidFill>
                <a:latin typeface="Times New Roman" panose="02020603050405020304" pitchFamily="18" charset="0"/>
              </a:rPr>
              <a:t> </a:t>
            </a:r>
            <a:r>
              <a:rPr lang="en-US" altLang="vi-VN" sz="2400" b="1" i="1" dirty="0" err="1">
                <a:solidFill>
                  <a:srgbClr val="9900FF"/>
                </a:solidFill>
                <a:latin typeface="Times New Roman" panose="02020603050405020304" pitchFamily="18" charset="0"/>
              </a:rPr>
              <a:t>lệ</a:t>
            </a:r>
            <a:r>
              <a:rPr lang="en-US" altLang="vi-VN" sz="2400" b="1" i="1" dirty="0">
                <a:latin typeface="Times New Roman" panose="02020603050405020304" pitchFamily="18" charset="0"/>
              </a:rPr>
              <a:t> </a:t>
            </a:r>
            <a:r>
              <a:rPr lang="en-US" altLang="vi-VN" sz="2400" b="1" i="1" dirty="0" err="1">
                <a:solidFill>
                  <a:schemeClr val="hlink"/>
                </a:solidFill>
                <a:latin typeface="Times New Roman" panose="02020603050405020304" pitchFamily="18" charset="0"/>
              </a:rPr>
              <a:t>thét</a:t>
            </a:r>
            <a:r>
              <a:rPr lang="en-US" altLang="vi-VN" sz="2400" b="1" i="1" dirty="0">
                <a:solidFill>
                  <a:schemeClr val="hlink"/>
                </a:solidFill>
                <a:latin typeface="Times New Roman" panose="02020603050405020304" pitchFamily="18" charset="0"/>
              </a:rPr>
              <a:t>.</a:t>
            </a:r>
          </a:p>
        </p:txBody>
      </p:sp>
      <p:sp>
        <p:nvSpPr>
          <p:cNvPr id="2" name="Rectangle 1"/>
          <p:cNvSpPr/>
          <p:nvPr/>
        </p:nvSpPr>
        <p:spPr>
          <a:xfrm>
            <a:off x="1520890" y="-76200"/>
            <a:ext cx="9144000" cy="1200329"/>
          </a:xfrm>
          <a:prstGeom prst="rect">
            <a:avLst/>
          </a:prstGeom>
        </p:spPr>
        <p:txBody>
          <a:bodyPr wrap="square">
            <a:spAutoFit/>
          </a:bodyPr>
          <a:lstStyle/>
          <a:p>
            <a:pPr algn="just" fontAlgn="base">
              <a:spcBef>
                <a:spcPct val="0"/>
              </a:spcBef>
            </a:pPr>
            <a:r>
              <a:rPr lang="nl-NL"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Ví dụ: “Gõ đầu roi xuống đất, cai lệ thét bằng giọng khàn khàn của người hút nhiều sái cũ”.</a:t>
            </a:r>
            <a:endParaRPr lang="en-US" sz="24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algn="just" fontAlgn="base">
              <a:spcBef>
                <a:spcPct val="0"/>
              </a:spcBef>
            </a:pPr>
            <a:r>
              <a:rPr lang="nl-N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-&gt; Có thể thay đổi trật tự từ trong câu như sau:</a:t>
            </a:r>
            <a:endParaRPr lang="en-US" sz="24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p:txBody>
      </p:sp>
      <p:pic>
        <p:nvPicPr>
          <p:cNvPr id="4" name="Picture 17" descr="Picture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8171396">
            <a:off x="8617778" y="332351"/>
            <a:ext cx="593725"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069256" y="6019800"/>
            <a:ext cx="8047268" cy="523220"/>
          </a:xfrm>
          <a:prstGeom prst="rect">
            <a:avLst/>
          </a:prstGeom>
        </p:spPr>
        <p:txBody>
          <a:bodyPr wrap="none">
            <a:spAutoFit/>
          </a:bodyPr>
          <a:lstStyle/>
          <a:p>
            <a:pPr algn="just" fontAlgn="base">
              <a:spcBef>
                <a:spcPct val="0"/>
              </a:spcBef>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Nêu tác dụng của một số cách thay đổi trong VD?</a:t>
            </a:r>
            <a:endParaRPr lang="en-US" sz="28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7657820"/>
      </p:ext>
    </p:extLst>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411">
                                            <p:txEl>
                                              <p:pRg st="0" end="0"/>
                                            </p:txEl>
                                          </p:spTgt>
                                        </p:tgtEl>
                                        <p:attrNameLst>
                                          <p:attrName>style.visibility</p:attrName>
                                        </p:attrNameLst>
                                      </p:cBhvr>
                                      <p:to>
                                        <p:strVal val="visible"/>
                                      </p:to>
                                    </p:set>
                                    <p:anim calcmode="discrete" valueType="clr">
                                      <p:cBhvr override="childStyle">
                                        <p:cTn id="7" dur="80"/>
                                        <p:tgtEl>
                                          <p:spTgt spid="174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7411">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7411">
                                            <p:txEl>
                                              <p:pRg st="1" end="1"/>
                                            </p:txEl>
                                          </p:spTgt>
                                        </p:tgtEl>
                                        <p:attrNameLst>
                                          <p:attrName>style.visibility</p:attrName>
                                        </p:attrNameLst>
                                      </p:cBhvr>
                                      <p:to>
                                        <p:strVal val="visible"/>
                                      </p:to>
                                    </p:set>
                                    <p:anim calcmode="discrete" valueType="clr">
                                      <p:cBhvr override="childStyle">
                                        <p:cTn id="14" dur="80"/>
                                        <p:tgtEl>
                                          <p:spTgt spid="1741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7411">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7411">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7411">
                                            <p:txEl>
                                              <p:pRg st="2" end="2"/>
                                            </p:txEl>
                                          </p:spTgt>
                                        </p:tgtEl>
                                        <p:attrNameLst>
                                          <p:attrName>style.visibility</p:attrName>
                                        </p:attrNameLst>
                                      </p:cBhvr>
                                      <p:to>
                                        <p:strVal val="visible"/>
                                      </p:to>
                                    </p:set>
                                    <p:anim calcmode="discrete" valueType="clr">
                                      <p:cBhvr override="childStyle">
                                        <p:cTn id="21" dur="80"/>
                                        <p:tgtEl>
                                          <p:spTgt spid="1741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7411">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7411">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7411">
                                            <p:txEl>
                                              <p:pRg st="3" end="3"/>
                                            </p:txEl>
                                          </p:spTgt>
                                        </p:tgtEl>
                                        <p:attrNameLst>
                                          <p:attrName>style.visibility</p:attrName>
                                        </p:attrNameLst>
                                      </p:cBhvr>
                                      <p:to>
                                        <p:strVal val="visible"/>
                                      </p:to>
                                    </p:set>
                                    <p:anim calcmode="discrete" valueType="clr">
                                      <p:cBhvr override="childStyle">
                                        <p:cTn id="28" dur="80"/>
                                        <p:tgtEl>
                                          <p:spTgt spid="1741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7411">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17411">
                                            <p:txEl>
                                              <p:pRg st="3" end="3"/>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7411">
                                            <p:txEl>
                                              <p:pRg st="4" end="4"/>
                                            </p:txEl>
                                          </p:spTgt>
                                        </p:tgtEl>
                                        <p:attrNameLst>
                                          <p:attrName>style.visibility</p:attrName>
                                        </p:attrNameLst>
                                      </p:cBhvr>
                                      <p:to>
                                        <p:strVal val="visible"/>
                                      </p:to>
                                    </p:set>
                                    <p:anim calcmode="discrete" valueType="clr">
                                      <p:cBhvr override="childStyle">
                                        <p:cTn id="35" dur="80"/>
                                        <p:tgtEl>
                                          <p:spTgt spid="1741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7411">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17411">
                                            <p:txEl>
                                              <p:pRg st="4" end="4"/>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7411">
                                            <p:txEl>
                                              <p:pRg st="5" end="5"/>
                                            </p:txEl>
                                          </p:spTgt>
                                        </p:tgtEl>
                                        <p:attrNameLst>
                                          <p:attrName>style.visibility</p:attrName>
                                        </p:attrNameLst>
                                      </p:cBhvr>
                                      <p:to>
                                        <p:strVal val="visible"/>
                                      </p:to>
                                    </p:set>
                                    <p:anim calcmode="discrete" valueType="clr">
                                      <p:cBhvr override="childStyle">
                                        <p:cTn id="42" dur="80"/>
                                        <p:tgtEl>
                                          <p:spTgt spid="1741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7411">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17411">
                                            <p:txEl>
                                              <p:pRg st="5" end="5"/>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500"/>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3"/>
                                        </p:tgtEl>
                                      </p:cBhvr>
                                    </p:animEffect>
                                    <p:set>
                                      <p:cBhvr>
                                        <p:cTn id="54"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2895600" y="104745"/>
            <a:ext cx="6400800" cy="400110"/>
          </a:xfrm>
          <a:prstGeom prst="rect">
            <a:avLst/>
          </a:prstGeom>
          <a:ln>
            <a:solidFill>
              <a:srgbClr val="00B0F0"/>
            </a:solidFill>
          </a:ln>
        </p:spPr>
        <p:txBody>
          <a:bodyPr wrap="square">
            <a:spAutoFit/>
          </a:bodyPr>
          <a:lstStyle/>
          <a:p>
            <a:pPr algn="ctr" fontAlgn="base">
              <a:spcBef>
                <a:spcPct val="0"/>
              </a:spcBef>
            </a:pPr>
            <a:r>
              <a:rPr lang="nl-NL" sz="14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Tiết 114</a:t>
            </a:r>
            <a:r>
              <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rPr>
              <a:t>: </a:t>
            </a:r>
            <a:r>
              <a:rPr lang="nl-NL" sz="1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nl-NL"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LỰA CHỌN TRẬT TỰ TỪ TRONG CÂU</a:t>
            </a:r>
            <a:endParaRPr lang="en-US" sz="1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2" name="Rectangle 1"/>
          <p:cNvSpPr/>
          <p:nvPr/>
        </p:nvSpPr>
        <p:spPr>
          <a:xfrm>
            <a:off x="1534886" y="635823"/>
            <a:ext cx="9144000" cy="2677656"/>
          </a:xfrm>
          <a:prstGeom prst="rect">
            <a:avLst/>
          </a:prstGeom>
        </p:spPr>
        <p:txBody>
          <a:bodyPr wrap="square">
            <a:spAutoFit/>
          </a:bodyPr>
          <a:lstStyle/>
          <a:p>
            <a:pPr algn="just" fontAlgn="base">
              <a:spcBef>
                <a:spcPct val="0"/>
              </a:spcBef>
            </a:pPr>
            <a:r>
              <a:rPr lang="nl-NL"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=&gt; Việc lặp lại từ “roi” ở ngay đầu câu có tác dụng liên kết chặt với câu trước.</a:t>
            </a:r>
            <a:endParaRPr lang="en-US" sz="28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algn="just" fontAlgn="base">
              <a:spcBef>
                <a:spcPct val="0"/>
              </a:spcBef>
            </a:pPr>
            <a:r>
              <a:rPr lang="nl-NL"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Việc đặt từ “thét” ở cuối câu có tác dụng liên kết chặt với câu sau.</a:t>
            </a:r>
            <a:endParaRPr lang="en-US" sz="28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algn="just" fontAlgn="base">
              <a:spcBef>
                <a:spcPct val="0"/>
              </a:spcBef>
            </a:pPr>
            <a:r>
              <a:rPr lang="nl-NL"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Việc mở đầu bằng cụm từ “Gõ đầu roi xuống đất” có tác dụng nhấn mạnh sự hung hãn và vị thế XH của cai lệ.</a:t>
            </a:r>
            <a:endParaRPr lang="en-US" sz="2800"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p:txBody>
      </p:sp>
      <p:pic>
        <p:nvPicPr>
          <p:cNvPr id="6" name="Picture 17" descr="Picture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8171396">
            <a:off x="9684579" y="153224"/>
            <a:ext cx="593725"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124200" y="4538648"/>
            <a:ext cx="7048596" cy="954107"/>
          </a:xfrm>
          <a:prstGeom prst="rect">
            <a:avLst/>
          </a:prstGeom>
        </p:spPr>
        <p:txBody>
          <a:bodyPr wrap="none">
            <a:spAutoFit/>
          </a:bodyPr>
          <a:lstStyle/>
          <a:p>
            <a:pPr algn="just" fontAlgn="base">
              <a:spcBef>
                <a:spcPct val="0"/>
              </a:spcBef>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Vì sao tác giả lựa chọn trật tự từ như trong</a:t>
            </a:r>
          </a:p>
          <a:p>
            <a:pPr algn="just" fontAlgn="base">
              <a:spcBef>
                <a:spcPct val="0"/>
              </a:spcBef>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đoạn trích?</a:t>
            </a:r>
            <a:endParaRPr lang="en-US" sz="28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8" name="Rectangle 7"/>
          <p:cNvSpPr/>
          <p:nvPr/>
        </p:nvSpPr>
        <p:spPr>
          <a:xfrm>
            <a:off x="1621793" y="3392058"/>
            <a:ext cx="8937351" cy="880241"/>
          </a:xfrm>
          <a:prstGeom prst="rect">
            <a:avLst/>
          </a:prstGeom>
        </p:spPr>
        <p:txBody>
          <a:bodyPr wrap="square">
            <a:spAutoFit/>
          </a:bodyPr>
          <a:lstStyle/>
          <a:p>
            <a:pPr algn="just" fontAlgn="base">
              <a:lnSpc>
                <a:spcPct val="80000"/>
              </a:lnSpc>
              <a:spcBef>
                <a:spcPct val="0"/>
              </a:spcBef>
              <a:spcAft>
                <a:spcPct val="0"/>
              </a:spcAft>
              <a:buFont typeface="Wingdings" panose="05000000000000000000" pitchFamily="2" charset="2"/>
              <a:buChar char="Ø"/>
            </a:pPr>
            <a:r>
              <a:rPr lang="en-US" altLang="vi-VN" sz="3200" b="1" i="1" dirty="0" err="1">
                <a:solidFill>
                  <a:srgbClr val="CC3300"/>
                </a:solidFill>
                <a:latin typeface="Times New Roman" panose="02020603050405020304" pitchFamily="18" charset="0"/>
              </a:rPr>
              <a:t>Nhấn</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mạnh</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thái</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độ</a:t>
            </a:r>
            <a:r>
              <a:rPr lang="en-US" altLang="vi-VN" sz="3200" b="1" i="1" dirty="0">
                <a:solidFill>
                  <a:srgbClr val="CC3300"/>
                </a:solidFill>
                <a:latin typeface="Times New Roman" panose="02020603050405020304" pitchFamily="18" charset="0"/>
              </a:rPr>
              <a:t> hung </a:t>
            </a:r>
            <a:r>
              <a:rPr lang="en-US" altLang="vi-VN" sz="3200" b="1" i="1" dirty="0" err="1">
                <a:solidFill>
                  <a:srgbClr val="CC3300"/>
                </a:solidFill>
                <a:latin typeface="Times New Roman" panose="02020603050405020304" pitchFamily="18" charset="0"/>
              </a:rPr>
              <a:t>hãn</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vị</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thế</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trong</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xã</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hội</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của</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tên</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cai</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lệ</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và</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tạo</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liên</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kết</a:t>
            </a:r>
            <a:r>
              <a:rPr lang="en-US" altLang="vi-VN" sz="3200" b="1" i="1" dirty="0">
                <a:solidFill>
                  <a:srgbClr val="CC3300"/>
                </a:solidFill>
                <a:latin typeface="Times New Roman" panose="02020603050405020304" pitchFamily="18" charset="0"/>
              </a:rPr>
              <a:t> </a:t>
            </a:r>
            <a:r>
              <a:rPr lang="en-US" altLang="vi-VN" sz="3200" b="1" i="1" dirty="0" err="1">
                <a:solidFill>
                  <a:srgbClr val="CC3300"/>
                </a:solidFill>
                <a:latin typeface="Times New Roman" panose="02020603050405020304" pitchFamily="18" charset="0"/>
              </a:rPr>
              <a:t>câu</a:t>
            </a:r>
            <a:r>
              <a:rPr lang="en-US" altLang="vi-VN" sz="3200" b="1" i="1" dirty="0">
                <a:solidFill>
                  <a:srgbClr val="CC3300"/>
                </a:solidFill>
                <a:latin typeface="Times New Roman" panose="02020603050405020304" pitchFamily="18" charset="0"/>
              </a:rPr>
              <a:t>.</a:t>
            </a:r>
            <a:endParaRPr lang="af-ZA" altLang="vi-VN" sz="3200" b="1" i="1" dirty="0">
              <a:solidFill>
                <a:srgbClr val="CC3300"/>
              </a:solidFill>
              <a:latin typeface="Times New Roman" panose="02020603050405020304" pitchFamily="18" charset="0"/>
            </a:endParaRPr>
          </a:p>
        </p:txBody>
      </p:sp>
      <p:sp>
        <p:nvSpPr>
          <p:cNvPr id="5" name="Rectangle 4"/>
          <p:cNvSpPr/>
          <p:nvPr/>
        </p:nvSpPr>
        <p:spPr>
          <a:xfrm>
            <a:off x="1398912" y="4754091"/>
            <a:ext cx="8908144" cy="523220"/>
          </a:xfrm>
          <a:prstGeom prst="rect">
            <a:avLst/>
          </a:prstGeom>
        </p:spPr>
        <p:txBody>
          <a:bodyPr wrap="none">
            <a:spAutoFit/>
          </a:bodyPr>
          <a:lstStyle/>
          <a:p>
            <a:pPr algn="just" fontAlgn="base">
              <a:spcBef>
                <a:spcPct val="0"/>
              </a:spcBef>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Em có nhận xét gì về cách sắp xếp trật tự từ trong câu?</a:t>
            </a:r>
            <a:endParaRPr lang="en-US" sz="28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1534886" y="4298964"/>
            <a:ext cx="4572000" cy="954107"/>
          </a:xfrm>
          <a:prstGeom prst="rect">
            <a:avLst/>
          </a:prstGeom>
        </p:spPr>
        <p:txBody>
          <a:bodyPr>
            <a:spAutoFit/>
          </a:bodyPr>
          <a:lstStyle/>
          <a:p>
            <a:pPr algn="just" fontAlgn="base">
              <a:spcBef>
                <a:spcPct val="0"/>
              </a:spcBef>
            </a:pPr>
            <a:r>
              <a:rPr lang="nl-NL"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Kết luận.</a:t>
            </a:r>
            <a:endParaRPr lang="en-US" sz="28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algn="just" fontAlgn="base">
              <a:spcBef>
                <a:spcPct val="0"/>
              </a:spcBef>
            </a:pPr>
            <a:r>
              <a:rPr lang="nl-NL"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Ghi nhớ: SGK</a:t>
            </a:r>
            <a:endParaRPr lang="en-US" sz="2800" b="1" dirty="0">
              <a:solidFill>
                <a:srgbClr val="000000"/>
              </a:solidFill>
            </a:endParaRPr>
          </a:p>
        </p:txBody>
      </p:sp>
    </p:spTree>
    <p:extLst>
      <p:ext uri="{BB962C8B-B14F-4D97-AF65-F5344CB8AC3E}">
        <p14:creationId xmlns:p14="http://schemas.microsoft.com/office/powerpoint/2010/main" val="979623417"/>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3"/>
                                        </p:tgtEl>
                                        <p:attrNameLst>
                                          <p:attrName>ppt_x</p:attrName>
                                        </p:attrNameLst>
                                      </p:cBhvr>
                                      <p:tavLst>
                                        <p:tav tm="0">
                                          <p:val>
                                            <p:strVal val="ppt_x"/>
                                          </p:val>
                                        </p:tav>
                                        <p:tav tm="100000">
                                          <p:val>
                                            <p:strVal val="ppt_x"/>
                                          </p:val>
                                        </p:tav>
                                      </p:tavLst>
                                    </p:anim>
                                    <p:anim calcmode="lin" valueType="num">
                                      <p:cBhvr additive="base">
                                        <p:cTn id="28" dur="500"/>
                                        <p:tgtEl>
                                          <p:spTgt spid="3"/>
                                        </p:tgtEl>
                                        <p:attrNameLst>
                                          <p:attrName>ppt_y</p:attrName>
                                        </p:attrNameLst>
                                      </p:cBhvr>
                                      <p:tavLst>
                                        <p:tav tm="0">
                                          <p:val>
                                            <p:strVal val="ppt_y"/>
                                          </p:val>
                                        </p:tav>
                                        <p:tav tm="100000">
                                          <p:val>
                                            <p:strVal val="1+ppt_h/2"/>
                                          </p:val>
                                        </p:tav>
                                      </p:tavLst>
                                    </p:anim>
                                    <p:set>
                                      <p:cBhvr>
                                        <p:cTn id="29" dur="1" fill="hold">
                                          <p:stCondLst>
                                            <p:cond delay="499"/>
                                          </p:stCondLst>
                                        </p:cTn>
                                        <p:tgtEl>
                                          <p:spTgt spid="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xit" presetSubtype="0" fill="hold" grpId="1" nodeType="clickEffect">
                                  <p:stCondLst>
                                    <p:cond delay="0"/>
                                  </p:stCondLst>
                                  <p:childTnLst>
                                    <p:animEffect transition="out" filter="fade">
                                      <p:cBhvr>
                                        <p:cTn id="46" dur="1000"/>
                                        <p:tgtEl>
                                          <p:spTgt spid="5"/>
                                        </p:tgtEl>
                                      </p:cBhvr>
                                    </p:animEffect>
                                    <p:anim calcmode="lin" valueType="num">
                                      <p:cBhvr>
                                        <p:cTn id="47" dur="1000"/>
                                        <p:tgtEl>
                                          <p:spTgt spid="5"/>
                                        </p:tgtEl>
                                        <p:attrNameLst>
                                          <p:attrName>ppt_x</p:attrName>
                                        </p:attrNameLst>
                                      </p:cBhvr>
                                      <p:tavLst>
                                        <p:tav tm="0">
                                          <p:val>
                                            <p:strVal val="ppt_x"/>
                                          </p:val>
                                        </p:tav>
                                        <p:tav tm="100000">
                                          <p:val>
                                            <p:strVal val="ppt_x"/>
                                          </p:val>
                                        </p:tav>
                                      </p:tavLst>
                                    </p:anim>
                                    <p:anim calcmode="lin" valueType="num">
                                      <p:cBhvr>
                                        <p:cTn id="48" dur="1000"/>
                                        <p:tgtEl>
                                          <p:spTgt spid="5"/>
                                        </p:tgtEl>
                                        <p:attrNameLst>
                                          <p:attrName>ppt_y</p:attrName>
                                        </p:attrNameLst>
                                      </p:cBhvr>
                                      <p:tavLst>
                                        <p:tav tm="0">
                                          <p:val>
                                            <p:strVal val="ppt_y"/>
                                          </p:val>
                                        </p:tav>
                                        <p:tav tm="100000">
                                          <p:val>
                                            <p:strVal val="ppt_y+.1"/>
                                          </p:val>
                                        </p:tav>
                                      </p:tavLst>
                                    </p:anim>
                                    <p:set>
                                      <p:cBhvr>
                                        <p:cTn id="49" dur="1" fill="hold">
                                          <p:stCondLst>
                                            <p:cond delay="999"/>
                                          </p:stCondLst>
                                        </p:cTn>
                                        <p:tgtEl>
                                          <p:spTgt spid="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8" grpId="0"/>
      <p:bldP spid="5" grpId="0"/>
      <p:bldP spid="5" grpId="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Frames PPT 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4" descr="Buomba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685800"/>
            <a:ext cx="441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 Box 5"/>
          <p:cNvSpPr txBox="1">
            <a:spLocks noChangeArrowheads="1"/>
          </p:cNvSpPr>
          <p:nvPr/>
        </p:nvSpPr>
        <p:spPr bwMode="auto">
          <a:xfrm>
            <a:off x="4876800" y="311151"/>
            <a:ext cx="3276600" cy="646331"/>
          </a:xfrm>
          <a:prstGeom prst="rect">
            <a:avLst/>
          </a:prstGeom>
          <a:solidFill>
            <a:srgbClr val="FFFFCC"/>
          </a:solidFill>
          <a:ln w="38100" cmpd="dbl"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lnSpc>
                <a:spcPct val="90000"/>
              </a:lnSpc>
              <a:spcBef>
                <a:spcPct val="50000"/>
              </a:spcBef>
              <a:spcAft>
                <a:spcPct val="0"/>
              </a:spcAft>
              <a:buFontTx/>
              <a:buNone/>
            </a:pPr>
            <a:r>
              <a:rPr lang="en-US" altLang="vi-VN" sz="4000" b="1" u="sng">
                <a:solidFill>
                  <a:srgbClr val="003300"/>
                </a:solidFill>
                <a:latin typeface="Times New Roman" panose="02020603050405020304" pitchFamily="18" charset="0"/>
              </a:rPr>
              <a:t>GHI NHỚ</a:t>
            </a:r>
          </a:p>
        </p:txBody>
      </p:sp>
      <p:sp>
        <p:nvSpPr>
          <p:cNvPr id="22535" name="Rectangle 7"/>
          <p:cNvSpPr>
            <a:spLocks noChangeArrowheads="1"/>
          </p:cNvSpPr>
          <p:nvPr/>
        </p:nvSpPr>
        <p:spPr bwMode="auto">
          <a:xfrm>
            <a:off x="1981200" y="1905001"/>
            <a:ext cx="82296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Trong</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một</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câu</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có</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thể</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có</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nhiều</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cách</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sắp</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xếp</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trật</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tự</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từ</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mỗi</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cách</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đem</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lại</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hiệu</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quả</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diễn</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đạt</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riêng</a:t>
            </a:r>
            <a:r>
              <a:rPr kumimoji="1" lang="en-US" altLang="vi-VN" sz="4000" b="1" i="1" dirty="0">
                <a:solidFill>
                  <a:srgbClr val="0000FF"/>
                </a:solidFill>
                <a:latin typeface="Times New Roman" panose="02020603050405020304" pitchFamily="18" charset="0"/>
              </a:rPr>
              <a:t>. </a:t>
            </a:r>
          </a:p>
          <a:p>
            <a:pPr algn="just" eaLnBrk="1" fontAlgn="base" hangingPunct="1">
              <a:spcBef>
                <a:spcPct val="0"/>
              </a:spcBef>
              <a:spcAft>
                <a:spcPct val="0"/>
              </a:spcAft>
              <a:buFontTx/>
              <a:buNone/>
            </a:pP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Khi</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nói</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viết</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cần</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biết</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lựa</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chọn</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trật</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tự</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từ</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thích</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hợp</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với</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yêu</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cầu</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giao</a:t>
            </a:r>
            <a:r>
              <a:rPr kumimoji="1" lang="en-US" altLang="vi-VN" sz="4000" b="1" i="1" dirty="0">
                <a:solidFill>
                  <a:srgbClr val="0000FF"/>
                </a:solidFill>
                <a:latin typeface="Times New Roman" panose="02020603050405020304" pitchFamily="18" charset="0"/>
              </a:rPr>
              <a:t> </a:t>
            </a:r>
            <a:r>
              <a:rPr kumimoji="1" lang="en-US" altLang="vi-VN" sz="4000" b="1" i="1" dirty="0" err="1">
                <a:solidFill>
                  <a:srgbClr val="0000FF"/>
                </a:solidFill>
                <a:latin typeface="Times New Roman" panose="02020603050405020304" pitchFamily="18" charset="0"/>
              </a:rPr>
              <a:t>tiếp</a:t>
            </a:r>
            <a:r>
              <a:rPr kumimoji="1" lang="en-US" altLang="vi-VN" sz="4000" b="1" i="1" dirty="0">
                <a:solidFill>
                  <a:srgbClr val="0000FF"/>
                </a:solidFill>
                <a:latin typeface="Times New Roman" panose="02020603050405020304" pitchFamily="18" charset="0"/>
              </a:rPr>
              <a:t>.</a:t>
            </a:r>
            <a:endParaRPr kumimoji="1" lang="af-ZA" altLang="vi-VN" sz="4000" b="1" i="1"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45547954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with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plus(out)">
                                      <p:cBhvr>
                                        <p:cTn id="7" dur="2000"/>
                                        <p:tgtEl>
                                          <p:spTgt spid="22532"/>
                                        </p:tgtEl>
                                      </p:cBhvr>
                                    </p:animEffect>
                                  </p:childTnLst>
                                </p:cTn>
                              </p:par>
                              <p:par>
                                <p:cTn id="8" presetID="54" presetClass="entr" presetSubtype="0" accel="100000" fill="hold" grpId="0" nodeType="withEffect">
                                  <p:stCondLst>
                                    <p:cond delay="0"/>
                                  </p:stCondLst>
                                  <p:childTnLst>
                                    <p:set>
                                      <p:cBhvr>
                                        <p:cTn id="9" dur="1" fill="hold">
                                          <p:stCondLst>
                                            <p:cond delay="0"/>
                                          </p:stCondLst>
                                        </p:cTn>
                                        <p:tgtEl>
                                          <p:spTgt spid="22533"/>
                                        </p:tgtEl>
                                        <p:attrNameLst>
                                          <p:attrName>style.visibility</p:attrName>
                                        </p:attrNameLst>
                                      </p:cBhvr>
                                      <p:to>
                                        <p:strVal val="visible"/>
                                      </p:to>
                                    </p:set>
                                    <p:anim calcmode="lin" valueType="num">
                                      <p:cBhvr>
                                        <p:cTn id="10" dur="500" fill="hold"/>
                                        <p:tgtEl>
                                          <p:spTgt spid="22533"/>
                                        </p:tgtEl>
                                        <p:attrNameLst>
                                          <p:attrName>ppt_w</p:attrName>
                                        </p:attrNameLst>
                                      </p:cBhvr>
                                      <p:tavLst>
                                        <p:tav tm="0">
                                          <p:val>
                                            <p:strVal val="#ppt_w*0.05"/>
                                          </p:val>
                                        </p:tav>
                                        <p:tav tm="100000">
                                          <p:val>
                                            <p:strVal val="#ppt_w"/>
                                          </p:val>
                                        </p:tav>
                                      </p:tavLst>
                                    </p:anim>
                                    <p:anim calcmode="lin" valueType="num">
                                      <p:cBhvr>
                                        <p:cTn id="11" dur="500" fill="hold"/>
                                        <p:tgtEl>
                                          <p:spTgt spid="22533"/>
                                        </p:tgtEl>
                                        <p:attrNameLst>
                                          <p:attrName>ppt_h</p:attrName>
                                        </p:attrNameLst>
                                      </p:cBhvr>
                                      <p:tavLst>
                                        <p:tav tm="0">
                                          <p:val>
                                            <p:strVal val="#ppt_h"/>
                                          </p:val>
                                        </p:tav>
                                        <p:tav tm="100000">
                                          <p:val>
                                            <p:strVal val="#ppt_h"/>
                                          </p:val>
                                        </p:tav>
                                      </p:tavLst>
                                    </p:anim>
                                    <p:anim calcmode="lin" valueType="num">
                                      <p:cBhvr>
                                        <p:cTn id="12" dur="500" fill="hold"/>
                                        <p:tgtEl>
                                          <p:spTgt spid="22533"/>
                                        </p:tgtEl>
                                        <p:attrNameLst>
                                          <p:attrName>ppt_x</p:attrName>
                                        </p:attrNameLst>
                                      </p:cBhvr>
                                      <p:tavLst>
                                        <p:tav tm="0">
                                          <p:val>
                                            <p:strVal val="#ppt_x-.2"/>
                                          </p:val>
                                        </p:tav>
                                        <p:tav tm="100000">
                                          <p:val>
                                            <p:strVal val="#ppt_x"/>
                                          </p:val>
                                        </p:tav>
                                      </p:tavLst>
                                    </p:anim>
                                    <p:anim calcmode="lin" valueType="num">
                                      <p:cBhvr>
                                        <p:cTn id="13" dur="500" fill="hold"/>
                                        <p:tgtEl>
                                          <p:spTgt spid="22533"/>
                                        </p:tgtEl>
                                        <p:attrNameLst>
                                          <p:attrName>ppt_y</p:attrName>
                                        </p:attrNameLst>
                                      </p:cBhvr>
                                      <p:tavLst>
                                        <p:tav tm="0">
                                          <p:val>
                                            <p:strVal val="#ppt_y"/>
                                          </p:val>
                                        </p:tav>
                                        <p:tav tm="100000">
                                          <p:val>
                                            <p:strVal val="#ppt_y"/>
                                          </p:val>
                                        </p:tav>
                                      </p:tavLst>
                                    </p:anim>
                                    <p:animEffect transition="in" filter="fade">
                                      <p:cBhvr>
                                        <p:cTn id="14" dur="500"/>
                                        <p:tgtEl>
                                          <p:spTgt spid="2253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22535"/>
                                        </p:tgtEl>
                                        <p:attrNameLst>
                                          <p:attrName>style.visibility</p:attrName>
                                        </p:attrNameLst>
                                      </p:cBhvr>
                                      <p:to>
                                        <p:strVal val="visible"/>
                                      </p:to>
                                    </p:set>
                                    <p:anim calcmode="discrete" valueType="clr">
                                      <p:cBhvr override="childStyle">
                                        <p:cTn id="19" dur="80"/>
                                        <p:tgtEl>
                                          <p:spTgt spid="22535"/>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2535"/>
                                        </p:tgtEl>
                                        <p:attrNameLst>
                                          <p:attrName>fillcolor</p:attrName>
                                        </p:attrNameLst>
                                      </p:cBhvr>
                                      <p:tavLst>
                                        <p:tav tm="0">
                                          <p:val>
                                            <p:clrVal>
                                              <a:schemeClr val="accent2"/>
                                            </p:clrVal>
                                          </p:val>
                                        </p:tav>
                                        <p:tav tm="50000">
                                          <p:val>
                                            <p:clrVal>
                                              <a:schemeClr val="hlink"/>
                                            </p:clrVal>
                                          </p:val>
                                        </p:tav>
                                      </p:tavLst>
                                    </p:anim>
                                    <p:set>
                                      <p:cBhvr>
                                        <p:cTn id="21" dur="80"/>
                                        <p:tgtEl>
                                          <p:spTgt spid="2253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nimBg="1"/>
      <p:bldP spid="225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1524000" y="1524001"/>
            <a:ext cx="89916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kumimoji="1" lang="en-US" altLang="vi-VN" sz="3000" b="1" dirty="0">
                <a:solidFill>
                  <a:srgbClr val="3333CC"/>
                </a:solidFill>
                <a:latin typeface="Times New Roman" panose="02020603050405020304" pitchFamily="18" charset="0"/>
              </a:rPr>
              <a:t>      a. </a:t>
            </a:r>
            <a:r>
              <a:rPr kumimoji="1" lang="en-US" altLang="vi-VN" sz="3000" b="1" dirty="0" err="1">
                <a:solidFill>
                  <a:srgbClr val="3333CC"/>
                </a:solidFill>
                <a:latin typeface="Times New Roman" panose="02020603050405020304" pitchFamily="18" charset="0"/>
              </a:rPr>
              <a:t>Người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nhà</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lí</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trưởng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hình</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như</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không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dám</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hành</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hạ</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một</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người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ốm</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nặng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sợ</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hoặc</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xảy</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ra</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sự</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gì</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hắn</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cứ</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lóng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ngóng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ngơ</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ngác</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muốn</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nói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mà</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không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dám</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nói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Đùng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đùng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cai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lệ</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giật</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phắt</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cái</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thừng</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trong</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tay</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anh</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này</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và</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chạy</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sầm</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sập</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đến</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chỗ</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anh</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Dậu</a:t>
            </a:r>
            <a:r>
              <a:rPr kumimoji="1" lang="en-US" altLang="vi-VN" sz="3000" b="1" dirty="0">
                <a:solidFill>
                  <a:srgbClr val="000000"/>
                </a:solidFill>
                <a:latin typeface="Times New Roman" panose="02020603050405020304" pitchFamily="18" charset="0"/>
              </a:rPr>
              <a:t>.</a:t>
            </a:r>
          </a:p>
          <a:p>
            <a:pPr algn="just" eaLnBrk="1" fontAlgn="base" hangingPunct="1">
              <a:spcBef>
                <a:spcPct val="0"/>
              </a:spcBef>
              <a:spcAft>
                <a:spcPct val="0"/>
              </a:spcAft>
              <a:buFontTx/>
              <a:buNone/>
            </a:pP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Chị</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Dậu</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xám</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mặt</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vội</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vàng</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đặt</a:t>
            </a:r>
            <a:r>
              <a:rPr kumimoji="1" lang="en-US" altLang="vi-VN" sz="3000" b="1" dirty="0">
                <a:solidFill>
                  <a:srgbClr val="000000"/>
                </a:solidFill>
                <a:latin typeface="Times New Roman" panose="02020603050405020304" pitchFamily="18" charset="0"/>
              </a:rPr>
              <a:t> con </a:t>
            </a:r>
            <a:r>
              <a:rPr kumimoji="1" lang="en-US" altLang="vi-VN" sz="3000" b="1" dirty="0" err="1">
                <a:solidFill>
                  <a:srgbClr val="000000"/>
                </a:solidFill>
                <a:latin typeface="Times New Roman" panose="02020603050405020304" pitchFamily="18" charset="0"/>
              </a:rPr>
              <a:t>xuống</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đất</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chạy</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đến</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đỡ</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lấy</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tay</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hắn</a:t>
            </a:r>
            <a:r>
              <a:rPr kumimoji="1" lang="en-US" altLang="vi-VN" sz="3000" b="1" dirty="0">
                <a:solidFill>
                  <a:srgbClr val="000000"/>
                </a:solidFill>
                <a:latin typeface="Times New Roman" panose="02020603050405020304" pitchFamily="18" charset="0"/>
              </a:rPr>
              <a:t>.</a:t>
            </a:r>
          </a:p>
          <a:p>
            <a:pPr algn="just" eaLnBrk="1" fontAlgn="base" hangingPunct="1">
              <a:spcBef>
                <a:spcPct val="0"/>
              </a:spcBef>
              <a:spcAft>
                <a:spcPct val="0"/>
              </a:spcAft>
              <a:buFontTx/>
              <a:buNone/>
            </a:pPr>
            <a:r>
              <a:rPr kumimoji="1" lang="en-US" altLang="vi-VN" sz="3000" b="1" dirty="0">
                <a:solidFill>
                  <a:srgbClr val="3333CC"/>
                </a:solidFill>
                <a:latin typeface="Times New Roman" panose="02020603050405020304" pitchFamily="18" charset="0"/>
              </a:rPr>
              <a:t>						</a:t>
            </a:r>
            <a:r>
              <a:rPr kumimoji="1" lang="en-US" altLang="vi-VN" sz="2400" b="1" i="1" dirty="0">
                <a:solidFill>
                  <a:srgbClr val="CC3300"/>
                </a:solidFill>
                <a:latin typeface="Times New Roman" panose="02020603050405020304" pitchFamily="18" charset="0"/>
              </a:rPr>
              <a:t>(</a:t>
            </a:r>
            <a:r>
              <a:rPr kumimoji="1" lang="en-US" altLang="vi-VN" sz="2400" b="1" i="1" dirty="0" err="1">
                <a:solidFill>
                  <a:srgbClr val="CC3300"/>
                </a:solidFill>
                <a:latin typeface="Times New Roman" panose="02020603050405020304" pitchFamily="18" charset="0"/>
              </a:rPr>
              <a:t>Ngô</a:t>
            </a:r>
            <a:r>
              <a:rPr kumimoji="1" lang="en-US" altLang="vi-VN" sz="2400" b="1" i="1" dirty="0">
                <a:solidFill>
                  <a:srgbClr val="CC3300"/>
                </a:solidFill>
                <a:latin typeface="Times New Roman" panose="02020603050405020304" pitchFamily="18" charset="0"/>
              </a:rPr>
              <a:t> </a:t>
            </a:r>
            <a:r>
              <a:rPr kumimoji="1" lang="en-US" altLang="vi-VN" sz="2400" b="1" i="1" dirty="0" err="1">
                <a:solidFill>
                  <a:srgbClr val="CC3300"/>
                </a:solidFill>
                <a:latin typeface="Times New Roman" panose="02020603050405020304" pitchFamily="18" charset="0"/>
              </a:rPr>
              <a:t>Tất</a:t>
            </a:r>
            <a:r>
              <a:rPr kumimoji="1" lang="en-US" altLang="vi-VN" sz="2400" b="1" i="1" dirty="0">
                <a:solidFill>
                  <a:srgbClr val="CC3300"/>
                </a:solidFill>
                <a:latin typeface="Times New Roman" panose="02020603050405020304" pitchFamily="18" charset="0"/>
              </a:rPr>
              <a:t> </a:t>
            </a:r>
            <a:r>
              <a:rPr kumimoji="1" lang="en-US" altLang="vi-VN" sz="2400" b="1" i="1" dirty="0" err="1">
                <a:solidFill>
                  <a:srgbClr val="CC3300"/>
                </a:solidFill>
                <a:latin typeface="Times New Roman" panose="02020603050405020304" pitchFamily="18" charset="0"/>
              </a:rPr>
              <a:t>Tố</a:t>
            </a:r>
            <a:r>
              <a:rPr kumimoji="1" lang="en-US" altLang="vi-VN" sz="2400" b="1" i="1" dirty="0">
                <a:solidFill>
                  <a:srgbClr val="CC3300"/>
                </a:solidFill>
                <a:latin typeface="Times New Roman" panose="02020603050405020304" pitchFamily="18" charset="0"/>
              </a:rPr>
              <a:t>- </a:t>
            </a:r>
            <a:r>
              <a:rPr kumimoji="1" lang="en-US" altLang="vi-VN" sz="2400" b="1" i="1" dirty="0" err="1">
                <a:solidFill>
                  <a:srgbClr val="CC3300"/>
                </a:solidFill>
                <a:latin typeface="Times New Roman" panose="02020603050405020304" pitchFamily="18" charset="0"/>
              </a:rPr>
              <a:t>Tắt</a:t>
            </a:r>
            <a:r>
              <a:rPr kumimoji="1" lang="en-US" altLang="vi-VN" sz="2400" b="1" i="1" dirty="0">
                <a:solidFill>
                  <a:srgbClr val="CC3300"/>
                </a:solidFill>
                <a:latin typeface="Times New Roman" panose="02020603050405020304" pitchFamily="18" charset="0"/>
              </a:rPr>
              <a:t> </a:t>
            </a:r>
            <a:r>
              <a:rPr kumimoji="1" lang="en-US" altLang="vi-VN" sz="2400" b="1" i="1" dirty="0" err="1">
                <a:solidFill>
                  <a:srgbClr val="CC3300"/>
                </a:solidFill>
                <a:latin typeface="Times New Roman" panose="02020603050405020304" pitchFamily="18" charset="0"/>
              </a:rPr>
              <a:t>đèn</a:t>
            </a:r>
            <a:r>
              <a:rPr kumimoji="1" lang="en-US" altLang="vi-VN" sz="2400" b="1" i="1" dirty="0">
                <a:solidFill>
                  <a:srgbClr val="CC3300"/>
                </a:solidFill>
                <a:latin typeface="Times New Roman" panose="02020603050405020304" pitchFamily="18" charset="0"/>
              </a:rPr>
              <a:t>)</a:t>
            </a:r>
          </a:p>
        </p:txBody>
      </p:sp>
      <p:sp>
        <p:nvSpPr>
          <p:cNvPr id="23561" name="Rectangle 9" descr="Blue tissue paper"/>
          <p:cNvSpPr>
            <a:spLocks noChangeArrowheads="1"/>
          </p:cNvSpPr>
          <p:nvPr/>
        </p:nvSpPr>
        <p:spPr bwMode="auto">
          <a:xfrm>
            <a:off x="2362200" y="5546725"/>
            <a:ext cx="6934200" cy="424732"/>
          </a:xfrm>
          <a:prstGeom prst="rect">
            <a:avLst/>
          </a:prstGeom>
          <a:blipFill dpi="0" rotWithShape="1">
            <a:blip r:embed="rId2"/>
            <a:srcRect/>
            <a:tile tx="0" ty="0" sx="100000" sy="100000" flip="none" algn="tl"/>
          </a:blipFill>
          <a:ln w="38100" cmpd="dbl" algn="ctr">
            <a:pattFill prst="plaid">
              <a:fgClr>
                <a:srgbClr val="FF3300"/>
              </a:fgClr>
              <a:bgClr>
                <a:srgbClr val="FFFFFF"/>
              </a:bgClr>
            </a:patt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lnSpc>
                <a:spcPct val="90000"/>
              </a:lnSpc>
              <a:spcAft>
                <a:spcPct val="0"/>
              </a:spcAft>
              <a:buClr>
                <a:srgbClr val="969696"/>
              </a:buClr>
              <a:buFont typeface="Monotype Sorts" pitchFamily="2" charset="2"/>
              <a:buNone/>
            </a:pPr>
            <a:r>
              <a:rPr kumimoji="1" lang="en-US" altLang="vi-VN" sz="2400" b="1" baseline="30000"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Thể</a:t>
            </a:r>
            <a:r>
              <a:rPr kumimoji="1" lang="en-US" altLang="vi-VN" sz="2400" b="1"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hiện</a:t>
            </a:r>
            <a:r>
              <a:rPr kumimoji="1" lang="en-US" altLang="vi-VN" sz="2400" b="1"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thứ</a:t>
            </a:r>
            <a:r>
              <a:rPr kumimoji="1" lang="en-US" altLang="vi-VN" sz="2400" b="1"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tự</a:t>
            </a:r>
            <a:r>
              <a:rPr kumimoji="1" lang="en-US" altLang="vi-VN" sz="2400" b="1"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trước</a:t>
            </a:r>
            <a:r>
              <a:rPr kumimoji="1" lang="en-US" altLang="vi-VN" sz="2400" b="1"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sau</a:t>
            </a:r>
            <a:r>
              <a:rPr kumimoji="1" lang="en-US" altLang="vi-VN" sz="2400" b="1"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của</a:t>
            </a:r>
            <a:r>
              <a:rPr kumimoji="1" lang="en-US" altLang="vi-VN" sz="2400" b="1"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các</a:t>
            </a:r>
            <a:r>
              <a:rPr kumimoji="1" lang="en-US" altLang="vi-VN" sz="2400" b="1"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hành</a:t>
            </a:r>
            <a:r>
              <a:rPr kumimoji="1" lang="en-US" altLang="vi-VN" sz="2400" b="1" dirty="0">
                <a:solidFill>
                  <a:srgbClr val="9900CC"/>
                </a:solidFill>
                <a:latin typeface="Times New Roman" panose="02020603050405020304" pitchFamily="18" charset="0"/>
              </a:rPr>
              <a:t> </a:t>
            </a:r>
            <a:r>
              <a:rPr kumimoji="1" lang="en-US" altLang="vi-VN" sz="2400" b="1" dirty="0" err="1">
                <a:solidFill>
                  <a:srgbClr val="9900CC"/>
                </a:solidFill>
                <a:latin typeface="Times New Roman" panose="02020603050405020304" pitchFamily="18" charset="0"/>
              </a:rPr>
              <a:t>động</a:t>
            </a:r>
            <a:r>
              <a:rPr kumimoji="1" lang="en-US" altLang="vi-VN" sz="2400" b="1" dirty="0">
                <a:solidFill>
                  <a:srgbClr val="9900CC"/>
                </a:solidFill>
                <a:latin typeface="Times New Roman" panose="02020603050405020304" pitchFamily="18" charset="0"/>
              </a:rPr>
              <a:t>.</a:t>
            </a:r>
            <a:endParaRPr kumimoji="1" lang="en-US" altLang="vi-VN" sz="2400" b="1" baseline="30000" dirty="0">
              <a:solidFill>
                <a:srgbClr val="9900CC"/>
              </a:solidFill>
              <a:latin typeface="Times New Roman" panose="02020603050405020304" pitchFamily="18" charset="0"/>
            </a:endParaRPr>
          </a:p>
        </p:txBody>
      </p:sp>
      <p:sp>
        <p:nvSpPr>
          <p:cNvPr id="23563" name="Rectangle 11"/>
          <p:cNvSpPr>
            <a:spLocks noChangeArrowheads="1"/>
          </p:cNvSpPr>
          <p:nvPr/>
        </p:nvSpPr>
        <p:spPr bwMode="auto">
          <a:xfrm>
            <a:off x="2232026" y="5470526"/>
            <a:ext cx="663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FontTx/>
              <a:buNone/>
            </a:pPr>
            <a:r>
              <a:rPr lang="en-US" altLang="vi-VN" sz="4000" b="1">
                <a:solidFill>
                  <a:srgbClr val="FF0000"/>
                </a:solidFill>
                <a:latin typeface="Times New Roman" panose="02020603050405020304" pitchFamily="18" charset="0"/>
                <a:sym typeface="Wingdings" panose="05000000000000000000" pitchFamily="2" charset="2"/>
              </a:rPr>
              <a:t></a:t>
            </a:r>
            <a:endParaRPr lang="af-ZA" altLang="vi-VN" sz="4000" b="1">
              <a:solidFill>
                <a:srgbClr val="FF0000"/>
              </a:solidFill>
              <a:latin typeface="Times New Roman" panose="02020603050405020304" pitchFamily="18" charset="0"/>
              <a:sym typeface="Wingdings" panose="05000000000000000000" pitchFamily="2" charset="2"/>
            </a:endParaRPr>
          </a:p>
        </p:txBody>
      </p:sp>
      <p:sp>
        <p:nvSpPr>
          <p:cNvPr id="23565" name="Line 13"/>
          <p:cNvSpPr>
            <a:spLocks noChangeShapeType="1"/>
          </p:cNvSpPr>
          <p:nvPr/>
        </p:nvSpPr>
        <p:spPr bwMode="auto">
          <a:xfrm>
            <a:off x="5029200" y="3352800"/>
            <a:ext cx="5181600" cy="0"/>
          </a:xfrm>
          <a:prstGeom prst="line">
            <a:avLst/>
          </a:prstGeom>
          <a:noFill/>
          <a:ln w="28575">
            <a:solidFill>
              <a:srgbClr val="336600"/>
            </a:solidFill>
            <a:prstDash val="lgDashDot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23566" name="Line 14"/>
          <p:cNvSpPr>
            <a:spLocks noChangeShapeType="1"/>
          </p:cNvSpPr>
          <p:nvPr/>
        </p:nvSpPr>
        <p:spPr bwMode="auto">
          <a:xfrm flipV="1">
            <a:off x="3386138" y="3843338"/>
            <a:ext cx="4572000" cy="0"/>
          </a:xfrm>
          <a:prstGeom prst="line">
            <a:avLst/>
          </a:prstGeom>
          <a:noFill/>
          <a:ln w="28575">
            <a:solidFill>
              <a:srgbClr val="336600"/>
            </a:solidFill>
            <a:prstDash val="lgDashDot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23567" name="Line 15"/>
          <p:cNvSpPr>
            <a:spLocks noChangeShapeType="1"/>
          </p:cNvSpPr>
          <p:nvPr/>
        </p:nvSpPr>
        <p:spPr bwMode="auto">
          <a:xfrm>
            <a:off x="3886200" y="4267200"/>
            <a:ext cx="1371600" cy="0"/>
          </a:xfrm>
          <a:prstGeom prst="line">
            <a:avLst/>
          </a:prstGeom>
          <a:noFill/>
          <a:ln w="28575">
            <a:solidFill>
              <a:srgbClr val="3366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23568" name="Line 16"/>
          <p:cNvSpPr>
            <a:spLocks noChangeShapeType="1"/>
          </p:cNvSpPr>
          <p:nvPr/>
        </p:nvSpPr>
        <p:spPr bwMode="auto">
          <a:xfrm>
            <a:off x="2133600" y="4800600"/>
            <a:ext cx="3733800" cy="0"/>
          </a:xfrm>
          <a:prstGeom prst="line">
            <a:avLst/>
          </a:prstGeom>
          <a:noFill/>
          <a:ln w="28575">
            <a:solidFill>
              <a:srgbClr val="3366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23569" name="Line 17"/>
          <p:cNvSpPr>
            <a:spLocks noChangeShapeType="1"/>
          </p:cNvSpPr>
          <p:nvPr/>
        </p:nvSpPr>
        <p:spPr bwMode="auto">
          <a:xfrm>
            <a:off x="5943600" y="4267200"/>
            <a:ext cx="4038600" cy="0"/>
          </a:xfrm>
          <a:prstGeom prst="line">
            <a:avLst/>
          </a:prstGeom>
          <a:noFill/>
          <a:ln w="28575">
            <a:solidFill>
              <a:srgbClr val="3366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000000"/>
              </a:solidFill>
            </a:endParaRPr>
          </a:p>
        </p:txBody>
      </p:sp>
      <p:sp>
        <p:nvSpPr>
          <p:cNvPr id="16396" name="AutoShape 18">
            <a:hlinkClick r:id="rId3" action="ppaction://hlinksldjump" highlightClick="1"/>
          </p:cNvPr>
          <p:cNvSpPr>
            <a:spLocks noChangeArrowheads="1"/>
          </p:cNvSpPr>
          <p:nvPr/>
        </p:nvSpPr>
        <p:spPr bwMode="auto">
          <a:xfrm>
            <a:off x="9982200" y="6400800"/>
            <a:ext cx="685800" cy="4572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FontTx/>
              <a:buNone/>
            </a:pPr>
            <a:endParaRPr lang="vi-VN" altLang="vi-VN" sz="1800" b="1">
              <a:solidFill>
                <a:srgbClr val="000000"/>
              </a:solidFill>
            </a:endParaRPr>
          </a:p>
        </p:txBody>
      </p:sp>
      <p:pic>
        <p:nvPicPr>
          <p:cNvPr id="16397" name="Picture 19" descr="Buombay"/>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6172200"/>
            <a:ext cx="594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714500" y="197408"/>
            <a:ext cx="7048500" cy="1200329"/>
          </a:xfrm>
          <a:prstGeom prst="rect">
            <a:avLst/>
          </a:prstGeom>
        </p:spPr>
        <p:txBody>
          <a:bodyPr wrap="square">
            <a:spAutoFit/>
          </a:bodyPr>
          <a:lstStyle/>
          <a:p>
            <a:pPr algn="just" fontAlgn="base">
              <a:spcBef>
                <a:spcPct val="0"/>
              </a:spcBef>
            </a:pPr>
            <a:r>
              <a:rPr lang="nl-N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Một số tác dụng của sự sắp xếp trật tự từ.</a:t>
            </a:r>
            <a:endParaRPr lang="en-US" sz="24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algn="just" fontAlgn="base">
              <a:spcBef>
                <a:spcPct val="0"/>
              </a:spcBef>
            </a:pPr>
            <a:r>
              <a:rPr lang="nl-NL"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2.1 Ví dụ.</a:t>
            </a:r>
            <a:endParaRPr lang="en-US" sz="24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algn="just" fontAlgn="base">
              <a:spcBef>
                <a:spcPct val="0"/>
              </a:spcBef>
            </a:pPr>
            <a:r>
              <a:rPr lang="nl-N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nl-NL" sz="24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Ví dụ 1</a:t>
            </a:r>
            <a:r>
              <a:rPr lang="nl-N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4" name="Rectangle 3"/>
          <p:cNvSpPr/>
          <p:nvPr/>
        </p:nvSpPr>
        <p:spPr>
          <a:xfrm>
            <a:off x="4147457" y="797572"/>
            <a:ext cx="6096000" cy="830997"/>
          </a:xfrm>
          <a:prstGeom prst="rect">
            <a:avLst/>
          </a:prstGeom>
        </p:spPr>
        <p:txBody>
          <a:bodyPr wrap="square">
            <a:spAutoFit/>
          </a:bodyPr>
          <a:lstStyle/>
          <a:p>
            <a:pPr algn="just" fontAlgn="base">
              <a:spcBef>
                <a:spcPct val="0"/>
              </a:spcBef>
            </a:pPr>
            <a:r>
              <a:rPr lang="nl-NL"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Trật tự từ trong những bộ phận câu in đậm thể hiện điều gì?</a:t>
            </a:r>
            <a:endParaRPr lang="en-US" sz="2400" b="1"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pic>
        <p:nvPicPr>
          <p:cNvPr id="17" name="Picture 17" descr="Picture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8171396">
            <a:off x="9455979" y="4985134"/>
            <a:ext cx="593725"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6065203"/>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556"/>
                                        </p:tgtEl>
                                        <p:attrNameLst>
                                          <p:attrName>style.visibility</p:attrName>
                                        </p:attrNameLst>
                                      </p:cBhvr>
                                      <p:to>
                                        <p:strVal val="visible"/>
                                      </p:to>
                                    </p:set>
                                    <p:anim calcmode="discrete" valueType="clr">
                                      <p:cBhvr override="childStyle">
                                        <p:cTn id="7" dur="80"/>
                                        <p:tgtEl>
                                          <p:spTgt spid="235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556"/>
                                        </p:tgtEl>
                                        <p:attrNameLst>
                                          <p:attrName>fillcolor</p:attrName>
                                        </p:attrNameLst>
                                      </p:cBhvr>
                                      <p:tavLst>
                                        <p:tav tm="0">
                                          <p:val>
                                            <p:clrVal>
                                              <a:schemeClr val="accent2"/>
                                            </p:clrVal>
                                          </p:val>
                                        </p:tav>
                                        <p:tav tm="50000">
                                          <p:val>
                                            <p:clrVal>
                                              <a:schemeClr val="hlink"/>
                                            </p:clrVal>
                                          </p:val>
                                        </p:tav>
                                      </p:tavLst>
                                    </p:anim>
                                    <p:set>
                                      <p:cBhvr>
                                        <p:cTn id="9" dur="80"/>
                                        <p:tgtEl>
                                          <p:spTgt spid="2355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23565"/>
                                        </p:tgtEl>
                                        <p:attrNameLst>
                                          <p:attrName>style.visibility</p:attrName>
                                        </p:attrNameLst>
                                      </p:cBhvr>
                                      <p:to>
                                        <p:strVal val="visible"/>
                                      </p:to>
                                    </p:set>
                                    <p:anim calcmode="lin" valueType="num">
                                      <p:cBhvr>
                                        <p:cTn id="14" dur="500" fill="hold"/>
                                        <p:tgtEl>
                                          <p:spTgt spid="23565"/>
                                        </p:tgtEl>
                                        <p:attrNameLst>
                                          <p:attrName>ppt_w</p:attrName>
                                        </p:attrNameLst>
                                      </p:cBhvr>
                                      <p:tavLst>
                                        <p:tav tm="0">
                                          <p:val>
                                            <p:fltVal val="0"/>
                                          </p:val>
                                        </p:tav>
                                        <p:tav tm="100000">
                                          <p:val>
                                            <p:strVal val="#ppt_w"/>
                                          </p:val>
                                        </p:tav>
                                      </p:tavLst>
                                    </p:anim>
                                    <p:anim calcmode="lin" valueType="num">
                                      <p:cBhvr>
                                        <p:cTn id="15" dur="500" fill="hold"/>
                                        <p:tgtEl>
                                          <p:spTgt spid="23565"/>
                                        </p:tgtEl>
                                        <p:attrNameLst>
                                          <p:attrName>ppt_h</p:attrName>
                                        </p:attrNameLst>
                                      </p:cBhvr>
                                      <p:tavLst>
                                        <p:tav tm="0">
                                          <p:val>
                                            <p:strVal val="#ppt_h"/>
                                          </p:val>
                                        </p:tav>
                                        <p:tav tm="100000">
                                          <p:val>
                                            <p:strVal val="#ppt_h"/>
                                          </p:val>
                                        </p:tav>
                                      </p:tavLst>
                                    </p:anim>
                                  </p:childTnLst>
                                </p:cTn>
                              </p:par>
                              <p:par>
                                <p:cTn id="16" presetID="17" presetClass="entr" presetSubtype="10" fill="hold" grpId="0" nodeType="withEffect">
                                  <p:stCondLst>
                                    <p:cond delay="0"/>
                                  </p:stCondLst>
                                  <p:childTnLst>
                                    <p:set>
                                      <p:cBhvr>
                                        <p:cTn id="17" dur="1" fill="hold">
                                          <p:stCondLst>
                                            <p:cond delay="0"/>
                                          </p:stCondLst>
                                        </p:cTn>
                                        <p:tgtEl>
                                          <p:spTgt spid="23566"/>
                                        </p:tgtEl>
                                        <p:attrNameLst>
                                          <p:attrName>style.visibility</p:attrName>
                                        </p:attrNameLst>
                                      </p:cBhvr>
                                      <p:to>
                                        <p:strVal val="visible"/>
                                      </p:to>
                                    </p:set>
                                    <p:anim calcmode="lin" valueType="num">
                                      <p:cBhvr>
                                        <p:cTn id="18" dur="500" fill="hold"/>
                                        <p:tgtEl>
                                          <p:spTgt spid="23566"/>
                                        </p:tgtEl>
                                        <p:attrNameLst>
                                          <p:attrName>ppt_w</p:attrName>
                                        </p:attrNameLst>
                                      </p:cBhvr>
                                      <p:tavLst>
                                        <p:tav tm="0">
                                          <p:val>
                                            <p:fltVal val="0"/>
                                          </p:val>
                                        </p:tav>
                                        <p:tav tm="100000">
                                          <p:val>
                                            <p:strVal val="#ppt_w"/>
                                          </p:val>
                                        </p:tav>
                                      </p:tavLst>
                                    </p:anim>
                                    <p:anim calcmode="lin" valueType="num">
                                      <p:cBhvr>
                                        <p:cTn id="19" dur="500" fill="hold"/>
                                        <p:tgtEl>
                                          <p:spTgt spid="23566"/>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23567"/>
                                        </p:tgtEl>
                                        <p:attrNameLst>
                                          <p:attrName>style.visibility</p:attrName>
                                        </p:attrNameLst>
                                      </p:cBhvr>
                                      <p:to>
                                        <p:strVal val="visible"/>
                                      </p:to>
                                    </p:set>
                                    <p:anim calcmode="lin" valueType="num">
                                      <p:cBhvr>
                                        <p:cTn id="24" dur="500" fill="hold"/>
                                        <p:tgtEl>
                                          <p:spTgt spid="23567"/>
                                        </p:tgtEl>
                                        <p:attrNameLst>
                                          <p:attrName>ppt_w</p:attrName>
                                        </p:attrNameLst>
                                      </p:cBhvr>
                                      <p:tavLst>
                                        <p:tav tm="0">
                                          <p:val>
                                            <p:fltVal val="0"/>
                                          </p:val>
                                        </p:tav>
                                        <p:tav tm="100000">
                                          <p:val>
                                            <p:strVal val="#ppt_w"/>
                                          </p:val>
                                        </p:tav>
                                      </p:tavLst>
                                    </p:anim>
                                    <p:anim calcmode="lin" valueType="num">
                                      <p:cBhvr>
                                        <p:cTn id="25" dur="500" fill="hold"/>
                                        <p:tgtEl>
                                          <p:spTgt spid="23567"/>
                                        </p:tgtEl>
                                        <p:attrNameLst>
                                          <p:attrName>ppt_h</p:attrName>
                                        </p:attrNameLst>
                                      </p:cBhvr>
                                      <p:tavLst>
                                        <p:tav tm="0">
                                          <p:val>
                                            <p:strVal val="#ppt_h"/>
                                          </p:val>
                                        </p:tav>
                                        <p:tav tm="100000">
                                          <p:val>
                                            <p:strVal val="#ppt_h"/>
                                          </p:val>
                                        </p:tav>
                                      </p:tavLst>
                                    </p:anim>
                                  </p:childTnLst>
                                </p:cTn>
                              </p:par>
                              <p:par>
                                <p:cTn id="26" presetID="17" presetClass="entr" presetSubtype="10" fill="hold" grpId="0" nodeType="withEffect">
                                  <p:stCondLst>
                                    <p:cond delay="0"/>
                                  </p:stCondLst>
                                  <p:childTnLst>
                                    <p:set>
                                      <p:cBhvr>
                                        <p:cTn id="27" dur="1" fill="hold">
                                          <p:stCondLst>
                                            <p:cond delay="0"/>
                                          </p:stCondLst>
                                        </p:cTn>
                                        <p:tgtEl>
                                          <p:spTgt spid="23569"/>
                                        </p:tgtEl>
                                        <p:attrNameLst>
                                          <p:attrName>style.visibility</p:attrName>
                                        </p:attrNameLst>
                                      </p:cBhvr>
                                      <p:to>
                                        <p:strVal val="visible"/>
                                      </p:to>
                                    </p:set>
                                    <p:anim calcmode="lin" valueType="num">
                                      <p:cBhvr>
                                        <p:cTn id="28" dur="500" fill="hold"/>
                                        <p:tgtEl>
                                          <p:spTgt spid="23569"/>
                                        </p:tgtEl>
                                        <p:attrNameLst>
                                          <p:attrName>ppt_w</p:attrName>
                                        </p:attrNameLst>
                                      </p:cBhvr>
                                      <p:tavLst>
                                        <p:tav tm="0">
                                          <p:val>
                                            <p:fltVal val="0"/>
                                          </p:val>
                                        </p:tav>
                                        <p:tav tm="100000">
                                          <p:val>
                                            <p:strVal val="#ppt_w"/>
                                          </p:val>
                                        </p:tav>
                                      </p:tavLst>
                                    </p:anim>
                                    <p:anim calcmode="lin" valueType="num">
                                      <p:cBhvr>
                                        <p:cTn id="29" dur="500" fill="hold"/>
                                        <p:tgtEl>
                                          <p:spTgt spid="23569"/>
                                        </p:tgtEl>
                                        <p:attrNameLst>
                                          <p:attrName>ppt_h</p:attrName>
                                        </p:attrNameLst>
                                      </p:cBhvr>
                                      <p:tavLst>
                                        <p:tav tm="0">
                                          <p:val>
                                            <p:strVal val="#ppt_h"/>
                                          </p:val>
                                        </p:tav>
                                        <p:tav tm="100000">
                                          <p:val>
                                            <p:strVal val="#ppt_h"/>
                                          </p:val>
                                        </p:tav>
                                      </p:tavLst>
                                    </p:anim>
                                  </p:childTnLst>
                                </p:cTn>
                              </p:par>
                              <p:par>
                                <p:cTn id="30" presetID="17" presetClass="entr" presetSubtype="10" fill="hold" grpId="0" nodeType="withEffect">
                                  <p:stCondLst>
                                    <p:cond delay="0"/>
                                  </p:stCondLst>
                                  <p:childTnLst>
                                    <p:set>
                                      <p:cBhvr>
                                        <p:cTn id="31" dur="1" fill="hold">
                                          <p:stCondLst>
                                            <p:cond delay="0"/>
                                          </p:stCondLst>
                                        </p:cTn>
                                        <p:tgtEl>
                                          <p:spTgt spid="23568"/>
                                        </p:tgtEl>
                                        <p:attrNameLst>
                                          <p:attrName>style.visibility</p:attrName>
                                        </p:attrNameLst>
                                      </p:cBhvr>
                                      <p:to>
                                        <p:strVal val="visible"/>
                                      </p:to>
                                    </p:set>
                                    <p:anim calcmode="lin" valueType="num">
                                      <p:cBhvr>
                                        <p:cTn id="32" dur="500" fill="hold"/>
                                        <p:tgtEl>
                                          <p:spTgt spid="23568"/>
                                        </p:tgtEl>
                                        <p:attrNameLst>
                                          <p:attrName>ppt_w</p:attrName>
                                        </p:attrNameLst>
                                      </p:cBhvr>
                                      <p:tavLst>
                                        <p:tav tm="0">
                                          <p:val>
                                            <p:fltVal val="0"/>
                                          </p:val>
                                        </p:tav>
                                        <p:tav tm="100000">
                                          <p:val>
                                            <p:strVal val="#ppt_w"/>
                                          </p:val>
                                        </p:tav>
                                      </p:tavLst>
                                    </p:anim>
                                    <p:anim calcmode="lin" valueType="num">
                                      <p:cBhvr>
                                        <p:cTn id="33" dur="500" fill="hold"/>
                                        <p:tgtEl>
                                          <p:spTgt spid="23568"/>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23563"/>
                                        </p:tgtEl>
                                        <p:attrNameLst>
                                          <p:attrName>style.visibility</p:attrName>
                                        </p:attrNameLst>
                                      </p:cBhvr>
                                      <p:to>
                                        <p:strVal val="visible"/>
                                      </p:to>
                                    </p:set>
                                    <p:animEffect transition="in" filter="strips(downLeft)">
                                      <p:cBhvr>
                                        <p:cTn id="38" dur="500"/>
                                        <p:tgtEl>
                                          <p:spTgt spid="23563"/>
                                        </p:tgtEl>
                                      </p:cBhvr>
                                    </p:animEffect>
                                  </p:childTnLst>
                                </p:cTn>
                              </p:par>
                              <p:par>
                                <p:cTn id="39" presetID="18" presetClass="entr" presetSubtype="6" fill="hold" grpId="0" nodeType="withEffect">
                                  <p:stCondLst>
                                    <p:cond delay="0"/>
                                  </p:stCondLst>
                                  <p:childTnLst>
                                    <p:set>
                                      <p:cBhvr>
                                        <p:cTn id="40" dur="1" fill="hold">
                                          <p:stCondLst>
                                            <p:cond delay="0"/>
                                          </p:stCondLst>
                                        </p:cTn>
                                        <p:tgtEl>
                                          <p:spTgt spid="23561"/>
                                        </p:tgtEl>
                                        <p:attrNameLst>
                                          <p:attrName>style.visibility</p:attrName>
                                        </p:attrNameLst>
                                      </p:cBhvr>
                                      <p:to>
                                        <p:strVal val="visible"/>
                                      </p:to>
                                    </p:set>
                                    <p:animEffect transition="in" filter="strips(downRight)">
                                      <p:cBhvr>
                                        <p:cTn id="41" dur="1000"/>
                                        <p:tgtEl>
                                          <p:spTgt spid="23561"/>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xit" presetSubtype="21" fill="hold" grpId="0" nodeType="clickEffect">
                                  <p:stCondLst>
                                    <p:cond delay="0"/>
                                  </p:stCondLst>
                                  <p:childTnLst>
                                    <p:animEffect transition="out" filter="barn(inVertical)">
                                      <p:cBhvr>
                                        <p:cTn id="45" dur="500"/>
                                        <p:tgtEl>
                                          <p:spTgt spid="4"/>
                                        </p:tgtEl>
                                      </p:cBhvr>
                                    </p:animEffect>
                                    <p:set>
                                      <p:cBhvr>
                                        <p:cTn id="46"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61" grpId="0" animBg="1"/>
      <p:bldP spid="23563" grpId="0"/>
      <p:bldP spid="23565" grpId="0" animBg="1"/>
      <p:bldP spid="23566" grpId="0" animBg="1"/>
      <p:bldP spid="23567" grpId="0" animBg="1"/>
      <p:bldP spid="23568" grpId="0" animBg="1"/>
      <p:bldP spid="23569"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1687285" y="1456780"/>
            <a:ext cx="8828315"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FontTx/>
              <a:buNone/>
            </a:pPr>
            <a:r>
              <a:rPr kumimoji="1" lang="en-US" altLang="vi-VN" sz="2800" b="1" dirty="0">
                <a:solidFill>
                  <a:srgbClr val="3333CC"/>
                </a:solidFill>
                <a:latin typeface="Times New Roman" panose="02020603050405020304" pitchFamily="18" charset="0"/>
              </a:rPr>
              <a:t>   </a:t>
            </a:r>
            <a:r>
              <a:rPr kumimoji="1" lang="en-US" altLang="vi-VN" sz="3000" b="1" dirty="0">
                <a:solidFill>
                  <a:srgbClr val="3333CC"/>
                </a:solidFill>
                <a:latin typeface="Times New Roman" panose="02020603050405020304" pitchFamily="18" charset="0"/>
              </a:rPr>
              <a:t>b. </a:t>
            </a:r>
            <a:r>
              <a:rPr kumimoji="1" lang="en-US" altLang="vi-VN" sz="3000" b="1" dirty="0" err="1">
                <a:solidFill>
                  <a:srgbClr val="3333CC"/>
                </a:solidFill>
                <a:latin typeface="Times New Roman" panose="02020603050405020304" pitchFamily="18" charset="0"/>
              </a:rPr>
              <a:t>Anh</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Dậu</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uốn</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vai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ngáp</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dài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một</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tiếng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Uể</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oải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chống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tay</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xuống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phản</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anh</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vừa</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rên</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vừa</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ngỏng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đầu</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lên</a:t>
            </a:r>
            <a:r>
              <a:rPr kumimoji="1" lang="en-US" altLang="vi-VN" sz="3000" b="1" dirty="0">
                <a:solidFill>
                  <a:srgbClr val="3333CC"/>
                </a:solidFill>
                <a:latin typeface="Times New Roman" panose="02020603050405020304" pitchFamily="18" charset="0"/>
              </a:rPr>
              <a:t>. Run </a:t>
            </a:r>
            <a:r>
              <a:rPr kumimoji="1" lang="en-US" altLang="vi-VN" sz="3000" b="1" dirty="0" err="1">
                <a:solidFill>
                  <a:srgbClr val="3333CC"/>
                </a:solidFill>
                <a:latin typeface="Times New Roman" panose="02020603050405020304" pitchFamily="18" charset="0"/>
              </a:rPr>
              <a:t>rẩy</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cất</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bát</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cháo</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anh</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mới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kề</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vào</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đến</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miệng</a:t>
            </a:r>
            <a:r>
              <a:rPr kumimoji="1" lang="en-US" altLang="vi-VN" sz="3000" b="1" dirty="0">
                <a:solidFill>
                  <a:srgbClr val="3333CC"/>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cai</a:t>
            </a:r>
            <a:r>
              <a:rPr kumimoji="1" lang="en-US" altLang="vi-VN" sz="3000" b="1" u="sng" dirty="0">
                <a:solidFill>
                  <a:srgbClr val="000000"/>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lệ</a:t>
            </a:r>
            <a:r>
              <a:rPr kumimoji="1" lang="en-US" altLang="vi-VN" sz="3000" b="1" u="sng"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và</a:t>
            </a:r>
            <a:r>
              <a:rPr kumimoji="1" lang="en-US" altLang="vi-VN" sz="3000" b="1" dirty="0">
                <a:solidFill>
                  <a:srgbClr val="000000"/>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người</a:t>
            </a:r>
            <a:r>
              <a:rPr kumimoji="1" lang="en-US" altLang="vi-VN" sz="3000" b="1" u="sng" dirty="0">
                <a:solidFill>
                  <a:srgbClr val="000000"/>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nhà</a:t>
            </a:r>
            <a:r>
              <a:rPr kumimoji="1" lang="en-US" altLang="vi-VN" sz="3000" b="1" u="sng" dirty="0">
                <a:solidFill>
                  <a:srgbClr val="000000"/>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lí</a:t>
            </a:r>
            <a:r>
              <a:rPr kumimoji="1" lang="en-US" altLang="vi-VN" sz="3000" b="1" u="sng" dirty="0">
                <a:solidFill>
                  <a:srgbClr val="000000"/>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trưởng</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đã</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sầm</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sập</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tiến</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vào</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với</a:t>
            </a:r>
            <a:r>
              <a:rPr kumimoji="1" lang="en-US" altLang="vi-VN" sz="3000" b="1" dirty="0">
                <a:solidFill>
                  <a:srgbClr val="3333CC"/>
                </a:solidFill>
                <a:latin typeface="Times New Roman" panose="02020603050405020304" pitchFamily="18" charset="0"/>
              </a:rPr>
              <a:t> </a:t>
            </a:r>
            <a:r>
              <a:rPr kumimoji="1" lang="en-US" altLang="vi-VN" sz="3000" b="1" dirty="0" err="1">
                <a:solidFill>
                  <a:srgbClr val="3333CC"/>
                </a:solidFill>
                <a:latin typeface="Times New Roman" panose="02020603050405020304" pitchFamily="18" charset="0"/>
              </a:rPr>
              <a:t>những</a:t>
            </a:r>
            <a:r>
              <a:rPr kumimoji="1" lang="en-US" altLang="vi-VN" sz="3000" b="1" dirty="0">
                <a:solidFill>
                  <a:srgbClr val="3333CC"/>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roi</a:t>
            </a:r>
            <a:r>
              <a:rPr kumimoji="1" lang="en-US" altLang="vi-VN" sz="3000" b="1" u="sng" dirty="0">
                <a:solidFill>
                  <a:srgbClr val="000000"/>
                </a:solidFill>
                <a:latin typeface="Times New Roman" panose="02020603050405020304" pitchFamily="18" charset="0"/>
              </a:rPr>
              <a:t> song</a:t>
            </a:r>
            <a:r>
              <a:rPr kumimoji="1" lang="en-US" altLang="vi-VN" sz="3000" b="1" dirty="0">
                <a:solidFill>
                  <a:srgbClr val="000000"/>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tay</a:t>
            </a:r>
            <a:r>
              <a:rPr kumimoji="1" lang="en-US" altLang="vi-VN" sz="3000" b="1" u="sng" dirty="0">
                <a:solidFill>
                  <a:srgbClr val="000000"/>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thước</a:t>
            </a:r>
            <a:r>
              <a:rPr kumimoji="1" lang="en-US" altLang="vi-VN" sz="3000" b="1" dirty="0">
                <a:solidFill>
                  <a:srgbClr val="000000"/>
                </a:solidFill>
                <a:latin typeface="Times New Roman" panose="02020603050405020304" pitchFamily="18" charset="0"/>
              </a:rPr>
              <a:t> </a:t>
            </a:r>
            <a:r>
              <a:rPr kumimoji="1" lang="en-US" altLang="vi-VN" sz="3000" b="1" dirty="0" err="1">
                <a:solidFill>
                  <a:srgbClr val="000000"/>
                </a:solidFill>
                <a:latin typeface="Times New Roman" panose="02020603050405020304" pitchFamily="18" charset="0"/>
              </a:rPr>
              <a:t>và</a:t>
            </a:r>
            <a:r>
              <a:rPr kumimoji="1" lang="en-US" altLang="vi-VN" sz="3000" b="1" dirty="0">
                <a:solidFill>
                  <a:srgbClr val="000000"/>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dây</a:t>
            </a:r>
            <a:r>
              <a:rPr kumimoji="1" lang="en-US" altLang="vi-VN" sz="3000" b="1" u="sng" dirty="0">
                <a:solidFill>
                  <a:srgbClr val="000000"/>
                </a:solidFill>
                <a:latin typeface="Times New Roman" panose="02020603050405020304" pitchFamily="18" charset="0"/>
              </a:rPr>
              <a:t> </a:t>
            </a:r>
            <a:r>
              <a:rPr kumimoji="1" lang="en-US" altLang="vi-VN" sz="3000" b="1" u="sng" dirty="0" err="1">
                <a:solidFill>
                  <a:srgbClr val="000000"/>
                </a:solidFill>
                <a:latin typeface="Times New Roman" panose="02020603050405020304" pitchFamily="18" charset="0"/>
              </a:rPr>
              <a:t>thừng</a:t>
            </a:r>
            <a:r>
              <a:rPr kumimoji="1" lang="en-US" altLang="vi-VN" sz="3000" b="1" dirty="0">
                <a:solidFill>
                  <a:srgbClr val="000000"/>
                </a:solidFill>
                <a:latin typeface="Times New Roman" panose="02020603050405020304" pitchFamily="18" charset="0"/>
              </a:rPr>
              <a:t>.</a:t>
            </a:r>
          </a:p>
          <a:p>
            <a:pPr algn="just" eaLnBrk="1" fontAlgn="base" hangingPunct="1">
              <a:spcBef>
                <a:spcPct val="0"/>
              </a:spcBef>
              <a:spcAft>
                <a:spcPct val="0"/>
              </a:spcAft>
              <a:buFontTx/>
              <a:buNone/>
            </a:pPr>
            <a:r>
              <a:rPr kumimoji="1" lang="en-US" altLang="vi-VN" sz="2800" b="1" dirty="0">
                <a:solidFill>
                  <a:srgbClr val="3333CC"/>
                </a:solidFill>
                <a:latin typeface="Times New Roman" panose="02020603050405020304" pitchFamily="18" charset="0"/>
              </a:rPr>
              <a:t>					</a:t>
            </a:r>
            <a:r>
              <a:rPr kumimoji="1" lang="en-US" altLang="vi-VN" sz="2400" b="1" i="1" dirty="0">
                <a:solidFill>
                  <a:srgbClr val="CC3300"/>
                </a:solidFill>
                <a:latin typeface="Times New Roman" panose="02020603050405020304" pitchFamily="18" charset="0"/>
              </a:rPr>
              <a:t>(</a:t>
            </a:r>
            <a:r>
              <a:rPr kumimoji="1" lang="en-US" altLang="vi-VN" sz="2400" b="1" i="1" dirty="0" err="1">
                <a:solidFill>
                  <a:srgbClr val="CC3300"/>
                </a:solidFill>
                <a:latin typeface="Times New Roman" panose="02020603050405020304" pitchFamily="18" charset="0"/>
              </a:rPr>
              <a:t>Ngô</a:t>
            </a:r>
            <a:r>
              <a:rPr kumimoji="1" lang="en-US" altLang="vi-VN" sz="2400" b="1" i="1" dirty="0">
                <a:solidFill>
                  <a:srgbClr val="CC3300"/>
                </a:solidFill>
                <a:latin typeface="Times New Roman" panose="02020603050405020304" pitchFamily="18" charset="0"/>
              </a:rPr>
              <a:t> </a:t>
            </a:r>
            <a:r>
              <a:rPr kumimoji="1" lang="en-US" altLang="vi-VN" sz="2400" b="1" i="1" dirty="0" err="1">
                <a:solidFill>
                  <a:srgbClr val="CC3300"/>
                </a:solidFill>
                <a:latin typeface="Times New Roman" panose="02020603050405020304" pitchFamily="18" charset="0"/>
              </a:rPr>
              <a:t>Tất</a:t>
            </a:r>
            <a:r>
              <a:rPr kumimoji="1" lang="en-US" altLang="vi-VN" sz="2400" b="1" i="1" dirty="0">
                <a:solidFill>
                  <a:srgbClr val="CC3300"/>
                </a:solidFill>
                <a:latin typeface="Times New Roman" panose="02020603050405020304" pitchFamily="18" charset="0"/>
              </a:rPr>
              <a:t> </a:t>
            </a:r>
            <a:r>
              <a:rPr kumimoji="1" lang="en-US" altLang="vi-VN" sz="2400" b="1" i="1" dirty="0" err="1">
                <a:solidFill>
                  <a:srgbClr val="CC3300"/>
                </a:solidFill>
                <a:latin typeface="Times New Roman" panose="02020603050405020304" pitchFamily="18" charset="0"/>
              </a:rPr>
              <a:t>Tố</a:t>
            </a:r>
            <a:r>
              <a:rPr kumimoji="1" lang="en-US" altLang="vi-VN" sz="2400" b="1" i="1" dirty="0">
                <a:solidFill>
                  <a:srgbClr val="CC3300"/>
                </a:solidFill>
                <a:latin typeface="Times New Roman" panose="02020603050405020304" pitchFamily="18" charset="0"/>
              </a:rPr>
              <a:t>- </a:t>
            </a:r>
            <a:r>
              <a:rPr kumimoji="1" lang="en-US" altLang="vi-VN" sz="2400" b="1" i="1" dirty="0" err="1">
                <a:solidFill>
                  <a:srgbClr val="CC3300"/>
                </a:solidFill>
                <a:latin typeface="Times New Roman" panose="02020603050405020304" pitchFamily="18" charset="0"/>
              </a:rPr>
              <a:t>Tắt</a:t>
            </a:r>
            <a:r>
              <a:rPr kumimoji="1" lang="en-US" altLang="vi-VN" sz="2400" b="1" i="1" dirty="0">
                <a:solidFill>
                  <a:srgbClr val="CC3300"/>
                </a:solidFill>
                <a:latin typeface="Times New Roman" panose="02020603050405020304" pitchFamily="18" charset="0"/>
              </a:rPr>
              <a:t> </a:t>
            </a:r>
            <a:r>
              <a:rPr kumimoji="1" lang="en-US" altLang="vi-VN" sz="2400" b="1" i="1" dirty="0" err="1">
                <a:solidFill>
                  <a:srgbClr val="CC3300"/>
                </a:solidFill>
                <a:latin typeface="Times New Roman" panose="02020603050405020304" pitchFamily="18" charset="0"/>
              </a:rPr>
              <a:t>đèn</a:t>
            </a:r>
            <a:r>
              <a:rPr kumimoji="1" lang="en-US" altLang="vi-VN" sz="2400" b="1" i="1" dirty="0">
                <a:solidFill>
                  <a:srgbClr val="CC3300"/>
                </a:solidFill>
                <a:latin typeface="Times New Roman" panose="02020603050405020304" pitchFamily="18" charset="0"/>
              </a:rPr>
              <a:t>)</a:t>
            </a:r>
          </a:p>
        </p:txBody>
      </p:sp>
      <p:sp>
        <p:nvSpPr>
          <p:cNvPr id="24583" name="Rectangle 7"/>
          <p:cNvSpPr>
            <a:spLocks noChangeArrowheads="1"/>
          </p:cNvSpPr>
          <p:nvPr/>
        </p:nvSpPr>
        <p:spPr bwMode="auto">
          <a:xfrm>
            <a:off x="1676401" y="4648201"/>
            <a:ext cx="663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FontTx/>
              <a:buNone/>
            </a:pPr>
            <a:r>
              <a:rPr lang="en-US" altLang="vi-VN" sz="4000" b="1">
                <a:solidFill>
                  <a:srgbClr val="FF0000"/>
                </a:solidFill>
                <a:latin typeface="Times New Roman" panose="02020603050405020304" pitchFamily="18" charset="0"/>
                <a:sym typeface="Wingdings" panose="05000000000000000000" pitchFamily="2" charset="2"/>
              </a:rPr>
              <a:t></a:t>
            </a:r>
            <a:endParaRPr lang="af-ZA" altLang="vi-VN" sz="4000" b="1">
              <a:solidFill>
                <a:srgbClr val="FF0000"/>
              </a:solidFill>
              <a:latin typeface="Times New Roman" panose="02020603050405020304" pitchFamily="18" charset="0"/>
              <a:sym typeface="Wingdings" panose="05000000000000000000" pitchFamily="2" charset="2"/>
            </a:endParaRPr>
          </a:p>
        </p:txBody>
      </p:sp>
      <p:sp>
        <p:nvSpPr>
          <p:cNvPr id="24588" name="Text Box 12"/>
          <p:cNvSpPr txBox="1">
            <a:spLocks noChangeArrowheads="1"/>
          </p:cNvSpPr>
          <p:nvPr/>
        </p:nvSpPr>
        <p:spPr bwMode="auto">
          <a:xfrm>
            <a:off x="1752600" y="4765676"/>
            <a:ext cx="8763000" cy="1444625"/>
          </a:xfrm>
          <a:prstGeom prst="rect">
            <a:avLst/>
          </a:prstGeom>
          <a:noFill/>
          <a:ln w="38100" cmpd="dbl">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lnSpc>
                <a:spcPct val="90000"/>
              </a:lnSpc>
              <a:spcAft>
                <a:spcPct val="0"/>
              </a:spcAft>
              <a:buClr>
                <a:srgbClr val="969696"/>
              </a:buClr>
              <a:buFont typeface="Monotype Sorts" pitchFamily="2" charset="2"/>
              <a:buNone/>
            </a:pP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Thể</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hiện</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thứ</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bậc</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cao</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thấp</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của</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các</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nhân</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vật</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đồng</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thời</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phản</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ánh</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thứ</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tự</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xuất</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hiện</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và</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những</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thứ</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mang</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theo</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của</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các</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nhân</a:t>
            </a:r>
            <a:r>
              <a:rPr kumimoji="1" lang="en-US" altLang="vi-VN" b="1" i="1" dirty="0">
                <a:solidFill>
                  <a:srgbClr val="9900CC"/>
                </a:solidFill>
                <a:latin typeface="Times New Roman" panose="02020603050405020304" pitchFamily="18" charset="0"/>
              </a:rPr>
              <a:t> </a:t>
            </a:r>
            <a:r>
              <a:rPr kumimoji="1" lang="en-US" altLang="vi-VN" b="1" i="1" dirty="0" err="1">
                <a:solidFill>
                  <a:srgbClr val="9900CC"/>
                </a:solidFill>
                <a:latin typeface="Times New Roman" panose="02020603050405020304" pitchFamily="18" charset="0"/>
              </a:rPr>
              <a:t>vật</a:t>
            </a:r>
            <a:r>
              <a:rPr kumimoji="1" lang="en-US" altLang="vi-VN" b="1" i="1" dirty="0">
                <a:solidFill>
                  <a:srgbClr val="9900CC"/>
                </a:solidFill>
                <a:latin typeface="Times New Roman" panose="02020603050405020304" pitchFamily="18" charset="0"/>
              </a:rPr>
              <a:t>.</a:t>
            </a:r>
            <a:endParaRPr lang="af-ZA" altLang="vi-VN" b="1" i="1" dirty="0">
              <a:solidFill>
                <a:srgbClr val="000000"/>
              </a:solidFill>
              <a:latin typeface="Times New Roman" panose="02020603050405020304" pitchFamily="18" charset="0"/>
            </a:endParaRPr>
          </a:p>
        </p:txBody>
      </p:sp>
      <p:sp>
        <p:nvSpPr>
          <p:cNvPr id="17415" name="AutoShape 13">
            <a:hlinkClick r:id="rId2" action="ppaction://hlinksldjump" highlightClick="1"/>
          </p:cNvPr>
          <p:cNvSpPr>
            <a:spLocks noChangeArrowheads="1"/>
          </p:cNvSpPr>
          <p:nvPr/>
        </p:nvSpPr>
        <p:spPr bwMode="auto">
          <a:xfrm>
            <a:off x="9829800" y="6324600"/>
            <a:ext cx="838200" cy="533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FontTx/>
              <a:buNone/>
            </a:pPr>
            <a:endParaRPr lang="vi-VN" altLang="vi-VN" sz="1800" b="1">
              <a:solidFill>
                <a:srgbClr val="000000"/>
              </a:solidFill>
            </a:endParaRPr>
          </a:p>
        </p:txBody>
      </p:sp>
      <p:pic>
        <p:nvPicPr>
          <p:cNvPr id="17416" name="Picture 14" descr="Buomba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6172200"/>
            <a:ext cx="533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719943" y="92394"/>
            <a:ext cx="5442857" cy="1200329"/>
          </a:xfrm>
          <a:prstGeom prst="rect">
            <a:avLst/>
          </a:prstGeom>
        </p:spPr>
        <p:txBody>
          <a:bodyPr wrap="square">
            <a:spAutoFit/>
          </a:bodyPr>
          <a:lstStyle/>
          <a:p>
            <a:pPr algn="just" fontAlgn="base">
              <a:spcBef>
                <a:spcPct val="0"/>
              </a:spcBef>
            </a:pPr>
            <a:r>
              <a:rPr lang="nl-N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Một số tác dụng của sự sắp xếp trật tự từ.</a:t>
            </a:r>
            <a:endParaRPr lang="en-US" sz="24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a:p>
            <a:pPr algn="just" fontAlgn="base">
              <a:spcBef>
                <a:spcPct val="0"/>
              </a:spcBef>
            </a:pPr>
            <a:r>
              <a:rPr lang="nl-NL"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2.1 Ví dụ.</a:t>
            </a:r>
            <a:endParaRPr lang="en-US" sz="2400" b="1" dirty="0">
              <a:solidFill>
                <a:srgbClr val="000000"/>
              </a:solidFill>
              <a:latin typeface=".VnTime" panose="020B7200000000000000" pitchFamily="34" charset="0"/>
              <a:ea typeface="Times New Roman" panose="02020603050405020304" pitchFamily="18" charset="0"/>
              <a:cs typeface="Times New Roman" panose="02020603050405020304" pitchFamily="18" charset="0"/>
            </a:endParaRPr>
          </a:p>
        </p:txBody>
      </p:sp>
      <p:pic>
        <p:nvPicPr>
          <p:cNvPr id="11" name="Picture 17" descr="Picture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8171396">
            <a:off x="9532938" y="4222443"/>
            <a:ext cx="593725"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7800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80"/>
                                        </p:tgtEl>
                                        <p:attrNameLst>
                                          <p:attrName>style.visibility</p:attrName>
                                        </p:attrNameLst>
                                      </p:cBhvr>
                                      <p:to>
                                        <p:strVal val="visible"/>
                                      </p:to>
                                    </p:set>
                                    <p:anim calcmode="discrete" valueType="clr">
                                      <p:cBhvr override="childStyle">
                                        <p:cTn id="7" dur="80"/>
                                        <p:tgtEl>
                                          <p:spTgt spid="245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80"/>
                                        </p:tgtEl>
                                        <p:attrNameLst>
                                          <p:attrName>fillcolor</p:attrName>
                                        </p:attrNameLst>
                                      </p:cBhvr>
                                      <p:tavLst>
                                        <p:tav tm="0">
                                          <p:val>
                                            <p:clrVal>
                                              <a:schemeClr val="accent2"/>
                                            </p:clrVal>
                                          </p:val>
                                        </p:tav>
                                        <p:tav tm="50000">
                                          <p:val>
                                            <p:clrVal>
                                              <a:schemeClr val="hlink"/>
                                            </p:clrVal>
                                          </p:val>
                                        </p:tav>
                                      </p:tavLst>
                                    </p:anim>
                                    <p:set>
                                      <p:cBhvr>
                                        <p:cTn id="9" dur="80"/>
                                        <p:tgtEl>
                                          <p:spTgt spid="2458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4588"/>
                                        </p:tgtEl>
                                        <p:attrNameLst>
                                          <p:attrName>style.visibility</p:attrName>
                                        </p:attrNameLst>
                                      </p:cBhvr>
                                      <p:to>
                                        <p:strVal val="visible"/>
                                      </p:to>
                                    </p:set>
                                    <p:anim calcmode="lin" valueType="num">
                                      <p:cBhvr>
                                        <p:cTn id="14" dur="1000" fill="hold"/>
                                        <p:tgtEl>
                                          <p:spTgt spid="24588"/>
                                        </p:tgtEl>
                                        <p:attrNameLst>
                                          <p:attrName>ppt_w</p:attrName>
                                        </p:attrNameLst>
                                      </p:cBhvr>
                                      <p:tavLst>
                                        <p:tav tm="0">
                                          <p:val>
                                            <p:strVal val="#ppt_w+.3"/>
                                          </p:val>
                                        </p:tav>
                                        <p:tav tm="100000">
                                          <p:val>
                                            <p:strVal val="#ppt_w"/>
                                          </p:val>
                                        </p:tav>
                                      </p:tavLst>
                                    </p:anim>
                                    <p:anim calcmode="lin" valueType="num">
                                      <p:cBhvr>
                                        <p:cTn id="15" dur="1000" fill="hold"/>
                                        <p:tgtEl>
                                          <p:spTgt spid="24588"/>
                                        </p:tgtEl>
                                        <p:attrNameLst>
                                          <p:attrName>ppt_h</p:attrName>
                                        </p:attrNameLst>
                                      </p:cBhvr>
                                      <p:tavLst>
                                        <p:tav tm="0">
                                          <p:val>
                                            <p:strVal val="#ppt_h"/>
                                          </p:val>
                                        </p:tav>
                                        <p:tav tm="100000">
                                          <p:val>
                                            <p:strVal val="#ppt_h"/>
                                          </p:val>
                                        </p:tav>
                                      </p:tavLst>
                                    </p:anim>
                                    <p:animEffect transition="in" filter="fade">
                                      <p:cBhvr>
                                        <p:cTn id="16" dur="1000"/>
                                        <p:tgtEl>
                                          <p:spTgt spid="24588"/>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24583"/>
                                        </p:tgtEl>
                                        <p:attrNameLst>
                                          <p:attrName>style.visibility</p:attrName>
                                        </p:attrNameLst>
                                      </p:cBhvr>
                                      <p:to>
                                        <p:strVal val="visible"/>
                                      </p:to>
                                    </p:set>
                                    <p:anim calcmode="lin" valueType="num">
                                      <p:cBhvr>
                                        <p:cTn id="19" dur="1000" fill="hold"/>
                                        <p:tgtEl>
                                          <p:spTgt spid="24583"/>
                                        </p:tgtEl>
                                        <p:attrNameLst>
                                          <p:attrName>ppt_w</p:attrName>
                                        </p:attrNameLst>
                                      </p:cBhvr>
                                      <p:tavLst>
                                        <p:tav tm="0">
                                          <p:val>
                                            <p:strVal val="#ppt_w+.3"/>
                                          </p:val>
                                        </p:tav>
                                        <p:tav tm="100000">
                                          <p:val>
                                            <p:strVal val="#ppt_w"/>
                                          </p:val>
                                        </p:tav>
                                      </p:tavLst>
                                    </p:anim>
                                    <p:anim calcmode="lin" valueType="num">
                                      <p:cBhvr>
                                        <p:cTn id="20" dur="1000" fill="hold"/>
                                        <p:tgtEl>
                                          <p:spTgt spid="24583"/>
                                        </p:tgtEl>
                                        <p:attrNameLst>
                                          <p:attrName>ppt_h</p:attrName>
                                        </p:attrNameLst>
                                      </p:cBhvr>
                                      <p:tavLst>
                                        <p:tav tm="0">
                                          <p:val>
                                            <p:strVal val="#ppt_h"/>
                                          </p:val>
                                        </p:tav>
                                        <p:tav tm="100000">
                                          <p:val>
                                            <p:strVal val="#ppt_h"/>
                                          </p:val>
                                        </p:tav>
                                      </p:tavLst>
                                    </p:anim>
                                    <p:animEffect transition="in" filter="fade">
                                      <p:cBhvr>
                                        <p:cTn id="21" dur="10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3" grpId="0"/>
      <p:bldP spid="2458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f-ZA" altLang="vi-VN"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f-ZA" altLang="vi-VN"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1808</Words>
  <Application>Microsoft Office PowerPoint</Application>
  <PresentationFormat>Widescreen</PresentationFormat>
  <Paragraphs>127</Paragraphs>
  <Slides>19</Slides>
  <Notes>0</Notes>
  <HiddenSlides>0</HiddenSlides>
  <MMClips>1</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 Unicode MS</vt:lpstr>
      <vt:lpstr>.VnTime</vt:lpstr>
      <vt:lpstr>Arial</vt:lpstr>
      <vt:lpstr>Calibri</vt:lpstr>
      <vt:lpstr>Calibri Light</vt:lpstr>
      <vt:lpstr>Monotype Sorts</vt:lpstr>
      <vt:lpstr>Times New Roman</vt:lpstr>
      <vt:lpstr>Wingdings</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Luyện tập:</vt:lpstr>
      <vt:lpstr>II . Luyện tập:</vt:lpstr>
      <vt:lpstr>II . Luyện tập:</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2023-04-03T13:33:17Z</dcterms:created>
  <dcterms:modified xsi:type="dcterms:W3CDTF">2023-04-03T13:33:23Z</dcterms:modified>
</cp:coreProperties>
</file>